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74" r:id="rId5"/>
    <p:sldId id="258" r:id="rId6"/>
    <p:sldId id="270" r:id="rId7"/>
    <p:sldId id="259" r:id="rId8"/>
    <p:sldId id="271" r:id="rId9"/>
    <p:sldId id="272" r:id="rId10"/>
    <p:sldId id="260" r:id="rId11"/>
    <p:sldId id="273" r:id="rId12"/>
    <p:sldId id="261" r:id="rId13"/>
    <p:sldId id="262" r:id="rId14"/>
    <p:sldId id="263" r:id="rId15"/>
    <p:sldId id="275" r:id="rId16"/>
    <p:sldId id="266" r:id="rId17"/>
    <p:sldId id="26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F7A32-C1A9-2F4F-9D3E-0978554D13B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4685-A93A-7B49-9383-33558B43C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CPUs were being</a:t>
            </a:r>
            <a:r>
              <a:rPr lang="en-US" baseline="0" dirty="0" smtClean="0"/>
              <a:t> used and operating on data in-place, the commands to transfer data would likely not actually do any copying.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4685-A93A-7B49-9383-33558B43CC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contexts were on</a:t>
            </a:r>
            <a:r>
              <a:rPr lang="en-US" baseline="0" dirty="0" smtClean="0"/>
              <a:t> the same physical machine, </a:t>
            </a:r>
            <a:r>
              <a:rPr lang="en-US" baseline="0" dirty="0" err="1" smtClean="0"/>
              <a:t>pthreads</a:t>
            </a:r>
            <a:r>
              <a:rPr lang="en-US" baseline="0" dirty="0" smtClean="0"/>
              <a:t> could be used to communicate and synchronize.  In a distributed setting, MPI could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4685-A93A-7B49-9383-33558B43CC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D8137E9-04C3-4F26-B6C8-B8DA07D064B9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3553573-FE74-C647-AA7B-856582ECF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6174-8DEB-49EE-8F3F-FCE2B16ACA60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799D128-9D92-4401-BE94-F1E4B701B097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3553573-FE74-C647-AA7B-856582ECF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Multiple Devices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provides mechanisms to help with both multi-device techniques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clEnqueueNDRangeKernel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optionally takes offsets that are used when computing the global ID of a thread</a:t>
            </a:r>
          </a:p>
          <a:p>
            <a:pPr lvl="2"/>
            <a:r>
              <a:rPr lang="en-US" dirty="0" smtClean="0"/>
              <a:t>Note that for this technique to work, any objects that are written to will have to be synchronized manually</a:t>
            </a:r>
          </a:p>
          <a:p>
            <a:pPr lvl="1"/>
            <a:r>
              <a:rPr lang="en-US" i="1" dirty="0" err="1" smtClean="0"/>
              <a:t>SubBuffers</a:t>
            </a:r>
            <a:r>
              <a:rPr lang="en-US" i="1" dirty="0" smtClean="0"/>
              <a:t> </a:t>
            </a:r>
            <a:r>
              <a:rPr lang="en-US" dirty="0" smtClean="0"/>
              <a:t>were introduced in </a:t>
            </a:r>
            <a:r>
              <a:rPr lang="en-US" dirty="0" err="1" smtClean="0"/>
              <a:t>OpenCL</a:t>
            </a:r>
            <a:r>
              <a:rPr lang="en-US" dirty="0" smtClean="0"/>
              <a:t> 1.1 to allow a buffer to be split into multiple objects</a:t>
            </a:r>
          </a:p>
          <a:p>
            <a:pPr lvl="2"/>
            <a:r>
              <a:rPr lang="en-US" dirty="0" smtClean="0"/>
              <a:t>This allows reading/writing to offsets within a buffer to avoid manually splitting and recombining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i="1" dirty="0" smtClean="0"/>
              <a:t>events</a:t>
            </a:r>
            <a:r>
              <a:rPr lang="en-US" dirty="0" smtClean="0"/>
              <a:t> are used to synchronize execution on different devices within a context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latin typeface="Courier New"/>
                <a:cs typeface="Courier New"/>
              </a:rPr>
              <a:t>clEnqueue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/>
              <a:t> function generates an event that identifies the operation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latin typeface="Courier New"/>
                <a:cs typeface="Courier New"/>
              </a:rPr>
              <a:t>clEnqueue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/>
              <a:t> function also takes an optional list of events that must complete before that operation should occur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clEnqueueWaitForEvents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is the specific call to wait for a list of events to complete</a:t>
            </a:r>
          </a:p>
          <a:p>
            <a:r>
              <a:rPr lang="en-US" dirty="0" smtClean="0"/>
              <a:t>Events are also used for profiling and were covered in more detail in Lecture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55" y="107576"/>
            <a:ext cx="8306543" cy="1007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Contexts,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7028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alternative approach is to create a redundant </a:t>
            </a:r>
            <a:r>
              <a:rPr lang="en-US" dirty="0" err="1" smtClean="0"/>
              <a:t>OpenCL</a:t>
            </a:r>
            <a:r>
              <a:rPr lang="en-US" dirty="0" smtClean="0"/>
              <a:t> context (with associated objects) per device</a:t>
            </a:r>
          </a:p>
          <a:p>
            <a:r>
              <a:rPr lang="en-US" dirty="0" smtClean="0"/>
              <a:t>Perhaps is an easier way to split data (based on the algorithm)</a:t>
            </a:r>
          </a:p>
          <a:p>
            <a:pPr lvl="1"/>
            <a:r>
              <a:rPr lang="en-US" dirty="0" smtClean="0"/>
              <a:t>Would not have to worry about coding for a variable number of devices</a:t>
            </a:r>
          </a:p>
          <a:p>
            <a:pPr lvl="1"/>
            <a:r>
              <a:rPr lang="en-US" dirty="0" smtClean="0"/>
              <a:t>Could use CPU-based synchronization primitives (such as locks, barriers, etc.)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06130" y="4060814"/>
            <a:ext cx="2567761" cy="129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 rot="12813832">
            <a:off x="1858183" y="5157609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md_gp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21" y="5529733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1506130" y="4120138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49" y="4403230"/>
            <a:ext cx="493545" cy="740318"/>
          </a:xfrm>
          <a:prstGeom prst="rect">
            <a:avLst/>
          </a:prstGeom>
        </p:spPr>
      </p:pic>
      <p:pic>
        <p:nvPicPr>
          <p:cNvPr id="26" name="Picture 25" descr="source_c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502" y="4403230"/>
            <a:ext cx="694048" cy="694048"/>
          </a:xfrm>
          <a:prstGeom prst="rect">
            <a:avLst/>
          </a:prstGeom>
        </p:spPr>
      </p:pic>
      <p:pic>
        <p:nvPicPr>
          <p:cNvPr id="27" name="Picture 26" descr="binary_fi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967" y="4514277"/>
            <a:ext cx="694048" cy="222095"/>
          </a:xfrm>
          <a:prstGeom prst="rect">
            <a:avLst/>
          </a:prstGeom>
        </p:spPr>
      </p:pic>
      <p:pic>
        <p:nvPicPr>
          <p:cNvPr id="28" name="Picture 27" descr="binary_fi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967" y="4742391"/>
            <a:ext cx="694048" cy="2220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680555" y="4060814"/>
            <a:ext cx="2567761" cy="129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30" name="Can 29"/>
          <p:cNvSpPr/>
          <p:nvPr/>
        </p:nvSpPr>
        <p:spPr>
          <a:xfrm rot="12813832">
            <a:off x="6032608" y="5157609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md_gp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6" y="5529733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5680555" y="4120138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3" name="Picture 32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74" y="4403230"/>
            <a:ext cx="493545" cy="740318"/>
          </a:xfrm>
          <a:prstGeom prst="rect">
            <a:avLst/>
          </a:prstGeom>
        </p:spPr>
      </p:pic>
      <p:pic>
        <p:nvPicPr>
          <p:cNvPr id="34" name="Picture 33" descr="source_c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927" y="4403230"/>
            <a:ext cx="694048" cy="694048"/>
          </a:xfrm>
          <a:prstGeom prst="rect">
            <a:avLst/>
          </a:prstGeom>
        </p:spPr>
      </p:pic>
      <p:pic>
        <p:nvPicPr>
          <p:cNvPr id="35" name="Picture 34" descr="binary_fi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392" y="4514277"/>
            <a:ext cx="694048" cy="222095"/>
          </a:xfrm>
          <a:prstGeom prst="rect">
            <a:avLst/>
          </a:prstGeom>
        </p:spPr>
      </p:pic>
      <p:pic>
        <p:nvPicPr>
          <p:cNvPr id="36" name="Picture 35" descr="binary_fi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392" y="4742391"/>
            <a:ext cx="694048" cy="222095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>
            <a:off x="4289337" y="4532810"/>
            <a:ext cx="1177073" cy="56125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71695" y="3804083"/>
            <a:ext cx="16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Communicate using host-based libraries</a:t>
            </a:r>
            <a:endParaRPr lang="en-US" sz="1400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SPMD model more closely</a:t>
            </a:r>
          </a:p>
          <a:p>
            <a:pPr lvl="1"/>
            <a:r>
              <a:rPr lang="en-US" dirty="0" smtClean="0"/>
              <a:t>CUDA/C’s runtime-API approach to multi-device code</a:t>
            </a:r>
          </a:p>
          <a:p>
            <a:r>
              <a:rPr lang="en-US" dirty="0" smtClean="0"/>
              <a:t>No code required to consider explicitly moving data between a variable number of devices</a:t>
            </a:r>
          </a:p>
          <a:p>
            <a:pPr lvl="1"/>
            <a:r>
              <a:rPr lang="en-US" dirty="0" smtClean="0"/>
              <a:t>Using functions such as scatter/gather, broadcast, etc. may be easier than creating </a:t>
            </a:r>
            <a:r>
              <a:rPr lang="en-US" dirty="0" err="1" smtClean="0"/>
              <a:t>subbuffers</a:t>
            </a:r>
            <a:r>
              <a:rPr lang="en-US" dirty="0" smtClean="0"/>
              <a:t>, etc. for a variable number of devices</a:t>
            </a:r>
          </a:p>
          <a:p>
            <a:r>
              <a:rPr lang="en-US" dirty="0" smtClean="0"/>
              <a:t>Supports distributed programming</a:t>
            </a:r>
          </a:p>
          <a:p>
            <a:pPr lvl="1"/>
            <a:r>
              <a:rPr lang="en-US" dirty="0" smtClean="0"/>
              <a:t>If a distributed framework such as MPI is used for communication, programs can be ran on multi-device machines or in distributed environments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3555" y="107576"/>
            <a:ext cx="8306543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Multiple Contexts, Multiple Devices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PCI-Express transfers required to move data between host and device, extra memory and network communication may be required</a:t>
            </a:r>
          </a:p>
          <a:p>
            <a:r>
              <a:rPr lang="en-US" dirty="0" smtClean="0"/>
              <a:t>Host libraries (e.g., </a:t>
            </a:r>
            <a:r>
              <a:rPr lang="en-US" dirty="0" err="1" smtClean="0"/>
              <a:t>pthreads</a:t>
            </a:r>
            <a:r>
              <a:rPr lang="en-US" dirty="0" smtClean="0"/>
              <a:t>, MPI) must be used for synchronization and communication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555" y="107576"/>
            <a:ext cx="8306543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Multiple Contexts, Multiple Devices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Targeting heterogeneous devices (e.g., CPUs and </a:t>
            </a:r>
            <a:r>
              <a:rPr lang="en-US" dirty="0" err="1" smtClean="0"/>
              <a:t>GPUs</a:t>
            </a:r>
            <a:r>
              <a:rPr lang="en-US" dirty="0" smtClean="0"/>
              <a:t> at the same time) requires awareness of their different performance characteristics for an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generalize: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91883" y="2635926"/>
            <a:ext cx="4395635" cy="129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 rot="12813832">
            <a:off x="4939772" y="3507967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2813832">
            <a:off x="5851581" y="3507967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md_gp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30" y="3770934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2491883" y="2695250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67" y="3033804"/>
            <a:ext cx="493545" cy="740318"/>
          </a:xfrm>
          <a:prstGeom prst="rect">
            <a:avLst/>
          </a:prstGeom>
        </p:spPr>
      </p:pic>
      <p:pic>
        <p:nvPicPr>
          <p:cNvPr id="10" name="Picture 9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17" y="2695250"/>
            <a:ext cx="694048" cy="694048"/>
          </a:xfrm>
          <a:prstGeom prst="rect">
            <a:avLst/>
          </a:prstGeom>
        </p:spPr>
      </p:pic>
      <p:pic>
        <p:nvPicPr>
          <p:cNvPr id="11" name="Picture 10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82" y="2806297"/>
            <a:ext cx="694048" cy="222095"/>
          </a:xfrm>
          <a:prstGeom prst="rect">
            <a:avLst/>
          </a:prstGeom>
        </p:spPr>
      </p:pic>
      <p:pic>
        <p:nvPicPr>
          <p:cNvPr id="12" name="Picture 11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82" y="3034411"/>
            <a:ext cx="694048" cy="222095"/>
          </a:xfrm>
          <a:prstGeom prst="rect">
            <a:avLst/>
          </a:prstGeom>
        </p:spPr>
      </p:pic>
      <p:pic>
        <p:nvPicPr>
          <p:cNvPr id="13" name="Picture 12" descr="optero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523" y="3770934"/>
            <a:ext cx="999307" cy="9771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83615" y="4980384"/>
          <a:ext cx="6448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615"/>
                <a:gridCol w="1608513"/>
                <a:gridCol w="2690718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CPUs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GPUs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Overhead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(depending on data)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High*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3615" y="6084536"/>
            <a:ext cx="419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*otherwise application wouldn’t use </a:t>
            </a:r>
            <a:r>
              <a:rPr lang="en-US" sz="1600" dirty="0" err="1" smtClean="0">
                <a:latin typeface="Arial"/>
                <a:cs typeface="Arial"/>
              </a:rPr>
              <a:t>OpenCL</a:t>
            </a:r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</a:t>
            </a:r>
          </a:p>
          <a:p>
            <a:pPr lvl="1"/>
            <a:r>
              <a:rPr lang="en-US" dirty="0" smtClean="0"/>
              <a:t>Scheduling overhead </a:t>
            </a:r>
          </a:p>
          <a:p>
            <a:pPr lvl="2"/>
            <a:r>
              <a:rPr lang="en-US" dirty="0" smtClean="0"/>
              <a:t>What is the startup time of each device?</a:t>
            </a:r>
          </a:p>
          <a:p>
            <a:pPr lvl="1"/>
            <a:r>
              <a:rPr lang="en-US" dirty="0" smtClean="0"/>
              <a:t>Location of data </a:t>
            </a:r>
          </a:p>
          <a:p>
            <a:pPr lvl="2"/>
            <a:r>
              <a:rPr lang="en-US" dirty="0" smtClean="0"/>
              <a:t>Which device is the data currently resident on?</a:t>
            </a:r>
          </a:p>
          <a:p>
            <a:pPr lvl="3"/>
            <a:r>
              <a:rPr lang="en-US" dirty="0" smtClean="0"/>
              <a:t>Data must be transferred across the PCI-Express bus</a:t>
            </a:r>
          </a:p>
          <a:p>
            <a:pPr lvl="1"/>
            <a:r>
              <a:rPr lang="en-US" dirty="0" smtClean="0"/>
              <a:t>Granularity of workloads</a:t>
            </a:r>
          </a:p>
          <a:p>
            <a:pPr lvl="2"/>
            <a:r>
              <a:rPr lang="en-US" dirty="0" smtClean="0"/>
              <a:t>How should the problem be divided?</a:t>
            </a:r>
          </a:p>
          <a:p>
            <a:pPr lvl="2"/>
            <a:r>
              <a:rPr lang="en-US" dirty="0" smtClean="0"/>
              <a:t>What is the ratio of startup time to actual work</a:t>
            </a:r>
          </a:p>
          <a:p>
            <a:pPr lvl="1"/>
            <a:r>
              <a:rPr lang="en-US" dirty="0" smtClean="0"/>
              <a:t>Execution performance relative to other devices</a:t>
            </a:r>
          </a:p>
          <a:p>
            <a:pPr lvl="2"/>
            <a:r>
              <a:rPr lang="en-US" dirty="0" smtClean="0"/>
              <a:t>How should the work be distributed?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Granularity of scheduling units must be weighed</a:t>
            </a:r>
          </a:p>
          <a:p>
            <a:pPr lvl="1"/>
            <a:r>
              <a:rPr lang="en-US" dirty="0" smtClean="0"/>
              <a:t>Workload sizes that are too large may execute slowly on a device, stalling overall completion</a:t>
            </a:r>
          </a:p>
          <a:p>
            <a:pPr lvl="1"/>
            <a:r>
              <a:rPr lang="en-US" dirty="0" smtClean="0"/>
              <a:t>Workload sizes that are </a:t>
            </a:r>
            <a:r>
              <a:rPr lang="en-US" smtClean="0"/>
              <a:t>too small may </a:t>
            </a:r>
            <a:r>
              <a:rPr lang="en-US" dirty="0" smtClean="0"/>
              <a:t>be dominated by startup overhead</a:t>
            </a:r>
          </a:p>
          <a:p>
            <a:r>
              <a:rPr lang="en-US" dirty="0" smtClean="0"/>
              <a:t>Approach to load-balancing #1:</a:t>
            </a:r>
          </a:p>
          <a:p>
            <a:pPr lvl="1"/>
            <a:r>
              <a:rPr lang="en-US" dirty="0" smtClean="0"/>
              <a:t>Begin scheduling small workload sizes</a:t>
            </a:r>
          </a:p>
          <a:p>
            <a:pPr lvl="1"/>
            <a:r>
              <a:rPr lang="en-US" dirty="0" smtClean="0"/>
              <a:t>Profile execution times on each device </a:t>
            </a:r>
          </a:p>
          <a:p>
            <a:pPr lvl="1"/>
            <a:r>
              <a:rPr lang="en-US" dirty="0" smtClean="0"/>
              <a:t>Extrapolate execution profiles for larger workload sizes</a:t>
            </a:r>
          </a:p>
          <a:p>
            <a:pPr lvl="1"/>
            <a:r>
              <a:rPr lang="en-US" dirty="0" smtClean="0"/>
              <a:t>Schedule with larger workload sizes to avoid unnecessary overhead	</a:t>
            </a:r>
          </a:p>
          <a:p>
            <a:r>
              <a:rPr lang="en-US" dirty="0" smtClean="0"/>
              <a:t>Approach to load-balancing #2:</a:t>
            </a:r>
          </a:p>
          <a:p>
            <a:pPr lvl="1"/>
            <a:r>
              <a:rPr lang="en-US" dirty="0" smtClean="0"/>
              <a:t>If one device is much faster than anything else in the system, just run on that device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approaches to multi-device programming</a:t>
            </a:r>
          </a:p>
          <a:p>
            <a:pPr lvl="1"/>
            <a:r>
              <a:rPr lang="en-US" dirty="0" smtClean="0"/>
              <a:t>Single context, multiple devices</a:t>
            </a:r>
          </a:p>
          <a:p>
            <a:pPr lvl="2"/>
            <a:r>
              <a:rPr lang="en-US" dirty="0" smtClean="0"/>
              <a:t>Can only communicate with devices recognized by one vendor</a:t>
            </a:r>
          </a:p>
          <a:p>
            <a:pPr lvl="2"/>
            <a:r>
              <a:rPr lang="en-US" dirty="0" smtClean="0"/>
              <a:t>Code must be written for a general number of devices</a:t>
            </a:r>
          </a:p>
          <a:p>
            <a:pPr lvl="1"/>
            <a:r>
              <a:rPr lang="en-US" dirty="0" smtClean="0"/>
              <a:t>Multiple contexts, multiple devices</a:t>
            </a:r>
          </a:p>
          <a:p>
            <a:pPr lvl="2"/>
            <a:r>
              <a:rPr lang="en-US" dirty="0" smtClean="0"/>
              <a:t>More like distributed programming</a:t>
            </a:r>
          </a:p>
          <a:p>
            <a:pPr lvl="2"/>
            <a:r>
              <a:rPr lang="en-US" dirty="0" smtClean="0"/>
              <a:t>Code can be written for a single device (or multiple devices), with explicit movement of data between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describes the different ways to work with multiple devices in </a:t>
            </a:r>
            <a:r>
              <a:rPr lang="en-US" dirty="0" err="1" smtClean="0"/>
              <a:t>OpenCL</a:t>
            </a:r>
            <a:r>
              <a:rPr lang="en-US" dirty="0" smtClean="0"/>
              <a:t> (i.e., within a single context and using multiple contexts), and the tradeoffs associated with each approach</a:t>
            </a:r>
          </a:p>
          <a:p>
            <a:r>
              <a:rPr lang="en-US" dirty="0" smtClean="0"/>
              <a:t>The lecture concludes with a quick discussion of heterogeneous load-balancing issues when working with multiple devices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context, multiple devices</a:t>
            </a:r>
          </a:p>
          <a:p>
            <a:pPr lvl="1"/>
            <a:r>
              <a:rPr lang="en-US" dirty="0" smtClean="0"/>
              <a:t>Standard way to work with multiple devices in </a:t>
            </a:r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en-US" dirty="0" smtClean="0"/>
              <a:t>Multiple contexts, multiple devices</a:t>
            </a:r>
          </a:p>
          <a:p>
            <a:pPr lvl="1"/>
            <a:r>
              <a:rPr lang="en-US" dirty="0" smtClean="0"/>
              <a:t>Computing on a cluster, multiple systems, etc.</a:t>
            </a:r>
          </a:p>
          <a:p>
            <a:r>
              <a:rPr lang="en-US" dirty="0" smtClean="0"/>
              <a:t>Considerations for CPU-GPU heterogeneous computing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3886114"/>
          </a:xfrm>
        </p:spPr>
        <p:txBody>
          <a:bodyPr>
            <a:normAutofit/>
          </a:bodyPr>
          <a:lstStyle/>
          <a:p>
            <a:r>
              <a:rPr lang="en-US" dirty="0" smtClean="0"/>
              <a:t>Nomenclature: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clEnqueue</a:t>
            </a:r>
            <a:r>
              <a:rPr lang="en-US" dirty="0" smtClean="0"/>
              <a:t>*” is used to describe any of the </a:t>
            </a:r>
            <a:r>
              <a:rPr lang="en-US" dirty="0" err="1" smtClean="0"/>
              <a:t>clEnqueue</a:t>
            </a:r>
            <a:r>
              <a:rPr lang="en-US" dirty="0" smtClean="0"/>
              <a:t> commands (i.e., those that interact with a device)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clEnqueueNDRangeKernel</a:t>
            </a:r>
            <a:r>
              <a:rPr lang="en-US" dirty="0" smtClean="0"/>
              <a:t>(), </a:t>
            </a:r>
            <a:r>
              <a:rPr lang="en-US" dirty="0" err="1" smtClean="0"/>
              <a:t>clEnqueueReadImage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clEnqueueRead</a:t>
            </a:r>
            <a:r>
              <a:rPr lang="en-US" dirty="0" smtClean="0"/>
              <a:t>*” and “</a:t>
            </a:r>
            <a:r>
              <a:rPr lang="en-US" dirty="0" err="1" smtClean="0"/>
              <a:t>clEnqueueWrite</a:t>
            </a:r>
            <a:r>
              <a:rPr lang="en-US" dirty="0" smtClean="0"/>
              <a:t>*” are used to describe reading/writing to either buffers or images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clEnqueueReadBuffer</a:t>
            </a:r>
            <a:r>
              <a:rPr lang="en-US" dirty="0" smtClean="0"/>
              <a:t>(), </a:t>
            </a:r>
            <a:r>
              <a:rPr lang="en-US" dirty="0" err="1" smtClean="0"/>
              <a:t>clEnqueueWriteImage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35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Associating specific devices with a context is done by passing a list of the desired devices to </a:t>
            </a:r>
            <a:r>
              <a:rPr lang="en-US" dirty="0" err="1" smtClean="0">
                <a:latin typeface="Courier New"/>
                <a:cs typeface="Courier New"/>
              </a:rPr>
              <a:t>clCreateContext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The call </a:t>
            </a:r>
            <a:r>
              <a:rPr lang="en-US" dirty="0" err="1" smtClean="0">
                <a:latin typeface="Courier New"/>
                <a:cs typeface="Courier New"/>
              </a:rPr>
              <a:t>clCreateContextFromType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takes a device type (or combination of types) as a parameter and creates a context with all devices of that type: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96" y="3641187"/>
            <a:ext cx="6669023" cy="25496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7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multiple devices are part of the same context, most </a:t>
            </a:r>
            <a:r>
              <a:rPr lang="en-US" dirty="0" err="1" smtClean="0"/>
              <a:t>OpenCL</a:t>
            </a:r>
            <a:r>
              <a:rPr lang="en-US" dirty="0" smtClean="0"/>
              <a:t> objects are shared</a:t>
            </a:r>
          </a:p>
          <a:p>
            <a:pPr lvl="1"/>
            <a:r>
              <a:rPr lang="en-US" dirty="0" smtClean="0"/>
              <a:t>Memory objects, programs, kernels, etc.</a:t>
            </a:r>
          </a:p>
          <a:p>
            <a:r>
              <a:rPr lang="en-US" dirty="0" smtClean="0"/>
              <a:t>One command queue must exist per device and is supplied in </a:t>
            </a:r>
            <a:r>
              <a:rPr lang="en-US" dirty="0" err="1" smtClean="0"/>
              <a:t>OpenCL</a:t>
            </a:r>
            <a:r>
              <a:rPr lang="en-US" dirty="0" smtClean="0"/>
              <a:t> when the target GPU needs to be specified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clEnqueue</a:t>
            </a:r>
            <a:r>
              <a:rPr lang="en-US" dirty="0" smtClean="0"/>
              <a:t>* function takes a command queue as an argument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25382" y="4033719"/>
            <a:ext cx="4395635" cy="129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 rot="12813832">
            <a:off x="4873271" y="5091640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2813832">
            <a:off x="5785080" y="5091640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md_gp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55" y="5502638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pic>
        <p:nvPicPr>
          <p:cNvPr id="9" name="Picture 8" descr="amd_gp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09" y="5463764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2425382" y="4093043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66" y="4431597"/>
            <a:ext cx="493545" cy="740318"/>
          </a:xfrm>
          <a:prstGeom prst="rect">
            <a:avLst/>
          </a:prstGeom>
        </p:spPr>
      </p:pic>
      <p:pic>
        <p:nvPicPr>
          <p:cNvPr id="12" name="Picture 11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16" y="4093043"/>
            <a:ext cx="694048" cy="694048"/>
          </a:xfrm>
          <a:prstGeom prst="rect">
            <a:avLst/>
          </a:prstGeom>
        </p:spPr>
      </p:pic>
      <p:pic>
        <p:nvPicPr>
          <p:cNvPr id="13" name="Picture 12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281" y="4204090"/>
            <a:ext cx="694048" cy="222095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281" y="4432204"/>
            <a:ext cx="694048" cy="22209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6969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While memory objects are common to a context, they must be explicitly written to a device before being used </a:t>
            </a:r>
          </a:p>
          <a:p>
            <a:pPr lvl="1"/>
            <a:r>
              <a:rPr lang="en-US" dirty="0" smtClean="0"/>
              <a:t>Whether or not the same object can be valid on multiple devices is vendor specific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assume that data can be transferred directly between devices, so commands only exists to move from a host to device, or device to host</a:t>
            </a:r>
          </a:p>
          <a:p>
            <a:pPr lvl="1"/>
            <a:r>
              <a:rPr lang="en-US" dirty="0" smtClean="0"/>
              <a:t>Copying from one device to another requires an intermediate transfer to the host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70993" y="3931307"/>
            <a:ext cx="4395635" cy="116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7" name="Can 6"/>
          <p:cNvSpPr/>
          <p:nvPr/>
        </p:nvSpPr>
        <p:spPr>
          <a:xfrm rot="12813832">
            <a:off x="3796818" y="4760355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2813832">
            <a:off x="5824312" y="4760354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md_gp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38" y="5132479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pic>
        <p:nvPicPr>
          <p:cNvPr id="5" name="Picture 4" descr="amd_gp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13" y="5041773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2736096" y="3931307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191" y="5591389"/>
            <a:ext cx="493545" cy="740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286" y="5591389"/>
            <a:ext cx="218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0) Object starts on device 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831" y="4993979"/>
            <a:ext cx="218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1) </a:t>
            </a:r>
            <a:r>
              <a:rPr lang="en-US" sz="1200" dirty="0" err="1" smtClean="0">
                <a:latin typeface="Arial"/>
                <a:cs typeface="Arial"/>
              </a:rPr>
              <a:t>clEnqueueRead</a:t>
            </a:r>
            <a:r>
              <a:rPr lang="en-US" sz="1200" dirty="0" smtClean="0">
                <a:latin typeface="Arial"/>
                <a:cs typeface="Arial"/>
              </a:rPr>
              <a:t>*(cq0, ...) copies object to host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0222" y="5031226"/>
            <a:ext cx="218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3) </a:t>
            </a:r>
            <a:r>
              <a:rPr lang="en-US" sz="1200" dirty="0" err="1" smtClean="0">
                <a:latin typeface="Arial"/>
                <a:cs typeface="Arial"/>
              </a:rPr>
              <a:t>clEnqueueWrite</a:t>
            </a:r>
            <a:r>
              <a:rPr lang="en-US" sz="1200" dirty="0" smtClean="0">
                <a:latin typeface="Arial"/>
                <a:cs typeface="Arial"/>
              </a:rPr>
              <a:t>*(cq1, ...) copies object to device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339" y="4242235"/>
            <a:ext cx="218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2) Object now valid on host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6704" y="5753930"/>
            <a:ext cx="239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4) Object ends up on device 1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7" name="Shape 16"/>
          <p:cNvCxnSpPr>
            <a:stCxn id="10" idx="0"/>
          </p:cNvCxnSpPr>
          <p:nvPr/>
        </p:nvCxnSpPr>
        <p:spPr>
          <a:xfrm rot="5400000" flipH="1" flipV="1">
            <a:off x="3269412" y="4127797"/>
            <a:ext cx="999145" cy="19280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27" idx="0"/>
          </p:cNvCxnSpPr>
          <p:nvPr/>
        </p:nvCxnSpPr>
        <p:spPr>
          <a:xfrm>
            <a:off x="4733005" y="4592245"/>
            <a:ext cx="1701787" cy="9732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19" y="5565473"/>
            <a:ext cx="493545" cy="7403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52598" y="5920220"/>
            <a:ext cx="1638568" cy="738664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lang="en-US" sz="1400" dirty="0" err="1" smtClean="0">
                <a:solidFill>
                  <a:srgbClr val="FFFFFF"/>
                </a:solidFill>
                <a:latin typeface="Arial"/>
                <a:cs typeface="Arial"/>
              </a:rPr>
              <a:t>PCIe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 DATA TRANSFERS ARE REQUIRED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8" y="1284112"/>
            <a:ext cx="8247868" cy="31484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behavior of a memory object written to multiple devices is vendor-specific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does not define if a copy of the object is made or whether the object remains valid once written to a device</a:t>
            </a:r>
          </a:p>
          <a:p>
            <a:pPr lvl="1"/>
            <a:r>
              <a:rPr lang="en-US" dirty="0" smtClean="0"/>
              <a:t>We can imagine that a CPU would operate on a memory object in-place, while a GPU would make a copy (so the original would still be valid until it is explicitly written over)</a:t>
            </a:r>
          </a:p>
          <a:p>
            <a:pPr lvl="2"/>
            <a:r>
              <a:rPr lang="en-US" dirty="0" smtClean="0"/>
              <a:t>Fusion </a:t>
            </a:r>
            <a:r>
              <a:rPr lang="en-US" dirty="0" err="1" smtClean="0"/>
              <a:t>GPUs</a:t>
            </a:r>
            <a:r>
              <a:rPr lang="en-US" dirty="0" smtClean="0"/>
              <a:t> from AMD could potentially operate on data in-place as well</a:t>
            </a:r>
          </a:p>
          <a:p>
            <a:pPr lvl="1"/>
            <a:r>
              <a:rPr lang="en-US" dirty="0" smtClean="0"/>
              <a:t>Currently AMD/NVIDIA implementations allow an object to be copied to multiple devices (even if the object will be written to)</a:t>
            </a:r>
          </a:p>
          <a:p>
            <a:pPr lvl="2"/>
            <a:r>
              <a:rPr lang="en-US" dirty="0" smtClean="0"/>
              <a:t>When data is read back, separate host pointers must be supplied or one set of results will be clobbered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14355" y="4066783"/>
            <a:ext cx="2567761" cy="129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 rot="12813832">
            <a:off x="4266408" y="5163578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2813832">
            <a:off x="5852683" y="5124704"/>
            <a:ext cx="379050" cy="590860"/>
          </a:xfrm>
          <a:prstGeom prst="can">
            <a:avLst>
              <a:gd name="adj" fmla="val 7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md_gp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29" y="5535702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pic>
        <p:nvPicPr>
          <p:cNvPr id="8" name="Picture 7" descr="amd_gp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46" y="5535702"/>
            <a:ext cx="1255866" cy="867943"/>
          </a:xfrm>
          <a:prstGeom prst="rect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3914355" y="4126107"/>
            <a:ext cx="10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Context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39" y="4464661"/>
            <a:ext cx="493545" cy="7403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6322" y="5069179"/>
            <a:ext cx="2455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clEnqueueWrite</a:t>
            </a:r>
            <a:r>
              <a:rPr lang="en-US" sz="1600" dirty="0" smtClean="0">
                <a:latin typeface="Arial"/>
                <a:cs typeface="Arial"/>
              </a:rPr>
              <a:t>*(cq0, ...)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2117" y="5091176"/>
            <a:ext cx="2455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clEnqueueWrite</a:t>
            </a:r>
            <a:r>
              <a:rPr lang="en-US" sz="1600" dirty="0" smtClean="0">
                <a:latin typeface="Arial"/>
                <a:cs typeface="Arial"/>
              </a:rPr>
              <a:t>*(cq1, ...)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6" name="Picture 15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73" y="5663327"/>
            <a:ext cx="493545" cy="740318"/>
          </a:xfrm>
          <a:prstGeom prst="rect">
            <a:avLst/>
          </a:prstGeom>
        </p:spPr>
      </p:pic>
      <p:pic>
        <p:nvPicPr>
          <p:cNvPr id="17" name="Picture 16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61" y="5663327"/>
            <a:ext cx="493545" cy="740318"/>
          </a:xfrm>
          <a:prstGeom prst="rect">
            <a:avLst/>
          </a:prstGeom>
        </p:spPr>
      </p:pic>
      <p:cxnSp>
        <p:nvCxnSpPr>
          <p:cNvPr id="32" name="Shape 31"/>
          <p:cNvCxnSpPr>
            <a:stCxn id="10" idx="1"/>
          </p:cNvCxnSpPr>
          <p:nvPr/>
        </p:nvCxnSpPr>
        <p:spPr>
          <a:xfrm rot="10800000" flipV="1">
            <a:off x="3914355" y="4834819"/>
            <a:ext cx="846784" cy="936269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0" idx="3"/>
          </p:cNvCxnSpPr>
          <p:nvPr/>
        </p:nvCxnSpPr>
        <p:spPr>
          <a:xfrm>
            <a:off x="5254684" y="4834820"/>
            <a:ext cx="683571" cy="97514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0598" y="4266283"/>
            <a:ext cx="281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When writing data to a GPU, a copy is made, so multiple writes are valid 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Context,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92" y="1284112"/>
            <a:ext cx="8319501" cy="4955324"/>
          </a:xfrm>
        </p:spPr>
        <p:txBody>
          <a:bodyPr>
            <a:normAutofit/>
          </a:bodyPr>
          <a:lstStyle/>
          <a:p>
            <a:r>
              <a:rPr lang="en-US" dirty="0" smtClean="0"/>
              <a:t>Just like writing a multi-threaded CPU program, we have two choices for designing multi-GPU programs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Redundantly copy all data and index using global offsets</a:t>
            </a:r>
          </a:p>
          <a:p>
            <a:pPr marL="806450" lvl="1" indent="-457200">
              <a:buFont typeface="+mj-lt"/>
              <a:buAutoNum type="arabicPeriod"/>
            </a:pPr>
            <a:endParaRPr lang="en-US" dirty="0" smtClean="0"/>
          </a:p>
          <a:p>
            <a:pPr marL="806450" lvl="1" indent="-457200">
              <a:buFont typeface="+mj-lt"/>
              <a:buAutoNum type="arabicPeriod"/>
            </a:pPr>
            <a:endParaRPr lang="en-US" dirty="0" smtClean="0"/>
          </a:p>
          <a:p>
            <a:pPr marL="806450" lvl="1" indent="-457200">
              <a:buFont typeface="+mj-lt"/>
              <a:buAutoNum type="arabicPeriod"/>
            </a:pPr>
            <a:endParaRPr lang="en-US" dirty="0" smtClean="0"/>
          </a:p>
          <a:p>
            <a:pPr marL="806450" lvl="1" indent="-457200">
              <a:buFont typeface="+mj-lt"/>
              <a:buAutoNum type="arabicPeriod"/>
            </a:pPr>
            <a:endParaRPr lang="en-US" dirty="0" smtClean="0"/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Split the data into subsets and index into the subset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5072" y="4892145"/>
            <a:ext cx="1484504" cy="336907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  <a:r>
              <a:rPr lang="en-US" baseline="-25000" dirty="0" smtClean="0">
                <a:latin typeface="Arial"/>
                <a:cs typeface="Arial"/>
              </a:rPr>
              <a:t>0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0536" y="2999908"/>
            <a:ext cx="2969008" cy="336907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2610" y="2999908"/>
            <a:ext cx="2969008" cy="336907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2610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9688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3571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5941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835" y="3703491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Threads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0536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77614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1497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3867" y="3758255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7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32362" y="5823301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9440" y="5823301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63323" y="5823301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5693" y="5823301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043" y="5737410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Threads</a:t>
            </a:r>
          </a:p>
        </p:txBody>
      </p:sp>
      <p:cxnSp>
        <p:nvCxnSpPr>
          <p:cNvPr id="28" name="Straight Arrow Connector 27"/>
          <p:cNvCxnSpPr>
            <a:stCxn id="8" idx="0"/>
          </p:cNvCxnSpPr>
          <p:nvPr/>
        </p:nvCxnSpPr>
        <p:spPr>
          <a:xfrm rot="16200000" flipV="1">
            <a:off x="1985902" y="3464605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</p:cNvCxnSpPr>
          <p:nvPr/>
        </p:nvCxnSpPr>
        <p:spPr>
          <a:xfrm rot="5400000" flipH="1" flipV="1">
            <a:off x="2343232" y="3464857"/>
            <a:ext cx="586797" cy="1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700139" y="3464604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081139" y="3464605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897858" y="3171459"/>
            <a:ext cx="1515027" cy="586796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257811" y="3171460"/>
            <a:ext cx="1515027" cy="586796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55371" y="3171460"/>
            <a:ext cx="1515027" cy="586796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015324" y="3171457"/>
            <a:ext cx="1515027" cy="586796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2633998" y="5522201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991328" y="5522453"/>
            <a:ext cx="586797" cy="1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3348235" y="5522200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3729235" y="5522201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55498" y="4902551"/>
            <a:ext cx="1484504" cy="336907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62788" y="5833707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19866" y="5833707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93749" y="5833707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66119" y="5833707"/>
            <a:ext cx="373883" cy="25980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6200000" flipV="1">
            <a:off x="6364424" y="5532607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6721754" y="5532859"/>
            <a:ext cx="586797" cy="1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7078661" y="5532606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7459661" y="5532607"/>
            <a:ext cx="586797" cy="50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90768" y="2696726"/>
            <a:ext cx="72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GPU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19866" y="2683496"/>
            <a:ext cx="72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GPU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90768" y="4584368"/>
            <a:ext cx="72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GPU 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19866" y="4571138"/>
            <a:ext cx="72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GPU 1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3573-FE74-C647-AA7B-856582ECFE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206</TotalTime>
  <Words>1603</Words>
  <Application>Microsoft Office PowerPoint</Application>
  <PresentationFormat>On-screen Show (4:3)</PresentationFormat>
  <Paragraphs>202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Exhibit</vt:lpstr>
      <vt:lpstr>Programming Multiple Devices</vt:lpstr>
      <vt:lpstr>Instructor Notes</vt:lpstr>
      <vt:lpstr>Approaches to Multiple Devices</vt:lpstr>
      <vt:lpstr>Single Context, Multiple Devices</vt:lpstr>
      <vt:lpstr>Single Context, Multiple Devices</vt:lpstr>
      <vt:lpstr>Single Context, Multiple Devices</vt:lpstr>
      <vt:lpstr>Single Context, Multiple Devices</vt:lpstr>
      <vt:lpstr>Single Context, Multiple Devices</vt:lpstr>
      <vt:lpstr>Single Context, Multiple Devices</vt:lpstr>
      <vt:lpstr>Single Context, Multiple Devices</vt:lpstr>
      <vt:lpstr>Single Context, Multiple Devices</vt:lpstr>
      <vt:lpstr>Multiple Contexts, Multiple Devices</vt:lpstr>
      <vt:lpstr>Slide 13</vt:lpstr>
      <vt:lpstr>Slide 14</vt:lpstr>
      <vt:lpstr>Heterogeneous Computing</vt:lpstr>
      <vt:lpstr>Heterogeneous Computing</vt:lpstr>
      <vt:lpstr>Heterogeneous Computing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Multiple Devices</dc:title>
  <dc:creator>Dana Schaa</dc:creator>
  <cp:lastModifiedBy>BaoHuong Phan</cp:lastModifiedBy>
  <cp:revision>48</cp:revision>
  <dcterms:created xsi:type="dcterms:W3CDTF">2011-01-05T21:44:16Z</dcterms:created>
  <dcterms:modified xsi:type="dcterms:W3CDTF">2011-01-20T01:23:25Z</dcterms:modified>
</cp:coreProperties>
</file>