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5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71B6DA7-6230-42A7-8DC5-40A4F136527E}">
          <p14:sldIdLst>
            <p14:sldId id="256"/>
            <p14:sldId id="266"/>
            <p14:sldId id="267"/>
            <p14:sldId id="268"/>
            <p14:sldId id="265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79E0-6DD0-4CA7-B9E5-7BA8C0C8969E}" type="datetimeFigureOut">
              <a:rPr lang="fr-FR" smtClean="0"/>
              <a:t>22/03/2011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32CED-680C-4A51-A7AA-2361C36C8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6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586-1512-473D-BF9E-FF4FB9661C37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1ACB-889E-456F-ABF7-3A8149FFFE4F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BFB1-EDF5-44C3-B0A6-EEA383F6087D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976-A47D-487B-8812-F01B21012905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DB-08B5-480B-A132-0EAA51433866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F7B6-D3EC-4316-ADD9-EC7A08C72337}" type="datetime1">
              <a:rPr lang="fr-FR" smtClean="0"/>
              <a:t>22/03/2011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3F8-F200-48C5-A798-C3FCE614B56D}" type="datetime1">
              <a:rPr lang="fr-FR" smtClean="0"/>
              <a:t>22/03/2011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D4B5-DF33-4E9D-8B04-7B84901AC9BB}" type="datetime1">
              <a:rPr lang="fr-FR" smtClean="0"/>
              <a:t>22/03/2011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22EC-E7C3-499A-9DD5-E7238D7A088C}" type="datetime1">
              <a:rPr lang="fr-FR" smtClean="0"/>
              <a:t>22/03/2011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E1E-A964-4C15-B8B4-03E90FCB075C}" type="datetime1">
              <a:rPr lang="fr-FR" smtClean="0"/>
              <a:t>22/03/2011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CC16-8716-469F-9E06-EC8F70237FC3}" type="datetime1">
              <a:rPr lang="fr-FR" smtClean="0"/>
              <a:t>22/03/2011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4B13A4F-9F75-4CD1-96B3-97D9C8419FF5}" type="datetime1">
              <a:rPr lang="fr-FR" smtClean="0"/>
              <a:t>22/03/2011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Maxime ESCOURBIAC Jean-Christophe SEPTIER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F83DCF-867E-4BB8-B3C8-D9648685B1F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08012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Modélisation de modèles orientés objets développés pour les réseaux ferrés français</a:t>
            </a:r>
            <a:endParaRPr lang="fr-FR" sz="3200" dirty="0"/>
          </a:p>
        </p:txBody>
      </p:sp>
      <p:pic>
        <p:nvPicPr>
          <p:cNvPr id="1026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1</a:t>
            </a:fld>
            <a:endParaRPr lang="fr-FR" dirty="0"/>
          </a:p>
        </p:txBody>
      </p:sp>
      <p:pic>
        <p:nvPicPr>
          <p:cNvPr id="1027" name="Picture 3" descr="C:\Users\Maxime\Desktop\train-999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3168352" cy="26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29862" y="4448030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Responsable : David Hill 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5693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02184" y="6309320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62" y="24148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Partie Sillon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47656" y="25598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RFF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Présentation du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C:\Users\jc\Pictures\projet\CaptureMiss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5025"/>
            <a:ext cx="8640960" cy="477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67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02184" y="6309320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255982"/>
            <a:ext cx="507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Partie Marche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c\Pictures\projet\CaptureMarch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895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047656" y="25598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RFF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Présentation du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6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82174" y="6393254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6163" y="24501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Partie Infrastructure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c\Pictures\projet\CaptureInf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7"/>
            <a:ext cx="85505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047656" y="25598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RFF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Présentation du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0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2799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Critique du modèle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67544" y="1988840"/>
            <a:ext cx="6127594" cy="36724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Quelques </a:t>
            </a:r>
            <a:r>
              <a:rPr lang="fr-FR" dirty="0" smtClean="0"/>
              <a:t>redondances.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Certaines informations sont </a:t>
            </a:r>
            <a:r>
              <a:rPr lang="fr-FR" dirty="0" smtClean="0"/>
              <a:t>manquantes:</a:t>
            </a:r>
            <a:endParaRPr lang="fr-FR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Notion de marche </a:t>
            </a:r>
            <a:r>
              <a:rPr lang="fr-FR" dirty="0" smtClean="0"/>
              <a:t>économique.</a:t>
            </a:r>
            <a:endParaRPr lang="fr-FR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Règles de sécurité arbitrant les </a:t>
            </a:r>
            <a:r>
              <a:rPr lang="fr-FR" dirty="0" smtClean="0"/>
              <a:t>conflits.</a:t>
            </a:r>
            <a:endParaRPr lang="fr-FR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Sillons de dernière </a:t>
            </a:r>
            <a:r>
              <a:rPr lang="fr-FR" dirty="0" smtClean="0"/>
              <a:t>minute.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Spécialisation </a:t>
            </a:r>
            <a:r>
              <a:rPr lang="fr-FR" dirty="0" smtClean="0"/>
              <a:t>abusive.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Mais très </a:t>
            </a:r>
            <a:r>
              <a:rPr lang="fr-FR" dirty="0" smtClean="0"/>
              <a:t>modulable.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047656" y="25598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RFF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</a:t>
            </a:r>
            <a:r>
              <a:rPr lang="fr-FR" sz="1400" dirty="0" smtClean="0">
                <a:solidFill>
                  <a:schemeClr val="bg1"/>
                </a:solidFill>
              </a:rPr>
              <a:t>) Critique du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4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Cahier des charges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1) Cahier des charges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67544" y="1988840"/>
            <a:ext cx="820891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Utilisation du modèle RFF </a:t>
            </a:r>
            <a:r>
              <a:rPr lang="fr-FR" dirty="0" smtClean="0"/>
              <a:t>simplifié.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Graphe </a:t>
            </a:r>
            <a:r>
              <a:rPr lang="fr-FR" dirty="0" smtClean="0"/>
              <a:t>macroscopique.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Gestion </a:t>
            </a:r>
            <a:r>
              <a:rPr lang="fr-FR" smtClean="0"/>
              <a:t>des </a:t>
            </a:r>
            <a:r>
              <a:rPr lang="fr-FR" smtClean="0"/>
              <a:t>collisions </a:t>
            </a:r>
            <a:r>
              <a:rPr lang="fr-FR" dirty="0" smtClean="0"/>
              <a:t>avec règles de </a:t>
            </a:r>
            <a:r>
              <a:rPr lang="fr-FR" dirty="0" smtClean="0"/>
              <a:t>sécurité.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Gestion des </a:t>
            </a:r>
            <a:r>
              <a:rPr lang="fr-FR" dirty="0" smtClean="0"/>
              <a:t>pannes.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Changements des caractéristiques résumés au changement de </a:t>
            </a:r>
            <a:r>
              <a:rPr lang="fr-FR" dirty="0" smtClean="0"/>
              <a:t>vitesse.</a:t>
            </a: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11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4352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Modèle retenu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Modèle de simulation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2" name="Imag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19426" cy="45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4148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Présentation en deux dimensions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67544" y="2734511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Représentation en deux </a:t>
            </a:r>
            <a:r>
              <a:rPr lang="fr-FR" dirty="0" smtClean="0"/>
              <a:t>dimensions.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Parcours des trains choisis </a:t>
            </a:r>
            <a:r>
              <a:rPr lang="fr-FR" dirty="0" smtClean="0"/>
              <a:t>aléatoirement.</a:t>
            </a: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C:\Users\jc\Pictures\projet\Application\Mo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4864"/>
            <a:ext cx="4765035" cy="3312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eur droit 2"/>
          <p:cNvCxnSpPr/>
          <p:nvPr/>
        </p:nvCxnSpPr>
        <p:spPr>
          <a:xfrm>
            <a:off x="6762913" y="3898185"/>
            <a:ext cx="659861" cy="672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</a:t>
            </a:r>
            <a:r>
              <a:rPr lang="fr-FR" sz="1400" dirty="0" smtClean="0">
                <a:solidFill>
                  <a:schemeClr val="bg1"/>
                </a:solidFill>
              </a:rPr>
              <a:t>) Présentation de la simulation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37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4148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Affichage du réseau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192681" y="2060848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Bouton de panne mis à jour </a:t>
            </a:r>
            <a:r>
              <a:rPr lang="fr-FR" dirty="0" smtClean="0"/>
              <a:t>automatiquement.</a:t>
            </a: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Ponts affichés en rouge, voies en </a:t>
            </a:r>
            <a:r>
              <a:rPr lang="fr-FR" dirty="0" smtClean="0"/>
              <a:t>noirs.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Minute mis à </a:t>
            </a:r>
            <a:r>
              <a:rPr lang="fr-FR" dirty="0" smtClean="0"/>
              <a:t>jour.</a:t>
            </a:r>
            <a:endParaRPr lang="fr-FR" dirty="0" smtClean="0"/>
          </a:p>
          <a:p>
            <a:pPr marL="0" indent="0">
              <a:lnSpc>
                <a:spcPct val="110000"/>
              </a:lnSpc>
              <a:buNone/>
            </a:pP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C:\Users\jc\Pictures\projet\Application\Rf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2856"/>
            <a:ext cx="4392488" cy="3088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</a:t>
            </a:r>
            <a:r>
              <a:rPr lang="fr-FR" sz="1400" dirty="0" smtClean="0">
                <a:solidFill>
                  <a:schemeClr val="bg1"/>
                </a:solidFill>
              </a:rPr>
              <a:t>) Présentation de la simulation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29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09707" y="227993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Affichage des trains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30294" y="2348880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Déplacement des trains par un </a:t>
            </a:r>
            <a:r>
              <a:rPr lang="fr-FR" dirty="0" err="1" smtClean="0"/>
              <a:t>timer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Changement d’icone en cas de </a:t>
            </a:r>
            <a:r>
              <a:rPr lang="fr-FR" dirty="0" smtClean="0"/>
              <a:t>panne.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C:\Users\jc\Pictures\projet\Application\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10" y="2060848"/>
            <a:ext cx="4298841" cy="350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</a:t>
            </a:r>
            <a:r>
              <a:rPr lang="fr-FR" sz="1400" dirty="0" smtClean="0">
                <a:solidFill>
                  <a:schemeClr val="bg1"/>
                </a:solidFill>
              </a:rPr>
              <a:t>) Présentation de la simulation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10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19822" y="227994"/>
            <a:ext cx="533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Gestion des collisions sur les voies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55211" y="3986090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/>
              <a:t>Collision sur deux voies différentes. </a:t>
            </a:r>
            <a:endParaRPr lang="fr-FR" dirty="0" smtClean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C:\Users\jc\Pictures\projet\Application\cas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13" y="2060848"/>
            <a:ext cx="26860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jc\Pictures\projet\Application\cas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30" y="2076653"/>
            <a:ext cx="2592288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ce réservé du contenu 4"/>
          <p:cNvSpPr txBox="1">
            <a:spLocks/>
          </p:cNvSpPr>
          <p:nvPr/>
        </p:nvSpPr>
        <p:spPr>
          <a:xfrm>
            <a:off x="4725714" y="3986090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Collision </a:t>
            </a:r>
            <a:r>
              <a:rPr lang="fr-FR" dirty="0"/>
              <a:t>sur la même voie.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4</a:t>
            </a:r>
            <a:r>
              <a:rPr lang="fr-FR" sz="1400" dirty="0" smtClean="0">
                <a:solidFill>
                  <a:schemeClr val="bg1"/>
                </a:solidFill>
              </a:rPr>
              <a:t>) Gestion des collisions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66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188640"/>
            <a:ext cx="8229600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687016" y="2309941"/>
            <a:ext cx="5616624" cy="27363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Etude préliminaire sur le contexte du problème.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Analyse et critique du modèle RFF.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Applications des améliorations.</a:t>
            </a:r>
            <a:endParaRPr lang="fr-FR" dirty="0"/>
          </a:p>
        </p:txBody>
      </p:sp>
      <p:pic>
        <p:nvPicPr>
          <p:cNvPr id="6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 txBox="1">
            <a:spLocks/>
          </p:cNvSpPr>
          <p:nvPr/>
        </p:nvSpPr>
        <p:spPr>
          <a:xfrm>
            <a:off x="5508104" y="6249694"/>
            <a:ext cx="2817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Maxime ESCOURBIAC Jean-Christophe SEPTIER</a:t>
            </a:r>
            <a:endParaRPr lang="fr-FR" dirty="0"/>
          </a:p>
        </p:txBody>
      </p:sp>
      <p:sp>
        <p:nvSpPr>
          <p:cNvPr id="8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9" name="Picture 2" descr="C:\Users\Maxime\Desktop\Railw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10" y="2348880"/>
            <a:ext cx="2234690" cy="265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8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9129" y="274160"/>
            <a:ext cx="547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Gestion du passage sur les ponts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38007" y="2204864"/>
            <a:ext cx="4248472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Les trains ne passe pas sur le pont si :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Un train est en panne </a:t>
            </a:r>
            <a:r>
              <a:rPr lang="fr-FR" dirty="0" smtClean="0"/>
              <a:t>dessus.</a:t>
            </a:r>
            <a:endParaRPr lang="fr-FR" dirty="0" smtClean="0"/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Un train arrive dans le sens </a:t>
            </a:r>
            <a:r>
              <a:rPr lang="fr-FR" dirty="0" smtClean="0"/>
              <a:t>opposé.</a:t>
            </a:r>
            <a:endParaRPr lang="fr-FR" dirty="0" smtClean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C:\Users\jc\Pictures\projet\Application\cas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582916"/>
            <a:ext cx="3452264" cy="171017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5874602" y="274160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4</a:t>
            </a:r>
            <a:r>
              <a:rPr lang="fr-FR" sz="1400" dirty="0" smtClean="0">
                <a:solidFill>
                  <a:schemeClr val="bg1"/>
                </a:solidFill>
              </a:rPr>
              <a:t>) Gestion des collisions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43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188640"/>
            <a:ext cx="8229600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275006" y="1907882"/>
            <a:ext cx="8290618" cy="382537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Réalisation d’un tutorial d’</a:t>
            </a:r>
            <a:r>
              <a:rPr lang="fr-FR" dirty="0" err="1" smtClean="0"/>
              <a:t>ArgoUML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Etude du contexte de la recherche sur les transports.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Analyse et critique du modèle existant.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Implémentation d’une simulation de transport ferroviaire.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Production d’une documentation pouvant être utilisée pour la recherche.</a:t>
            </a:r>
          </a:p>
        </p:txBody>
      </p:sp>
      <p:pic>
        <p:nvPicPr>
          <p:cNvPr id="6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 txBox="1">
            <a:spLocks/>
          </p:cNvSpPr>
          <p:nvPr/>
        </p:nvSpPr>
        <p:spPr>
          <a:xfrm>
            <a:off x="5508104" y="6249694"/>
            <a:ext cx="2817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Maxime ESCOURBIAC Jean-Christophe SEPTIER</a:t>
            </a:r>
            <a:endParaRPr lang="fr-FR" dirty="0"/>
          </a:p>
        </p:txBody>
      </p:sp>
      <p:sp>
        <p:nvSpPr>
          <p:cNvPr id="8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84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188640"/>
            <a:ext cx="8229600" cy="858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680450" y="1628800"/>
            <a:ext cx="7783100" cy="4536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Modèles et normes existantes</a:t>
            </a:r>
            <a:br>
              <a:rPr lang="fr-FR" dirty="0" smtClean="0"/>
            </a:br>
            <a:r>
              <a:rPr lang="fr-FR" sz="2100" dirty="0" smtClean="0"/>
              <a:t>1 – Normes existantes</a:t>
            </a:r>
            <a:br>
              <a:rPr lang="fr-FR" sz="2100" dirty="0" smtClean="0"/>
            </a:br>
            <a:r>
              <a:rPr lang="fr-FR" sz="2100" dirty="0" smtClean="0"/>
              <a:t>2 – Analyse d’un modèle particulier</a:t>
            </a:r>
            <a:br>
              <a:rPr lang="fr-FR" sz="2100" dirty="0" smtClean="0"/>
            </a:br>
            <a:endParaRPr lang="fr-FR" sz="21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Etude du modèle RFF (réseau ferré de France)</a:t>
            </a:r>
            <a:br>
              <a:rPr lang="fr-FR" dirty="0" smtClean="0"/>
            </a:br>
            <a:r>
              <a:rPr lang="fr-FR" sz="2100" dirty="0" smtClean="0"/>
              <a:t>1 – Présentation d’</a:t>
            </a:r>
            <a:r>
              <a:rPr lang="fr-FR" sz="2100" dirty="0" err="1" smtClean="0"/>
              <a:t>ArgoUML</a:t>
            </a:r>
            <a:r>
              <a:rPr lang="fr-FR" sz="2100" dirty="0" smtClean="0"/>
              <a:t/>
            </a:r>
            <a:br>
              <a:rPr lang="fr-FR" sz="2100" dirty="0" smtClean="0"/>
            </a:br>
            <a:r>
              <a:rPr lang="fr-FR" sz="2100" dirty="0" smtClean="0"/>
              <a:t>2 – Présentation du modèle</a:t>
            </a:r>
            <a:br>
              <a:rPr lang="fr-FR" sz="2100" dirty="0" smtClean="0"/>
            </a:br>
            <a:r>
              <a:rPr lang="fr-FR" sz="2100" dirty="0" smtClean="0"/>
              <a:t>3-  Critique du modèle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fr-FR" dirty="0" smtClean="0"/>
              <a:t>Simulation du modèle</a:t>
            </a:r>
            <a:br>
              <a:rPr lang="fr-FR" dirty="0" smtClean="0"/>
            </a:br>
            <a:r>
              <a:rPr lang="fr-FR" sz="1900" dirty="0" smtClean="0"/>
              <a:t>1 – Cahier des charges</a:t>
            </a:r>
            <a:br>
              <a:rPr lang="fr-FR" sz="1900" dirty="0" smtClean="0"/>
            </a:br>
            <a:r>
              <a:rPr lang="fr-FR" sz="1900" dirty="0" smtClean="0"/>
              <a:t>2 – Modèle de simulation</a:t>
            </a:r>
            <a:br>
              <a:rPr lang="fr-FR" sz="1900" dirty="0" smtClean="0"/>
            </a:br>
            <a:r>
              <a:rPr lang="fr-FR" sz="1900" dirty="0" smtClean="0"/>
              <a:t>3 – Présentation de la simulation</a:t>
            </a:r>
            <a:br>
              <a:rPr lang="fr-FR" sz="1900" dirty="0" smtClean="0"/>
            </a:br>
            <a:r>
              <a:rPr lang="fr-FR" sz="1900" dirty="0" smtClean="0"/>
              <a:t>4 – Gestion des collisions   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</a:t>
            </a:r>
            <a:endParaRPr lang="fr-FR" dirty="0" smtClean="0"/>
          </a:p>
        </p:txBody>
      </p:sp>
      <p:pic>
        <p:nvPicPr>
          <p:cNvPr id="6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38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:\Users\Maxime\Desktop\afn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58" y="4167120"/>
            <a:ext cx="992927" cy="9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4"/>
          <p:cNvSpPr txBox="1">
            <a:spLocks/>
          </p:cNvSpPr>
          <p:nvPr/>
        </p:nvSpPr>
        <p:spPr>
          <a:xfrm>
            <a:off x="284067" y="2191186"/>
            <a:ext cx="6127594" cy="31980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ISO </a:t>
            </a:r>
            <a:r>
              <a:rPr lang="fr-FR" sz="1800" dirty="0" smtClean="0"/>
              <a:t>        ( International </a:t>
            </a:r>
            <a:r>
              <a:rPr lang="fr-FR" sz="1800" dirty="0" err="1" smtClean="0"/>
              <a:t>Organization</a:t>
            </a:r>
            <a:r>
              <a:rPr lang="fr-FR" sz="1800" dirty="0" smtClean="0"/>
              <a:t> for </a:t>
            </a:r>
            <a:r>
              <a:rPr lang="fr-FR" sz="1800" dirty="0" err="1" smtClean="0"/>
              <a:t>Standardization</a:t>
            </a:r>
            <a:r>
              <a:rPr lang="fr-FR" sz="1800" dirty="0" smtClean="0"/>
              <a:t> )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                 16 groupes de travail pour le transport.</a:t>
            </a:r>
            <a:br>
              <a:rPr lang="fr-FR" sz="2000" dirty="0" smtClean="0"/>
            </a:br>
            <a:r>
              <a:rPr lang="fr-FR" sz="2000" dirty="0" smtClean="0"/>
              <a:t>                 Regroupe 163 pays.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CEN      </a:t>
            </a:r>
            <a:r>
              <a:rPr lang="fr-FR" sz="2000" dirty="0" smtClean="0"/>
              <a:t>( </a:t>
            </a:r>
            <a:r>
              <a:rPr lang="fr-FR" sz="2000" dirty="0" err="1" smtClean="0"/>
              <a:t>European</a:t>
            </a:r>
            <a:r>
              <a:rPr lang="fr-FR" sz="2000" dirty="0" smtClean="0"/>
              <a:t> </a:t>
            </a:r>
            <a:r>
              <a:rPr lang="fr-FR" sz="2000" dirty="0" err="1" smtClean="0"/>
              <a:t>Comitee</a:t>
            </a:r>
            <a:r>
              <a:rPr lang="fr-FR" sz="2000" dirty="0" smtClean="0"/>
              <a:t> for </a:t>
            </a:r>
            <a:r>
              <a:rPr lang="fr-FR" sz="2000" dirty="0" err="1" smtClean="0"/>
              <a:t>Standardization</a:t>
            </a:r>
            <a:r>
              <a:rPr lang="fr-FR" sz="2000" dirty="0" smtClean="0"/>
              <a:t> ) </a:t>
            </a:r>
            <a:br>
              <a:rPr lang="fr-FR" sz="2000" dirty="0" smtClean="0"/>
            </a:br>
            <a:r>
              <a:rPr lang="fr-FR" sz="2000" dirty="0" smtClean="0"/>
              <a:t>                 13 groupes de travail.</a:t>
            </a:r>
            <a:br>
              <a:rPr lang="fr-FR" sz="2000" dirty="0" smtClean="0"/>
            </a:br>
            <a:r>
              <a:rPr lang="fr-FR" sz="2000" dirty="0" smtClean="0"/>
              <a:t>                 Regroupe 31 pays.</a:t>
            </a:r>
            <a:endParaRPr lang="fr-FR" sz="2200" dirty="0" smtClean="0"/>
          </a:p>
          <a:p>
            <a:pPr>
              <a:buFont typeface="Arial" pitchFamily="34" charset="0"/>
              <a:buChar char="•"/>
            </a:pPr>
            <a:r>
              <a:rPr lang="fr-FR" sz="2200" dirty="0" smtClean="0"/>
              <a:t>AFNOR </a:t>
            </a:r>
            <a:r>
              <a:rPr lang="fr-FR" sz="2000" dirty="0" smtClean="0"/>
              <a:t>( Organisation Française de Normalisation )</a:t>
            </a:r>
            <a:br>
              <a:rPr lang="fr-FR" sz="2000" dirty="0" smtClean="0"/>
            </a:br>
            <a:r>
              <a:rPr lang="fr-FR" sz="2000" dirty="0" smtClean="0"/>
              <a:t>                 Mise en applications des normes.</a:t>
            </a:r>
            <a:endParaRPr lang="fr-FR" sz="2000" dirty="0" smtClean="0"/>
          </a:p>
        </p:txBody>
      </p:sp>
      <p:pic>
        <p:nvPicPr>
          <p:cNvPr id="5" name="Picture 2" descr="C:\Users\Maxime\Desktop\ISIMA_logo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89055" y="266145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Modèles et normes existantes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1)  Normes </a:t>
            </a:r>
            <a:r>
              <a:rPr lang="fr-FR" sz="1400" dirty="0" smtClean="0">
                <a:solidFill>
                  <a:schemeClr val="bg1"/>
                </a:solidFill>
              </a:rPr>
              <a:t>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8951" y="2250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Normes Existantes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10" name="Picture 2" descr="C:\Users\Maxime\Desktop\logo_is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67034"/>
            <a:ext cx="1807468" cy="6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Maxime\Desktop\inde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62" y="3338139"/>
            <a:ext cx="958623" cy="7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56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3DCF-867E-4BB8-B3C8-D9648685B1F0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270070" y="2204864"/>
            <a:ext cx="8550402" cy="291004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Modèle open-source.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Décomposé en trois points de vue.</a:t>
            </a:r>
            <a:endParaRPr lang="fr-FR" sz="1800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/>
              <a:t>Disponible </a:t>
            </a:r>
            <a:r>
              <a:rPr lang="fr-FR" dirty="0" smtClean="0"/>
              <a:t>sur http://www.transportmodeller.com/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868033" y="266144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Modèles et normes existantes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 Analyse d’un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0254" y="219977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Analys</a:t>
            </a:r>
            <a:r>
              <a:rPr lang="fr-FR" sz="2800" dirty="0" smtClean="0">
                <a:solidFill>
                  <a:schemeClr val="bg1"/>
                </a:solidFill>
              </a:rPr>
              <a:t>e d’un modèle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5508104" y="6249694"/>
            <a:ext cx="2817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23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ime\Desktop\3575279-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34" y="2420888"/>
            <a:ext cx="2902272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>
          <a:xfrm>
            <a:off x="290642" y="2049524"/>
            <a:ext cx="5911569" cy="291004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Orienté vers la théorie des graphes.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Modélisation des tronçons par des arcs</a:t>
            </a:r>
            <a:br>
              <a:rPr lang="fr-FR" dirty="0" smtClean="0"/>
            </a:br>
            <a:r>
              <a:rPr lang="fr-FR" sz="1800" dirty="0" smtClean="0"/>
              <a:t>(Longueur, vitesse max, capacité, trafic moyen…).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Les sommets gèrent la densité de trafic.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Utilisable pour le transport public.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796136" y="266145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Modèles et normes existantes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 Analyse d’un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21997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Modèle de l’infrastructure 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Maxime\Desktop\ISIMA_logo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087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4"/>
          <p:cNvSpPr txBox="1">
            <a:spLocks/>
          </p:cNvSpPr>
          <p:nvPr/>
        </p:nvSpPr>
        <p:spPr>
          <a:xfrm>
            <a:off x="257275" y="2060848"/>
            <a:ext cx="8635205" cy="28083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Modèle arithmétique du choix par un utilisateur.</a:t>
            </a:r>
            <a:br>
              <a:rPr lang="fr-FR" dirty="0" smtClean="0"/>
            </a:br>
            <a:r>
              <a:rPr lang="fr-FR" sz="1800" dirty="0" smtClean="0"/>
              <a:t>(Durée, prix, et accessibilité)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Le concept d’utilité.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Calcul de la probabilité d’un choix de transport en particulier: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96136" y="266145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Modèles et normes existantes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 Analyse d’un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7275" y="21997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Modèle du choix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7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89" y="4231668"/>
            <a:ext cx="1584176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45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ime\Desktop\illustration-2eme-loi-de-new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867800"/>
            <a:ext cx="26548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>
          <a:xfrm>
            <a:off x="251520" y="1988840"/>
            <a:ext cx="6343618" cy="305406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mtClean="0"/>
              <a:t>Modélise la densité de trafic.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mtClean="0"/>
              <a:t>Analogue à la loi de la gravitation universelle.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mtClean="0"/>
              <a:t>Projection dans le temps.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mtClean="0"/>
              <a:t>La calibration du modèle est primordiale.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96136" y="266145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Modèles et normes existantes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2)  Analyse d’un 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RFF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36712" y="21997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Modèle de gravitation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Maxime\Desktop\ISIMA_logo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/>
          <a:p>
            <a:fld id="{25F83DCF-867E-4BB8-B3C8-D9648685B1F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229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5598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Présentation </a:t>
            </a:r>
            <a:r>
              <a:rPr lang="fr-FR" sz="2800" dirty="0" err="1" smtClean="0">
                <a:solidFill>
                  <a:schemeClr val="bg1"/>
                </a:solidFill>
              </a:rPr>
              <a:t>ArgoUml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0493" y="302147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Modèle et normes existantes</a:t>
            </a: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Etude du modèle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RFF</a:t>
            </a:r>
          </a:p>
          <a:p>
            <a:pPr lvl="1"/>
            <a:r>
              <a:rPr lang="fr-FR" sz="1400" dirty="0" smtClean="0">
                <a:solidFill>
                  <a:schemeClr val="bg1"/>
                </a:solidFill>
              </a:rPr>
              <a:t>1) Présentation d’</a:t>
            </a:r>
            <a:r>
              <a:rPr lang="fr-FR" sz="1400" dirty="0" err="1" smtClean="0">
                <a:solidFill>
                  <a:schemeClr val="bg1"/>
                </a:solidFill>
              </a:rPr>
              <a:t>ArgoUml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400050" indent="-400050">
              <a:buAutoNum type="romanUcParenR"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Simulation du modèle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232387" y="1844824"/>
            <a:ext cx="489654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Utilisation de </a:t>
            </a:r>
            <a:r>
              <a:rPr lang="fr-FR" dirty="0" err="1" smtClean="0"/>
              <a:t>ArgoUML</a:t>
            </a:r>
            <a:r>
              <a:rPr lang="fr-FR" dirty="0" smtClean="0"/>
              <a:t>:</a:t>
            </a:r>
            <a:endParaRPr lang="fr-FR" dirty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Logiciel de création de diagramme </a:t>
            </a:r>
            <a:r>
              <a:rPr lang="fr-FR" dirty="0" smtClean="0"/>
              <a:t>UML.</a:t>
            </a:r>
            <a:endParaRPr lang="fr-FR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Licence </a:t>
            </a:r>
            <a:r>
              <a:rPr lang="fr-FR" dirty="0" smtClean="0"/>
              <a:t>EPL.</a:t>
            </a:r>
            <a:endParaRPr lang="fr-FR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Génération de code en plusieurs </a:t>
            </a:r>
            <a:r>
              <a:rPr lang="fr-FR" dirty="0" smtClean="0"/>
              <a:t>langages.</a:t>
            </a: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fr-FR" dirty="0" smtClean="0"/>
              <a:t>Réalisation d’un tutorial pour faciliter son </a:t>
            </a:r>
            <a:r>
              <a:rPr lang="fr-FR" dirty="0" smtClean="0"/>
              <a:t>utilisation.</a:t>
            </a:r>
            <a:endParaRPr lang="fr-FR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508104" y="6249694"/>
            <a:ext cx="2817087" cy="365125"/>
          </a:xfrm>
        </p:spPr>
        <p:txBody>
          <a:bodyPr/>
          <a:lstStyle/>
          <a:p>
            <a:pPr algn="ctr"/>
            <a:r>
              <a:rPr lang="fr-FR" dirty="0" smtClean="0"/>
              <a:t>Maxime ESCOURBIAC Jean-Christophe SEPTIER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83DCF-867E-4BB8-B3C8-D9648685B1F0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1" name="Picture 2" descr="C:\Users\Maxime\Desktop\ISIM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469911" cy="4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Documents and Settings\Administrateur\Bureau\ar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28" y="2012507"/>
            <a:ext cx="3808209" cy="23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6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1099</TotalTime>
  <Words>745</Words>
  <Application>Microsoft Office PowerPoint</Application>
  <PresentationFormat>Affichage à l'écran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Vagues</vt:lpstr>
      <vt:lpstr>Modélisation de modèles orientés objets développés pour les réseaux ferrés français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</cp:lastModifiedBy>
  <cp:revision>66</cp:revision>
  <dcterms:created xsi:type="dcterms:W3CDTF">2011-03-21T16:00:43Z</dcterms:created>
  <dcterms:modified xsi:type="dcterms:W3CDTF">2011-03-22T23:04:44Z</dcterms:modified>
</cp:coreProperties>
</file>