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8E80666-FB37-4B36-9149-507F3B0178E3}" type="datetimeFigureOut">
              <a:rPr lang="en-US" smtClean="0"/>
              <a:pPr/>
              <a:t>1/16/2012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7E63A33-8271-4DD0-9C48-789913D7C11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1979712" y="5013176"/>
            <a:ext cx="5637010" cy="882119"/>
          </a:xfrm>
        </p:spPr>
        <p:txBody>
          <a:bodyPr/>
          <a:lstStyle/>
          <a:p>
            <a:pPr algn="ctr"/>
            <a:r>
              <a:rPr lang="fr-FR" dirty="0" smtClean="0"/>
              <a:t>Maxime ESCOURBIAC - ZZ3F3</a:t>
            </a:r>
          </a:p>
          <a:p>
            <a:pPr algn="ctr"/>
            <a:r>
              <a:rPr lang="fr-FR" dirty="0" smtClean="0"/>
              <a:t>16 </a:t>
            </a:r>
            <a:r>
              <a:rPr lang="fr-FR" dirty="0" err="1" smtClean="0"/>
              <a:t>january</a:t>
            </a:r>
            <a:r>
              <a:rPr lang="fr-FR" dirty="0" smtClean="0"/>
              <a:t> 2012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817581" y="980728"/>
            <a:ext cx="8326419" cy="1793167"/>
          </a:xfrm>
        </p:spPr>
        <p:txBody>
          <a:bodyPr/>
          <a:lstStyle/>
          <a:p>
            <a:pPr marL="182880" indent="0">
              <a:buNone/>
            </a:pPr>
            <a:r>
              <a:rPr lang="fr-FR" dirty="0" smtClean="0"/>
              <a:t>Warp-</a:t>
            </a:r>
            <a:r>
              <a:rPr lang="fr-FR" dirty="0" err="1" smtClean="0"/>
              <a:t>level</a:t>
            </a:r>
            <a:r>
              <a:rPr lang="fr-FR" dirty="0" smtClean="0"/>
              <a:t> </a:t>
            </a:r>
            <a:r>
              <a:rPr lang="fr-FR" dirty="0" err="1" smtClean="0"/>
              <a:t>Parallelism</a:t>
            </a:r>
            <a:endParaRPr lang="fr-FR" dirty="0"/>
          </a:p>
        </p:txBody>
      </p:sp>
      <p:pic>
        <p:nvPicPr>
          <p:cNvPr id="1026" name="Picture 2" descr="C:\Users\Maxime\Downloads\02747538-photo-logo-opencl.jp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517" y="2246008"/>
            <a:ext cx="2302322" cy="230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6290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1" y="1268760"/>
            <a:ext cx="7334200" cy="4246408"/>
          </a:xfrm>
        </p:spPr>
        <p:txBody>
          <a:bodyPr/>
          <a:lstStyle/>
          <a:p>
            <a:pPr marL="0" indent="0" algn="l">
              <a:buNone/>
            </a:pPr>
            <a:r>
              <a:rPr lang="fr-FR" sz="2800" dirty="0"/>
              <a:t>-</a:t>
            </a:r>
            <a:r>
              <a:rPr lang="fr-FR" sz="2800" dirty="0" smtClean="0"/>
              <a:t> </a:t>
            </a:r>
            <a:r>
              <a:rPr lang="fr-FR" sz="2800" dirty="0" err="1">
                <a:effectLst/>
              </a:rPr>
              <a:t>What</a:t>
            </a:r>
            <a:r>
              <a:rPr lang="fr-FR" sz="2800" dirty="0">
                <a:effectLst/>
              </a:rPr>
              <a:t> </a:t>
            </a:r>
            <a:r>
              <a:rPr lang="fr-FR" sz="2800" dirty="0" err="1">
                <a:effectLst/>
              </a:rPr>
              <a:t>is</a:t>
            </a:r>
            <a:r>
              <a:rPr lang="fr-FR" sz="2800" dirty="0">
                <a:effectLst/>
              </a:rPr>
              <a:t> GPU </a:t>
            </a:r>
            <a:r>
              <a:rPr lang="fr-FR" sz="2800" dirty="0" err="1">
                <a:effectLst/>
              </a:rPr>
              <a:t>Computing</a:t>
            </a:r>
            <a:r>
              <a:rPr lang="fr-FR" sz="2800" dirty="0" smtClean="0">
                <a:effectLst/>
              </a:rPr>
              <a:t>?</a:t>
            </a:r>
            <a:br>
              <a:rPr lang="fr-FR" sz="2800" dirty="0" smtClean="0">
                <a:effectLst/>
              </a:rPr>
            </a:br>
            <a:r>
              <a:rPr lang="fr-FR" sz="2800" dirty="0" smtClean="0">
                <a:effectLst/>
              </a:rPr>
              <a:t>   - The </a:t>
            </a:r>
            <a:r>
              <a:rPr lang="fr-FR" sz="2800" dirty="0" err="1" smtClean="0">
                <a:effectLst/>
              </a:rPr>
              <a:t>need</a:t>
            </a:r>
            <a:r>
              <a:rPr lang="fr-FR" sz="2800" dirty="0" smtClean="0">
                <a:effectLst/>
              </a:rPr>
              <a:t> of new type of </a:t>
            </a:r>
            <a:r>
              <a:rPr lang="fr-FR" sz="2800" dirty="0" err="1" smtClean="0">
                <a:effectLst/>
              </a:rPr>
              <a:t>computing</a:t>
            </a:r>
            <a:r>
              <a:rPr lang="fr-FR" sz="2800" dirty="0" smtClean="0">
                <a:effectLst/>
              </a:rPr>
              <a:t>.</a:t>
            </a:r>
            <a:br>
              <a:rPr lang="fr-FR" sz="2800" dirty="0" smtClean="0">
                <a:effectLst/>
              </a:rPr>
            </a:br>
            <a:r>
              <a:rPr lang="fr-FR" sz="2800" dirty="0">
                <a:effectLst/>
              </a:rPr>
              <a:t> </a:t>
            </a:r>
            <a:r>
              <a:rPr lang="fr-FR" sz="2800" dirty="0" smtClean="0">
                <a:effectLst/>
              </a:rPr>
              <a:t>  - GP-GPU vs CPU.</a:t>
            </a:r>
            <a:br>
              <a:rPr lang="fr-FR" sz="2800" dirty="0" smtClean="0">
                <a:effectLst/>
              </a:rPr>
            </a:br>
            <a:r>
              <a:rPr lang="fr-FR" sz="2800" dirty="0">
                <a:effectLst/>
              </a:rPr>
              <a:t> </a:t>
            </a:r>
            <a:r>
              <a:rPr lang="fr-FR" sz="2800" dirty="0" smtClean="0">
                <a:effectLst/>
              </a:rPr>
              <a:t>  </a:t>
            </a:r>
            <a:br>
              <a:rPr lang="fr-FR" sz="2800" dirty="0" smtClean="0">
                <a:effectLst/>
              </a:rPr>
            </a:br>
            <a:r>
              <a:rPr lang="fr-FR" sz="2800" dirty="0"/>
              <a:t>- </a:t>
            </a:r>
            <a:r>
              <a:rPr lang="fr-FR" sz="2800" dirty="0" smtClean="0">
                <a:effectLst/>
              </a:rPr>
              <a:t>How to </a:t>
            </a:r>
            <a:r>
              <a:rPr lang="fr-FR" sz="2800" dirty="0" err="1" smtClean="0">
                <a:effectLst/>
              </a:rPr>
              <a:t>improve</a:t>
            </a:r>
            <a:r>
              <a:rPr lang="fr-FR" sz="2800" dirty="0" smtClean="0">
                <a:effectLst/>
              </a:rPr>
              <a:t> GPU </a:t>
            </a:r>
            <a:r>
              <a:rPr lang="fr-FR" sz="2800" dirty="0" err="1" smtClean="0">
                <a:effectLst/>
              </a:rPr>
              <a:t>efficiency</a:t>
            </a:r>
            <a:r>
              <a:rPr lang="fr-FR" sz="2800" dirty="0" smtClean="0">
                <a:effectLst/>
              </a:rPr>
              <a:t>?</a:t>
            </a:r>
            <a:br>
              <a:rPr lang="fr-FR" sz="2800" dirty="0" smtClean="0">
                <a:effectLst/>
              </a:rPr>
            </a:br>
            <a:r>
              <a:rPr lang="fr-FR" sz="2800" dirty="0">
                <a:effectLst/>
              </a:rPr>
              <a:t> </a:t>
            </a:r>
            <a:r>
              <a:rPr lang="fr-FR" sz="2800" dirty="0" smtClean="0">
                <a:effectLst/>
              </a:rPr>
              <a:t>  - </a:t>
            </a:r>
            <a:r>
              <a:rPr lang="fr-FR" sz="2800" dirty="0" err="1" smtClean="0">
                <a:effectLst/>
              </a:rPr>
              <a:t>Limits</a:t>
            </a:r>
            <a:r>
              <a:rPr lang="fr-FR" sz="2800" dirty="0" smtClean="0">
                <a:effectLst/>
              </a:rPr>
              <a:t> of GPU </a:t>
            </a:r>
            <a:r>
              <a:rPr lang="fr-FR" sz="2800" dirty="0" err="1" smtClean="0">
                <a:effectLst/>
              </a:rPr>
              <a:t>methods</a:t>
            </a:r>
            <a:r>
              <a:rPr lang="fr-FR" sz="2800" dirty="0" smtClean="0">
                <a:effectLst/>
              </a:rPr>
              <a:t>.</a:t>
            </a:r>
            <a:br>
              <a:rPr lang="fr-FR" sz="2800" dirty="0" smtClean="0">
                <a:effectLst/>
              </a:rPr>
            </a:br>
            <a:r>
              <a:rPr lang="fr-FR" sz="2800" dirty="0">
                <a:effectLst/>
              </a:rPr>
              <a:t> </a:t>
            </a:r>
            <a:r>
              <a:rPr lang="fr-FR" sz="2800" dirty="0" smtClean="0">
                <a:effectLst/>
              </a:rPr>
              <a:t>  - Solutions </a:t>
            </a:r>
            <a:r>
              <a:rPr lang="fr-FR" sz="2800" dirty="0" err="1" smtClean="0">
                <a:effectLst/>
              </a:rPr>
              <a:t>given</a:t>
            </a:r>
            <a:r>
              <a:rPr lang="fr-FR" sz="2800" dirty="0" smtClean="0">
                <a:effectLst/>
              </a:rPr>
              <a:t> by </a:t>
            </a:r>
            <a:r>
              <a:rPr lang="fr-FR" sz="2800" dirty="0" err="1" smtClean="0">
                <a:effectLst/>
              </a:rPr>
              <a:t>J.Passerat</a:t>
            </a:r>
            <a:r>
              <a:rPr lang="fr-FR" sz="2800" dirty="0">
                <a:effectLst/>
              </a:rPr>
              <a:t>.</a:t>
            </a:r>
            <a:r>
              <a:rPr lang="fr-FR" sz="2800" dirty="0" smtClean="0">
                <a:effectLst/>
              </a:rPr>
              <a:t/>
            </a:r>
            <a:br>
              <a:rPr lang="fr-FR" sz="2800" dirty="0" smtClean="0">
                <a:effectLst/>
              </a:rPr>
            </a:br>
            <a:r>
              <a:rPr lang="fr-FR" sz="2800" dirty="0">
                <a:effectLst/>
              </a:rPr>
              <a:t/>
            </a:r>
            <a:br>
              <a:rPr lang="fr-FR" sz="2800" dirty="0">
                <a:effectLst/>
              </a:rPr>
            </a:br>
            <a:r>
              <a:rPr lang="fr-FR" sz="2800" dirty="0" smtClean="0">
                <a:effectLst/>
              </a:rPr>
              <a:t>- </a:t>
            </a:r>
            <a:r>
              <a:rPr lang="fr-FR" sz="2800" dirty="0" err="1" smtClean="0">
                <a:effectLst/>
              </a:rPr>
              <a:t>ScalaCL</a:t>
            </a:r>
            <a:r>
              <a:rPr lang="fr-FR" sz="2800" dirty="0" smtClean="0">
                <a:effectLst/>
              </a:rPr>
              <a:t/>
            </a:r>
            <a:br>
              <a:rPr lang="fr-FR" sz="2800" dirty="0" smtClean="0">
                <a:effectLst/>
              </a:rPr>
            </a:br>
            <a:r>
              <a:rPr lang="fr-FR" sz="2800" dirty="0">
                <a:effectLst/>
              </a:rPr>
              <a:t> </a:t>
            </a:r>
            <a:r>
              <a:rPr lang="fr-FR" sz="2800" dirty="0" smtClean="0">
                <a:effectLst/>
              </a:rPr>
              <a:t>  - </a:t>
            </a:r>
            <a:r>
              <a:rPr lang="fr-FR" sz="2800" dirty="0" err="1" smtClean="0">
                <a:effectLst/>
              </a:rPr>
              <a:t>OpenCL</a:t>
            </a:r>
            <a:r>
              <a:rPr lang="fr-FR" sz="2800" dirty="0" smtClean="0">
                <a:effectLst/>
              </a:rPr>
              <a:t> : </a:t>
            </a:r>
            <a:r>
              <a:rPr lang="fr-FR" sz="2800" dirty="0" err="1" smtClean="0">
                <a:effectLst/>
              </a:rPr>
              <a:t>advantages</a:t>
            </a:r>
            <a:r>
              <a:rPr lang="fr-FR" sz="2800" dirty="0" smtClean="0">
                <a:effectLst/>
              </a:rPr>
              <a:t> ? </a:t>
            </a:r>
            <a:br>
              <a:rPr lang="fr-FR" sz="2800" dirty="0" smtClean="0">
                <a:effectLst/>
              </a:rPr>
            </a:br>
            <a:r>
              <a:rPr lang="fr-FR" sz="2800" dirty="0">
                <a:effectLst/>
              </a:rPr>
              <a:t> </a:t>
            </a:r>
            <a:r>
              <a:rPr lang="fr-FR" sz="2800" dirty="0" smtClean="0">
                <a:effectLst/>
              </a:rPr>
              <a:t>  - How </a:t>
            </a:r>
            <a:r>
              <a:rPr lang="fr-FR" sz="2800" dirty="0" err="1" smtClean="0">
                <a:effectLst/>
              </a:rPr>
              <a:t>does</a:t>
            </a:r>
            <a:r>
              <a:rPr lang="fr-FR" sz="2800" dirty="0" smtClean="0">
                <a:effectLst/>
              </a:rPr>
              <a:t> </a:t>
            </a:r>
            <a:r>
              <a:rPr lang="fr-FR" sz="2800" dirty="0" err="1" smtClean="0">
                <a:effectLst/>
              </a:rPr>
              <a:t>ScalaCL</a:t>
            </a:r>
            <a:r>
              <a:rPr lang="fr-FR" sz="2800" dirty="0" smtClean="0">
                <a:effectLst/>
              </a:rPr>
              <a:t> </a:t>
            </a:r>
            <a:r>
              <a:rPr lang="fr-FR" sz="2800" dirty="0" err="1" smtClean="0">
                <a:effectLst/>
              </a:rPr>
              <a:t>work</a:t>
            </a:r>
            <a:r>
              <a:rPr lang="fr-FR" sz="2800" dirty="0" smtClean="0">
                <a:effectLst/>
              </a:rPr>
              <a:t>? </a:t>
            </a:r>
            <a:r>
              <a:rPr lang="fr-FR" dirty="0">
                <a:effectLst/>
              </a:rPr>
              <a:t/>
            </a:r>
            <a:br>
              <a:rPr lang="fr-FR" dirty="0">
                <a:effectLst/>
              </a:rPr>
            </a:b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755576" y="188640"/>
            <a:ext cx="4437112" cy="465232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fr-FR" sz="3600" dirty="0" err="1" smtClean="0"/>
              <a:t>Outline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2411888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1268760"/>
            <a:ext cx="7334200" cy="4246408"/>
          </a:xfrm>
        </p:spPr>
        <p:txBody>
          <a:bodyPr/>
          <a:lstStyle/>
          <a:p>
            <a:pPr marL="0" indent="0" algn="l">
              <a:buNone/>
            </a:pPr>
            <a:r>
              <a:rPr lang="fr-FR" sz="2000" dirty="0" smtClean="0">
                <a:effectLst/>
              </a:rPr>
              <a:t>- GPU : </a:t>
            </a:r>
            <a:r>
              <a:rPr lang="fr-FR" sz="2000" i="1" dirty="0" err="1" smtClean="0">
                <a:effectLst/>
              </a:rPr>
              <a:t>Graphics</a:t>
            </a:r>
            <a:r>
              <a:rPr lang="fr-FR" sz="2000" i="1" dirty="0" smtClean="0">
                <a:effectLst/>
              </a:rPr>
              <a:t> </a:t>
            </a:r>
            <a:r>
              <a:rPr lang="fr-FR" sz="2000" i="1" dirty="0" err="1" smtClean="0">
                <a:effectLst/>
              </a:rPr>
              <a:t>Processing</a:t>
            </a:r>
            <a:r>
              <a:rPr lang="fr-FR" sz="2000" i="1" dirty="0" smtClean="0">
                <a:effectLst/>
              </a:rPr>
              <a:t> Unit</a:t>
            </a:r>
            <a:r>
              <a:rPr lang="fr-FR" sz="2000" dirty="0" smtClean="0">
                <a:effectLst/>
              </a:rPr>
              <a:t>.</a:t>
            </a:r>
            <a:br>
              <a:rPr lang="fr-FR" sz="2000" dirty="0" smtClean="0">
                <a:effectLst/>
              </a:rPr>
            </a:br>
            <a:r>
              <a:rPr lang="fr-FR" sz="2000" dirty="0" smtClean="0">
                <a:effectLst/>
              </a:rPr>
              <a:t/>
            </a:r>
            <a:br>
              <a:rPr lang="fr-FR" sz="2000" dirty="0" smtClean="0">
                <a:effectLst/>
              </a:rPr>
            </a:br>
            <a:r>
              <a:rPr lang="fr-FR" sz="2000" dirty="0" smtClean="0">
                <a:effectLst/>
              </a:rPr>
              <a:t>- </a:t>
            </a:r>
            <a:r>
              <a:rPr lang="fr-FR" sz="2000" dirty="0" err="1" smtClean="0">
                <a:effectLst/>
              </a:rPr>
              <a:t>Using</a:t>
            </a:r>
            <a:r>
              <a:rPr lang="fr-FR" sz="2000" dirty="0" smtClean="0">
                <a:effectLst/>
              </a:rPr>
              <a:t> </a:t>
            </a:r>
            <a:r>
              <a:rPr lang="fr-FR" sz="2000" dirty="0" err="1" smtClean="0">
                <a:effectLst/>
              </a:rPr>
              <a:t>graphics</a:t>
            </a:r>
            <a:r>
              <a:rPr lang="fr-FR" sz="2000" dirty="0" smtClean="0">
                <a:effectLst/>
              </a:rPr>
              <a:t> </a:t>
            </a:r>
            <a:r>
              <a:rPr lang="fr-FR" sz="2000" dirty="0" err="1" smtClean="0">
                <a:effectLst/>
              </a:rPr>
              <a:t>card</a:t>
            </a:r>
            <a:r>
              <a:rPr lang="fr-FR" sz="2000" dirty="0" smtClean="0">
                <a:effectLst/>
              </a:rPr>
              <a:t> to </a:t>
            </a:r>
            <a:r>
              <a:rPr lang="fr-FR" sz="2000" dirty="0" err="1" smtClean="0">
                <a:effectLst/>
              </a:rPr>
              <a:t>compute</a:t>
            </a:r>
            <a:r>
              <a:rPr lang="fr-FR" sz="2000" dirty="0" smtClean="0">
                <a:effectLst/>
              </a:rPr>
              <a:t>.</a:t>
            </a:r>
            <a:br>
              <a:rPr lang="fr-FR" sz="2000" dirty="0" smtClean="0">
                <a:effectLst/>
              </a:rPr>
            </a:br>
            <a:r>
              <a:rPr lang="fr-FR" sz="2000" dirty="0" smtClean="0">
                <a:effectLst/>
              </a:rPr>
              <a:t/>
            </a:r>
            <a:br>
              <a:rPr lang="fr-FR" sz="2000" dirty="0" smtClean="0">
                <a:effectLst/>
              </a:rPr>
            </a:br>
            <a:r>
              <a:rPr lang="fr-FR" sz="2000" dirty="0" smtClean="0">
                <a:effectLst/>
              </a:rPr>
              <a:t>- Limitation of </a:t>
            </a:r>
            <a:r>
              <a:rPr lang="fr-FR" sz="2000" dirty="0" err="1" smtClean="0">
                <a:effectLst/>
              </a:rPr>
              <a:t>rising</a:t>
            </a:r>
            <a:r>
              <a:rPr lang="fr-FR" sz="2000" dirty="0" smtClean="0">
                <a:effectLst/>
              </a:rPr>
              <a:t> of CPU </a:t>
            </a:r>
            <a:r>
              <a:rPr lang="fr-FR" sz="2000" dirty="0" err="1" smtClean="0">
                <a:effectLst/>
              </a:rPr>
              <a:t>frequency</a:t>
            </a:r>
            <a:r>
              <a:rPr lang="fr-FR" sz="2000" dirty="0" smtClean="0">
                <a:effectLst/>
              </a:rPr>
              <a:t>.</a:t>
            </a:r>
            <a:br>
              <a:rPr lang="fr-FR" sz="2000" dirty="0" smtClean="0">
                <a:effectLst/>
              </a:rPr>
            </a:br>
            <a:r>
              <a:rPr lang="fr-FR" sz="2000" dirty="0" smtClean="0">
                <a:effectLst/>
              </a:rPr>
              <a:t/>
            </a:r>
            <a:br>
              <a:rPr lang="fr-FR" sz="2000" dirty="0" smtClean="0">
                <a:effectLst/>
              </a:rPr>
            </a:br>
            <a:r>
              <a:rPr lang="fr-FR" sz="2000" dirty="0" smtClean="0">
                <a:effectLst/>
              </a:rPr>
              <a:t>- </a:t>
            </a:r>
            <a:r>
              <a:rPr lang="fr-FR" sz="2000" dirty="0" err="1" smtClean="0">
                <a:effectLst/>
              </a:rPr>
              <a:t>Devellopment</a:t>
            </a:r>
            <a:r>
              <a:rPr lang="fr-FR" sz="2000" dirty="0" smtClean="0">
                <a:effectLst/>
              </a:rPr>
              <a:t> of multi-</a:t>
            </a:r>
            <a:r>
              <a:rPr lang="fr-FR" sz="2000" dirty="0" err="1" smtClean="0">
                <a:effectLst/>
              </a:rPr>
              <a:t>core</a:t>
            </a:r>
            <a:r>
              <a:rPr lang="fr-FR" sz="2000" dirty="0" smtClean="0">
                <a:effectLst/>
              </a:rPr>
              <a:t> architecture </a:t>
            </a:r>
            <a:br>
              <a:rPr lang="fr-FR" sz="2000" dirty="0" smtClean="0">
                <a:effectLst/>
              </a:rPr>
            </a:br>
            <a:r>
              <a:rPr lang="fr-FR" sz="2000" dirty="0">
                <a:effectLst/>
              </a:rPr>
              <a:t> </a:t>
            </a:r>
            <a:r>
              <a:rPr lang="fr-FR" sz="2000" dirty="0" smtClean="0">
                <a:effectLst/>
              </a:rPr>
              <a:t>  =&gt; </a:t>
            </a:r>
            <a:r>
              <a:rPr lang="fr-FR" sz="2000" dirty="0" err="1" smtClean="0">
                <a:effectLst/>
              </a:rPr>
              <a:t>beginning</a:t>
            </a:r>
            <a:r>
              <a:rPr lang="fr-FR" sz="2000" dirty="0" smtClean="0">
                <a:effectLst/>
              </a:rPr>
              <a:t> of </a:t>
            </a:r>
            <a:r>
              <a:rPr lang="fr-FR" sz="2000" dirty="0" err="1" smtClean="0">
                <a:effectLst/>
              </a:rPr>
              <a:t>parallelism</a:t>
            </a:r>
            <a:r>
              <a:rPr lang="fr-FR" sz="2000" dirty="0">
                <a:effectLst/>
              </a:rPr>
              <a:t>.</a:t>
            </a:r>
            <a:r>
              <a:rPr lang="fr-FR" sz="2000" dirty="0"/>
              <a:t/>
            </a:r>
            <a:br>
              <a:rPr lang="fr-FR" sz="2000" dirty="0"/>
            </a:br>
            <a:r>
              <a:rPr lang="fr-FR" sz="2000" dirty="0" smtClean="0">
                <a:effectLst/>
              </a:rPr>
              <a:t/>
            </a:r>
            <a:br>
              <a:rPr lang="fr-FR" sz="2000" dirty="0" smtClean="0">
                <a:effectLst/>
              </a:rPr>
            </a:br>
            <a:endParaRPr lang="fr-FR" sz="2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755576" y="188640"/>
            <a:ext cx="8064896" cy="465232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fr-FR" sz="3600" dirty="0" err="1"/>
              <a:t>What</a:t>
            </a:r>
            <a:r>
              <a:rPr lang="fr-FR" sz="3600" dirty="0"/>
              <a:t> </a:t>
            </a:r>
            <a:r>
              <a:rPr lang="fr-FR" sz="3600" dirty="0" err="1"/>
              <a:t>is</a:t>
            </a:r>
            <a:r>
              <a:rPr lang="fr-FR" sz="3600" dirty="0"/>
              <a:t> GPU </a:t>
            </a:r>
            <a:r>
              <a:rPr lang="fr-FR" sz="3600" dirty="0" err="1"/>
              <a:t>Computing</a:t>
            </a:r>
            <a:r>
              <a:rPr lang="fr-FR" sz="3600" dirty="0"/>
              <a:t>?</a:t>
            </a:r>
          </a:p>
        </p:txBody>
      </p:sp>
      <p:pic>
        <p:nvPicPr>
          <p:cNvPr id="2051" name="Picture 3" descr="C:\Users\Maxime\Downloads\clockspeed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132" y="3933056"/>
            <a:ext cx="4472178" cy="2805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8487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496" y="1196752"/>
            <a:ext cx="7334200" cy="4246408"/>
          </a:xfrm>
        </p:spPr>
        <p:txBody>
          <a:bodyPr/>
          <a:lstStyle/>
          <a:p>
            <a:pPr marL="0" indent="0" algn="l">
              <a:buNone/>
            </a:pPr>
            <a:r>
              <a:rPr lang="fr-FR" sz="2000" dirty="0">
                <a:effectLst/>
              </a:rPr>
              <a:t/>
            </a:r>
            <a:br>
              <a:rPr lang="fr-FR" sz="2000" dirty="0">
                <a:effectLst/>
              </a:rPr>
            </a:br>
            <a:r>
              <a:rPr lang="fr-FR" sz="2000" dirty="0">
                <a:effectLst/>
              </a:rPr>
              <a:t/>
            </a:r>
            <a:br>
              <a:rPr lang="fr-FR" sz="2000" dirty="0">
                <a:effectLst/>
              </a:rPr>
            </a:br>
            <a:r>
              <a:rPr lang="fr-FR" sz="2000" dirty="0" smtClean="0">
                <a:effectLst/>
              </a:rPr>
              <a:t>- GPU vs CPU architecture.</a:t>
            </a:r>
            <a:r>
              <a:rPr lang="fr-FR" sz="2000" dirty="0">
                <a:effectLst/>
              </a:rPr>
              <a:t/>
            </a:r>
            <a:br>
              <a:rPr lang="fr-FR" sz="2000" dirty="0">
                <a:effectLst/>
              </a:rPr>
            </a:br>
            <a:r>
              <a:rPr lang="fr-FR" sz="2000" dirty="0">
                <a:effectLst/>
              </a:rPr>
              <a:t/>
            </a:r>
            <a:br>
              <a:rPr lang="fr-FR" sz="2000" dirty="0">
                <a:effectLst/>
              </a:rPr>
            </a:br>
            <a:r>
              <a:rPr lang="fr-FR" sz="2000" dirty="0" smtClean="0">
                <a:effectLst/>
              </a:rPr>
              <a:t>- </a:t>
            </a:r>
            <a:r>
              <a:rPr lang="fr-FR" sz="2000" dirty="0" err="1" smtClean="0">
                <a:effectLst/>
              </a:rPr>
              <a:t>Give</a:t>
            </a:r>
            <a:r>
              <a:rPr lang="fr-FR" sz="2000" dirty="0" smtClean="0">
                <a:effectLst/>
              </a:rPr>
              <a:t> a new </a:t>
            </a:r>
            <a:r>
              <a:rPr lang="fr-FR" sz="2000" dirty="0" err="1" smtClean="0">
                <a:effectLst/>
              </a:rPr>
              <a:t>devellopment</a:t>
            </a:r>
            <a:r>
              <a:rPr lang="fr-FR" sz="2000" dirty="0" smtClean="0">
                <a:effectLst/>
              </a:rPr>
              <a:t> </a:t>
            </a:r>
            <a:r>
              <a:rPr lang="fr-FR" sz="2000" dirty="0" err="1" smtClean="0">
                <a:effectLst/>
              </a:rPr>
              <a:t>paradigm</a:t>
            </a:r>
            <a:r>
              <a:rPr lang="fr-FR" sz="2000" dirty="0" smtClean="0">
                <a:effectLst/>
              </a:rPr>
              <a:t>.</a:t>
            </a:r>
            <a:br>
              <a:rPr lang="fr-FR" sz="2000" dirty="0" smtClean="0">
                <a:effectLst/>
              </a:rPr>
            </a:br>
            <a:r>
              <a:rPr lang="fr-FR" sz="2000" dirty="0">
                <a:effectLst/>
              </a:rPr>
              <a:t> </a:t>
            </a:r>
            <a:r>
              <a:rPr lang="fr-FR" sz="2000" dirty="0" smtClean="0">
                <a:effectLst/>
              </a:rPr>
              <a:t> ( </a:t>
            </a:r>
            <a:r>
              <a:rPr lang="fr-FR" sz="2000" dirty="0" err="1" smtClean="0"/>
              <a:t>Parallel</a:t>
            </a:r>
            <a:r>
              <a:rPr lang="fr-FR" sz="2000" dirty="0" smtClean="0"/>
              <a:t> </a:t>
            </a:r>
            <a:r>
              <a:rPr lang="fr-FR" sz="2000" dirty="0" err="1" smtClean="0"/>
              <a:t>computing</a:t>
            </a:r>
            <a:r>
              <a:rPr lang="fr-FR" sz="2000" dirty="0" smtClean="0"/>
              <a:t> )</a:t>
            </a:r>
            <a:br>
              <a:rPr lang="fr-FR" sz="2000" dirty="0" smtClean="0"/>
            </a:br>
            <a:r>
              <a:rPr lang="fr-FR" sz="2000" dirty="0"/>
              <a:t/>
            </a:r>
            <a:br>
              <a:rPr lang="fr-FR" sz="2000" dirty="0"/>
            </a:br>
            <a:r>
              <a:rPr lang="fr-FR" sz="2000" dirty="0" smtClean="0"/>
              <a:t>- </a:t>
            </a:r>
            <a:r>
              <a:rPr lang="fr-FR" sz="2000" dirty="0" err="1" smtClean="0"/>
              <a:t>Very</a:t>
            </a:r>
            <a:r>
              <a:rPr lang="fr-FR" sz="2000" dirty="0" smtClean="0"/>
              <a:t> </a:t>
            </a:r>
            <a:r>
              <a:rPr lang="fr-FR" sz="2000" dirty="0" err="1" smtClean="0"/>
              <a:t>useful</a:t>
            </a:r>
            <a:r>
              <a:rPr lang="fr-FR" sz="2000" dirty="0" smtClean="0"/>
              <a:t> in simulation for </a:t>
            </a:r>
            <a:r>
              <a:rPr lang="fr-FR" sz="2000" dirty="0" err="1" smtClean="0"/>
              <a:t>replications</a:t>
            </a:r>
            <a:r>
              <a:rPr lang="fr-FR" sz="2000" dirty="0" smtClean="0"/>
              <a:t> of </a:t>
            </a:r>
            <a:r>
              <a:rPr lang="fr-FR" sz="2000" dirty="0" err="1" smtClean="0"/>
              <a:t>experiences</a:t>
            </a:r>
            <a:r>
              <a:rPr lang="fr-FR" sz="2000" dirty="0" smtClean="0"/>
              <a:t>.</a:t>
            </a:r>
            <a:br>
              <a:rPr lang="fr-FR" sz="2000" dirty="0" smtClean="0"/>
            </a:br>
            <a:r>
              <a:rPr lang="fr-FR" sz="2000" dirty="0"/>
              <a:t/>
            </a:r>
            <a:br>
              <a:rPr lang="fr-FR" sz="2000" dirty="0"/>
            </a:br>
            <a:r>
              <a:rPr lang="fr-FR" sz="2000" dirty="0" smtClean="0"/>
              <a:t>- A </a:t>
            </a:r>
            <a:r>
              <a:rPr lang="fr-FR" sz="2000" dirty="0" err="1" smtClean="0"/>
              <a:t>cheaper</a:t>
            </a:r>
            <a:r>
              <a:rPr lang="fr-FR" sz="2000" dirty="0" smtClean="0"/>
              <a:t> solution ( 500$ for a FERMI </a:t>
            </a:r>
            <a:r>
              <a:rPr lang="fr-FR" sz="2000" dirty="0" err="1" smtClean="0"/>
              <a:t>Card</a:t>
            </a:r>
            <a:r>
              <a:rPr lang="fr-FR" sz="2000" dirty="0" smtClean="0"/>
              <a:t>).</a:t>
            </a:r>
            <a:br>
              <a:rPr lang="fr-FR" sz="2000" dirty="0" smtClean="0"/>
            </a:br>
            <a:r>
              <a:rPr lang="fr-FR" sz="2000" dirty="0"/>
              <a:t/>
            </a:r>
            <a:br>
              <a:rPr lang="fr-FR" sz="2000" dirty="0"/>
            </a:br>
            <a:r>
              <a:rPr lang="fr-FR" sz="2000" dirty="0" smtClean="0"/>
              <a:t>- </a:t>
            </a:r>
            <a:r>
              <a:rPr lang="fr-FR" sz="2000" dirty="0" err="1" smtClean="0"/>
              <a:t>Need</a:t>
            </a:r>
            <a:r>
              <a:rPr lang="fr-FR" sz="2000" dirty="0" smtClean="0"/>
              <a:t> to </a:t>
            </a:r>
            <a:r>
              <a:rPr lang="fr-FR" sz="2000" dirty="0" err="1" smtClean="0"/>
              <a:t>modify</a:t>
            </a:r>
            <a:r>
              <a:rPr lang="fr-FR" sz="2000" dirty="0" smtClean="0"/>
              <a:t> of </a:t>
            </a:r>
            <a:r>
              <a:rPr lang="fr-FR" sz="2000" dirty="0" err="1" smtClean="0"/>
              <a:t>existing</a:t>
            </a:r>
            <a:r>
              <a:rPr lang="fr-FR" sz="2000" dirty="0" smtClean="0"/>
              <a:t> </a:t>
            </a:r>
            <a:r>
              <a:rPr lang="fr-FR" sz="2000" dirty="0" err="1" smtClean="0"/>
              <a:t>models</a:t>
            </a:r>
            <a:r>
              <a:rPr lang="fr-FR" sz="2000" dirty="0" smtClean="0"/>
              <a:t> of computation.  </a:t>
            </a:r>
            <a:r>
              <a:rPr lang="fr-FR" sz="2000" dirty="0"/>
              <a:t/>
            </a:r>
            <a:br>
              <a:rPr lang="fr-FR" sz="2000" dirty="0"/>
            </a:br>
            <a:r>
              <a:rPr lang="fr-FR" sz="2000" dirty="0" smtClean="0">
                <a:effectLst/>
              </a:rPr>
              <a:t/>
            </a:r>
            <a:br>
              <a:rPr lang="fr-FR" sz="2000" dirty="0" smtClean="0">
                <a:effectLst/>
              </a:rPr>
            </a:br>
            <a:endParaRPr lang="fr-FR" sz="2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755576" y="188640"/>
            <a:ext cx="8064896" cy="465232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fr-FR" sz="3600" dirty="0" err="1"/>
              <a:t>What</a:t>
            </a:r>
            <a:r>
              <a:rPr lang="fr-FR" sz="3600" dirty="0"/>
              <a:t> </a:t>
            </a:r>
            <a:r>
              <a:rPr lang="fr-FR" sz="3600" dirty="0" err="1"/>
              <a:t>is</a:t>
            </a:r>
            <a:r>
              <a:rPr lang="fr-FR" sz="3600" dirty="0"/>
              <a:t> GPU </a:t>
            </a:r>
            <a:r>
              <a:rPr lang="fr-FR" sz="3600" dirty="0" err="1"/>
              <a:t>Computing</a:t>
            </a:r>
            <a:r>
              <a:rPr lang="fr-FR" sz="3600" dirty="0"/>
              <a:t>?</a:t>
            </a:r>
          </a:p>
        </p:txBody>
      </p:sp>
      <p:pic>
        <p:nvPicPr>
          <p:cNvPr id="2050" name="Picture 2" descr="C:\Users\Maxime\Downloads\gpu-computing-fea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340768"/>
            <a:ext cx="3563888" cy="15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4253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496" y="1196752"/>
            <a:ext cx="7334200" cy="4246408"/>
          </a:xfrm>
        </p:spPr>
        <p:txBody>
          <a:bodyPr/>
          <a:lstStyle/>
          <a:p>
            <a:pPr marL="0" indent="0" algn="l">
              <a:buNone/>
            </a:pPr>
            <a:r>
              <a:rPr lang="fr-FR" sz="2000" dirty="0" smtClean="0">
                <a:effectLst/>
              </a:rPr>
              <a:t/>
            </a:r>
            <a:br>
              <a:rPr lang="fr-FR" sz="2000" dirty="0" smtClean="0">
                <a:effectLst/>
              </a:rPr>
            </a:br>
            <a:r>
              <a:rPr lang="fr-FR" sz="2000" dirty="0">
                <a:effectLst/>
              </a:rPr>
              <a:t/>
            </a:r>
            <a:br>
              <a:rPr lang="fr-FR" sz="2000" dirty="0">
                <a:effectLst/>
              </a:rPr>
            </a:br>
            <a:r>
              <a:rPr lang="fr-FR" sz="2000" dirty="0">
                <a:effectLst/>
              </a:rPr>
              <a:t/>
            </a:r>
            <a:br>
              <a:rPr lang="fr-FR" sz="2000" dirty="0">
                <a:effectLst/>
              </a:rPr>
            </a:br>
            <a:r>
              <a:rPr lang="fr-FR" sz="2000" dirty="0" smtClean="0">
                <a:effectLst/>
              </a:rPr>
              <a:t>- Performances </a:t>
            </a:r>
            <a:r>
              <a:rPr lang="fr-FR" sz="2000" dirty="0" err="1" smtClean="0">
                <a:effectLst/>
              </a:rPr>
              <a:t>limited</a:t>
            </a:r>
            <a:r>
              <a:rPr lang="fr-FR" sz="2000" dirty="0" smtClean="0">
                <a:effectLst/>
              </a:rPr>
              <a:t> by the architecture.</a:t>
            </a:r>
            <a:r>
              <a:rPr lang="fr-FR" sz="2000" dirty="0" smtClean="0"/>
              <a:t/>
            </a:r>
            <a:br>
              <a:rPr lang="fr-FR" sz="2000" dirty="0" smtClean="0"/>
            </a:br>
            <a:r>
              <a:rPr lang="fr-FR" sz="2000" dirty="0"/>
              <a:t/>
            </a:r>
            <a:br>
              <a:rPr lang="fr-FR" sz="2000" dirty="0"/>
            </a:br>
            <a:r>
              <a:rPr lang="fr-FR" sz="2000" dirty="0" smtClean="0"/>
              <a:t>- </a:t>
            </a:r>
            <a:r>
              <a:rPr lang="fr-FR" sz="2000" dirty="0" err="1" smtClean="0"/>
              <a:t>Each</a:t>
            </a:r>
            <a:r>
              <a:rPr lang="fr-FR" sz="2000" dirty="0" smtClean="0"/>
              <a:t> thread </a:t>
            </a:r>
            <a:r>
              <a:rPr lang="fr-FR" sz="2000" dirty="0" err="1" smtClean="0"/>
              <a:t>need</a:t>
            </a:r>
            <a:r>
              <a:rPr lang="fr-FR" sz="2000" dirty="0" smtClean="0"/>
              <a:t> </a:t>
            </a:r>
            <a:r>
              <a:rPr lang="fr-FR" sz="2000" dirty="0" err="1" smtClean="0"/>
              <a:t>access</a:t>
            </a:r>
            <a:r>
              <a:rPr lang="fr-FR" sz="2000" dirty="0" smtClean="0"/>
              <a:t> to memory </a:t>
            </a:r>
            <a:r>
              <a:rPr lang="fr-FR" sz="2000" dirty="0" err="1" smtClean="0"/>
              <a:t>at</a:t>
            </a:r>
            <a:r>
              <a:rPr lang="fr-FR" sz="2000" dirty="0" smtClean="0"/>
              <a:t> the </a:t>
            </a:r>
            <a:r>
              <a:rPr lang="fr-FR" sz="2000" dirty="0" err="1" smtClean="0"/>
              <a:t>same</a:t>
            </a:r>
            <a:r>
              <a:rPr lang="fr-FR" sz="2000" dirty="0" smtClean="0"/>
              <a:t> time.</a:t>
            </a:r>
            <a:br>
              <a:rPr lang="fr-FR" sz="2000" dirty="0" smtClean="0"/>
            </a:br>
            <a:r>
              <a:rPr lang="fr-FR" sz="2000" dirty="0"/>
              <a:t/>
            </a:r>
            <a:br>
              <a:rPr lang="fr-FR" sz="2000" dirty="0"/>
            </a:br>
            <a:r>
              <a:rPr lang="fr-FR" sz="2000" dirty="0" smtClean="0"/>
              <a:t>- </a:t>
            </a:r>
            <a:r>
              <a:rPr lang="fr-FR" sz="2000" dirty="0" err="1" smtClean="0"/>
              <a:t>Asynchronus</a:t>
            </a:r>
            <a:r>
              <a:rPr lang="fr-FR" sz="2000" dirty="0" smtClean="0"/>
              <a:t> solutions </a:t>
            </a:r>
            <a:r>
              <a:rPr lang="fr-FR" sz="2000" dirty="0" err="1" smtClean="0"/>
              <a:t>given</a:t>
            </a:r>
            <a:r>
              <a:rPr lang="fr-FR" sz="2000" dirty="0" smtClean="0"/>
              <a:t> by NVIDIA.</a:t>
            </a:r>
            <a:br>
              <a:rPr lang="fr-FR" sz="2000" dirty="0" smtClean="0"/>
            </a:br>
            <a:r>
              <a:rPr lang="fr-FR" sz="2000" dirty="0"/>
              <a:t/>
            </a:r>
            <a:br>
              <a:rPr lang="fr-FR" sz="2000" dirty="0"/>
            </a:br>
            <a:r>
              <a:rPr lang="fr-FR" sz="2000" dirty="0" smtClean="0"/>
              <a:t>- Not a </a:t>
            </a:r>
            <a:r>
              <a:rPr lang="fr-FR" sz="2000" dirty="0" err="1" smtClean="0"/>
              <a:t>deterministic</a:t>
            </a:r>
            <a:r>
              <a:rPr lang="fr-FR" sz="2000" dirty="0" smtClean="0"/>
              <a:t> dispatcher.  </a:t>
            </a:r>
            <a:r>
              <a:rPr lang="fr-FR" sz="2000" dirty="0"/>
              <a:t/>
            </a:r>
            <a:br>
              <a:rPr lang="fr-FR" sz="2000" dirty="0"/>
            </a:br>
            <a:r>
              <a:rPr lang="fr-FR" sz="2000" dirty="0" smtClean="0">
                <a:effectLst/>
              </a:rPr>
              <a:t/>
            </a:r>
            <a:br>
              <a:rPr lang="fr-FR" sz="2000" dirty="0" smtClean="0">
                <a:effectLst/>
              </a:rPr>
            </a:br>
            <a:endParaRPr lang="fr-FR" sz="2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755576" y="188640"/>
            <a:ext cx="8064896" cy="465232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fr-FR" sz="3600" dirty="0" smtClean="0"/>
              <a:t>How </a:t>
            </a:r>
            <a:r>
              <a:rPr lang="fr-FR" sz="3600" dirty="0"/>
              <a:t>to </a:t>
            </a:r>
            <a:r>
              <a:rPr lang="fr-FR" sz="3600" dirty="0" err="1"/>
              <a:t>improve</a:t>
            </a:r>
            <a:r>
              <a:rPr lang="fr-FR" sz="3600" dirty="0"/>
              <a:t> GPU </a:t>
            </a:r>
            <a:r>
              <a:rPr lang="fr-FR" sz="3600" dirty="0" err="1"/>
              <a:t>efficiency</a:t>
            </a:r>
            <a:r>
              <a:rPr lang="fr-FR" sz="3600" dirty="0"/>
              <a:t>?</a:t>
            </a:r>
          </a:p>
        </p:txBody>
      </p:sp>
      <p:pic>
        <p:nvPicPr>
          <p:cNvPr id="3074" name="Picture 2" descr="C:\Users\Maxime\Downloads\Sans tit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772816"/>
            <a:ext cx="1835696" cy="3196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0269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496" y="1196752"/>
            <a:ext cx="7334200" cy="4246408"/>
          </a:xfrm>
        </p:spPr>
        <p:txBody>
          <a:bodyPr/>
          <a:lstStyle/>
          <a:p>
            <a:pPr marL="0" indent="0" algn="l">
              <a:buNone/>
            </a:pPr>
            <a:r>
              <a:rPr lang="fr-FR" sz="2000" dirty="0" smtClean="0">
                <a:effectLst/>
              </a:rPr>
              <a:t/>
            </a:r>
            <a:br>
              <a:rPr lang="fr-FR" sz="2000" dirty="0" smtClean="0">
                <a:effectLst/>
              </a:rPr>
            </a:br>
            <a:r>
              <a:rPr lang="fr-FR" sz="2000" dirty="0">
                <a:effectLst/>
              </a:rPr>
              <a:t/>
            </a:r>
            <a:br>
              <a:rPr lang="fr-FR" sz="2000" dirty="0">
                <a:effectLst/>
              </a:rPr>
            </a:br>
            <a:r>
              <a:rPr lang="fr-FR" sz="2000" dirty="0">
                <a:effectLst/>
              </a:rPr>
              <a:t/>
            </a:r>
            <a:br>
              <a:rPr lang="fr-FR" sz="2000" dirty="0">
                <a:effectLst/>
              </a:rPr>
            </a:br>
            <a:r>
              <a:rPr lang="fr-FR" sz="2000" dirty="0" smtClean="0">
                <a:effectLst/>
              </a:rPr>
              <a:t>- Warp-</a:t>
            </a:r>
            <a:r>
              <a:rPr lang="fr-FR" sz="2000" dirty="0" err="1" smtClean="0">
                <a:effectLst/>
              </a:rPr>
              <a:t>Level</a:t>
            </a:r>
            <a:r>
              <a:rPr lang="fr-FR" sz="2000" dirty="0" smtClean="0">
                <a:effectLst/>
              </a:rPr>
              <a:t> </a:t>
            </a:r>
            <a:r>
              <a:rPr lang="fr-FR" sz="2000" dirty="0" err="1" smtClean="0">
                <a:effectLst/>
              </a:rPr>
              <a:t>Paralleslism</a:t>
            </a:r>
            <a:r>
              <a:rPr lang="fr-FR" sz="2000" dirty="0" smtClean="0">
                <a:effectLst/>
              </a:rPr>
              <a:t>.</a:t>
            </a:r>
            <a:r>
              <a:rPr lang="fr-FR" sz="2000" dirty="0" smtClean="0"/>
              <a:t/>
            </a:r>
            <a:br>
              <a:rPr lang="fr-FR" sz="2000" dirty="0" smtClean="0"/>
            </a:br>
            <a:r>
              <a:rPr lang="fr-FR" sz="2000" dirty="0"/>
              <a:t/>
            </a:r>
            <a:br>
              <a:rPr lang="fr-FR" sz="2000" dirty="0"/>
            </a:br>
            <a:r>
              <a:rPr lang="fr-FR" sz="2000" dirty="0" smtClean="0"/>
              <a:t>- </a:t>
            </a:r>
            <a:r>
              <a:rPr lang="fr-FR" sz="2000" dirty="0" err="1" smtClean="0"/>
              <a:t>Each</a:t>
            </a:r>
            <a:r>
              <a:rPr lang="fr-FR" sz="2000" dirty="0" smtClean="0"/>
              <a:t> Streaming </a:t>
            </a:r>
            <a:r>
              <a:rPr lang="fr-FR" sz="2000" dirty="0" err="1" smtClean="0"/>
              <a:t>Multiprocessor</a:t>
            </a:r>
            <a:r>
              <a:rPr lang="fr-FR" sz="2000" dirty="0" smtClean="0"/>
              <a:t> has 1 thread </a:t>
            </a:r>
            <a:r>
              <a:rPr lang="fr-FR" sz="2000" dirty="0" err="1" smtClean="0"/>
              <a:t>enabled</a:t>
            </a:r>
            <a:r>
              <a:rPr lang="fr-FR" sz="2000" dirty="0" smtClean="0"/>
              <a:t>.</a:t>
            </a:r>
            <a:br>
              <a:rPr lang="fr-FR" sz="2000" dirty="0" smtClean="0"/>
            </a:br>
            <a:r>
              <a:rPr lang="fr-FR" sz="2000" dirty="0"/>
              <a:t/>
            </a:r>
            <a:br>
              <a:rPr lang="fr-FR" sz="2000" dirty="0"/>
            </a:br>
            <a:r>
              <a:rPr lang="fr-FR" sz="2000" dirty="0" smtClean="0"/>
              <a:t>- </a:t>
            </a:r>
            <a:r>
              <a:rPr lang="fr-FR" sz="2000" dirty="0" err="1" smtClean="0"/>
              <a:t>Solve</a:t>
            </a:r>
            <a:r>
              <a:rPr lang="fr-FR" sz="2000" dirty="0" smtClean="0"/>
              <a:t> the </a:t>
            </a:r>
            <a:r>
              <a:rPr lang="fr-FR" sz="2000" dirty="0" err="1" smtClean="0"/>
              <a:t>problem</a:t>
            </a:r>
            <a:r>
              <a:rPr lang="fr-FR" sz="2000" dirty="0" smtClean="0"/>
              <a:t> of </a:t>
            </a:r>
            <a:r>
              <a:rPr lang="fr-FR" sz="2000" dirty="0" err="1" smtClean="0"/>
              <a:t>access</a:t>
            </a:r>
            <a:r>
              <a:rPr lang="fr-FR" sz="2000" dirty="0" smtClean="0"/>
              <a:t> memory.</a:t>
            </a:r>
            <a:br>
              <a:rPr lang="fr-FR" sz="2000" dirty="0" smtClean="0"/>
            </a:br>
            <a:r>
              <a:rPr lang="fr-FR" sz="2000" dirty="0"/>
              <a:t/>
            </a:r>
            <a:br>
              <a:rPr lang="fr-FR" sz="2000" dirty="0"/>
            </a:br>
            <a:r>
              <a:rPr lang="fr-FR" sz="2000" dirty="0" smtClean="0"/>
              <a:t>- Resource-intensive. </a:t>
            </a:r>
            <a:r>
              <a:rPr lang="fr-FR" sz="2000" dirty="0" smtClean="0"/>
              <a:t> ( 1/32 thread effective ).</a:t>
            </a:r>
            <a:r>
              <a:rPr lang="fr-FR" sz="2000" dirty="0"/>
              <a:t/>
            </a:r>
            <a:br>
              <a:rPr lang="fr-FR" sz="2000" dirty="0"/>
            </a:br>
            <a:r>
              <a:rPr lang="fr-FR" sz="2000" dirty="0" smtClean="0">
                <a:effectLst/>
              </a:rPr>
              <a:t/>
            </a:r>
            <a:br>
              <a:rPr lang="fr-FR" sz="2000" dirty="0" smtClean="0">
                <a:effectLst/>
              </a:rPr>
            </a:br>
            <a:endParaRPr lang="fr-FR" sz="2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755576" y="188640"/>
            <a:ext cx="8064896" cy="465232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fr-FR" sz="3600" dirty="0" smtClean="0"/>
              <a:t>How </a:t>
            </a:r>
            <a:r>
              <a:rPr lang="fr-FR" sz="3600" dirty="0"/>
              <a:t>to </a:t>
            </a:r>
            <a:r>
              <a:rPr lang="fr-FR" sz="3600" dirty="0" err="1"/>
              <a:t>improve</a:t>
            </a:r>
            <a:r>
              <a:rPr lang="fr-FR" sz="3600" dirty="0"/>
              <a:t> GPU </a:t>
            </a:r>
            <a:r>
              <a:rPr lang="fr-FR" sz="3600" dirty="0" err="1"/>
              <a:t>efficiency</a:t>
            </a:r>
            <a:r>
              <a:rPr lang="fr-FR" sz="3600" dirty="0"/>
              <a:t>?</a:t>
            </a:r>
          </a:p>
        </p:txBody>
      </p:sp>
      <p:pic>
        <p:nvPicPr>
          <p:cNvPr id="3074" name="Picture 2" descr="C:\Users\Maxime\Downloads\Sans tit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772816"/>
            <a:ext cx="1835696" cy="3196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Maxime\Downloads\Sans tit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772815"/>
            <a:ext cx="1835696" cy="3198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70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496" y="1196752"/>
            <a:ext cx="7334200" cy="4246408"/>
          </a:xfrm>
        </p:spPr>
        <p:txBody>
          <a:bodyPr/>
          <a:lstStyle/>
          <a:p>
            <a:pPr marL="0" indent="0" algn="l">
              <a:buNone/>
            </a:pPr>
            <a:r>
              <a:rPr lang="fr-FR" sz="2000" dirty="0" smtClean="0">
                <a:effectLst/>
              </a:rPr>
              <a:t/>
            </a:r>
            <a:br>
              <a:rPr lang="fr-FR" sz="2000" dirty="0" smtClean="0">
                <a:effectLst/>
              </a:rPr>
            </a:br>
            <a:r>
              <a:rPr lang="fr-FR" sz="2000" dirty="0">
                <a:effectLst/>
              </a:rPr>
              <a:t/>
            </a:r>
            <a:br>
              <a:rPr lang="fr-FR" sz="2000" dirty="0">
                <a:effectLst/>
              </a:rPr>
            </a:br>
            <a:r>
              <a:rPr lang="fr-FR" sz="2000" dirty="0">
                <a:effectLst/>
              </a:rPr>
              <a:t/>
            </a:r>
            <a:br>
              <a:rPr lang="fr-FR" sz="2000" dirty="0">
                <a:effectLst/>
              </a:rPr>
            </a:br>
            <a:r>
              <a:rPr lang="fr-FR" sz="2000" dirty="0" smtClean="0">
                <a:effectLst/>
              </a:rPr>
              <a:t>- </a:t>
            </a:r>
            <a:r>
              <a:rPr lang="fr-FR" sz="2000" dirty="0" smtClean="0">
                <a:effectLst/>
              </a:rPr>
              <a:t>Multi-</a:t>
            </a:r>
            <a:r>
              <a:rPr lang="fr-FR" sz="2000" dirty="0" err="1" smtClean="0">
                <a:effectLst/>
              </a:rPr>
              <a:t>platform’s</a:t>
            </a:r>
            <a:r>
              <a:rPr lang="fr-FR" sz="2000" dirty="0" smtClean="0">
                <a:effectLst/>
              </a:rPr>
              <a:t> API.</a:t>
            </a:r>
            <a:r>
              <a:rPr lang="fr-FR" sz="2000" dirty="0" smtClean="0"/>
              <a:t/>
            </a:r>
            <a:br>
              <a:rPr lang="fr-FR" sz="2000" dirty="0" smtClean="0"/>
            </a:br>
            <a:r>
              <a:rPr lang="fr-FR" sz="2000" dirty="0"/>
              <a:t/>
            </a:r>
            <a:br>
              <a:rPr lang="fr-FR" sz="2000" dirty="0"/>
            </a:br>
            <a:r>
              <a:rPr lang="fr-FR" sz="2000" dirty="0" smtClean="0"/>
              <a:t>- </a:t>
            </a:r>
            <a:r>
              <a:rPr lang="fr-FR" sz="2000" dirty="0" smtClean="0"/>
              <a:t>Open and Standard.</a:t>
            </a:r>
            <a:r>
              <a:rPr lang="fr-FR" sz="2000" dirty="0" smtClean="0"/>
              <a:t/>
            </a:r>
            <a:br>
              <a:rPr lang="fr-FR" sz="2000" dirty="0" smtClean="0"/>
            </a:br>
            <a:r>
              <a:rPr lang="fr-FR" sz="2000" dirty="0"/>
              <a:t/>
            </a:r>
            <a:br>
              <a:rPr lang="fr-FR" sz="2000" dirty="0"/>
            </a:br>
            <a:r>
              <a:rPr lang="fr-FR" sz="2000" dirty="0" smtClean="0"/>
              <a:t>- </a:t>
            </a:r>
            <a:r>
              <a:rPr lang="fr-FR" sz="2000" dirty="0" err="1" smtClean="0"/>
              <a:t>Useful</a:t>
            </a:r>
            <a:r>
              <a:rPr lang="fr-FR" sz="2000" dirty="0" smtClean="0"/>
              <a:t> in </a:t>
            </a:r>
            <a:r>
              <a:rPr lang="fr-FR" sz="2000" dirty="0" err="1" smtClean="0"/>
              <a:t>university</a:t>
            </a:r>
            <a:r>
              <a:rPr lang="fr-FR" sz="2000" dirty="0" smtClean="0"/>
              <a:t> </a:t>
            </a:r>
            <a:r>
              <a:rPr lang="fr-FR" sz="2000" dirty="0" err="1" smtClean="0"/>
              <a:t>context</a:t>
            </a:r>
            <a:r>
              <a:rPr lang="fr-FR" sz="2000" dirty="0" smtClean="0"/>
              <a:t>.</a:t>
            </a:r>
            <a:r>
              <a:rPr lang="fr-FR" sz="2000" dirty="0" smtClean="0"/>
              <a:t/>
            </a:r>
            <a:br>
              <a:rPr lang="fr-FR" sz="2000" dirty="0" smtClean="0"/>
            </a:br>
            <a:r>
              <a:rPr lang="fr-FR" sz="2000" dirty="0"/>
              <a:t/>
            </a:r>
            <a:br>
              <a:rPr lang="fr-FR" sz="2000" dirty="0"/>
            </a:br>
            <a:r>
              <a:rPr lang="fr-FR" sz="2000" dirty="0" smtClean="0"/>
              <a:t>- </a:t>
            </a:r>
            <a:r>
              <a:rPr lang="fr-FR" sz="2000" dirty="0" err="1" smtClean="0"/>
              <a:t>Computing</a:t>
            </a:r>
            <a:r>
              <a:rPr lang="fr-FR" sz="2000" dirty="0" smtClean="0"/>
              <a:t> </a:t>
            </a:r>
            <a:r>
              <a:rPr lang="fr-FR" sz="2000" dirty="0" err="1" smtClean="0"/>
              <a:t>grid</a:t>
            </a:r>
            <a:r>
              <a:rPr lang="fr-FR" sz="2000" dirty="0"/>
              <a:t> </a:t>
            </a:r>
            <a:r>
              <a:rPr lang="fr-FR" sz="2000" dirty="0" err="1" smtClean="0"/>
              <a:t>compliant</a:t>
            </a:r>
            <a:r>
              <a:rPr lang="fr-FR" sz="2000" dirty="0" smtClean="0"/>
              <a:t>.</a:t>
            </a:r>
            <a:br>
              <a:rPr lang="fr-FR" sz="2000" dirty="0" smtClean="0"/>
            </a:br>
            <a:r>
              <a:rPr lang="fr-FR" sz="2000" dirty="0"/>
              <a:t/>
            </a:r>
            <a:br>
              <a:rPr lang="fr-FR" sz="2000" dirty="0"/>
            </a:br>
            <a:r>
              <a:rPr lang="fr-FR" sz="2000" dirty="0" smtClean="0"/>
              <a:t>- </a:t>
            </a:r>
            <a:r>
              <a:rPr lang="fr-FR" sz="2000" dirty="0" err="1" smtClean="0"/>
              <a:t>Competitor</a:t>
            </a:r>
            <a:r>
              <a:rPr lang="fr-FR" sz="2000" dirty="0" smtClean="0"/>
              <a:t> of NVIDIA </a:t>
            </a:r>
            <a:r>
              <a:rPr lang="fr-FR" sz="2000" dirty="0" err="1" smtClean="0"/>
              <a:t>Cuda</a:t>
            </a:r>
            <a:r>
              <a:rPr lang="fr-FR" sz="2000" dirty="0" smtClean="0"/>
              <a:t>.</a:t>
            </a:r>
            <a:r>
              <a:rPr lang="fr-FR" sz="2000" dirty="0"/>
              <a:t/>
            </a:r>
            <a:br>
              <a:rPr lang="fr-FR" sz="2000" dirty="0"/>
            </a:br>
            <a:r>
              <a:rPr lang="fr-FR" sz="2000" dirty="0" smtClean="0">
                <a:effectLst/>
              </a:rPr>
              <a:t/>
            </a:r>
            <a:br>
              <a:rPr lang="fr-FR" sz="2000" dirty="0" smtClean="0">
                <a:effectLst/>
              </a:rPr>
            </a:br>
            <a:endParaRPr lang="fr-FR" sz="2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755576" y="188640"/>
            <a:ext cx="8064896" cy="465232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fr-FR" sz="3600" dirty="0" err="1" smtClean="0"/>
              <a:t>OpenCL</a:t>
            </a:r>
            <a:endParaRPr lang="fr-FR" sz="3600" dirty="0"/>
          </a:p>
        </p:txBody>
      </p:sp>
      <p:pic>
        <p:nvPicPr>
          <p:cNvPr id="1026" name="Picture 2" descr="C:\Users\Maxime\Downloads\65505-openc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060848"/>
            <a:ext cx="3960440" cy="2963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2871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496" y="1196752"/>
            <a:ext cx="7334200" cy="4246408"/>
          </a:xfrm>
        </p:spPr>
        <p:txBody>
          <a:bodyPr/>
          <a:lstStyle/>
          <a:p>
            <a:pPr marL="0" indent="0" algn="l">
              <a:buNone/>
            </a:pPr>
            <a:r>
              <a:rPr lang="fr-FR" sz="2000" dirty="0" smtClean="0">
                <a:effectLst/>
              </a:rPr>
              <a:t/>
            </a:r>
            <a:br>
              <a:rPr lang="fr-FR" sz="2000" dirty="0" smtClean="0">
                <a:effectLst/>
              </a:rPr>
            </a:br>
            <a:r>
              <a:rPr lang="fr-FR" sz="2000" dirty="0" smtClean="0">
                <a:effectLst/>
              </a:rPr>
              <a:t/>
            </a:r>
            <a:br>
              <a:rPr lang="fr-FR" sz="2000" dirty="0" smtClean="0">
                <a:effectLst/>
              </a:rPr>
            </a:br>
            <a:r>
              <a:rPr lang="fr-FR" sz="2000" dirty="0">
                <a:effectLst/>
              </a:rPr>
              <a:t/>
            </a:r>
            <a:br>
              <a:rPr lang="fr-FR" sz="2000" dirty="0">
                <a:effectLst/>
              </a:rPr>
            </a:br>
            <a:r>
              <a:rPr lang="fr-FR" sz="2000" dirty="0" smtClean="0">
                <a:effectLst/>
              </a:rPr>
              <a:t>- Open-source </a:t>
            </a:r>
            <a:r>
              <a:rPr lang="fr-FR" sz="2000" dirty="0" err="1" smtClean="0">
                <a:effectLst/>
              </a:rPr>
              <a:t>project</a:t>
            </a:r>
            <a:r>
              <a:rPr lang="fr-FR" sz="2000" dirty="0" smtClean="0">
                <a:effectLst/>
              </a:rPr>
              <a:t> </a:t>
            </a:r>
            <a:r>
              <a:rPr lang="fr-FR" sz="2000" dirty="0" err="1"/>
              <a:t>d</a:t>
            </a:r>
            <a:r>
              <a:rPr lang="fr-FR" sz="2000" dirty="0" err="1" smtClean="0"/>
              <a:t>evelloped</a:t>
            </a:r>
            <a:r>
              <a:rPr lang="fr-FR" sz="2000" dirty="0" smtClean="0"/>
              <a:t> </a:t>
            </a:r>
            <a:r>
              <a:rPr lang="fr-FR" sz="2000" dirty="0"/>
              <a:t>by </a:t>
            </a:r>
            <a:r>
              <a:rPr lang="fr-FR" sz="2000" dirty="0" smtClean="0"/>
              <a:t>Olivier </a:t>
            </a:r>
            <a:r>
              <a:rPr lang="fr-FR" sz="2000" dirty="0" err="1"/>
              <a:t>Chaffik</a:t>
            </a:r>
            <a:r>
              <a:rPr lang="fr-FR" sz="2000" dirty="0"/>
              <a:t>.</a:t>
            </a:r>
            <a:r>
              <a:rPr lang="fr-FR" sz="2000" dirty="0" smtClean="0">
                <a:effectLst/>
              </a:rPr>
              <a:t/>
            </a:r>
            <a:br>
              <a:rPr lang="fr-FR" sz="2000" dirty="0" smtClean="0">
                <a:effectLst/>
              </a:rPr>
            </a:br>
            <a:r>
              <a:rPr lang="fr-FR" sz="2000" dirty="0">
                <a:effectLst/>
              </a:rPr>
              <a:t/>
            </a:r>
            <a:br>
              <a:rPr lang="fr-FR" sz="2000" dirty="0">
                <a:effectLst/>
              </a:rPr>
            </a:br>
            <a:r>
              <a:rPr lang="fr-FR" sz="2000" dirty="0" smtClean="0">
                <a:effectLst/>
              </a:rPr>
              <a:t>- </a:t>
            </a:r>
            <a:r>
              <a:rPr lang="fr-FR" sz="2000" dirty="0" err="1" smtClean="0"/>
              <a:t>R</a:t>
            </a:r>
            <a:r>
              <a:rPr lang="fr-FR" sz="2000" dirty="0" err="1" smtClean="0"/>
              <a:t>un</a:t>
            </a:r>
            <a:r>
              <a:rPr lang="fr-FR" sz="2000" dirty="0" smtClean="0"/>
              <a:t> </a:t>
            </a:r>
            <a:r>
              <a:rPr lang="fr-FR" sz="2000" dirty="0"/>
              <a:t>Scala code on </a:t>
            </a:r>
            <a:r>
              <a:rPr lang="fr-FR" sz="2000" dirty="0" err="1"/>
              <a:t>GPUs</a:t>
            </a:r>
            <a:r>
              <a:rPr lang="fr-FR" sz="2000" dirty="0" smtClean="0">
                <a:effectLst/>
              </a:rPr>
              <a:t>.</a:t>
            </a:r>
            <a:br>
              <a:rPr lang="fr-FR" sz="2000" dirty="0" smtClean="0">
                <a:effectLst/>
              </a:rPr>
            </a:br>
            <a:r>
              <a:rPr lang="fr-FR" sz="2000" dirty="0">
                <a:effectLst/>
              </a:rPr>
              <a:t/>
            </a:r>
            <a:br>
              <a:rPr lang="fr-FR" sz="2000" dirty="0">
                <a:effectLst/>
              </a:rPr>
            </a:br>
            <a:r>
              <a:rPr lang="fr-FR" sz="2000" dirty="0" smtClean="0">
                <a:effectLst/>
              </a:rPr>
              <a:t>- High-</a:t>
            </a:r>
            <a:r>
              <a:rPr lang="fr-FR" sz="2000" dirty="0" err="1" smtClean="0">
                <a:effectLst/>
              </a:rPr>
              <a:t>level</a:t>
            </a:r>
            <a:r>
              <a:rPr lang="fr-FR" sz="2000" dirty="0" smtClean="0">
                <a:effectLst/>
              </a:rPr>
              <a:t> </a:t>
            </a:r>
            <a:r>
              <a:rPr lang="fr-FR" sz="2000" dirty="0" err="1" smtClean="0">
                <a:effectLst/>
              </a:rPr>
              <a:t>language</a:t>
            </a:r>
            <a:r>
              <a:rPr lang="fr-FR" sz="2000" dirty="0">
                <a:effectLst/>
              </a:rPr>
              <a:t>.</a:t>
            </a:r>
            <a:r>
              <a:rPr lang="fr-FR" sz="2000" dirty="0" smtClean="0"/>
              <a:t/>
            </a:r>
            <a:br>
              <a:rPr lang="fr-FR" sz="2000" dirty="0" smtClean="0"/>
            </a:br>
            <a:r>
              <a:rPr lang="fr-FR" sz="2000" dirty="0"/>
              <a:t/>
            </a:r>
            <a:br>
              <a:rPr lang="fr-FR" sz="2000" dirty="0"/>
            </a:br>
            <a:r>
              <a:rPr lang="fr-FR" sz="2000" dirty="0" smtClean="0"/>
              <a:t>- </a:t>
            </a:r>
            <a:r>
              <a:rPr lang="fr-FR" sz="2000" dirty="0" err="1" smtClean="0"/>
              <a:t>ScalaCL</a:t>
            </a:r>
            <a:r>
              <a:rPr lang="fr-FR" sz="2000" dirty="0" smtClean="0"/>
              <a:t> Collections.</a:t>
            </a:r>
            <a:r>
              <a:rPr lang="fr-FR" sz="2000" dirty="0" smtClean="0"/>
              <a:t/>
            </a:r>
            <a:br>
              <a:rPr lang="fr-FR" sz="2000" dirty="0" smtClean="0"/>
            </a:br>
            <a:r>
              <a:rPr lang="fr-FR" sz="2000" dirty="0"/>
              <a:t/>
            </a:r>
            <a:br>
              <a:rPr lang="fr-FR" sz="2000" dirty="0"/>
            </a:br>
            <a:r>
              <a:rPr lang="fr-FR" sz="2000" dirty="0" smtClean="0"/>
              <a:t>- </a:t>
            </a:r>
            <a:r>
              <a:rPr lang="fr-FR" sz="2000" dirty="0" err="1" smtClean="0"/>
              <a:t>ScalaCL</a:t>
            </a:r>
            <a:r>
              <a:rPr lang="fr-FR" sz="2000" dirty="0" smtClean="0"/>
              <a:t> Compiler plugin</a:t>
            </a:r>
            <a:r>
              <a:rPr lang="fr-FR" sz="2000" dirty="0" smtClean="0"/>
              <a:t>.</a:t>
            </a:r>
            <a:r>
              <a:rPr lang="fr-FR" sz="2000" dirty="0" smtClean="0"/>
              <a:t/>
            </a:r>
            <a:br>
              <a:rPr lang="fr-FR" sz="2000" dirty="0" smtClean="0"/>
            </a:br>
            <a:r>
              <a:rPr lang="fr-FR" sz="2000" dirty="0"/>
              <a:t/>
            </a:r>
            <a:br>
              <a:rPr lang="fr-FR" sz="2000" dirty="0"/>
            </a:br>
            <a:r>
              <a:rPr lang="fr-FR" sz="2000" dirty="0"/>
              <a:t/>
            </a:r>
            <a:br>
              <a:rPr lang="fr-FR" sz="2000" dirty="0"/>
            </a:br>
            <a:r>
              <a:rPr lang="fr-FR" sz="2000" dirty="0" smtClean="0">
                <a:effectLst/>
              </a:rPr>
              <a:t/>
            </a:r>
            <a:br>
              <a:rPr lang="fr-FR" sz="2000" dirty="0" smtClean="0">
                <a:effectLst/>
              </a:rPr>
            </a:br>
            <a:endParaRPr lang="fr-FR" sz="2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755576" y="188640"/>
            <a:ext cx="8064896" cy="465232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fr-FR" sz="3600" dirty="0" err="1" smtClean="0"/>
              <a:t>ScalaCL</a:t>
            </a:r>
            <a:endParaRPr lang="fr-FR" sz="3600" dirty="0"/>
          </a:p>
        </p:txBody>
      </p:sp>
      <p:pic>
        <p:nvPicPr>
          <p:cNvPr id="2050" name="Picture 2" descr="C:\Users\Maxime\Downloads\scal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137" y="2924944"/>
            <a:ext cx="360040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672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496" y="1196752"/>
            <a:ext cx="7334200" cy="4246408"/>
          </a:xfrm>
        </p:spPr>
        <p:txBody>
          <a:bodyPr/>
          <a:lstStyle/>
          <a:p>
            <a:pPr marL="0" indent="0" algn="l">
              <a:buNone/>
            </a:pPr>
            <a:r>
              <a:rPr lang="fr-FR" sz="2000" dirty="0" smtClean="0">
                <a:effectLst/>
              </a:rPr>
              <a:t/>
            </a:r>
            <a:br>
              <a:rPr lang="fr-FR" sz="2000" dirty="0" smtClean="0">
                <a:effectLst/>
              </a:rPr>
            </a:br>
            <a:r>
              <a:rPr lang="fr-FR" sz="2000" dirty="0" smtClean="0">
                <a:effectLst/>
              </a:rPr>
              <a:t/>
            </a:r>
            <a:br>
              <a:rPr lang="fr-FR" sz="2000" dirty="0" smtClean="0">
                <a:effectLst/>
              </a:rPr>
            </a:br>
            <a:r>
              <a:rPr lang="fr-FR" sz="2000" dirty="0">
                <a:effectLst/>
              </a:rPr>
              <a:t/>
            </a:r>
            <a:br>
              <a:rPr lang="fr-FR" sz="2000" dirty="0">
                <a:effectLst/>
              </a:rPr>
            </a:br>
            <a:r>
              <a:rPr lang="fr-FR" sz="2000" dirty="0" smtClean="0">
                <a:effectLst/>
              </a:rPr>
              <a:t>- </a:t>
            </a:r>
            <a:r>
              <a:rPr lang="fr-FR" sz="2000" dirty="0" smtClean="0"/>
              <a:t>First </a:t>
            </a:r>
            <a:r>
              <a:rPr lang="fr-FR" sz="2000" dirty="0" err="1" smtClean="0"/>
              <a:t>approach</a:t>
            </a:r>
            <a:r>
              <a:rPr lang="fr-FR" sz="2000" dirty="0" smtClean="0"/>
              <a:t> </a:t>
            </a:r>
            <a:r>
              <a:rPr lang="fr-FR" sz="2000" dirty="0" err="1" smtClean="0"/>
              <a:t>with</a:t>
            </a:r>
            <a:r>
              <a:rPr lang="fr-FR" sz="2000" dirty="0" smtClean="0"/>
              <a:t> GPU.</a:t>
            </a:r>
            <a:r>
              <a:rPr lang="fr-FR" sz="2000" dirty="0" smtClean="0">
                <a:effectLst/>
              </a:rPr>
              <a:t/>
            </a:r>
            <a:br>
              <a:rPr lang="fr-FR" sz="2000" dirty="0" smtClean="0">
                <a:effectLst/>
              </a:rPr>
            </a:br>
            <a:r>
              <a:rPr lang="fr-FR" sz="2000" dirty="0">
                <a:effectLst/>
              </a:rPr>
              <a:t/>
            </a:r>
            <a:br>
              <a:rPr lang="fr-FR" sz="2000" dirty="0">
                <a:effectLst/>
              </a:rPr>
            </a:br>
            <a:r>
              <a:rPr lang="fr-FR" sz="2000" dirty="0" smtClean="0">
                <a:effectLst/>
              </a:rPr>
              <a:t>- </a:t>
            </a:r>
            <a:r>
              <a:rPr lang="fr-FR" sz="2000" dirty="0" err="1" smtClean="0"/>
              <a:t>Contributing</a:t>
            </a:r>
            <a:r>
              <a:rPr lang="fr-FR" sz="2000" dirty="0" smtClean="0"/>
              <a:t> to an important open-source </a:t>
            </a:r>
            <a:r>
              <a:rPr lang="fr-FR" sz="2000" dirty="0" err="1" smtClean="0"/>
              <a:t>project</a:t>
            </a:r>
            <a:r>
              <a:rPr lang="fr-FR" sz="2000" dirty="0" smtClean="0">
                <a:effectLst/>
              </a:rPr>
              <a:t>.</a:t>
            </a:r>
            <a:br>
              <a:rPr lang="fr-FR" sz="2000" dirty="0" smtClean="0">
                <a:effectLst/>
              </a:rPr>
            </a:br>
            <a:r>
              <a:rPr lang="fr-FR" sz="2000" dirty="0">
                <a:effectLst/>
              </a:rPr>
              <a:t/>
            </a:r>
            <a:br>
              <a:rPr lang="fr-FR" sz="2000" dirty="0">
                <a:effectLst/>
              </a:rPr>
            </a:br>
            <a:r>
              <a:rPr lang="fr-FR" sz="2000" dirty="0" smtClean="0">
                <a:effectLst/>
              </a:rPr>
              <a:t>- Learning a new </a:t>
            </a:r>
            <a:r>
              <a:rPr lang="fr-FR" sz="2000" dirty="0" err="1" smtClean="0">
                <a:effectLst/>
              </a:rPr>
              <a:t>language</a:t>
            </a:r>
            <a:r>
              <a:rPr lang="fr-FR" sz="2000" dirty="0" smtClean="0">
                <a:effectLst/>
              </a:rPr>
              <a:t> : SCALA.</a:t>
            </a:r>
            <a:r>
              <a:rPr lang="fr-FR" sz="2000" dirty="0" smtClean="0"/>
              <a:t/>
            </a:r>
            <a:br>
              <a:rPr lang="fr-FR" sz="2000" dirty="0" smtClean="0"/>
            </a:br>
            <a:r>
              <a:rPr lang="fr-FR" sz="2000" dirty="0"/>
              <a:t/>
            </a:r>
            <a:br>
              <a:rPr lang="fr-FR" sz="2000" dirty="0"/>
            </a:br>
            <a:r>
              <a:rPr lang="fr-FR" sz="2000" dirty="0" smtClean="0"/>
              <a:t>- </a:t>
            </a:r>
            <a:r>
              <a:rPr lang="fr-FR" sz="2000" dirty="0" err="1" smtClean="0"/>
              <a:t>Discover</a:t>
            </a:r>
            <a:r>
              <a:rPr lang="fr-FR" sz="2000" dirty="0" smtClean="0"/>
              <a:t> </a:t>
            </a:r>
            <a:r>
              <a:rPr lang="fr-FR" sz="2000" dirty="0" err="1" smtClean="0"/>
              <a:t>Research</a:t>
            </a:r>
            <a:r>
              <a:rPr lang="fr-FR" sz="2000" dirty="0" smtClean="0"/>
              <a:t>.</a:t>
            </a:r>
            <a:r>
              <a:rPr lang="fr-FR" sz="2000" dirty="0" smtClean="0"/>
              <a:t/>
            </a:r>
            <a:br>
              <a:rPr lang="fr-FR" sz="2000" dirty="0" smtClean="0"/>
            </a:br>
            <a:r>
              <a:rPr lang="fr-FR" sz="2000" dirty="0"/>
              <a:t/>
            </a:r>
            <a:br>
              <a:rPr lang="fr-FR" sz="2000" dirty="0"/>
            </a:br>
            <a:r>
              <a:rPr lang="fr-FR" sz="2000" dirty="0"/>
              <a:t/>
            </a:r>
            <a:br>
              <a:rPr lang="fr-FR" sz="2000" dirty="0"/>
            </a:br>
            <a:r>
              <a:rPr lang="fr-FR" sz="2000" dirty="0" smtClean="0">
                <a:effectLst/>
              </a:rPr>
              <a:t/>
            </a:r>
            <a:br>
              <a:rPr lang="fr-FR" sz="2000" dirty="0" smtClean="0">
                <a:effectLst/>
              </a:rPr>
            </a:br>
            <a:endParaRPr lang="fr-FR" sz="2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755576" y="188640"/>
            <a:ext cx="8064896" cy="465232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fr-FR" sz="3600" dirty="0" smtClean="0"/>
              <a:t>Conclusion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398731287"/>
      </p:ext>
    </p:extLst>
  </p:cSld>
  <p:clrMapOvr>
    <a:masterClrMapping/>
  </p:clrMapOvr>
</p:sld>
</file>

<file path=ppt/theme/theme1.xml><?xml version="1.0" encoding="utf-8"?>
<a:theme xmlns:a="http://schemas.openxmlformats.org/drawingml/2006/main" name="Sillag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159</TotalTime>
  <Words>48</Words>
  <Application>Microsoft Office PowerPoint</Application>
  <PresentationFormat>Affichage à l'écran (4:3)</PresentationFormat>
  <Paragraphs>19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Sillage</vt:lpstr>
      <vt:lpstr>Warp-level Parallelism</vt:lpstr>
      <vt:lpstr>- What is GPU Computing?    - The need of new type of computing.    - GP-GPU vs CPU.     - How to improve GPU efficiency?    - Limits of GPU methods.    - Solutions given by J.Passerat.  - ScalaCL    - OpenCL : advantages ?     - How does ScalaCL work?   </vt:lpstr>
      <vt:lpstr>- GPU : Graphics Processing Unit.  - Using graphics card to compute.  - Limitation of rising of CPU frequency.  - Devellopment of multi-core architecture     =&gt; beginning of parallelism.  </vt:lpstr>
      <vt:lpstr>  - GPU vs CPU architecture.  - Give a new devellopment paradigm.   ( Parallel computing )  - Very useful in simulation for replications of experiences.  - A cheaper solution ( 500$ for a FERMI Card).  - Need to modify of existing models of computation.    </vt:lpstr>
      <vt:lpstr>   - Performances limited by the architecture.  - Each thread need access to memory at the same time.  - Asynchronus solutions given by NVIDIA.  - Not a deterministic dispatcher.    </vt:lpstr>
      <vt:lpstr>   - Warp-Level Paralleslism.  - Each Streaming Multiprocessor has 1 thread enabled.  - Solve the problem of access memory.  - Resource-intensive.  ( 1/32 thread effective ).  </vt:lpstr>
      <vt:lpstr>   - Multi-platform’s API.  - Open and Standard.  - Useful in university context.  - Computing grid compliant.  - Competitor of NVIDIA Cuda.  </vt:lpstr>
      <vt:lpstr>   - Open-source project develloped by Olivier Chaffik.  - Run Scala code on GPUs.  - High-level language.  - ScalaCL Collections.  - ScalaCL Compiler plugin.    </vt:lpstr>
      <vt:lpstr>   - First approach with GPU.  - Contributing to an important open-source project.  - Learning a new language : SCALA.  - Discover Research. 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Warp-level Parallelism</dc:title>
  <dc:creator>Maxime</dc:creator>
  <cp:lastModifiedBy>Maxime</cp:lastModifiedBy>
  <cp:revision>14</cp:revision>
  <dcterms:created xsi:type="dcterms:W3CDTF">2012-01-15T21:38:29Z</dcterms:created>
  <dcterms:modified xsi:type="dcterms:W3CDTF">2012-01-16T06:07:06Z</dcterms:modified>
</cp:coreProperties>
</file>