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sldIdLst>
    <p:sldId id="256" r:id="rId2"/>
    <p:sldId id="259" r:id="rId3"/>
    <p:sldId id="278" r:id="rId4"/>
    <p:sldId id="299" r:id="rId5"/>
    <p:sldId id="298" r:id="rId6"/>
    <p:sldId id="292" r:id="rId7"/>
    <p:sldId id="293" r:id="rId8"/>
    <p:sldId id="300" r:id="rId9"/>
    <p:sldId id="294" r:id="rId10"/>
    <p:sldId id="317" r:id="rId11"/>
    <p:sldId id="282" r:id="rId12"/>
    <p:sldId id="281" r:id="rId13"/>
    <p:sldId id="283" r:id="rId14"/>
    <p:sldId id="284" r:id="rId15"/>
    <p:sldId id="285" r:id="rId16"/>
    <p:sldId id="286" r:id="rId17"/>
    <p:sldId id="287" r:id="rId18"/>
    <p:sldId id="288" r:id="rId19"/>
    <p:sldId id="289" r:id="rId20"/>
    <p:sldId id="290" r:id="rId21"/>
    <p:sldId id="295" r:id="rId22"/>
    <p:sldId id="296" r:id="rId23"/>
    <p:sldId id="297" r:id="rId24"/>
    <p:sldId id="301" r:id="rId25"/>
    <p:sldId id="302" r:id="rId26"/>
    <p:sldId id="304" r:id="rId27"/>
    <p:sldId id="305" r:id="rId28"/>
    <p:sldId id="306" r:id="rId29"/>
    <p:sldId id="307" r:id="rId30"/>
    <p:sldId id="308" r:id="rId31"/>
    <p:sldId id="309" r:id="rId32"/>
    <p:sldId id="310" r:id="rId33"/>
    <p:sldId id="311" r:id="rId34"/>
    <p:sldId id="312" r:id="rId35"/>
    <p:sldId id="313" r:id="rId36"/>
    <p:sldId id="315" r:id="rId37"/>
    <p:sldId id="316" r:id="rId38"/>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7AEFF2"/>
    <a:srgbClr val="42679B"/>
    <a:srgbClr val="9999FF"/>
    <a:srgbClr val="66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6" autoAdjust="0"/>
    <p:restoredTop sz="94712" autoAdjust="0"/>
  </p:normalViewPr>
  <p:slideViewPr>
    <p:cSldViewPr>
      <p:cViewPr varScale="1">
        <p:scale>
          <a:sx n="62" d="100"/>
          <a:sy n="62" d="100"/>
        </p:scale>
        <p:origin x="-111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23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23FC9-B3BE-4C6A-AADB-CA80B794757B}"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fr-FR"/>
        </a:p>
      </dgm:t>
    </dgm:pt>
    <dgm:pt modelId="{45ABB31C-4C8D-4722-874A-5DE25DE4DC0D}">
      <dgm:prSet phldrT="[Texte]" custT="1"/>
      <dgm:spPr/>
      <dgm:t>
        <a:bodyPr/>
        <a:lstStyle/>
        <a:p>
          <a:pPr algn="l"/>
          <a:r>
            <a:rPr lang="fr-FR" sz="1600" b="1" dirty="0" smtClean="0">
              <a:solidFill>
                <a:schemeClr val="accent2"/>
              </a:solidFill>
            </a:rPr>
            <a:t>A .Processus  de développement </a:t>
          </a:r>
        </a:p>
        <a:p>
          <a:pPr algn="l"/>
          <a:r>
            <a:rPr lang="fr-FR" sz="1400" dirty="0" smtClean="0"/>
            <a:t>A1. Processus linéaire, itératif et incrémental</a:t>
          </a:r>
        </a:p>
        <a:p>
          <a:pPr algn="l"/>
          <a:r>
            <a:rPr lang="fr-FR" sz="1400" dirty="0" smtClean="0"/>
            <a:t>A2. Gestion de configuration</a:t>
          </a:r>
        </a:p>
        <a:p>
          <a:pPr algn="l"/>
          <a:r>
            <a:rPr lang="fr-FR" sz="1400" dirty="0" smtClean="0"/>
            <a:t>A3. Gestion des exigences et du changement</a:t>
          </a:r>
        </a:p>
        <a:p>
          <a:pPr algn="l"/>
          <a:r>
            <a:rPr lang="fr-FR" sz="1400" dirty="0" smtClean="0"/>
            <a:t>A4. Environnement de Génie Logiciel</a:t>
          </a:r>
        </a:p>
        <a:p>
          <a:pPr algn="l"/>
          <a:r>
            <a:rPr lang="fr-FR" sz="1400" dirty="0" smtClean="0"/>
            <a:t>A5. Ergonomie des Interfaces</a:t>
          </a:r>
          <a:endParaRPr lang="fr-FR" sz="1600" b="1" dirty="0">
            <a:solidFill>
              <a:schemeClr val="accent2"/>
            </a:solidFill>
          </a:endParaRPr>
        </a:p>
      </dgm:t>
    </dgm:pt>
    <dgm:pt modelId="{1331278B-ED2A-4975-AA0E-EEC19105009A}" type="parTrans" cxnId="{52F28A79-EC43-4FC6-9F84-E4B5366598B8}">
      <dgm:prSet/>
      <dgm:spPr/>
      <dgm:t>
        <a:bodyPr/>
        <a:lstStyle/>
        <a:p>
          <a:endParaRPr lang="fr-FR"/>
        </a:p>
      </dgm:t>
    </dgm:pt>
    <dgm:pt modelId="{D1534BAC-E5AC-4918-8405-DE17C1B9B6FA}" type="sibTrans" cxnId="{52F28A79-EC43-4FC6-9F84-E4B5366598B8}">
      <dgm:prSet/>
      <dgm:spPr/>
      <dgm:t>
        <a:bodyPr/>
        <a:lstStyle/>
        <a:p>
          <a:endParaRPr lang="fr-FR"/>
        </a:p>
      </dgm:t>
    </dgm:pt>
    <dgm:pt modelId="{42E9F724-F9A4-419A-BEE6-F15208CDA9C6}">
      <dgm:prSet phldrT="[Texte]" custT="1"/>
      <dgm:spPr/>
      <dgm:t>
        <a:bodyPr/>
        <a:lstStyle/>
        <a:p>
          <a:pPr algn="l"/>
          <a:r>
            <a:rPr lang="fr-FR" sz="1600" b="1" dirty="0" smtClean="0">
              <a:solidFill>
                <a:schemeClr val="accent2"/>
              </a:solidFill>
            </a:rPr>
            <a:t>B. La Conduite de Projet</a:t>
          </a:r>
        </a:p>
        <a:p>
          <a:pPr algn="l"/>
          <a:r>
            <a:rPr lang="fr-FR" sz="1400" dirty="0" smtClean="0"/>
            <a:t>B1. Estimation des charges</a:t>
          </a:r>
        </a:p>
        <a:p>
          <a:pPr algn="l"/>
          <a:r>
            <a:rPr lang="fr-FR" sz="1400" dirty="0" smtClean="0"/>
            <a:t>B2. Suivi de projet</a:t>
          </a:r>
          <a:endParaRPr lang="fr-FR" sz="1600" b="1" dirty="0">
            <a:solidFill>
              <a:schemeClr val="accent2"/>
            </a:solidFill>
          </a:endParaRPr>
        </a:p>
      </dgm:t>
    </dgm:pt>
    <dgm:pt modelId="{2C5958E7-D80B-4CD7-999B-A7FDA07F07FC}" type="parTrans" cxnId="{11B90EE2-FFF9-440A-963B-056090C243A0}">
      <dgm:prSet/>
      <dgm:spPr/>
      <dgm:t>
        <a:bodyPr/>
        <a:lstStyle/>
        <a:p>
          <a:endParaRPr lang="fr-FR"/>
        </a:p>
      </dgm:t>
    </dgm:pt>
    <dgm:pt modelId="{96F7FB46-7864-4906-B6AC-76D6AE508F02}" type="sibTrans" cxnId="{11B90EE2-FFF9-440A-963B-056090C243A0}">
      <dgm:prSet/>
      <dgm:spPr/>
      <dgm:t>
        <a:bodyPr/>
        <a:lstStyle/>
        <a:p>
          <a:endParaRPr lang="fr-FR"/>
        </a:p>
      </dgm:t>
    </dgm:pt>
    <dgm:pt modelId="{2F8C4AA7-CB61-457C-A679-8A8D4733119D}">
      <dgm:prSet phldrT="[Texte]" custT="1"/>
      <dgm:spPr/>
      <dgm:t>
        <a:bodyPr/>
        <a:lstStyle/>
        <a:p>
          <a:pPr algn="l"/>
          <a:r>
            <a:rPr lang="fr-FR" sz="1600" b="1" dirty="0" smtClean="0">
              <a:solidFill>
                <a:schemeClr val="accent2"/>
              </a:solidFill>
            </a:rPr>
            <a:t>C. Qualité et Processus de Certification</a:t>
          </a:r>
        </a:p>
        <a:p>
          <a:pPr algn="l"/>
          <a:r>
            <a:rPr lang="fr-FR" sz="1400" dirty="0" smtClean="0"/>
            <a:t>C1. Qualité du logiciel</a:t>
          </a:r>
        </a:p>
        <a:p>
          <a:pPr algn="l"/>
          <a:r>
            <a:rPr lang="fr-FR" sz="1400" dirty="0" smtClean="0"/>
            <a:t>C2.  Assurance et contrôle Qualité</a:t>
          </a:r>
        </a:p>
        <a:p>
          <a:pPr algn="l"/>
          <a:r>
            <a:rPr lang="fr-FR" sz="1400" dirty="0" smtClean="0"/>
            <a:t>C3.  Fiabilité des logiciels</a:t>
          </a:r>
        </a:p>
        <a:p>
          <a:pPr algn="l"/>
          <a:r>
            <a:rPr lang="fr-FR" sz="1400" dirty="0" smtClean="0"/>
            <a:t>C4. Processus de certification</a:t>
          </a:r>
          <a:endParaRPr lang="fr-FR" sz="1400" dirty="0"/>
        </a:p>
      </dgm:t>
    </dgm:pt>
    <dgm:pt modelId="{EC9B1BC8-28C8-4994-B379-F8B84F759889}" type="parTrans" cxnId="{E5DBBF56-7FA1-40A3-AA57-CAC2A426A12A}">
      <dgm:prSet/>
      <dgm:spPr/>
      <dgm:t>
        <a:bodyPr/>
        <a:lstStyle/>
        <a:p>
          <a:endParaRPr lang="fr-FR"/>
        </a:p>
      </dgm:t>
    </dgm:pt>
    <dgm:pt modelId="{02919CDC-6B06-4281-8B2B-6784B25262E7}" type="sibTrans" cxnId="{E5DBBF56-7FA1-40A3-AA57-CAC2A426A12A}">
      <dgm:prSet/>
      <dgm:spPr/>
      <dgm:t>
        <a:bodyPr/>
        <a:lstStyle/>
        <a:p>
          <a:endParaRPr lang="fr-FR"/>
        </a:p>
      </dgm:t>
    </dgm:pt>
    <dgm:pt modelId="{EF7DF903-F0BC-4395-BEDB-EA1D6834CBF9}" type="pres">
      <dgm:prSet presAssocID="{AF223FC9-B3BE-4C6A-AADB-CA80B794757B}" presName="linearFlow" presStyleCnt="0">
        <dgm:presLayoutVars>
          <dgm:dir/>
          <dgm:resizeHandles val="exact"/>
        </dgm:presLayoutVars>
      </dgm:prSet>
      <dgm:spPr/>
      <dgm:t>
        <a:bodyPr/>
        <a:lstStyle/>
        <a:p>
          <a:endParaRPr lang="fr-FR"/>
        </a:p>
      </dgm:t>
    </dgm:pt>
    <dgm:pt modelId="{B98490D9-F334-417C-B153-19A12F93D13A}" type="pres">
      <dgm:prSet presAssocID="{45ABB31C-4C8D-4722-874A-5DE25DE4DC0D}" presName="composite" presStyleCnt="0"/>
      <dgm:spPr/>
    </dgm:pt>
    <dgm:pt modelId="{783D4C6C-6EDA-4413-99F9-5C4D706F59AA}" type="pres">
      <dgm:prSet presAssocID="{45ABB31C-4C8D-4722-874A-5DE25DE4DC0D}" presName="imgShp" presStyleLbl="fgImgPlace1" presStyleIdx="0" presStyleCnt="3" custScaleX="147220" custScaleY="115741" custLinFactNeighborX="-64718" custLinFactNeighborY="-2817"/>
      <dgm:spPr>
        <a:blipFill rotWithShape="0">
          <a:blip xmlns:r="http://schemas.openxmlformats.org/officeDocument/2006/relationships" r:embed="rId1"/>
          <a:stretch>
            <a:fillRect/>
          </a:stretch>
        </a:blipFill>
      </dgm:spPr>
      <dgm:t>
        <a:bodyPr/>
        <a:lstStyle/>
        <a:p>
          <a:endParaRPr lang="fr-FR"/>
        </a:p>
      </dgm:t>
    </dgm:pt>
    <dgm:pt modelId="{E72E7296-A0A9-4338-9EDE-BBBEB4B4F913}" type="pres">
      <dgm:prSet presAssocID="{45ABB31C-4C8D-4722-874A-5DE25DE4DC0D}" presName="txShp" presStyleLbl="node1" presStyleIdx="0" presStyleCnt="3" custScaleX="116170" custScaleY="127857">
        <dgm:presLayoutVars>
          <dgm:bulletEnabled val="1"/>
        </dgm:presLayoutVars>
      </dgm:prSet>
      <dgm:spPr/>
      <dgm:t>
        <a:bodyPr/>
        <a:lstStyle/>
        <a:p>
          <a:endParaRPr lang="fr-FR"/>
        </a:p>
      </dgm:t>
    </dgm:pt>
    <dgm:pt modelId="{94DF2405-AB9B-4451-BB40-947424531323}" type="pres">
      <dgm:prSet presAssocID="{D1534BAC-E5AC-4918-8405-DE17C1B9B6FA}" presName="spacing" presStyleCnt="0"/>
      <dgm:spPr/>
    </dgm:pt>
    <dgm:pt modelId="{7E277F0C-7DF9-401F-9C2F-E9D8B7C7848B}" type="pres">
      <dgm:prSet presAssocID="{42E9F724-F9A4-419A-BEE6-F15208CDA9C6}" presName="composite" presStyleCnt="0"/>
      <dgm:spPr/>
    </dgm:pt>
    <dgm:pt modelId="{90DE095C-8C57-430B-AAAB-64B3758A0493}" type="pres">
      <dgm:prSet presAssocID="{42E9F724-F9A4-419A-BEE6-F15208CDA9C6}" presName="imgShp" presStyleLbl="fgImgPlace1" presStyleIdx="1" presStyleCnt="3" custScaleX="133010" custScaleY="89604" custLinFactNeighborX="-78125" custLinFactNeighborY="937"/>
      <dgm:spPr>
        <a:blipFill rotWithShape="0">
          <a:blip xmlns:r="http://schemas.openxmlformats.org/officeDocument/2006/relationships" r:embed="rId2"/>
          <a:stretch>
            <a:fillRect/>
          </a:stretch>
        </a:blipFill>
      </dgm:spPr>
    </dgm:pt>
    <dgm:pt modelId="{72FB96BB-1F14-4F50-B6CB-FA7ACADC684E}" type="pres">
      <dgm:prSet presAssocID="{42E9F724-F9A4-419A-BEE6-F15208CDA9C6}" presName="txShp" presStyleLbl="node1" presStyleIdx="1" presStyleCnt="3" custScaleX="110765" custScaleY="74794" custLinFactNeighborX="467">
        <dgm:presLayoutVars>
          <dgm:bulletEnabled val="1"/>
        </dgm:presLayoutVars>
      </dgm:prSet>
      <dgm:spPr/>
      <dgm:t>
        <a:bodyPr/>
        <a:lstStyle/>
        <a:p>
          <a:endParaRPr lang="fr-FR"/>
        </a:p>
      </dgm:t>
    </dgm:pt>
    <dgm:pt modelId="{47B279AB-8BFE-4F7B-AB4B-5DC48C63CDA2}" type="pres">
      <dgm:prSet presAssocID="{96F7FB46-7864-4906-B6AC-76D6AE508F02}" presName="spacing" presStyleCnt="0"/>
      <dgm:spPr/>
    </dgm:pt>
    <dgm:pt modelId="{38C0E380-F6EE-4E5F-9AD9-C8779F923C9D}" type="pres">
      <dgm:prSet presAssocID="{2F8C4AA7-CB61-457C-A679-8A8D4733119D}" presName="composite" presStyleCnt="0"/>
      <dgm:spPr/>
    </dgm:pt>
    <dgm:pt modelId="{2937D540-6609-41C9-9533-48D1E6A4DF76}" type="pres">
      <dgm:prSet presAssocID="{2F8C4AA7-CB61-457C-A679-8A8D4733119D}" presName="imgShp" presStyleLbl="fgImgPlace1" presStyleIdx="2" presStyleCnt="3" custScaleX="120401" custScaleY="88426" custLinFactNeighborX="-43089" custLinFactNeighborY="-7121"/>
      <dgm:spPr>
        <a:blipFill rotWithShape="0">
          <a:blip xmlns:r="http://schemas.openxmlformats.org/officeDocument/2006/relationships" r:embed="rId3"/>
          <a:stretch>
            <a:fillRect/>
          </a:stretch>
        </a:blipFill>
      </dgm:spPr>
      <dgm:t>
        <a:bodyPr/>
        <a:lstStyle/>
        <a:p>
          <a:endParaRPr lang="fr-FR"/>
        </a:p>
      </dgm:t>
    </dgm:pt>
    <dgm:pt modelId="{317661B0-B31C-42FF-8768-6D2B828C9ACF}" type="pres">
      <dgm:prSet presAssocID="{2F8C4AA7-CB61-457C-A679-8A8D4733119D}" presName="txShp" presStyleLbl="node1" presStyleIdx="2" presStyleCnt="3" custScaleX="109009" custScaleY="104111" custLinFactNeighborY="-6388">
        <dgm:presLayoutVars>
          <dgm:bulletEnabled val="1"/>
        </dgm:presLayoutVars>
      </dgm:prSet>
      <dgm:spPr/>
      <dgm:t>
        <a:bodyPr/>
        <a:lstStyle/>
        <a:p>
          <a:endParaRPr lang="fr-FR"/>
        </a:p>
      </dgm:t>
    </dgm:pt>
  </dgm:ptLst>
  <dgm:cxnLst>
    <dgm:cxn modelId="{78B44105-D61F-4A84-BAB3-0649F22B13F7}" type="presOf" srcId="{AF223FC9-B3BE-4C6A-AADB-CA80B794757B}" destId="{EF7DF903-F0BC-4395-BEDB-EA1D6834CBF9}" srcOrd="0" destOrd="0" presId="urn:microsoft.com/office/officeart/2005/8/layout/vList3"/>
    <dgm:cxn modelId="{11B90EE2-FFF9-440A-963B-056090C243A0}" srcId="{AF223FC9-B3BE-4C6A-AADB-CA80B794757B}" destId="{42E9F724-F9A4-419A-BEE6-F15208CDA9C6}" srcOrd="1" destOrd="0" parTransId="{2C5958E7-D80B-4CD7-999B-A7FDA07F07FC}" sibTransId="{96F7FB46-7864-4906-B6AC-76D6AE508F02}"/>
    <dgm:cxn modelId="{E5DBBF56-7FA1-40A3-AA57-CAC2A426A12A}" srcId="{AF223FC9-B3BE-4C6A-AADB-CA80B794757B}" destId="{2F8C4AA7-CB61-457C-A679-8A8D4733119D}" srcOrd="2" destOrd="0" parTransId="{EC9B1BC8-28C8-4994-B379-F8B84F759889}" sibTransId="{02919CDC-6B06-4281-8B2B-6784B25262E7}"/>
    <dgm:cxn modelId="{52F28A79-EC43-4FC6-9F84-E4B5366598B8}" srcId="{AF223FC9-B3BE-4C6A-AADB-CA80B794757B}" destId="{45ABB31C-4C8D-4722-874A-5DE25DE4DC0D}" srcOrd="0" destOrd="0" parTransId="{1331278B-ED2A-4975-AA0E-EEC19105009A}" sibTransId="{D1534BAC-E5AC-4918-8405-DE17C1B9B6FA}"/>
    <dgm:cxn modelId="{1D6A2B62-C1C0-4126-8005-5958A8404627}" type="presOf" srcId="{42E9F724-F9A4-419A-BEE6-F15208CDA9C6}" destId="{72FB96BB-1F14-4F50-B6CB-FA7ACADC684E}" srcOrd="0" destOrd="0" presId="urn:microsoft.com/office/officeart/2005/8/layout/vList3"/>
    <dgm:cxn modelId="{432382D3-1795-465F-BE4E-7A3E198FB114}" type="presOf" srcId="{2F8C4AA7-CB61-457C-A679-8A8D4733119D}" destId="{317661B0-B31C-42FF-8768-6D2B828C9ACF}" srcOrd="0" destOrd="0" presId="urn:microsoft.com/office/officeart/2005/8/layout/vList3"/>
    <dgm:cxn modelId="{09A3ED3A-7CF2-44F9-BA04-450A09944EB5}" type="presOf" srcId="{45ABB31C-4C8D-4722-874A-5DE25DE4DC0D}" destId="{E72E7296-A0A9-4338-9EDE-BBBEB4B4F913}" srcOrd="0" destOrd="0" presId="urn:microsoft.com/office/officeart/2005/8/layout/vList3"/>
    <dgm:cxn modelId="{28D3C984-F874-47DF-B181-069FC1FB201E}" type="presParOf" srcId="{EF7DF903-F0BC-4395-BEDB-EA1D6834CBF9}" destId="{B98490D9-F334-417C-B153-19A12F93D13A}" srcOrd="0" destOrd="0" presId="urn:microsoft.com/office/officeart/2005/8/layout/vList3"/>
    <dgm:cxn modelId="{35BC43CD-3FDA-4D7B-B450-082FFCFDEB0B}" type="presParOf" srcId="{B98490D9-F334-417C-B153-19A12F93D13A}" destId="{783D4C6C-6EDA-4413-99F9-5C4D706F59AA}" srcOrd="0" destOrd="0" presId="urn:microsoft.com/office/officeart/2005/8/layout/vList3"/>
    <dgm:cxn modelId="{D3CFE5F0-A309-494F-BA96-99D9EC65B46F}" type="presParOf" srcId="{B98490D9-F334-417C-B153-19A12F93D13A}" destId="{E72E7296-A0A9-4338-9EDE-BBBEB4B4F913}" srcOrd="1" destOrd="0" presId="urn:microsoft.com/office/officeart/2005/8/layout/vList3"/>
    <dgm:cxn modelId="{D348B634-A09C-425D-BC63-540AAAA8010D}" type="presParOf" srcId="{EF7DF903-F0BC-4395-BEDB-EA1D6834CBF9}" destId="{94DF2405-AB9B-4451-BB40-947424531323}" srcOrd="1" destOrd="0" presId="urn:microsoft.com/office/officeart/2005/8/layout/vList3"/>
    <dgm:cxn modelId="{9A6753B5-E86D-4050-AD91-99F7FAF6DB74}" type="presParOf" srcId="{EF7DF903-F0BC-4395-BEDB-EA1D6834CBF9}" destId="{7E277F0C-7DF9-401F-9C2F-E9D8B7C7848B}" srcOrd="2" destOrd="0" presId="urn:microsoft.com/office/officeart/2005/8/layout/vList3"/>
    <dgm:cxn modelId="{D6CF98B5-7C1B-411C-AAB3-3638BA25D289}" type="presParOf" srcId="{7E277F0C-7DF9-401F-9C2F-E9D8B7C7848B}" destId="{90DE095C-8C57-430B-AAAB-64B3758A0493}" srcOrd="0" destOrd="0" presId="urn:microsoft.com/office/officeart/2005/8/layout/vList3"/>
    <dgm:cxn modelId="{5A7D8690-02B2-4E45-9D1F-FFFB75CF2DDA}" type="presParOf" srcId="{7E277F0C-7DF9-401F-9C2F-E9D8B7C7848B}" destId="{72FB96BB-1F14-4F50-B6CB-FA7ACADC684E}" srcOrd="1" destOrd="0" presId="urn:microsoft.com/office/officeart/2005/8/layout/vList3"/>
    <dgm:cxn modelId="{EFF11CCD-9EFD-4085-B857-04E28F3B2E6C}" type="presParOf" srcId="{EF7DF903-F0BC-4395-BEDB-EA1D6834CBF9}" destId="{47B279AB-8BFE-4F7B-AB4B-5DC48C63CDA2}" srcOrd="3" destOrd="0" presId="urn:microsoft.com/office/officeart/2005/8/layout/vList3"/>
    <dgm:cxn modelId="{0A2389EE-EACA-4C60-9577-CB8A4316B2ED}" type="presParOf" srcId="{EF7DF903-F0BC-4395-BEDB-EA1D6834CBF9}" destId="{38C0E380-F6EE-4E5F-9AD9-C8779F923C9D}" srcOrd="4" destOrd="0" presId="urn:microsoft.com/office/officeart/2005/8/layout/vList3"/>
    <dgm:cxn modelId="{D57AA5F5-77A9-45AC-8C88-5AA38A40EE1C}" type="presParOf" srcId="{38C0E380-F6EE-4E5F-9AD9-C8779F923C9D}" destId="{2937D540-6609-41C9-9533-48D1E6A4DF76}" srcOrd="0" destOrd="0" presId="urn:microsoft.com/office/officeart/2005/8/layout/vList3"/>
    <dgm:cxn modelId="{585CF329-FF93-40E5-BAAD-862B8CD19C22}" type="presParOf" srcId="{38C0E380-F6EE-4E5F-9AD9-C8779F923C9D}" destId="{317661B0-B31C-42FF-8768-6D2B828C9ACF}"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2E7296-A0A9-4338-9EDE-BBBEB4B4F913}">
      <dsp:nvSpPr>
        <dsp:cNvPr id="0" name=""/>
        <dsp:cNvSpPr/>
      </dsp:nvSpPr>
      <dsp:spPr>
        <a:xfrm rot="10800000">
          <a:off x="1096710" y="3034"/>
          <a:ext cx="5180280" cy="1786678"/>
        </a:xfrm>
        <a:prstGeom prst="homePlat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216" tIns="60960" rIns="113792" bIns="60960" numCol="1" spcCol="1270" anchor="ctr" anchorCtr="0">
          <a:noAutofit/>
        </a:bodyPr>
        <a:lstStyle/>
        <a:p>
          <a:pPr lvl="0" algn="l" defTabSz="711200">
            <a:lnSpc>
              <a:spcPct val="90000"/>
            </a:lnSpc>
            <a:spcBef>
              <a:spcPct val="0"/>
            </a:spcBef>
            <a:spcAft>
              <a:spcPct val="35000"/>
            </a:spcAft>
          </a:pPr>
          <a:r>
            <a:rPr lang="fr-FR" sz="1600" b="1" kern="1200" dirty="0" smtClean="0">
              <a:solidFill>
                <a:schemeClr val="accent2"/>
              </a:solidFill>
            </a:rPr>
            <a:t>A .Processus  de développement </a:t>
          </a:r>
        </a:p>
        <a:p>
          <a:pPr lvl="0" algn="l" defTabSz="711200">
            <a:lnSpc>
              <a:spcPct val="90000"/>
            </a:lnSpc>
            <a:spcBef>
              <a:spcPct val="0"/>
            </a:spcBef>
            <a:spcAft>
              <a:spcPct val="35000"/>
            </a:spcAft>
          </a:pPr>
          <a:r>
            <a:rPr lang="fr-FR" sz="1400" kern="1200" dirty="0" smtClean="0"/>
            <a:t>A1. Processus linéaire, itératif et incrémental</a:t>
          </a:r>
        </a:p>
        <a:p>
          <a:pPr lvl="0" algn="l" defTabSz="711200">
            <a:lnSpc>
              <a:spcPct val="90000"/>
            </a:lnSpc>
            <a:spcBef>
              <a:spcPct val="0"/>
            </a:spcBef>
            <a:spcAft>
              <a:spcPct val="35000"/>
            </a:spcAft>
          </a:pPr>
          <a:r>
            <a:rPr lang="fr-FR" sz="1400" kern="1200" dirty="0" smtClean="0"/>
            <a:t>A2. Gestion de configuration</a:t>
          </a:r>
        </a:p>
        <a:p>
          <a:pPr lvl="0" algn="l" defTabSz="711200">
            <a:lnSpc>
              <a:spcPct val="90000"/>
            </a:lnSpc>
            <a:spcBef>
              <a:spcPct val="0"/>
            </a:spcBef>
            <a:spcAft>
              <a:spcPct val="35000"/>
            </a:spcAft>
          </a:pPr>
          <a:r>
            <a:rPr lang="fr-FR" sz="1400" kern="1200" dirty="0" smtClean="0"/>
            <a:t>A3. Gestion des exigences et du changement</a:t>
          </a:r>
        </a:p>
        <a:p>
          <a:pPr lvl="0" algn="l" defTabSz="711200">
            <a:lnSpc>
              <a:spcPct val="90000"/>
            </a:lnSpc>
            <a:spcBef>
              <a:spcPct val="0"/>
            </a:spcBef>
            <a:spcAft>
              <a:spcPct val="35000"/>
            </a:spcAft>
          </a:pPr>
          <a:r>
            <a:rPr lang="fr-FR" sz="1400" kern="1200" dirty="0" smtClean="0"/>
            <a:t>A4. Environnement de Génie Logiciel</a:t>
          </a:r>
        </a:p>
        <a:p>
          <a:pPr lvl="0" algn="l" defTabSz="711200">
            <a:lnSpc>
              <a:spcPct val="90000"/>
            </a:lnSpc>
            <a:spcBef>
              <a:spcPct val="0"/>
            </a:spcBef>
            <a:spcAft>
              <a:spcPct val="35000"/>
            </a:spcAft>
          </a:pPr>
          <a:r>
            <a:rPr lang="fr-FR" sz="1400" kern="1200" dirty="0" smtClean="0"/>
            <a:t>A5. Ergonomie des Interfaces</a:t>
          </a:r>
          <a:endParaRPr lang="fr-FR" sz="1600" b="1" kern="1200" dirty="0">
            <a:solidFill>
              <a:schemeClr val="accent2"/>
            </a:solidFill>
          </a:endParaRPr>
        </a:p>
      </dsp:txBody>
      <dsp:txXfrm rot="10800000">
        <a:off x="1096710" y="3034"/>
        <a:ext cx="5180280" cy="1786678"/>
      </dsp:txXfrm>
    </dsp:sp>
    <dsp:sp modelId="{783D4C6C-6EDA-4413-99F9-5C4D706F59AA}">
      <dsp:nvSpPr>
        <dsp:cNvPr id="0" name=""/>
        <dsp:cNvSpPr/>
      </dsp:nvSpPr>
      <dsp:spPr>
        <a:xfrm>
          <a:off x="0" y="48324"/>
          <a:ext cx="2057257" cy="1617369"/>
        </a:xfrm>
        <a:prstGeom prst="ellipse">
          <a:avLst/>
        </a:prstGeom>
        <a:blipFill rotWithShape="0">
          <a:blip xmlns:r="http://schemas.openxmlformats.org/officeDocument/2006/relationships" r:embed="rId1"/>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B96BB-1F14-4F50-B6CB-FA7ACADC684E}">
      <dsp:nvSpPr>
        <dsp:cNvPr id="0" name=""/>
        <dsp:cNvSpPr/>
      </dsp:nvSpPr>
      <dsp:spPr>
        <a:xfrm rot="10800000">
          <a:off x="1248657" y="2310326"/>
          <a:ext cx="4939259" cy="1045174"/>
        </a:xfrm>
        <a:prstGeom prst="homePlat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216" tIns="60960" rIns="113792" bIns="60960" numCol="1" spcCol="1270" anchor="ctr" anchorCtr="0">
          <a:noAutofit/>
        </a:bodyPr>
        <a:lstStyle/>
        <a:p>
          <a:pPr lvl="0" algn="l" defTabSz="711200">
            <a:lnSpc>
              <a:spcPct val="90000"/>
            </a:lnSpc>
            <a:spcBef>
              <a:spcPct val="0"/>
            </a:spcBef>
            <a:spcAft>
              <a:spcPct val="35000"/>
            </a:spcAft>
          </a:pPr>
          <a:r>
            <a:rPr lang="fr-FR" sz="1600" b="1" kern="1200" dirty="0" smtClean="0">
              <a:solidFill>
                <a:schemeClr val="accent2"/>
              </a:solidFill>
            </a:rPr>
            <a:t>B. La Conduite de Projet</a:t>
          </a:r>
        </a:p>
        <a:p>
          <a:pPr lvl="0" algn="l" defTabSz="711200">
            <a:lnSpc>
              <a:spcPct val="90000"/>
            </a:lnSpc>
            <a:spcBef>
              <a:spcPct val="0"/>
            </a:spcBef>
            <a:spcAft>
              <a:spcPct val="35000"/>
            </a:spcAft>
          </a:pPr>
          <a:r>
            <a:rPr lang="fr-FR" sz="1400" kern="1200" dirty="0" smtClean="0"/>
            <a:t>B1. Estimation des charges</a:t>
          </a:r>
        </a:p>
        <a:p>
          <a:pPr lvl="0" algn="l" defTabSz="711200">
            <a:lnSpc>
              <a:spcPct val="90000"/>
            </a:lnSpc>
            <a:spcBef>
              <a:spcPct val="0"/>
            </a:spcBef>
            <a:spcAft>
              <a:spcPct val="35000"/>
            </a:spcAft>
          </a:pPr>
          <a:r>
            <a:rPr lang="fr-FR" sz="1400" kern="1200" dirty="0" smtClean="0"/>
            <a:t>B2. Suivi de projet</a:t>
          </a:r>
          <a:endParaRPr lang="fr-FR" sz="1600" b="1" kern="1200" dirty="0">
            <a:solidFill>
              <a:schemeClr val="accent2"/>
            </a:solidFill>
          </a:endParaRPr>
        </a:p>
      </dsp:txBody>
      <dsp:txXfrm rot="10800000">
        <a:off x="1248657" y="2310326"/>
        <a:ext cx="4939259" cy="1045174"/>
      </dsp:txXfrm>
    </dsp:sp>
    <dsp:sp modelId="{90DE095C-8C57-430B-AAAB-64B3758A0493}">
      <dsp:nvSpPr>
        <dsp:cNvPr id="0" name=""/>
        <dsp:cNvSpPr/>
      </dsp:nvSpPr>
      <dsp:spPr>
        <a:xfrm>
          <a:off x="0" y="2219942"/>
          <a:ext cx="1858686" cy="1252129"/>
        </a:xfrm>
        <a:prstGeom prst="ellipse">
          <a:avLst/>
        </a:prstGeom>
        <a:blipFill rotWithShape="0">
          <a:blip xmlns:r="http://schemas.openxmlformats.org/officeDocument/2006/relationships" r:embed="rId2"/>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7661B0-B31C-42FF-8768-6D2B828C9ACF}">
      <dsp:nvSpPr>
        <dsp:cNvPr id="0" name=""/>
        <dsp:cNvSpPr/>
      </dsp:nvSpPr>
      <dsp:spPr>
        <a:xfrm rot="10800000">
          <a:off x="1242511" y="3786847"/>
          <a:ext cx="4860955" cy="1454851"/>
        </a:xfrm>
        <a:prstGeom prst="homePlat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216" tIns="60960" rIns="113792" bIns="60960" numCol="1" spcCol="1270" anchor="ctr" anchorCtr="0">
          <a:noAutofit/>
        </a:bodyPr>
        <a:lstStyle/>
        <a:p>
          <a:pPr lvl="0" algn="l" defTabSz="711200">
            <a:lnSpc>
              <a:spcPct val="90000"/>
            </a:lnSpc>
            <a:spcBef>
              <a:spcPct val="0"/>
            </a:spcBef>
            <a:spcAft>
              <a:spcPct val="35000"/>
            </a:spcAft>
          </a:pPr>
          <a:r>
            <a:rPr lang="fr-FR" sz="1600" b="1" kern="1200" dirty="0" smtClean="0">
              <a:solidFill>
                <a:schemeClr val="accent2"/>
              </a:solidFill>
            </a:rPr>
            <a:t>C. Qualité et Processus de Certification</a:t>
          </a:r>
        </a:p>
        <a:p>
          <a:pPr lvl="0" algn="l" defTabSz="711200">
            <a:lnSpc>
              <a:spcPct val="90000"/>
            </a:lnSpc>
            <a:spcBef>
              <a:spcPct val="0"/>
            </a:spcBef>
            <a:spcAft>
              <a:spcPct val="35000"/>
            </a:spcAft>
          </a:pPr>
          <a:r>
            <a:rPr lang="fr-FR" sz="1400" kern="1200" dirty="0" smtClean="0"/>
            <a:t>C1. Qualité du logiciel</a:t>
          </a:r>
        </a:p>
        <a:p>
          <a:pPr lvl="0" algn="l" defTabSz="711200">
            <a:lnSpc>
              <a:spcPct val="90000"/>
            </a:lnSpc>
            <a:spcBef>
              <a:spcPct val="0"/>
            </a:spcBef>
            <a:spcAft>
              <a:spcPct val="35000"/>
            </a:spcAft>
          </a:pPr>
          <a:r>
            <a:rPr lang="fr-FR" sz="1400" kern="1200" dirty="0" smtClean="0"/>
            <a:t>C2.  Assurance et contrôle Qualité</a:t>
          </a:r>
        </a:p>
        <a:p>
          <a:pPr lvl="0" algn="l" defTabSz="711200">
            <a:lnSpc>
              <a:spcPct val="90000"/>
            </a:lnSpc>
            <a:spcBef>
              <a:spcPct val="0"/>
            </a:spcBef>
            <a:spcAft>
              <a:spcPct val="35000"/>
            </a:spcAft>
          </a:pPr>
          <a:r>
            <a:rPr lang="fr-FR" sz="1400" kern="1200" dirty="0" smtClean="0"/>
            <a:t>C3.  Fiabilité des logiciels</a:t>
          </a:r>
        </a:p>
        <a:p>
          <a:pPr lvl="0" algn="l" defTabSz="711200">
            <a:lnSpc>
              <a:spcPct val="90000"/>
            </a:lnSpc>
            <a:spcBef>
              <a:spcPct val="0"/>
            </a:spcBef>
            <a:spcAft>
              <a:spcPct val="35000"/>
            </a:spcAft>
          </a:pPr>
          <a:r>
            <a:rPr lang="fr-FR" sz="1400" kern="1200" dirty="0" smtClean="0"/>
            <a:t>C4. Processus de certification</a:t>
          </a:r>
          <a:endParaRPr lang="fr-FR" sz="1400" kern="1200" dirty="0"/>
        </a:p>
      </dsp:txBody>
      <dsp:txXfrm rot="10800000">
        <a:off x="1242511" y="3786847"/>
        <a:ext cx="4860955" cy="1454851"/>
      </dsp:txXfrm>
    </dsp:sp>
    <dsp:sp modelId="{2937D540-6609-41C9-9533-48D1E6A4DF76}">
      <dsp:nvSpPr>
        <dsp:cNvPr id="0" name=""/>
        <dsp:cNvSpPr/>
      </dsp:nvSpPr>
      <dsp:spPr>
        <a:xfrm>
          <a:off x="5" y="3886196"/>
          <a:ext cx="1682488" cy="1235668"/>
        </a:xfrm>
        <a:prstGeom prst="ellipse">
          <a:avLst/>
        </a:prstGeom>
        <a:blipFill rotWithShape="0">
          <a:blip xmlns:r="http://schemas.openxmlformats.org/officeDocument/2006/relationships" r:embed="rId3"/>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A41E58D-7A60-4991-B864-CBCE918EF5EB}" type="datetimeFigureOut">
              <a:rPr lang="fr-FR" smtClean="0"/>
              <a:pPr/>
              <a:t>07/03/2010</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E5F6BBE-01FE-4CBD-A1CE-02933062221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863C1-511D-4238-9A6E-D5D3519716DB}" type="slidenum">
              <a:rPr lang="fr-FR"/>
              <a:pPr/>
              <a:t>8</a:t>
            </a:fld>
            <a:endParaRPr lang="fr-FR"/>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1216A-003A-48C8-B1D0-2A653B8F3AF3}" type="slidenum">
              <a:rPr lang="fr-FR"/>
              <a:pPr/>
              <a:t>11</a:t>
            </a:fld>
            <a:endParaRPr lang="fr-FR"/>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FEE69-497D-4ED7-BC51-2F132EE265A9}" type="slidenum">
              <a:rPr lang="fr-FR"/>
              <a:pPr/>
              <a:t>12</a:t>
            </a:fld>
            <a:endParaRPr lang="fr-FR"/>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0DD3C2F6-7B70-4F1F-9C0E-2414B06204FF}" type="datetime2">
              <a:rPr lang="fr-FR" smtClean="0"/>
              <a:pPr/>
              <a:t>dimanche 7 mars 2010</a:t>
            </a:fld>
            <a:endParaRPr lang="en-US"/>
          </a:p>
        </p:txBody>
      </p:sp>
      <p:sp>
        <p:nvSpPr>
          <p:cNvPr id="20" name="Espace réservé du pied de page 19"/>
          <p:cNvSpPr>
            <a:spLocks noGrp="1"/>
          </p:cNvSpPr>
          <p:nvPr>
            <p:ph type="ftr" sz="quarter" idx="11"/>
          </p:nvPr>
        </p:nvSpPr>
        <p:spPr/>
        <p:txBody>
          <a:bodyPr/>
          <a:lstStyle>
            <a:extLst/>
          </a:lstStyle>
          <a:p>
            <a:r>
              <a:rPr kumimoji="0" lang="en-US" smtClean="0"/>
              <a:t>ISIMA 3</a:t>
            </a:r>
            <a:endParaRPr kumimoji="0" lang="en-US"/>
          </a:p>
        </p:txBody>
      </p:sp>
      <p:sp>
        <p:nvSpPr>
          <p:cNvPr id="10" name="Espace réservé du numéro de diapositive 9"/>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8D1698E-9129-4FF5-ABC8-B973E231BA62}"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C00A010-7BB0-4131-8F8C-9BC8543AB0FB}"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B0FB538B-DCC2-44F1-B163-42ED1254EDC2}"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748BBE8A-4A97-4156-9CE6-81AC564814FC}"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9850A8C4-8D2E-4D29-BF4B-242DCD7B2792}" type="datetime2">
              <a:rPr lang="fr-FR" smtClean="0"/>
              <a:pPr/>
              <a:t>dimanche 7 mars 2010</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ISIMA 3</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CD58EC00-C75A-4CBC-BDBD-F4A1BA7035FE}" type="datetime2">
              <a:rPr lang="fr-FR" smtClean="0"/>
              <a:pPr/>
              <a:t>dimanche 7 mars 2010</a:t>
            </a:fld>
            <a:endParaRPr lang="en-US"/>
          </a:p>
        </p:txBody>
      </p:sp>
      <p:sp>
        <p:nvSpPr>
          <p:cNvPr id="8" name="Espace réservé du pied de page 7"/>
          <p:cNvSpPr>
            <a:spLocks noGrp="1"/>
          </p:cNvSpPr>
          <p:nvPr>
            <p:ph type="ftr" sz="quarter" idx="11"/>
          </p:nvPr>
        </p:nvSpPr>
        <p:spPr/>
        <p:txBody>
          <a:bodyPr/>
          <a:lstStyle>
            <a:extLst/>
          </a:lstStyle>
          <a:p>
            <a:r>
              <a:rPr kumimoji="0" lang="en-US" smtClean="0"/>
              <a:t>ISIMA 3</a:t>
            </a:r>
            <a:endParaRPr kumimoji="0" lang="en-US"/>
          </a:p>
        </p:txBody>
      </p:sp>
      <p:sp>
        <p:nvSpPr>
          <p:cNvPr id="9" name="Espace réservé du numéro de diapositive 8"/>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B90B5C78-B08D-4D45-80E0-81C899CEE003}" type="datetime2">
              <a:rPr lang="fr-FR" smtClean="0"/>
              <a:pPr/>
              <a:t>dimanche 7 mars 2010</a:t>
            </a:fld>
            <a:endParaRPr lang="en-US"/>
          </a:p>
        </p:txBody>
      </p:sp>
      <p:sp>
        <p:nvSpPr>
          <p:cNvPr id="4" name="Espace réservé du pied de page 3"/>
          <p:cNvSpPr>
            <a:spLocks noGrp="1"/>
          </p:cNvSpPr>
          <p:nvPr>
            <p:ph type="ftr" sz="quarter" idx="11"/>
          </p:nvPr>
        </p:nvSpPr>
        <p:spPr/>
        <p:txBody>
          <a:bodyPr/>
          <a:lstStyle>
            <a:extLst/>
          </a:lstStyle>
          <a:p>
            <a:r>
              <a:rPr kumimoji="0" lang="en-US" smtClean="0"/>
              <a:t>ISIMA 3</a:t>
            </a:r>
            <a:endParaRPr kumimoji="0" lang="en-US"/>
          </a:p>
        </p:txBody>
      </p:sp>
      <p:sp>
        <p:nvSpPr>
          <p:cNvPr id="5" name="Espace réservé du numéro de diapositive 4"/>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8C58D9F4-4AA5-409E-A85A-0FB4FE29552A}" type="datetime2">
              <a:rPr lang="fr-FR" smtClean="0"/>
              <a:pPr/>
              <a:t>dimanche 7 mars 2010</a:t>
            </a:fld>
            <a:endParaRPr lang="en-US"/>
          </a:p>
        </p:txBody>
      </p:sp>
      <p:sp>
        <p:nvSpPr>
          <p:cNvPr id="3" name="Espace réservé du pied de page 2"/>
          <p:cNvSpPr>
            <a:spLocks noGrp="1"/>
          </p:cNvSpPr>
          <p:nvPr>
            <p:ph type="ftr" sz="quarter" idx="11"/>
          </p:nvPr>
        </p:nvSpPr>
        <p:spPr/>
        <p:txBody>
          <a:bodyPr/>
          <a:lstStyle>
            <a:extLst/>
          </a:lstStyle>
          <a:p>
            <a:r>
              <a:rPr kumimoji="0" lang="en-US" smtClean="0"/>
              <a:t>ISIMA 3</a:t>
            </a:r>
            <a:endParaRPr kumimoji="0" lang="en-US"/>
          </a:p>
        </p:txBody>
      </p:sp>
      <p:sp>
        <p:nvSpPr>
          <p:cNvPr id="4" name="Espace réservé du numéro de diapositive 3"/>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F0B917EA-ED62-4F70-B4DF-726C6E8CA484}" type="datetime2">
              <a:rPr lang="fr-FR" smtClean="0"/>
              <a:pPr/>
              <a:t>dimanche 7 mars 2010</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ISIMA 3</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C60D05EC-7A85-4552-B6BB-E93F3BCEDFC2}" type="datetime2">
              <a:rPr lang="fr-FR" smtClean="0"/>
              <a:pPr/>
              <a:t>dimanche 7 mars 2010</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ISIMA 3</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866DACE3-B5BA-4389-87EB-3A921F2D6E78}" type="datetime2">
              <a:rPr lang="fr-FR" smtClean="0"/>
              <a:pPr algn="r" eaLnBrk="1" latinLnBrk="0" hangingPunct="1"/>
              <a:t>dimanche 7 mars 2010</a:t>
            </a:fld>
            <a:endParaRPr lang="en-US" sz="1200">
              <a:solidFill>
                <a:schemeClr val="bg2">
                  <a:shade val="50000"/>
                </a:schemeClr>
              </a:solidFill>
            </a:endParaRP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kumimoji="0" lang="en-US" sz="1200" smtClean="0">
                <a:solidFill>
                  <a:schemeClr val="bg2">
                    <a:shade val="50000"/>
                  </a:schemeClr>
                </a:solidFill>
                <a:effectLst/>
              </a:rPr>
              <a:t>ISIMA 3</a:t>
            </a:r>
            <a:endParaRPr kumimoji="0" lang="en-US" sz="1200">
              <a:solidFill>
                <a:schemeClr val="bg2">
                  <a:shade val="50000"/>
                </a:schemeClr>
              </a:solidFill>
              <a:effectLst/>
            </a:endParaRP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‹N°›</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11"/>
          <p:cNvPicPr>
            <a:picLocks noChangeAspect="1" noChangeArrowheads="1"/>
          </p:cNvPicPr>
          <p:nvPr userDrawn="1"/>
        </p:nvPicPr>
        <p:blipFill>
          <a:blip r:embed="rId13" cstate="print"/>
          <a:srcRect/>
          <a:stretch>
            <a:fillRect/>
          </a:stretch>
        </p:blipFill>
        <p:spPr bwMode="auto">
          <a:xfrm>
            <a:off x="0" y="6324600"/>
            <a:ext cx="8732838" cy="323850"/>
          </a:xfrm>
          <a:prstGeom prst="rect">
            <a:avLst/>
          </a:prstGeom>
          <a:noFill/>
        </p:spPr>
      </p:pic>
      <p:pic>
        <p:nvPicPr>
          <p:cNvPr id="14" name="Picture 9"/>
          <p:cNvPicPr>
            <a:picLocks noChangeAspect="1" noChangeArrowheads="1"/>
          </p:cNvPicPr>
          <p:nvPr userDrawn="1"/>
        </p:nvPicPr>
        <p:blipFill>
          <a:blip r:embed="rId14" cstate="print"/>
          <a:srcRect t="8026"/>
          <a:stretch>
            <a:fillRect/>
          </a:stretch>
        </p:blipFill>
        <p:spPr bwMode="auto">
          <a:xfrm>
            <a:off x="1941513" y="1609725"/>
            <a:ext cx="7202487" cy="4638675"/>
          </a:xfrm>
          <a:prstGeom prst="rect">
            <a:avLst/>
          </a:prstGeom>
          <a:noFill/>
        </p:spPr>
      </p:pic>
      <p:sp>
        <p:nvSpPr>
          <p:cNvPr id="16" name="Freeform 8"/>
          <p:cNvSpPr>
            <a:spLocks/>
          </p:cNvSpPr>
          <p:nvPr userDrawn="1"/>
        </p:nvSpPr>
        <p:spPr bwMode="auto">
          <a:xfrm>
            <a:off x="457200" y="914400"/>
            <a:ext cx="8686800" cy="228600"/>
          </a:xfrm>
          <a:custGeom>
            <a:avLst/>
            <a:gdLst/>
            <a:ahLst/>
            <a:cxnLst>
              <a:cxn ang="0">
                <a:pos x="0" y="0"/>
              </a:cxn>
              <a:cxn ang="0">
                <a:pos x="11516" y="0"/>
              </a:cxn>
              <a:cxn ang="0">
                <a:pos x="11502" y="440"/>
              </a:cxn>
              <a:cxn ang="0">
                <a:pos x="8740" y="440"/>
              </a:cxn>
              <a:cxn ang="0">
                <a:pos x="8450" y="150"/>
              </a:cxn>
              <a:cxn ang="0">
                <a:pos x="150" y="150"/>
              </a:cxn>
              <a:cxn ang="0">
                <a:pos x="0" y="0"/>
              </a:cxn>
            </a:cxnLst>
            <a:rect l="0" t="0" r="r" b="b"/>
            <a:pathLst>
              <a:path w="11516" h="440">
                <a:moveTo>
                  <a:pt x="0" y="0"/>
                </a:moveTo>
                <a:lnTo>
                  <a:pt x="11516" y="0"/>
                </a:lnTo>
                <a:lnTo>
                  <a:pt x="11502" y="440"/>
                </a:lnTo>
                <a:lnTo>
                  <a:pt x="8740" y="440"/>
                </a:lnTo>
                <a:lnTo>
                  <a:pt x="8450" y="150"/>
                </a:lnTo>
                <a:lnTo>
                  <a:pt x="150" y="150"/>
                </a:lnTo>
                <a:lnTo>
                  <a:pt x="0" y="0"/>
                </a:lnTo>
                <a:close/>
              </a:path>
            </a:pathLst>
          </a:custGeom>
          <a:solidFill>
            <a:srgbClr val="808080"/>
          </a:solidFill>
          <a:ln w="9525">
            <a:solidFill>
              <a:srgbClr val="808080"/>
            </a:solidFill>
            <a:round/>
            <a:headEnd/>
            <a:tailEnd/>
          </a:ln>
        </p:spPr>
        <p:txBody>
          <a:bodyPr/>
          <a:lstStyle/>
          <a:p>
            <a:endParaRPr lang="fr-FR"/>
          </a:p>
        </p:txBody>
      </p:sp>
      <p:sp>
        <p:nvSpPr>
          <p:cNvPr id="17" name="Text Box 12"/>
          <p:cNvSpPr txBox="1">
            <a:spLocks noChangeArrowheads="1"/>
          </p:cNvSpPr>
          <p:nvPr userDrawn="1"/>
        </p:nvSpPr>
        <p:spPr bwMode="auto">
          <a:xfrm>
            <a:off x="8474075" y="6415088"/>
            <a:ext cx="593725" cy="366712"/>
          </a:xfrm>
          <a:prstGeom prst="rect">
            <a:avLst/>
          </a:prstGeom>
          <a:noFill/>
          <a:ln w="9525">
            <a:noFill/>
            <a:miter lim="800000"/>
            <a:headEnd/>
            <a:tailEnd/>
          </a:ln>
          <a:effectLst/>
        </p:spPr>
        <p:txBody>
          <a:bodyPr wrap="none">
            <a:spAutoFit/>
          </a:bodyPr>
          <a:lstStyle/>
          <a:p>
            <a:fld id="{3A330475-DA64-46D0-BCEE-45A26AA18B8A}" type="slidenum">
              <a:rPr lang="fr-FR" b="1">
                <a:solidFill>
                  <a:srgbClr val="42679B"/>
                </a:solidFill>
              </a:rPr>
              <a:pPr/>
              <a:t>‹N°›</a:t>
            </a:fld>
            <a:endParaRPr lang="fr-FR" b="1">
              <a:solidFill>
                <a:srgbClr val="42679B"/>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ext Box 6"/>
          <p:cNvSpPr txBox="1">
            <a:spLocks noChangeArrowheads="1"/>
          </p:cNvSpPr>
          <p:nvPr/>
        </p:nvSpPr>
        <p:spPr bwMode="auto">
          <a:xfrm>
            <a:off x="990600" y="152400"/>
            <a:ext cx="8153400" cy="707886"/>
          </a:xfrm>
          <a:prstGeom prst="rect">
            <a:avLst/>
          </a:prstGeom>
          <a:noFill/>
          <a:ln w="9525">
            <a:noFill/>
            <a:miter lim="800000"/>
            <a:headEnd/>
            <a:tailEnd/>
          </a:ln>
          <a:effectLst/>
        </p:spPr>
        <p:txBody>
          <a:bodyPr wrap="square">
            <a:spAutoFit/>
          </a:bodyPr>
          <a:lstStyle/>
          <a:p>
            <a:r>
              <a:rPr lang="fr-FR" sz="4000" b="1" dirty="0" smtClean="0">
                <a:solidFill>
                  <a:srgbClr val="42679B"/>
                </a:solidFill>
                <a:latin typeface="Comic Sans MS" pitchFamily="66" charset="0"/>
                <a:cs typeface="Arial" pitchFamily="34" charset="0"/>
              </a:rPr>
              <a:t>Ingénierie du Système Logiciel </a:t>
            </a:r>
            <a:endParaRPr lang="fr-FR" sz="2800" b="1" i="1" dirty="0">
              <a:solidFill>
                <a:srgbClr val="42679B"/>
              </a:solidFill>
              <a:latin typeface="Comic Sans MS" pitchFamily="66" charset="0"/>
              <a:cs typeface="Arial" pitchFamily="34" charset="0"/>
            </a:endParaRPr>
          </a:p>
        </p:txBody>
      </p:sp>
      <p:sp>
        <p:nvSpPr>
          <p:cNvPr id="4103" name="Rectangle 7"/>
          <p:cNvSpPr>
            <a:spLocks noChangeArrowheads="1"/>
          </p:cNvSpPr>
          <p:nvPr/>
        </p:nvSpPr>
        <p:spPr bwMode="auto">
          <a:xfrm>
            <a:off x="8305800" y="6477000"/>
            <a:ext cx="533400" cy="228600"/>
          </a:xfrm>
          <a:prstGeom prst="rect">
            <a:avLst/>
          </a:prstGeom>
          <a:solidFill>
            <a:schemeClr val="bg1"/>
          </a:solidFill>
          <a:ln w="9525">
            <a:noFill/>
            <a:miter lim="800000"/>
            <a:headEnd/>
            <a:tailEnd/>
          </a:ln>
          <a:effectLst/>
        </p:spPr>
        <p:txBody>
          <a:bodyPr wrap="none" anchor="ctr"/>
          <a:lstStyle/>
          <a:p>
            <a:endParaRPr lang="fr-FR"/>
          </a:p>
        </p:txBody>
      </p:sp>
      <p:pic>
        <p:nvPicPr>
          <p:cNvPr id="4" name="Image 3" descr="ISIMA-logo-350.png"/>
          <p:cNvPicPr>
            <a:picLocks noChangeAspect="1"/>
          </p:cNvPicPr>
          <p:nvPr/>
        </p:nvPicPr>
        <p:blipFill>
          <a:blip r:embed="rId2" cstate="print"/>
          <a:stretch>
            <a:fillRect/>
          </a:stretch>
        </p:blipFill>
        <p:spPr>
          <a:xfrm>
            <a:off x="3429000" y="4191000"/>
            <a:ext cx="3200407" cy="612649"/>
          </a:xfrm>
          <a:prstGeom prst="rect">
            <a:avLst/>
          </a:prstGeom>
        </p:spPr>
      </p:pic>
      <p:sp>
        <p:nvSpPr>
          <p:cNvPr id="5" name="Text Box 6"/>
          <p:cNvSpPr txBox="1">
            <a:spLocks noChangeArrowheads="1"/>
          </p:cNvSpPr>
          <p:nvPr/>
        </p:nvSpPr>
        <p:spPr bwMode="auto">
          <a:xfrm>
            <a:off x="1447800" y="1143000"/>
            <a:ext cx="5105400" cy="1323439"/>
          </a:xfrm>
          <a:prstGeom prst="rect">
            <a:avLst/>
          </a:prstGeom>
          <a:ln>
            <a:solidFill>
              <a:schemeClr val="lt1">
                <a:alpha val="54000"/>
              </a:schemeClr>
            </a:solidFill>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a:spcBef>
                <a:spcPts val="0"/>
              </a:spcBef>
            </a:pPr>
            <a:r>
              <a:rPr lang="fr-FR" sz="4000" b="1" dirty="0" smtClean="0">
                <a:solidFill>
                  <a:srgbClr val="7AEFF2"/>
                </a:solidFill>
                <a:latin typeface="Angsana New" pitchFamily="18" charset="-34"/>
                <a:cs typeface="Angsana New" pitchFamily="18" charset="-34"/>
              </a:rPr>
              <a:t>Processus, Méthodes &amp; Outils </a:t>
            </a:r>
          </a:p>
          <a:p>
            <a:pPr algn="ctr">
              <a:spcBef>
                <a:spcPts val="0"/>
              </a:spcBef>
            </a:pPr>
            <a:r>
              <a:rPr lang="fr-FR" sz="4000" b="1" dirty="0" smtClean="0">
                <a:solidFill>
                  <a:srgbClr val="7AEFF2"/>
                </a:solidFill>
                <a:latin typeface="Angsana New" pitchFamily="18" charset="-34"/>
                <a:cs typeface="Angsana New" pitchFamily="18" charset="-34"/>
              </a:rPr>
              <a:t>de Développement Logiciel</a:t>
            </a:r>
            <a:endParaRPr lang="fr-FR" sz="2800" b="1" i="1" dirty="0">
              <a:solidFill>
                <a:srgbClr val="7AEFF2"/>
              </a:solidFill>
              <a:latin typeface="Angsana New" pitchFamily="18" charset="-34"/>
              <a:cs typeface="Angsana New" pitchFamily="18" charset="-34"/>
            </a:endParaRPr>
          </a:p>
        </p:txBody>
      </p:sp>
      <p:grpSp>
        <p:nvGrpSpPr>
          <p:cNvPr id="12" name="Groupe 11"/>
          <p:cNvGrpSpPr/>
          <p:nvPr/>
        </p:nvGrpSpPr>
        <p:grpSpPr>
          <a:xfrm>
            <a:off x="1676400" y="5029200"/>
            <a:ext cx="6096000" cy="990600"/>
            <a:chOff x="1981200" y="4743510"/>
            <a:chExt cx="6096000" cy="990600"/>
          </a:xfrm>
        </p:grpSpPr>
        <p:sp>
          <p:nvSpPr>
            <p:cNvPr id="9" name="Text Box 6"/>
            <p:cNvSpPr txBox="1">
              <a:spLocks noChangeArrowheads="1"/>
            </p:cNvSpPr>
            <p:nvPr/>
          </p:nvSpPr>
          <p:spPr bwMode="auto">
            <a:xfrm>
              <a:off x="1981200" y="4743510"/>
              <a:ext cx="2514600" cy="400110"/>
            </a:xfrm>
            <a:prstGeom prst="rect">
              <a:avLst/>
            </a:prstGeom>
            <a:noFill/>
            <a:ln w="9525">
              <a:noFill/>
              <a:miter lim="800000"/>
              <a:headEnd/>
              <a:tailEnd/>
            </a:ln>
            <a:effectLst/>
          </p:spPr>
          <p:txBody>
            <a:bodyPr wrap="square">
              <a:spAutoFit/>
            </a:bodyPr>
            <a:lstStyle/>
            <a:p>
              <a:r>
                <a:rPr lang="fr-FR" sz="2000" b="1" dirty="0" smtClean="0">
                  <a:latin typeface="Comic Sans MS" pitchFamily="66" charset="0"/>
                  <a:cs typeface="Arial" pitchFamily="34" charset="0"/>
                </a:rPr>
                <a:t>Christine FORCE</a:t>
              </a:r>
              <a:endParaRPr lang="fr-FR" sz="2000" b="1" i="1" dirty="0">
                <a:latin typeface="Comic Sans MS" pitchFamily="66" charset="0"/>
                <a:cs typeface="Arial" pitchFamily="34" charset="0"/>
              </a:endParaRPr>
            </a:p>
          </p:txBody>
        </p:sp>
        <p:pic>
          <p:nvPicPr>
            <p:cNvPr id="1026" name="Picture 2" descr="bd04914_"/>
            <p:cNvPicPr>
              <a:picLocks noChangeAspect="1" noChangeArrowheads="1"/>
            </p:cNvPicPr>
            <p:nvPr/>
          </p:nvPicPr>
          <p:blipFill>
            <a:blip r:embed="rId3" cstate="print"/>
            <a:srcRect/>
            <a:stretch>
              <a:fillRect/>
            </a:stretch>
          </p:blipFill>
          <p:spPr bwMode="auto">
            <a:xfrm>
              <a:off x="4648200" y="4930895"/>
              <a:ext cx="846933" cy="574615"/>
            </a:xfrm>
            <a:prstGeom prst="rect">
              <a:avLst/>
            </a:prstGeom>
            <a:noFill/>
            <a:ln w="9525" algn="ctr">
              <a:noFill/>
              <a:miter lim="800000"/>
              <a:headEnd/>
              <a:tailEnd/>
            </a:ln>
            <a:effectLst/>
          </p:spPr>
        </p:pic>
        <p:sp>
          <p:nvSpPr>
            <p:cNvPr id="1027" name="Text Box 3"/>
            <p:cNvSpPr txBox="1">
              <a:spLocks noChangeArrowheads="1"/>
            </p:cNvSpPr>
            <p:nvPr/>
          </p:nvSpPr>
          <p:spPr bwMode="auto">
            <a:xfrm>
              <a:off x="5867400" y="5419725"/>
              <a:ext cx="2209800" cy="31438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smtClean="0">
                  <a:ln>
                    <a:noFill/>
                  </a:ln>
                  <a:solidFill>
                    <a:schemeClr val="tx1"/>
                  </a:solidFill>
                  <a:effectLst/>
                  <a:latin typeface="Calibri" pitchFamily="34" charset="0"/>
                  <a:cs typeface="Arial" pitchFamily="34" charset="0"/>
                </a:rPr>
                <a:t>guittard.cedric@wanadoo.fr</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0" name="Text Box 6"/>
          <p:cNvSpPr txBox="1">
            <a:spLocks noChangeArrowheads="1"/>
          </p:cNvSpPr>
          <p:nvPr/>
        </p:nvSpPr>
        <p:spPr bwMode="auto">
          <a:xfrm>
            <a:off x="1676400" y="5638800"/>
            <a:ext cx="2514600" cy="400110"/>
          </a:xfrm>
          <a:prstGeom prst="rect">
            <a:avLst/>
          </a:prstGeom>
          <a:noFill/>
          <a:ln w="9525">
            <a:noFill/>
            <a:miter lim="800000"/>
            <a:headEnd/>
            <a:tailEnd/>
          </a:ln>
          <a:effectLst/>
        </p:spPr>
        <p:txBody>
          <a:bodyPr wrap="square">
            <a:spAutoFit/>
          </a:bodyPr>
          <a:lstStyle/>
          <a:p>
            <a:r>
              <a:rPr lang="fr-FR" sz="2000" b="1" dirty="0" smtClean="0">
                <a:latin typeface="Comic Sans MS" pitchFamily="66" charset="0"/>
                <a:cs typeface="Arial" pitchFamily="34" charset="0"/>
              </a:rPr>
              <a:t>Cédric GUITTARD </a:t>
            </a:r>
            <a:endParaRPr lang="fr-FR" sz="2000" b="1" i="1" dirty="0">
              <a:latin typeface="Comic Sans MS" pitchFamily="66" charset="0"/>
              <a:cs typeface="Arial" pitchFamily="34" charset="0"/>
            </a:endParaRPr>
          </a:p>
        </p:txBody>
      </p:sp>
      <p:sp>
        <p:nvSpPr>
          <p:cNvPr id="11" name="Text Box 3"/>
          <p:cNvSpPr txBox="1">
            <a:spLocks noChangeArrowheads="1"/>
          </p:cNvSpPr>
          <p:nvPr/>
        </p:nvSpPr>
        <p:spPr bwMode="auto">
          <a:xfrm>
            <a:off x="5622925" y="5105400"/>
            <a:ext cx="1920875" cy="2952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r>
              <a:rPr lang="fr-FR" sz="1400" b="1" dirty="0" smtClean="0">
                <a:latin typeface="Calibri" pitchFamily="34" charset="0"/>
              </a:rPr>
              <a:t>Christine.force@isima.fr</a:t>
            </a:r>
            <a:endParaRPr lang="fr-FR" sz="1400" dirty="0">
              <a:latin typeface="Calibri" pitchFamily="34" charset="0"/>
            </a:endParaRPr>
          </a:p>
        </p:txBody>
      </p:sp>
      <p:sp>
        <p:nvSpPr>
          <p:cNvPr id="13" name="Text Box 6"/>
          <p:cNvSpPr txBox="1">
            <a:spLocks noChangeArrowheads="1"/>
          </p:cNvSpPr>
          <p:nvPr/>
        </p:nvSpPr>
        <p:spPr bwMode="auto">
          <a:xfrm>
            <a:off x="2514600" y="2743200"/>
            <a:ext cx="3200400" cy="707886"/>
          </a:xfrm>
          <a:prstGeom prst="rect">
            <a:avLst/>
          </a:prstGeom>
          <a:solidFill>
            <a:schemeClr val="accent1">
              <a:lumMod val="60000"/>
              <a:lumOff val="40000"/>
            </a:schemeClr>
          </a:solidFill>
          <a:ln>
            <a:solidFill>
              <a:schemeClr val="lt1">
                <a:alpha val="54000"/>
              </a:schemeClr>
            </a:solidFill>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a:spcBef>
                <a:spcPts val="0"/>
              </a:spcBef>
            </a:pPr>
            <a:r>
              <a:rPr lang="fr-FR" sz="4000" b="1" dirty="0" smtClean="0">
                <a:solidFill>
                  <a:schemeClr val="tx1"/>
                </a:solidFill>
                <a:latin typeface="Angsana New" pitchFamily="18" charset="-34"/>
                <a:cs typeface="Angsana New" pitchFamily="18" charset="-34"/>
              </a:rPr>
              <a:t>Synthèse </a:t>
            </a:r>
            <a:endParaRPr lang="fr-FR" sz="2800" b="1" i="1" dirty="0">
              <a:solidFill>
                <a:schemeClr val="tx1"/>
              </a:solidFill>
              <a:latin typeface="Angsana New" pitchFamily="18" charset="-34"/>
              <a:cs typeface="Angsana New" pitchFamily="18"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B0FB538B-DCC2-44F1-B163-42ED1254EDC2}"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Image 5"/>
          <p:cNvPicPr/>
          <p:nvPr/>
        </p:nvPicPr>
        <p:blipFill>
          <a:blip r:embed="rId2" cstate="print"/>
          <a:srcRect/>
          <a:stretch>
            <a:fillRect/>
          </a:stretch>
        </p:blipFill>
        <p:spPr bwMode="auto">
          <a:xfrm>
            <a:off x="1447800" y="1143000"/>
            <a:ext cx="6172200" cy="4800600"/>
          </a:xfrm>
          <a:prstGeom prst="rect">
            <a:avLst/>
          </a:prstGeom>
          <a:noFill/>
          <a:ln w="9525">
            <a:noFill/>
            <a:miter lim="800000"/>
            <a:headEnd/>
            <a:tailEnd/>
          </a:ln>
        </p:spPr>
      </p:pic>
      <p:sp>
        <p:nvSpPr>
          <p:cNvPr id="7" name="Titre 3"/>
          <p:cNvSpPr>
            <a:spLocks noGrp="1"/>
          </p:cNvSpPr>
          <p:nvPr>
            <p:ph type="title"/>
          </p:nvPr>
        </p:nvSpPr>
        <p:spPr>
          <a:xfrm>
            <a:off x="990600" y="122238"/>
            <a:ext cx="8153400" cy="639762"/>
          </a:xfrm>
        </p:spPr>
        <p:txBody>
          <a:bodyPr>
            <a:normAutofit/>
          </a:bodyPr>
          <a:lstStyle/>
          <a:p>
            <a:r>
              <a:rPr lang="fr-FR" sz="3200" dirty="0" smtClean="0"/>
              <a:t>Le pilotage du projet</a:t>
            </a:r>
            <a:endParaRPr lang="fr-FR"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990600" y="152400"/>
            <a:ext cx="8153400" cy="641350"/>
          </a:xfrm>
        </p:spPr>
        <p:txBody>
          <a:bodyPr>
            <a:normAutofit fontScale="90000"/>
          </a:bodyPr>
          <a:lstStyle/>
          <a:p>
            <a:r>
              <a:rPr lang="fr-FR" dirty="0" smtClean="0"/>
              <a:t>Management qualité</a:t>
            </a:r>
            <a:endParaRPr lang="fr-FR" dirty="0"/>
          </a:p>
        </p:txBody>
      </p:sp>
      <p:sp>
        <p:nvSpPr>
          <p:cNvPr id="286723" name="Oval 3"/>
          <p:cNvSpPr>
            <a:spLocks noChangeArrowheads="1"/>
          </p:cNvSpPr>
          <p:nvPr/>
        </p:nvSpPr>
        <p:spPr bwMode="auto">
          <a:xfrm>
            <a:off x="1052513" y="2014538"/>
            <a:ext cx="4127500" cy="412750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286724" name="Oval 4"/>
          <p:cNvSpPr>
            <a:spLocks noChangeArrowheads="1"/>
          </p:cNvSpPr>
          <p:nvPr/>
        </p:nvSpPr>
        <p:spPr bwMode="auto">
          <a:xfrm>
            <a:off x="1708150" y="2678113"/>
            <a:ext cx="2870200" cy="2871787"/>
          </a:xfrm>
          <a:prstGeom prst="ellipse">
            <a:avLst/>
          </a:prstGeom>
          <a:solidFill>
            <a:srgbClr val="FFFF99"/>
          </a:solidFill>
          <a:ln w="76200">
            <a:solidFill>
              <a:schemeClr val="folHlink"/>
            </a:solidFill>
            <a:round/>
            <a:headEnd/>
            <a:tailEnd/>
          </a:ln>
        </p:spPr>
        <p:txBody>
          <a:bodyPr/>
          <a:lstStyle/>
          <a:p>
            <a:pPr eaLnBrk="0" hangingPunct="0"/>
            <a:endParaRPr lang="fr-FR" sz="2600" b="0">
              <a:solidFill>
                <a:schemeClr val="bg1"/>
              </a:solidFill>
              <a:latin typeface="Impact" pitchFamily="34" charset="0"/>
            </a:endParaRPr>
          </a:p>
        </p:txBody>
      </p:sp>
      <p:sp>
        <p:nvSpPr>
          <p:cNvPr id="286725" name="Oval 5"/>
          <p:cNvSpPr>
            <a:spLocks noChangeArrowheads="1"/>
          </p:cNvSpPr>
          <p:nvPr/>
        </p:nvSpPr>
        <p:spPr bwMode="auto">
          <a:xfrm>
            <a:off x="2278063" y="3241675"/>
            <a:ext cx="1760537" cy="1760538"/>
          </a:xfrm>
          <a:prstGeom prst="ellipse">
            <a:avLst/>
          </a:prstGeom>
          <a:solidFill>
            <a:srgbClr val="FFDD4F"/>
          </a:solidFill>
          <a:ln w="9525">
            <a:solidFill>
              <a:srgbClr val="000000"/>
            </a:solidFill>
            <a:round/>
            <a:headEnd/>
            <a:tailEnd/>
          </a:ln>
        </p:spPr>
        <p:txBody>
          <a:bodyPr/>
          <a:lstStyle/>
          <a:p>
            <a:endParaRPr lang="fr-FR"/>
          </a:p>
        </p:txBody>
      </p:sp>
      <p:sp>
        <p:nvSpPr>
          <p:cNvPr id="286726" name="Rectangle 6"/>
          <p:cNvSpPr>
            <a:spLocks noChangeArrowheads="1"/>
          </p:cNvSpPr>
          <p:nvPr/>
        </p:nvSpPr>
        <p:spPr bwMode="auto">
          <a:xfrm>
            <a:off x="2407325" y="2984500"/>
            <a:ext cx="1502014" cy="246221"/>
          </a:xfrm>
          <a:prstGeom prst="rect">
            <a:avLst/>
          </a:prstGeom>
          <a:noFill/>
          <a:ln w="9525">
            <a:noFill/>
            <a:miter lim="800000"/>
            <a:headEnd/>
            <a:tailEnd/>
          </a:ln>
        </p:spPr>
        <p:txBody>
          <a:bodyPr wrap="none" lIns="0" tIns="0" rIns="0" bIns="0">
            <a:spAutoFit/>
          </a:bodyPr>
          <a:lstStyle/>
          <a:p>
            <a:pPr algn="ctr" eaLnBrk="0" hangingPunct="0"/>
            <a:r>
              <a:rPr lang="fr-FR" sz="1600" b="0" noProof="1">
                <a:solidFill>
                  <a:schemeClr val="tx2">
                    <a:lumMod val="50000"/>
                  </a:schemeClr>
                </a:solidFill>
                <a:latin typeface="Impact" pitchFamily="34" charset="0"/>
              </a:rPr>
              <a:t>qualité du produit</a:t>
            </a:r>
          </a:p>
        </p:txBody>
      </p:sp>
      <p:grpSp>
        <p:nvGrpSpPr>
          <p:cNvPr id="2" name="Group 7"/>
          <p:cNvGrpSpPr>
            <a:grpSpLocks/>
          </p:cNvGrpSpPr>
          <p:nvPr/>
        </p:nvGrpSpPr>
        <p:grpSpPr bwMode="auto">
          <a:xfrm>
            <a:off x="2286001" y="2133600"/>
            <a:ext cx="1802180" cy="451627"/>
            <a:chOff x="2568" y="1258"/>
            <a:chExt cx="758" cy="191"/>
          </a:xfrm>
        </p:grpSpPr>
        <p:sp>
          <p:nvSpPr>
            <p:cNvPr id="286728" name="Rectangle 8"/>
            <p:cNvSpPr>
              <a:spLocks noChangeArrowheads="1"/>
            </p:cNvSpPr>
            <p:nvPr/>
          </p:nvSpPr>
          <p:spPr bwMode="auto">
            <a:xfrm>
              <a:off x="2568" y="1258"/>
              <a:ext cx="758" cy="104"/>
            </a:xfrm>
            <a:prstGeom prst="rect">
              <a:avLst/>
            </a:prstGeom>
            <a:noFill/>
            <a:ln w="9525">
              <a:noFill/>
              <a:miter lim="800000"/>
              <a:headEnd/>
              <a:tailEnd/>
            </a:ln>
          </p:spPr>
          <p:txBody>
            <a:bodyPr wrap="none" lIns="0" tIns="0" rIns="0" bIns="0">
              <a:spAutoFit/>
            </a:bodyPr>
            <a:lstStyle/>
            <a:p>
              <a:pPr eaLnBrk="0" hangingPunct="0"/>
              <a:r>
                <a:rPr lang="fr-FR" sz="1600" b="1" noProof="1" smtClean="0">
                  <a:solidFill>
                    <a:srgbClr val="C00000"/>
                  </a:solidFill>
                  <a:latin typeface="Gulim" pitchFamily="34" charset="-127"/>
                  <a:ea typeface="Gulim" pitchFamily="34" charset="-127"/>
                </a:rPr>
                <a:t>Qualité </a:t>
              </a:r>
              <a:r>
                <a:rPr lang="fr-FR" sz="1600" b="1" noProof="1">
                  <a:solidFill>
                    <a:srgbClr val="C00000"/>
                  </a:solidFill>
                  <a:latin typeface="Gulim" pitchFamily="34" charset="-127"/>
                  <a:ea typeface="Gulim" pitchFamily="34" charset="-127"/>
                </a:rPr>
                <a:t>de service </a:t>
              </a:r>
            </a:p>
          </p:txBody>
        </p:sp>
        <p:sp>
          <p:nvSpPr>
            <p:cNvPr id="286729" name="Rectangle 9"/>
            <p:cNvSpPr>
              <a:spLocks noChangeArrowheads="1"/>
            </p:cNvSpPr>
            <p:nvPr/>
          </p:nvSpPr>
          <p:spPr bwMode="auto">
            <a:xfrm>
              <a:off x="2653" y="1345"/>
              <a:ext cx="527" cy="104"/>
            </a:xfrm>
            <a:prstGeom prst="rect">
              <a:avLst/>
            </a:prstGeom>
            <a:noFill/>
            <a:ln w="9525">
              <a:noFill/>
              <a:miter lim="800000"/>
              <a:headEnd/>
              <a:tailEnd/>
            </a:ln>
          </p:spPr>
          <p:txBody>
            <a:bodyPr wrap="none" lIns="0" tIns="0" rIns="0" bIns="0">
              <a:spAutoFit/>
            </a:bodyPr>
            <a:lstStyle/>
            <a:p>
              <a:pPr eaLnBrk="0" hangingPunct="0"/>
              <a:r>
                <a:rPr lang="fr-FR" sz="1600" b="1" noProof="1">
                  <a:solidFill>
                    <a:srgbClr val="C00000"/>
                  </a:solidFill>
                  <a:latin typeface="Gulim" pitchFamily="34" charset="-127"/>
                  <a:ea typeface="Gulim" pitchFamily="34" charset="-127"/>
                </a:rPr>
                <a:t>pour le client</a:t>
              </a:r>
            </a:p>
          </p:txBody>
        </p:sp>
      </p:grpSp>
      <p:grpSp>
        <p:nvGrpSpPr>
          <p:cNvPr id="3" name="Group 10"/>
          <p:cNvGrpSpPr>
            <a:grpSpLocks/>
          </p:cNvGrpSpPr>
          <p:nvPr/>
        </p:nvGrpSpPr>
        <p:grpSpPr bwMode="auto">
          <a:xfrm>
            <a:off x="2705883" y="5030788"/>
            <a:ext cx="909663" cy="437365"/>
            <a:chOff x="2744" y="2361"/>
            <a:chExt cx="380" cy="183"/>
          </a:xfrm>
        </p:grpSpPr>
        <p:sp>
          <p:nvSpPr>
            <p:cNvPr id="286731" name="Rectangle 11"/>
            <p:cNvSpPr>
              <a:spLocks noChangeArrowheads="1"/>
            </p:cNvSpPr>
            <p:nvPr/>
          </p:nvSpPr>
          <p:spPr bwMode="auto">
            <a:xfrm>
              <a:off x="2768" y="2361"/>
              <a:ext cx="335" cy="103"/>
            </a:xfrm>
            <a:prstGeom prst="rect">
              <a:avLst/>
            </a:prstGeom>
            <a:noFill/>
            <a:ln w="9525">
              <a:noFill/>
              <a:miter lim="800000"/>
              <a:headEnd/>
              <a:tailEnd/>
            </a:ln>
          </p:spPr>
          <p:txBody>
            <a:bodyPr wrap="none" lIns="0" tIns="0" rIns="0" bIns="0">
              <a:spAutoFit/>
            </a:bodyPr>
            <a:lstStyle/>
            <a:p>
              <a:pPr algn="ctr" eaLnBrk="0" hangingPunct="0"/>
              <a:r>
                <a:rPr lang="fr-FR" sz="1600" b="0" noProof="1">
                  <a:latin typeface="Impact" pitchFamily="34" charset="0"/>
                </a:rPr>
                <a:t>CRITERES</a:t>
              </a:r>
              <a:r>
                <a:rPr lang="fr-FR" sz="1600" b="0" noProof="1">
                  <a:solidFill>
                    <a:schemeClr val="bg1"/>
                  </a:solidFill>
                  <a:latin typeface="Impact" pitchFamily="34" charset="0"/>
                </a:rPr>
                <a:t> </a:t>
              </a:r>
            </a:p>
          </p:txBody>
        </p:sp>
        <p:sp>
          <p:nvSpPr>
            <p:cNvPr id="286732" name="Rectangle 12"/>
            <p:cNvSpPr>
              <a:spLocks noChangeArrowheads="1"/>
            </p:cNvSpPr>
            <p:nvPr/>
          </p:nvSpPr>
          <p:spPr bwMode="auto">
            <a:xfrm>
              <a:off x="2744" y="2441"/>
              <a:ext cx="380" cy="103"/>
            </a:xfrm>
            <a:prstGeom prst="rect">
              <a:avLst/>
            </a:prstGeom>
            <a:noFill/>
            <a:ln w="9525">
              <a:noFill/>
              <a:miter lim="800000"/>
              <a:headEnd/>
              <a:tailEnd/>
            </a:ln>
          </p:spPr>
          <p:txBody>
            <a:bodyPr wrap="none" lIns="0" tIns="0" rIns="0" bIns="0">
              <a:spAutoFit/>
            </a:bodyPr>
            <a:lstStyle/>
            <a:p>
              <a:pPr algn="ctr" eaLnBrk="0" hangingPunct="0"/>
              <a:r>
                <a:rPr lang="fr-FR" sz="1600" b="0" noProof="1">
                  <a:latin typeface="Impact" pitchFamily="34" charset="0"/>
                </a:rPr>
                <a:t>METRIQUES</a:t>
              </a:r>
            </a:p>
          </p:txBody>
        </p:sp>
      </p:grpSp>
      <p:grpSp>
        <p:nvGrpSpPr>
          <p:cNvPr id="4" name="Group 13"/>
          <p:cNvGrpSpPr>
            <a:grpSpLocks/>
          </p:cNvGrpSpPr>
          <p:nvPr/>
        </p:nvGrpSpPr>
        <p:grpSpPr bwMode="auto">
          <a:xfrm>
            <a:off x="2547938" y="3548063"/>
            <a:ext cx="1222375" cy="1176337"/>
            <a:chOff x="1605" y="2222"/>
            <a:chExt cx="770" cy="645"/>
          </a:xfrm>
        </p:grpSpPr>
        <p:sp>
          <p:nvSpPr>
            <p:cNvPr id="286734" name="Rectangle 14"/>
            <p:cNvSpPr>
              <a:spLocks noChangeArrowheads="1"/>
            </p:cNvSpPr>
            <p:nvPr/>
          </p:nvSpPr>
          <p:spPr bwMode="auto">
            <a:xfrm>
              <a:off x="1625" y="2222"/>
              <a:ext cx="730" cy="462"/>
            </a:xfrm>
            <a:prstGeom prst="rect">
              <a:avLst/>
            </a:prstGeom>
            <a:noFill/>
            <a:ln w="9525">
              <a:noFill/>
              <a:miter lim="800000"/>
              <a:headEnd/>
              <a:tailEnd/>
            </a:ln>
          </p:spPr>
          <p:txBody>
            <a:bodyPr wrap="none" lIns="0" tIns="0" rIns="0" bIns="0">
              <a:spAutoFit/>
            </a:bodyPr>
            <a:lstStyle/>
            <a:p>
              <a:pPr algn="ctr" eaLnBrk="0" hangingPunct="0"/>
              <a:r>
                <a:rPr lang="fr-FR" sz="1600" b="0" dirty="0">
                  <a:solidFill>
                    <a:schemeClr val="tx2">
                      <a:lumMod val="60000"/>
                      <a:lumOff val="40000"/>
                    </a:schemeClr>
                  </a:solidFill>
                  <a:latin typeface="Impact" pitchFamily="34" charset="0"/>
                </a:rPr>
                <a:t>Q</a:t>
              </a:r>
              <a:r>
                <a:rPr lang="fr-FR" sz="1600" b="0" noProof="1">
                  <a:solidFill>
                    <a:schemeClr val="tx2">
                      <a:lumMod val="60000"/>
                      <a:lumOff val="40000"/>
                    </a:schemeClr>
                  </a:solidFill>
                  <a:latin typeface="Impact" pitchFamily="34" charset="0"/>
                </a:rPr>
                <a:t>ualité de</a:t>
              </a:r>
            </a:p>
            <a:p>
              <a:pPr algn="ctr" eaLnBrk="0" hangingPunct="0"/>
              <a:r>
                <a:rPr lang="fr-FR" sz="1600" b="0" noProof="1">
                  <a:solidFill>
                    <a:schemeClr val="tx2">
                      <a:lumMod val="60000"/>
                      <a:lumOff val="40000"/>
                    </a:schemeClr>
                  </a:solidFill>
                  <a:latin typeface="Impact" pitchFamily="34" charset="0"/>
                </a:rPr>
                <a:t>Projet</a:t>
              </a:r>
              <a:r>
                <a:rPr lang="fr-FR" sz="1600" b="0" dirty="0">
                  <a:solidFill>
                    <a:schemeClr val="tx2">
                      <a:lumMod val="60000"/>
                      <a:lumOff val="40000"/>
                    </a:schemeClr>
                  </a:solidFill>
                  <a:latin typeface="Impact" pitchFamily="34" charset="0"/>
                </a:rPr>
                <a:t> et</a:t>
              </a:r>
            </a:p>
            <a:p>
              <a:pPr algn="ctr" eaLnBrk="0" hangingPunct="0"/>
              <a:r>
                <a:rPr lang="fr-FR" sz="1600" b="0" dirty="0">
                  <a:solidFill>
                    <a:schemeClr val="tx2">
                      <a:lumMod val="60000"/>
                      <a:lumOff val="40000"/>
                    </a:schemeClr>
                  </a:solidFill>
                  <a:latin typeface="Impact" pitchFamily="34" charset="0"/>
                </a:rPr>
                <a:t>de processus</a:t>
              </a:r>
              <a:r>
                <a:rPr lang="fr-FR" sz="1600" b="0" noProof="1">
                  <a:solidFill>
                    <a:schemeClr val="bg1"/>
                  </a:solidFill>
                  <a:latin typeface="Impact" pitchFamily="34" charset="0"/>
                </a:rPr>
                <a:t> </a:t>
              </a:r>
            </a:p>
          </p:txBody>
        </p:sp>
        <p:sp>
          <p:nvSpPr>
            <p:cNvPr id="286735" name="Rectangle 15"/>
            <p:cNvSpPr>
              <a:spLocks noChangeArrowheads="1"/>
            </p:cNvSpPr>
            <p:nvPr/>
          </p:nvSpPr>
          <p:spPr bwMode="auto">
            <a:xfrm>
              <a:off x="1605" y="2713"/>
              <a:ext cx="770" cy="154"/>
            </a:xfrm>
            <a:prstGeom prst="rect">
              <a:avLst/>
            </a:prstGeom>
            <a:noFill/>
            <a:ln w="9525">
              <a:noFill/>
              <a:miter lim="800000"/>
              <a:headEnd/>
              <a:tailEnd/>
            </a:ln>
          </p:spPr>
          <p:txBody>
            <a:bodyPr wrap="none" lIns="0" tIns="0" rIns="0" bIns="0">
              <a:spAutoFit/>
            </a:bodyPr>
            <a:lstStyle/>
            <a:p>
              <a:pPr algn="ctr" eaLnBrk="0" hangingPunct="0"/>
              <a:r>
                <a:rPr lang="fr-FR" sz="1600" b="0" noProof="1">
                  <a:solidFill>
                    <a:schemeClr val="tx2">
                      <a:lumMod val="50000"/>
                    </a:schemeClr>
                  </a:solidFill>
                  <a:latin typeface="Impact" pitchFamily="34" charset="0"/>
                </a:rPr>
                <a:t>ORGANISATION</a:t>
              </a:r>
              <a:r>
                <a:rPr lang="fr-FR" sz="1600" b="0" noProof="1">
                  <a:solidFill>
                    <a:schemeClr val="bg1"/>
                  </a:solidFill>
                  <a:latin typeface="Impact" pitchFamily="34" charset="0"/>
                </a:rPr>
                <a:t> </a:t>
              </a:r>
            </a:p>
          </p:txBody>
        </p:sp>
      </p:grpSp>
      <p:sp>
        <p:nvSpPr>
          <p:cNvPr id="286736" name="Rectangle 16"/>
          <p:cNvSpPr>
            <a:spLocks noChangeArrowheads="1"/>
          </p:cNvSpPr>
          <p:nvPr/>
        </p:nvSpPr>
        <p:spPr bwMode="auto">
          <a:xfrm>
            <a:off x="2590800" y="5664201"/>
            <a:ext cx="1157654" cy="246221"/>
          </a:xfrm>
          <a:prstGeom prst="rect">
            <a:avLst/>
          </a:prstGeom>
          <a:noFill/>
          <a:ln w="9525">
            <a:noFill/>
            <a:miter lim="800000"/>
            <a:headEnd/>
            <a:tailEnd/>
          </a:ln>
        </p:spPr>
        <p:txBody>
          <a:bodyPr wrap="square" lIns="0" tIns="0" rIns="0" bIns="0">
            <a:spAutoFit/>
          </a:bodyPr>
          <a:lstStyle/>
          <a:p>
            <a:pPr algn="ctr" eaLnBrk="0" hangingPunct="0"/>
            <a:r>
              <a:rPr lang="fr-FR" sz="1600" b="1" noProof="1">
                <a:solidFill>
                  <a:srgbClr val="C00000"/>
                </a:solidFill>
                <a:latin typeface="Impact" pitchFamily="34" charset="0"/>
              </a:rPr>
              <a:t>F</a:t>
            </a:r>
            <a:r>
              <a:rPr lang="fr-FR" sz="1600" b="1" noProof="1">
                <a:solidFill>
                  <a:srgbClr val="C00000"/>
                </a:solidFill>
                <a:latin typeface="Gulim" pitchFamily="34" charset="-127"/>
                <a:ea typeface="Gulim" pitchFamily="34" charset="-127"/>
              </a:rPr>
              <a:t>ACTEURS</a:t>
            </a:r>
          </a:p>
        </p:txBody>
      </p:sp>
      <p:sp>
        <p:nvSpPr>
          <p:cNvPr id="286737" name="Text Box 17"/>
          <p:cNvSpPr txBox="1">
            <a:spLocks noChangeArrowheads="1"/>
          </p:cNvSpPr>
          <p:nvPr/>
        </p:nvSpPr>
        <p:spPr bwMode="auto">
          <a:xfrm>
            <a:off x="5486401" y="1371600"/>
            <a:ext cx="3657599" cy="925511"/>
          </a:xfrm>
          <a:prstGeom prst="rect">
            <a:avLst/>
          </a:prstGeom>
          <a:noFill/>
          <a:ln w="28575">
            <a:noFill/>
            <a:miter lim="800000"/>
            <a:headEnd/>
            <a:tailEnd/>
          </a:ln>
          <a:effectLst/>
        </p:spPr>
        <p:txBody>
          <a:bodyPr wrap="square" lIns="90000" tIns="46800" rIns="90000" bIns="46800">
            <a:spAutoFit/>
          </a:bodyPr>
          <a:lstStyle/>
          <a:p>
            <a:pPr eaLnBrk="0" hangingPunct="0"/>
            <a:r>
              <a:rPr lang="fr-FR" dirty="0">
                <a:latin typeface="Impact" pitchFamily="34" charset="0"/>
                <a:cs typeface="Times New Roman" pitchFamily="18" charset="0"/>
              </a:rPr>
              <a:t>Facteurs sensibles de </a:t>
            </a:r>
            <a:r>
              <a:rPr lang="fr-FR" dirty="0" smtClean="0">
                <a:latin typeface="Impact" pitchFamily="34" charset="0"/>
                <a:cs typeface="Times New Roman" pitchFamily="18" charset="0"/>
              </a:rPr>
              <a:t>l’extérieur</a:t>
            </a:r>
            <a:endParaRPr lang="fr-FR" dirty="0">
              <a:latin typeface="Impact" pitchFamily="34" charset="0"/>
              <a:cs typeface="Times New Roman" pitchFamily="18" charset="0"/>
            </a:endParaRPr>
          </a:p>
          <a:p>
            <a:pPr algn="ctr" eaLnBrk="0" hangingPunct="0"/>
            <a:r>
              <a:rPr lang="fr-FR" dirty="0">
                <a:solidFill>
                  <a:srgbClr val="C00000"/>
                </a:solidFill>
                <a:latin typeface="Impact" pitchFamily="34" charset="0"/>
                <a:cs typeface="Times New Roman" pitchFamily="18" charset="0"/>
              </a:rPr>
              <a:t>le logiciel rend bien </a:t>
            </a:r>
            <a:endParaRPr lang="fr-FR" dirty="0" smtClean="0">
              <a:solidFill>
                <a:srgbClr val="C00000"/>
              </a:solidFill>
              <a:latin typeface="Impact" pitchFamily="34" charset="0"/>
              <a:cs typeface="Times New Roman" pitchFamily="18" charset="0"/>
            </a:endParaRPr>
          </a:p>
          <a:p>
            <a:pPr algn="ctr" eaLnBrk="0" hangingPunct="0"/>
            <a:r>
              <a:rPr lang="fr-FR" dirty="0" smtClean="0">
                <a:solidFill>
                  <a:srgbClr val="C00000"/>
                </a:solidFill>
                <a:latin typeface="Impact" pitchFamily="34" charset="0"/>
                <a:cs typeface="Times New Roman" pitchFamily="18" charset="0"/>
              </a:rPr>
              <a:t>le </a:t>
            </a:r>
            <a:r>
              <a:rPr lang="fr-FR" dirty="0">
                <a:solidFill>
                  <a:srgbClr val="C00000"/>
                </a:solidFill>
                <a:latin typeface="Impact" pitchFamily="34" charset="0"/>
                <a:cs typeface="Times New Roman" pitchFamily="18" charset="0"/>
              </a:rPr>
              <a:t>service attendu </a:t>
            </a:r>
          </a:p>
        </p:txBody>
      </p:sp>
      <p:sp>
        <p:nvSpPr>
          <p:cNvPr id="286738" name="Text Box 18"/>
          <p:cNvSpPr txBox="1">
            <a:spLocks noChangeArrowheads="1"/>
          </p:cNvSpPr>
          <p:nvPr/>
        </p:nvSpPr>
        <p:spPr bwMode="auto">
          <a:xfrm>
            <a:off x="5637213" y="3462338"/>
            <a:ext cx="3125788" cy="946150"/>
          </a:xfrm>
          <a:prstGeom prst="rect">
            <a:avLst/>
          </a:prstGeom>
          <a:noFill/>
          <a:ln w="28575">
            <a:noFill/>
            <a:miter lim="800000"/>
            <a:headEnd/>
            <a:tailEnd/>
          </a:ln>
          <a:effectLst/>
        </p:spPr>
        <p:txBody>
          <a:bodyPr wrap="square" lIns="90000" tIns="46800" rIns="90000" bIns="46800">
            <a:spAutoFit/>
          </a:bodyPr>
          <a:lstStyle/>
          <a:p>
            <a:pPr algn="ctr" eaLnBrk="0" hangingPunct="0"/>
            <a:r>
              <a:rPr lang="fr-FR" dirty="0">
                <a:latin typeface="Impact" pitchFamily="34" charset="0"/>
                <a:cs typeface="Times New Roman" pitchFamily="18" charset="0"/>
              </a:rPr>
              <a:t>C</a:t>
            </a:r>
            <a:r>
              <a:rPr lang="fr-FR" dirty="0" smtClean="0">
                <a:latin typeface="Impact" pitchFamily="34" charset="0"/>
                <a:cs typeface="Times New Roman" pitchFamily="18" charset="0"/>
              </a:rPr>
              <a:t>ritères </a:t>
            </a:r>
            <a:r>
              <a:rPr lang="fr-FR" dirty="0">
                <a:latin typeface="Impact" pitchFamily="34" charset="0"/>
                <a:cs typeface="Times New Roman" pitchFamily="18" charset="0"/>
              </a:rPr>
              <a:t>décidables de</a:t>
            </a:r>
          </a:p>
          <a:p>
            <a:pPr algn="ctr" eaLnBrk="0" hangingPunct="0"/>
            <a:r>
              <a:rPr lang="fr-FR" dirty="0">
                <a:latin typeface="Impact" pitchFamily="34" charset="0"/>
                <a:cs typeface="Times New Roman" pitchFamily="18" charset="0"/>
              </a:rPr>
              <a:t> l’intérieur et mesurables :</a:t>
            </a:r>
          </a:p>
          <a:p>
            <a:pPr algn="ctr" eaLnBrk="0" hangingPunct="0"/>
            <a:r>
              <a:rPr lang="fr-FR" dirty="0">
                <a:latin typeface="Impact" pitchFamily="34" charset="0"/>
                <a:cs typeface="Times New Roman" pitchFamily="18" charset="0"/>
              </a:rPr>
              <a:t> </a:t>
            </a:r>
            <a:r>
              <a:rPr lang="fr-FR" dirty="0">
                <a:solidFill>
                  <a:srgbClr val="C00000"/>
                </a:solidFill>
                <a:latin typeface="Impact" pitchFamily="34" charset="0"/>
                <a:cs typeface="Times New Roman" pitchFamily="18" charset="0"/>
              </a:rPr>
              <a:t>le logiciel est bien fait </a:t>
            </a:r>
          </a:p>
        </p:txBody>
      </p:sp>
      <p:sp>
        <p:nvSpPr>
          <p:cNvPr id="286739" name="Text Box 19"/>
          <p:cNvSpPr txBox="1">
            <a:spLocks noChangeArrowheads="1"/>
          </p:cNvSpPr>
          <p:nvPr/>
        </p:nvSpPr>
        <p:spPr bwMode="auto">
          <a:xfrm>
            <a:off x="5638800" y="5029200"/>
            <a:ext cx="3124200" cy="1202510"/>
          </a:xfrm>
          <a:prstGeom prst="rect">
            <a:avLst/>
          </a:prstGeom>
          <a:noFill/>
          <a:ln w="28575">
            <a:noFill/>
            <a:miter lim="800000"/>
            <a:headEnd/>
            <a:tailEnd/>
          </a:ln>
          <a:effectLst/>
        </p:spPr>
        <p:txBody>
          <a:bodyPr wrap="square" lIns="90000" tIns="46800" rIns="90000" bIns="46800">
            <a:spAutoFit/>
          </a:bodyPr>
          <a:lstStyle/>
          <a:p>
            <a:pPr algn="ctr" eaLnBrk="0" hangingPunct="0"/>
            <a:r>
              <a:rPr lang="fr-FR" sz="1800" b="0" dirty="0">
                <a:latin typeface="Impact" pitchFamily="34" charset="0"/>
                <a:cs typeface="Times New Roman" pitchFamily="18" charset="0"/>
              </a:rPr>
              <a:t>règles de production et d’organisation : </a:t>
            </a:r>
            <a:endParaRPr lang="fr-FR" sz="1800" b="0" dirty="0" smtClean="0">
              <a:latin typeface="Impact" pitchFamily="34" charset="0"/>
              <a:cs typeface="Times New Roman" pitchFamily="18" charset="0"/>
            </a:endParaRPr>
          </a:p>
          <a:p>
            <a:pPr algn="ctr" eaLnBrk="0" hangingPunct="0"/>
            <a:r>
              <a:rPr lang="fr-FR" sz="1800" b="0" dirty="0" smtClean="0">
                <a:latin typeface="Impact" pitchFamily="34" charset="0"/>
                <a:cs typeface="Times New Roman" pitchFamily="18" charset="0"/>
              </a:rPr>
              <a:t> </a:t>
            </a:r>
            <a:r>
              <a:rPr lang="fr-FR" b="0" dirty="0">
                <a:solidFill>
                  <a:srgbClr val="C00000"/>
                </a:solidFill>
                <a:latin typeface="Impact" pitchFamily="34" charset="0"/>
                <a:cs typeface="Times New Roman" pitchFamily="18" charset="0"/>
              </a:rPr>
              <a:t>le logiciel est </a:t>
            </a:r>
          </a:p>
          <a:p>
            <a:pPr algn="ctr" eaLnBrk="0" hangingPunct="0"/>
            <a:r>
              <a:rPr lang="fr-FR" b="0" dirty="0">
                <a:solidFill>
                  <a:srgbClr val="C00000"/>
                </a:solidFill>
                <a:latin typeface="Impact" pitchFamily="34" charset="0"/>
                <a:cs typeface="Times New Roman" pitchFamily="18" charset="0"/>
              </a:rPr>
              <a:t>réalisé dans les règles de l’art</a:t>
            </a:r>
            <a:r>
              <a:rPr lang="fr-FR" b="0" dirty="0">
                <a:solidFill>
                  <a:srgbClr val="C00000"/>
                </a:solidFill>
                <a:latin typeface="Impact" pitchFamily="34" charset="0"/>
              </a:rPr>
              <a:t> </a:t>
            </a:r>
          </a:p>
        </p:txBody>
      </p:sp>
      <p:sp>
        <p:nvSpPr>
          <p:cNvPr id="286740" name="AutoShape 20"/>
          <p:cNvSpPr>
            <a:spLocks noChangeArrowheads="1"/>
          </p:cNvSpPr>
          <p:nvPr/>
        </p:nvSpPr>
        <p:spPr bwMode="auto">
          <a:xfrm rot="1682642">
            <a:off x="3886200" y="4713288"/>
            <a:ext cx="1763713" cy="400050"/>
          </a:xfrm>
          <a:custGeom>
            <a:avLst/>
            <a:gdLst>
              <a:gd name="G0" fmla="+- 17593 0 0"/>
              <a:gd name="G1" fmla="+- 7067 0 0"/>
              <a:gd name="G2" fmla="+- 21600 0 7067"/>
              <a:gd name="G3" fmla="+- 10800 0 7067"/>
              <a:gd name="G4" fmla="+- 21600 0 17593"/>
              <a:gd name="G5" fmla="*/ G4 G3 10800"/>
              <a:gd name="G6" fmla="+- 21600 0 G5"/>
              <a:gd name="T0" fmla="*/ 17593 w 21600"/>
              <a:gd name="T1" fmla="*/ 0 h 21600"/>
              <a:gd name="T2" fmla="*/ 0 w 21600"/>
              <a:gd name="T3" fmla="*/ 10800 h 21600"/>
              <a:gd name="T4" fmla="*/ 175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593" y="0"/>
                </a:moveTo>
                <a:lnTo>
                  <a:pt x="17593" y="7067"/>
                </a:lnTo>
                <a:lnTo>
                  <a:pt x="3375" y="7067"/>
                </a:lnTo>
                <a:lnTo>
                  <a:pt x="3375" y="14533"/>
                </a:lnTo>
                <a:lnTo>
                  <a:pt x="17593" y="14533"/>
                </a:lnTo>
                <a:lnTo>
                  <a:pt x="17593" y="21600"/>
                </a:lnTo>
                <a:lnTo>
                  <a:pt x="21600" y="10800"/>
                </a:lnTo>
                <a:close/>
              </a:path>
              <a:path w="21600" h="21600">
                <a:moveTo>
                  <a:pt x="1350" y="7067"/>
                </a:moveTo>
                <a:lnTo>
                  <a:pt x="1350" y="14533"/>
                </a:lnTo>
                <a:lnTo>
                  <a:pt x="2700" y="14533"/>
                </a:lnTo>
                <a:lnTo>
                  <a:pt x="2700" y="7067"/>
                </a:lnTo>
                <a:close/>
              </a:path>
              <a:path w="21600" h="21600">
                <a:moveTo>
                  <a:pt x="0" y="7067"/>
                </a:moveTo>
                <a:lnTo>
                  <a:pt x="0" y="14533"/>
                </a:lnTo>
                <a:lnTo>
                  <a:pt x="675" y="14533"/>
                </a:lnTo>
                <a:lnTo>
                  <a:pt x="675" y="7067"/>
                </a:lnTo>
                <a:close/>
              </a:path>
            </a:pathLst>
          </a:custGeom>
          <a:solidFill>
            <a:schemeClr val="tx2"/>
          </a:solidFill>
          <a:ln w="12700">
            <a:solidFill>
              <a:schemeClr val="bg1"/>
            </a:solidFill>
            <a:miter lim="800000"/>
            <a:headEnd/>
            <a:tailEnd/>
          </a:ln>
          <a:effectLst/>
        </p:spPr>
        <p:txBody>
          <a:bodyPr lIns="90000" tIns="46800" rIns="90000" bIns="46800" anchor="ctr">
            <a:spAutoFit/>
          </a:bodyPr>
          <a:lstStyle/>
          <a:p>
            <a:endParaRPr lang="fr-FR"/>
          </a:p>
        </p:txBody>
      </p:sp>
      <p:sp>
        <p:nvSpPr>
          <p:cNvPr id="286741" name="AutoShape 21"/>
          <p:cNvSpPr>
            <a:spLocks noChangeArrowheads="1"/>
          </p:cNvSpPr>
          <p:nvPr/>
        </p:nvSpPr>
        <p:spPr bwMode="auto">
          <a:xfrm>
            <a:off x="4618038" y="3863975"/>
            <a:ext cx="1103312" cy="3429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12700">
            <a:solidFill>
              <a:schemeClr val="bg1"/>
            </a:solidFill>
            <a:miter lim="800000"/>
            <a:headEnd/>
            <a:tailEnd/>
          </a:ln>
          <a:effectLst/>
        </p:spPr>
        <p:txBody>
          <a:bodyPr lIns="90000" tIns="46800" rIns="90000" bIns="46800" anchor="ctr">
            <a:spAutoFit/>
          </a:bodyPr>
          <a:lstStyle/>
          <a:p>
            <a:endParaRPr lang="fr-FR"/>
          </a:p>
        </p:txBody>
      </p:sp>
      <p:sp>
        <p:nvSpPr>
          <p:cNvPr id="286742" name="AutoShape 22"/>
          <p:cNvSpPr>
            <a:spLocks noChangeArrowheads="1"/>
          </p:cNvSpPr>
          <p:nvPr/>
        </p:nvSpPr>
        <p:spPr bwMode="auto">
          <a:xfrm rot="-1740794">
            <a:off x="4791075" y="2514600"/>
            <a:ext cx="996950" cy="2984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12700">
            <a:solidFill>
              <a:schemeClr val="bg1"/>
            </a:solidFill>
            <a:miter lim="800000"/>
            <a:headEnd/>
            <a:tailEnd/>
          </a:ln>
          <a:effectLst/>
        </p:spPr>
        <p:txBody>
          <a:bodyPr lIns="90000" tIns="46800" rIns="90000" bIns="46800" anchor="ctr">
            <a:spAutoFit/>
          </a:bodyPr>
          <a:lstStyle/>
          <a:p>
            <a:endParaRPr lang="fr-FR"/>
          </a:p>
        </p:txBody>
      </p:sp>
      <p:sp>
        <p:nvSpPr>
          <p:cNvPr id="286746" name="AutoShape 26"/>
          <p:cNvSpPr>
            <a:spLocks noChangeArrowheads="1"/>
          </p:cNvSpPr>
          <p:nvPr/>
        </p:nvSpPr>
        <p:spPr bwMode="auto">
          <a:xfrm>
            <a:off x="6858000" y="2590800"/>
            <a:ext cx="628650" cy="457200"/>
          </a:xfrm>
          <a:prstGeom prst="upArrow">
            <a:avLst>
              <a:gd name="adj1" fmla="val 50000"/>
              <a:gd name="adj2" fmla="val 25000"/>
            </a:avLst>
          </a:prstGeom>
          <a:solidFill>
            <a:srgbClr val="FC8624"/>
          </a:solidFill>
          <a:ln w="28575">
            <a:solidFill>
              <a:srgbClr val="FC8624"/>
            </a:solidFill>
            <a:miter lim="800000"/>
            <a:headEnd/>
            <a:tailEnd/>
          </a:ln>
          <a:effectLst/>
        </p:spPr>
        <p:txBody>
          <a:bodyPr wrap="none" lIns="90000" tIns="46800" rIns="90000" bIns="46800" anchor="ctr"/>
          <a:lstStyle/>
          <a:p>
            <a:endParaRPr lang="fr-FR"/>
          </a:p>
        </p:txBody>
      </p:sp>
      <p:sp>
        <p:nvSpPr>
          <p:cNvPr id="286747" name="AutoShape 27"/>
          <p:cNvSpPr>
            <a:spLocks noChangeArrowheads="1"/>
          </p:cNvSpPr>
          <p:nvPr/>
        </p:nvSpPr>
        <p:spPr bwMode="auto">
          <a:xfrm>
            <a:off x="6645275" y="4492625"/>
            <a:ext cx="628650" cy="457200"/>
          </a:xfrm>
          <a:prstGeom prst="upArrow">
            <a:avLst>
              <a:gd name="adj1" fmla="val 50000"/>
              <a:gd name="adj2" fmla="val 25000"/>
            </a:avLst>
          </a:prstGeom>
          <a:solidFill>
            <a:srgbClr val="FC8624"/>
          </a:solidFill>
          <a:ln w="28575">
            <a:solidFill>
              <a:srgbClr val="FC8624"/>
            </a:solidFill>
            <a:miter lim="800000"/>
            <a:headEnd/>
            <a:tailEnd/>
          </a:ln>
          <a:effectLst/>
        </p:spPr>
        <p:txBody>
          <a:bodyPr wrap="none" lIns="90000" tIns="46800" rIns="90000" bIns="46800" anchor="ctr"/>
          <a:lstStyle/>
          <a:p>
            <a:endParaRPr lang="fr-FR"/>
          </a:p>
        </p:txBody>
      </p:sp>
      <p:sp>
        <p:nvSpPr>
          <p:cNvPr id="27" name="Espace réservé de la date 26"/>
          <p:cNvSpPr>
            <a:spLocks noGrp="1"/>
          </p:cNvSpPr>
          <p:nvPr>
            <p:ph type="dt" sz="half" idx="10"/>
          </p:nvPr>
        </p:nvSpPr>
        <p:spPr/>
        <p:txBody>
          <a:bodyPr/>
          <a:lstStyle/>
          <a:p>
            <a:fld id="{5157C603-2B29-4F1D-BF38-D5872AAD1D52}" type="datetime2">
              <a:rPr lang="fr-FR" smtClean="0"/>
              <a:pPr/>
              <a:t>dimanche 7 mars 2010</a:t>
            </a:fld>
            <a:endParaRPr lang="en-US"/>
          </a:p>
        </p:txBody>
      </p:sp>
      <p:sp>
        <p:nvSpPr>
          <p:cNvPr id="28" name="Espace réservé du pied de page 27"/>
          <p:cNvSpPr>
            <a:spLocks noGrp="1"/>
          </p:cNvSpPr>
          <p:nvPr>
            <p:ph type="ftr" sz="quarter" idx="11"/>
          </p:nvPr>
        </p:nvSpPr>
        <p:spPr/>
        <p:txBody>
          <a:bodyPr/>
          <a:lstStyle/>
          <a:p>
            <a:r>
              <a:rPr kumimoji="0" lang="en-US" smtClean="0"/>
              <a:t>ISIMA 3 </a:t>
            </a:r>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pied de page 2"/>
          <p:cNvSpPr>
            <a:spLocks noGrp="1"/>
          </p:cNvSpPr>
          <p:nvPr>
            <p:ph type="ftr" sz="quarter" idx="10"/>
          </p:nvPr>
        </p:nvSpPr>
        <p:spPr/>
        <p:txBody>
          <a:bodyPr/>
          <a:lstStyle/>
          <a:p>
            <a:r>
              <a:rPr lang="fr-FR" smtClean="0"/>
              <a:t>ISIMA 3 </a:t>
            </a:r>
            <a:endParaRPr lang="fr-FR"/>
          </a:p>
        </p:txBody>
      </p:sp>
      <p:sp>
        <p:nvSpPr>
          <p:cNvPr id="95269" name="Rectangle 37"/>
          <p:cNvSpPr>
            <a:spLocks noGrp="1" noChangeArrowheads="1"/>
          </p:cNvSpPr>
          <p:nvPr>
            <p:ph type="title"/>
          </p:nvPr>
        </p:nvSpPr>
        <p:spPr>
          <a:xfrm>
            <a:off x="990600" y="0"/>
            <a:ext cx="8153400" cy="914400"/>
          </a:xfrm>
        </p:spPr>
        <p:txBody>
          <a:bodyPr>
            <a:normAutofit/>
          </a:bodyPr>
          <a:lstStyle/>
          <a:p>
            <a:r>
              <a:rPr lang="fr-FR" sz="3200" dirty="0" smtClean="0"/>
              <a:t>Qualité du produit  : LA </a:t>
            </a:r>
            <a:r>
              <a:rPr lang="fr-FR" sz="3200" dirty="0"/>
              <a:t>NORME ISO </a:t>
            </a:r>
            <a:r>
              <a:rPr lang="fr-FR" sz="3200" dirty="0" err="1"/>
              <a:t>SQuaRE</a:t>
            </a:r>
            <a:r>
              <a:rPr lang="fr-FR" sz="3200" dirty="0"/>
              <a:t>* </a:t>
            </a:r>
          </a:p>
        </p:txBody>
      </p:sp>
      <p:sp>
        <p:nvSpPr>
          <p:cNvPr id="95235" name="Oval 3"/>
          <p:cNvSpPr>
            <a:spLocks noChangeArrowheads="1"/>
          </p:cNvSpPr>
          <p:nvPr/>
        </p:nvSpPr>
        <p:spPr bwMode="auto">
          <a:xfrm>
            <a:off x="4322763" y="3214688"/>
            <a:ext cx="976312" cy="930275"/>
          </a:xfrm>
          <a:prstGeom prst="ellipse">
            <a:avLst/>
          </a:prstGeom>
          <a:solidFill>
            <a:schemeClr val="tx1"/>
          </a:solidFill>
          <a:ln w="9525">
            <a:solidFill>
              <a:schemeClr val="tx1"/>
            </a:solidFill>
            <a:round/>
            <a:headEnd/>
            <a:tailEnd/>
          </a:ln>
          <a:effectLst/>
        </p:spPr>
        <p:txBody>
          <a:bodyPr wrap="none" anchor="ctr"/>
          <a:lstStyle/>
          <a:p>
            <a:pPr algn="ctr" eaLnBrk="0" hangingPunct="0"/>
            <a:r>
              <a:rPr lang="fr-FR" sz="1600" b="0">
                <a:solidFill>
                  <a:schemeClr val="bg1"/>
                </a:solidFill>
                <a:latin typeface="Impact" pitchFamily="34" charset="0"/>
              </a:rPr>
              <a:t>ISO</a:t>
            </a:r>
          </a:p>
          <a:p>
            <a:pPr algn="ctr" eaLnBrk="0" hangingPunct="0"/>
            <a:r>
              <a:rPr lang="fr-FR" sz="1600" b="0">
                <a:solidFill>
                  <a:schemeClr val="bg1"/>
                </a:solidFill>
                <a:latin typeface="Impact" pitchFamily="34" charset="0"/>
              </a:rPr>
              <a:t>SQuaRE*</a:t>
            </a:r>
          </a:p>
        </p:txBody>
      </p:sp>
      <p:sp>
        <p:nvSpPr>
          <p:cNvPr id="95236" name="AutoShape 4"/>
          <p:cNvSpPr>
            <a:spLocks noChangeArrowheads="1"/>
          </p:cNvSpPr>
          <p:nvPr/>
        </p:nvSpPr>
        <p:spPr bwMode="auto">
          <a:xfrm>
            <a:off x="3859213" y="2001838"/>
            <a:ext cx="1882775" cy="1130300"/>
          </a:xfrm>
          <a:custGeom>
            <a:avLst/>
            <a:gdLst>
              <a:gd name="G0" fmla="+- 7085 0 0"/>
              <a:gd name="G1" fmla="+- 21600 0 7085"/>
              <a:gd name="G2" fmla="*/ 7085 1 2"/>
              <a:gd name="G3" fmla="+- 21600 0 G2"/>
              <a:gd name="G4" fmla="+/ 7085 21600 2"/>
              <a:gd name="G5" fmla="+/ G1 0 2"/>
              <a:gd name="G6" fmla="*/ 21600 21600 7085"/>
              <a:gd name="G7" fmla="*/ G6 1 2"/>
              <a:gd name="G8" fmla="+- 21600 0 G7"/>
              <a:gd name="G9" fmla="*/ 21600 1 2"/>
              <a:gd name="G10" fmla="+- 7085 0 G9"/>
              <a:gd name="G11" fmla="?: G10 G8 0"/>
              <a:gd name="G12" fmla="?: G10 G7 21600"/>
              <a:gd name="T0" fmla="*/ 18057 w 21600"/>
              <a:gd name="T1" fmla="*/ 10800 h 21600"/>
              <a:gd name="T2" fmla="*/ 10800 w 21600"/>
              <a:gd name="T3" fmla="*/ 21600 h 21600"/>
              <a:gd name="T4" fmla="*/ 3543 w 21600"/>
              <a:gd name="T5" fmla="*/ 10800 h 21600"/>
              <a:gd name="T6" fmla="*/ 10800 w 21600"/>
              <a:gd name="T7" fmla="*/ 0 h 21600"/>
              <a:gd name="T8" fmla="*/ 5343 w 21600"/>
              <a:gd name="T9" fmla="*/ 5343 h 21600"/>
              <a:gd name="T10" fmla="*/ 16257 w 21600"/>
              <a:gd name="T11" fmla="*/ 16257 h 21600"/>
            </a:gdLst>
            <a:ahLst/>
            <a:cxnLst>
              <a:cxn ang="0">
                <a:pos x="T0" y="T1"/>
              </a:cxn>
              <a:cxn ang="0">
                <a:pos x="T2" y="T3"/>
              </a:cxn>
              <a:cxn ang="0">
                <a:pos x="T4" y="T5"/>
              </a:cxn>
              <a:cxn ang="0">
                <a:pos x="T6" y="T7"/>
              </a:cxn>
            </a:cxnLst>
            <a:rect l="T8" t="T9" r="T10" b="T11"/>
            <a:pathLst>
              <a:path w="21600" h="21600">
                <a:moveTo>
                  <a:pt x="0" y="0"/>
                </a:moveTo>
                <a:lnTo>
                  <a:pt x="7085" y="21600"/>
                </a:lnTo>
                <a:lnTo>
                  <a:pt x="14515" y="21600"/>
                </a:lnTo>
                <a:lnTo>
                  <a:pt x="21600" y="0"/>
                </a:lnTo>
                <a:close/>
              </a:path>
            </a:pathLst>
          </a:custGeom>
          <a:solidFill>
            <a:schemeClr val="bg1"/>
          </a:solidFill>
          <a:ln w="9525">
            <a:solidFill>
              <a:schemeClr val="tx1"/>
            </a:solidFill>
            <a:miter lim="800000"/>
            <a:headEnd/>
            <a:tailEnd/>
          </a:ln>
          <a:effectLst>
            <a:outerShdw dist="107763" dir="13500000" algn="ctr" rotWithShape="0">
              <a:srgbClr val="FB601B"/>
            </a:outerShdw>
          </a:effectLst>
        </p:spPr>
        <p:txBody>
          <a:bodyPr wrap="none"/>
          <a:lstStyle/>
          <a:p>
            <a:pPr algn="ctr" eaLnBrk="0" hangingPunct="0"/>
            <a:r>
              <a:rPr lang="fr-FR" sz="1600" b="0" dirty="0">
                <a:latin typeface="Impact" pitchFamily="34" charset="0"/>
              </a:rPr>
              <a:t>Fonctionnalité</a:t>
            </a:r>
          </a:p>
        </p:txBody>
      </p:sp>
      <p:sp>
        <p:nvSpPr>
          <p:cNvPr id="95237" name="AutoShape 5"/>
          <p:cNvSpPr>
            <a:spLocks noChangeArrowheads="1"/>
          </p:cNvSpPr>
          <p:nvPr/>
        </p:nvSpPr>
        <p:spPr bwMode="auto">
          <a:xfrm flipV="1">
            <a:off x="3890963" y="4225925"/>
            <a:ext cx="1835150" cy="1143000"/>
          </a:xfrm>
          <a:custGeom>
            <a:avLst/>
            <a:gdLst>
              <a:gd name="G0" fmla="+- 7532 0 0"/>
              <a:gd name="G1" fmla="+- 21600 0 7532"/>
              <a:gd name="G2" fmla="*/ 7532 1 2"/>
              <a:gd name="G3" fmla="+- 21600 0 G2"/>
              <a:gd name="G4" fmla="+/ 7532 21600 2"/>
              <a:gd name="G5" fmla="+/ G1 0 2"/>
              <a:gd name="G6" fmla="*/ 21600 21600 7532"/>
              <a:gd name="G7" fmla="*/ G6 1 2"/>
              <a:gd name="G8" fmla="+- 21600 0 G7"/>
              <a:gd name="G9" fmla="*/ 21600 1 2"/>
              <a:gd name="G10" fmla="+- 7532 0 G9"/>
              <a:gd name="G11" fmla="?: G10 G8 0"/>
              <a:gd name="G12" fmla="?: G10 G7 21600"/>
              <a:gd name="T0" fmla="*/ 17834 w 21600"/>
              <a:gd name="T1" fmla="*/ 10800 h 21600"/>
              <a:gd name="T2" fmla="*/ 10800 w 21600"/>
              <a:gd name="T3" fmla="*/ 21600 h 21600"/>
              <a:gd name="T4" fmla="*/ 3766 w 21600"/>
              <a:gd name="T5" fmla="*/ 10800 h 21600"/>
              <a:gd name="T6" fmla="*/ 10800 w 21600"/>
              <a:gd name="T7" fmla="*/ 0 h 21600"/>
              <a:gd name="T8" fmla="*/ 5566 w 21600"/>
              <a:gd name="T9" fmla="*/ 5566 h 21600"/>
              <a:gd name="T10" fmla="*/ 16034 w 21600"/>
              <a:gd name="T11" fmla="*/ 16034 h 21600"/>
            </a:gdLst>
            <a:ahLst/>
            <a:cxnLst>
              <a:cxn ang="0">
                <a:pos x="T0" y="T1"/>
              </a:cxn>
              <a:cxn ang="0">
                <a:pos x="T2" y="T3"/>
              </a:cxn>
              <a:cxn ang="0">
                <a:pos x="T4" y="T5"/>
              </a:cxn>
              <a:cxn ang="0">
                <a:pos x="T6" y="T7"/>
              </a:cxn>
            </a:cxnLst>
            <a:rect l="T8" t="T9" r="T10" b="T11"/>
            <a:pathLst>
              <a:path w="21600" h="21600">
                <a:moveTo>
                  <a:pt x="0" y="0"/>
                </a:moveTo>
                <a:lnTo>
                  <a:pt x="7532" y="21600"/>
                </a:lnTo>
                <a:lnTo>
                  <a:pt x="14068" y="21600"/>
                </a:lnTo>
                <a:lnTo>
                  <a:pt x="21600" y="0"/>
                </a:lnTo>
                <a:close/>
              </a:path>
            </a:pathLst>
          </a:custGeom>
          <a:solidFill>
            <a:schemeClr val="bg1"/>
          </a:solidFill>
          <a:ln w="9525">
            <a:solidFill>
              <a:schemeClr val="tx1"/>
            </a:solidFill>
            <a:miter lim="800000"/>
            <a:headEnd/>
            <a:tailEnd/>
          </a:ln>
          <a:effectLst>
            <a:outerShdw dist="107763" dir="8100000" algn="ctr" rotWithShape="0">
              <a:srgbClr val="FB601B"/>
            </a:outerShdw>
          </a:effectLst>
        </p:spPr>
        <p:txBody>
          <a:bodyPr wrap="none" anchor="ctr"/>
          <a:lstStyle/>
          <a:p>
            <a:endParaRPr lang="fr-FR"/>
          </a:p>
        </p:txBody>
      </p:sp>
      <p:sp>
        <p:nvSpPr>
          <p:cNvPr id="95238" name="AutoShape 6"/>
          <p:cNvSpPr>
            <a:spLocks noChangeArrowheads="1"/>
          </p:cNvSpPr>
          <p:nvPr/>
        </p:nvSpPr>
        <p:spPr bwMode="auto">
          <a:xfrm rot="3585869" flipV="1">
            <a:off x="2908300" y="3684588"/>
            <a:ext cx="1835150" cy="1143000"/>
          </a:xfrm>
          <a:custGeom>
            <a:avLst/>
            <a:gdLst>
              <a:gd name="G0" fmla="+- 7532 0 0"/>
              <a:gd name="G1" fmla="+- 21600 0 7532"/>
              <a:gd name="G2" fmla="*/ 7532 1 2"/>
              <a:gd name="G3" fmla="+- 21600 0 G2"/>
              <a:gd name="G4" fmla="+/ 7532 21600 2"/>
              <a:gd name="G5" fmla="+/ G1 0 2"/>
              <a:gd name="G6" fmla="*/ 21600 21600 7532"/>
              <a:gd name="G7" fmla="*/ G6 1 2"/>
              <a:gd name="G8" fmla="+- 21600 0 G7"/>
              <a:gd name="G9" fmla="*/ 21600 1 2"/>
              <a:gd name="G10" fmla="+- 7532 0 G9"/>
              <a:gd name="G11" fmla="?: G10 G8 0"/>
              <a:gd name="G12" fmla="?: G10 G7 21600"/>
              <a:gd name="T0" fmla="*/ 17834 w 21600"/>
              <a:gd name="T1" fmla="*/ 10800 h 21600"/>
              <a:gd name="T2" fmla="*/ 10800 w 21600"/>
              <a:gd name="T3" fmla="*/ 21600 h 21600"/>
              <a:gd name="T4" fmla="*/ 3766 w 21600"/>
              <a:gd name="T5" fmla="*/ 10800 h 21600"/>
              <a:gd name="T6" fmla="*/ 10800 w 21600"/>
              <a:gd name="T7" fmla="*/ 0 h 21600"/>
              <a:gd name="T8" fmla="*/ 5566 w 21600"/>
              <a:gd name="T9" fmla="*/ 5566 h 21600"/>
              <a:gd name="T10" fmla="*/ 16034 w 21600"/>
              <a:gd name="T11" fmla="*/ 16034 h 21600"/>
            </a:gdLst>
            <a:ahLst/>
            <a:cxnLst>
              <a:cxn ang="0">
                <a:pos x="T0" y="T1"/>
              </a:cxn>
              <a:cxn ang="0">
                <a:pos x="T2" y="T3"/>
              </a:cxn>
              <a:cxn ang="0">
                <a:pos x="T4" y="T5"/>
              </a:cxn>
              <a:cxn ang="0">
                <a:pos x="T6" y="T7"/>
              </a:cxn>
            </a:cxnLst>
            <a:rect l="T8" t="T9" r="T10" b="T11"/>
            <a:pathLst>
              <a:path w="21600" h="21600">
                <a:moveTo>
                  <a:pt x="0" y="0"/>
                </a:moveTo>
                <a:lnTo>
                  <a:pt x="7532" y="21600"/>
                </a:lnTo>
                <a:lnTo>
                  <a:pt x="14068" y="21600"/>
                </a:lnTo>
                <a:lnTo>
                  <a:pt x="21600" y="0"/>
                </a:lnTo>
                <a:close/>
              </a:path>
            </a:pathLst>
          </a:custGeom>
          <a:solidFill>
            <a:schemeClr val="bg1"/>
          </a:solidFill>
          <a:ln w="9525">
            <a:solidFill>
              <a:schemeClr val="tx1"/>
            </a:solidFill>
            <a:miter lim="800000"/>
            <a:headEnd/>
            <a:tailEnd/>
          </a:ln>
          <a:effectLst>
            <a:outerShdw dist="107763" dir="8100000" algn="ctr" rotWithShape="0">
              <a:srgbClr val="FB601B"/>
            </a:outerShdw>
          </a:effectLst>
        </p:spPr>
        <p:txBody>
          <a:bodyPr vert="eaVert" wrap="none"/>
          <a:lstStyle/>
          <a:p>
            <a:pPr algn="ctr" eaLnBrk="0" hangingPunct="0"/>
            <a:endParaRPr lang="fr-FR" sz="1600" b="0">
              <a:latin typeface="Impact" pitchFamily="34" charset="0"/>
            </a:endParaRPr>
          </a:p>
        </p:txBody>
      </p:sp>
      <p:sp>
        <p:nvSpPr>
          <p:cNvPr id="95239" name="AutoShape 7"/>
          <p:cNvSpPr>
            <a:spLocks noChangeArrowheads="1"/>
          </p:cNvSpPr>
          <p:nvPr/>
        </p:nvSpPr>
        <p:spPr bwMode="auto">
          <a:xfrm rot="18000000">
            <a:off x="2840832" y="2558256"/>
            <a:ext cx="1885950" cy="1116013"/>
          </a:xfrm>
          <a:custGeom>
            <a:avLst/>
            <a:gdLst>
              <a:gd name="G0" fmla="+- 7655 0 0"/>
              <a:gd name="G1" fmla="+- 21600 0 7655"/>
              <a:gd name="G2" fmla="*/ 7655 1 2"/>
              <a:gd name="G3" fmla="+- 21600 0 G2"/>
              <a:gd name="G4" fmla="+/ 7655 21600 2"/>
              <a:gd name="G5" fmla="+/ G1 0 2"/>
              <a:gd name="G6" fmla="*/ 21600 21600 7655"/>
              <a:gd name="G7" fmla="*/ G6 1 2"/>
              <a:gd name="G8" fmla="+- 21600 0 G7"/>
              <a:gd name="G9" fmla="*/ 21600 1 2"/>
              <a:gd name="G10" fmla="+- 7655 0 G9"/>
              <a:gd name="G11" fmla="?: G10 G8 0"/>
              <a:gd name="G12" fmla="?: G10 G7 21600"/>
              <a:gd name="T0" fmla="*/ 17772 w 21600"/>
              <a:gd name="T1" fmla="*/ 10800 h 21600"/>
              <a:gd name="T2" fmla="*/ 10800 w 21600"/>
              <a:gd name="T3" fmla="*/ 21600 h 21600"/>
              <a:gd name="T4" fmla="*/ 3828 w 21600"/>
              <a:gd name="T5" fmla="*/ 10800 h 21600"/>
              <a:gd name="T6" fmla="*/ 10800 w 21600"/>
              <a:gd name="T7" fmla="*/ 0 h 21600"/>
              <a:gd name="T8" fmla="*/ 5628 w 21600"/>
              <a:gd name="T9" fmla="*/ 5628 h 21600"/>
              <a:gd name="T10" fmla="*/ 15972 w 21600"/>
              <a:gd name="T11" fmla="*/ 15972 h 21600"/>
            </a:gdLst>
            <a:ahLst/>
            <a:cxnLst>
              <a:cxn ang="0">
                <a:pos x="T0" y="T1"/>
              </a:cxn>
              <a:cxn ang="0">
                <a:pos x="T2" y="T3"/>
              </a:cxn>
              <a:cxn ang="0">
                <a:pos x="T4" y="T5"/>
              </a:cxn>
              <a:cxn ang="0">
                <a:pos x="T6" y="T7"/>
              </a:cxn>
            </a:cxnLst>
            <a:rect l="T8" t="T9" r="T10" b="T11"/>
            <a:pathLst>
              <a:path w="21600" h="21600">
                <a:moveTo>
                  <a:pt x="0" y="0"/>
                </a:moveTo>
                <a:lnTo>
                  <a:pt x="7655" y="21600"/>
                </a:lnTo>
                <a:lnTo>
                  <a:pt x="13945" y="21600"/>
                </a:lnTo>
                <a:lnTo>
                  <a:pt x="21600" y="0"/>
                </a:lnTo>
                <a:close/>
              </a:path>
            </a:pathLst>
          </a:custGeom>
          <a:solidFill>
            <a:schemeClr val="bg1"/>
          </a:solidFill>
          <a:ln w="9525">
            <a:solidFill>
              <a:schemeClr val="tx1"/>
            </a:solidFill>
            <a:miter lim="800000"/>
            <a:headEnd/>
            <a:tailEnd/>
          </a:ln>
          <a:effectLst>
            <a:outerShdw dist="107763" dir="13500000" algn="ctr" rotWithShape="0">
              <a:srgbClr val="FB601B"/>
            </a:outerShdw>
          </a:effectLst>
        </p:spPr>
        <p:txBody>
          <a:bodyPr vert="eaVert" wrap="none" lIns="90000" tIns="46800" rIns="90000" bIns="46800"/>
          <a:lstStyle/>
          <a:p>
            <a:pPr algn="ctr" eaLnBrk="0" hangingPunct="0"/>
            <a:endParaRPr lang="fr-FR" sz="1600" b="0">
              <a:latin typeface="Impact" pitchFamily="34" charset="0"/>
            </a:endParaRPr>
          </a:p>
        </p:txBody>
      </p:sp>
      <p:sp>
        <p:nvSpPr>
          <p:cNvPr id="95242" name="AutoShape 10"/>
          <p:cNvSpPr>
            <a:spLocks noChangeArrowheads="1"/>
          </p:cNvSpPr>
          <p:nvPr/>
        </p:nvSpPr>
        <p:spPr bwMode="auto">
          <a:xfrm rot="-3585869" flipH="1" flipV="1">
            <a:off x="4908550" y="3717925"/>
            <a:ext cx="1820863" cy="1135063"/>
          </a:xfrm>
          <a:custGeom>
            <a:avLst/>
            <a:gdLst>
              <a:gd name="G0" fmla="+- 7532 0 0"/>
              <a:gd name="G1" fmla="+- 21600 0 7532"/>
              <a:gd name="G2" fmla="*/ 7532 1 2"/>
              <a:gd name="G3" fmla="+- 21600 0 G2"/>
              <a:gd name="G4" fmla="+/ 7532 21600 2"/>
              <a:gd name="G5" fmla="+/ G1 0 2"/>
              <a:gd name="G6" fmla="*/ 21600 21600 7532"/>
              <a:gd name="G7" fmla="*/ G6 1 2"/>
              <a:gd name="G8" fmla="+- 21600 0 G7"/>
              <a:gd name="G9" fmla="*/ 21600 1 2"/>
              <a:gd name="G10" fmla="+- 7532 0 G9"/>
              <a:gd name="G11" fmla="?: G10 G8 0"/>
              <a:gd name="G12" fmla="?: G10 G7 21600"/>
              <a:gd name="T0" fmla="*/ 17834 w 21600"/>
              <a:gd name="T1" fmla="*/ 10800 h 21600"/>
              <a:gd name="T2" fmla="*/ 10800 w 21600"/>
              <a:gd name="T3" fmla="*/ 21600 h 21600"/>
              <a:gd name="T4" fmla="*/ 3766 w 21600"/>
              <a:gd name="T5" fmla="*/ 10800 h 21600"/>
              <a:gd name="T6" fmla="*/ 10800 w 21600"/>
              <a:gd name="T7" fmla="*/ 0 h 21600"/>
              <a:gd name="T8" fmla="*/ 5566 w 21600"/>
              <a:gd name="T9" fmla="*/ 5566 h 21600"/>
              <a:gd name="T10" fmla="*/ 16034 w 21600"/>
              <a:gd name="T11" fmla="*/ 16034 h 21600"/>
            </a:gdLst>
            <a:ahLst/>
            <a:cxnLst>
              <a:cxn ang="0">
                <a:pos x="T0" y="T1"/>
              </a:cxn>
              <a:cxn ang="0">
                <a:pos x="T2" y="T3"/>
              </a:cxn>
              <a:cxn ang="0">
                <a:pos x="T4" y="T5"/>
              </a:cxn>
              <a:cxn ang="0">
                <a:pos x="T6" y="T7"/>
              </a:cxn>
            </a:cxnLst>
            <a:rect l="T8" t="T9" r="T10" b="T11"/>
            <a:pathLst>
              <a:path w="21600" h="21600">
                <a:moveTo>
                  <a:pt x="0" y="0"/>
                </a:moveTo>
                <a:lnTo>
                  <a:pt x="7532" y="21600"/>
                </a:lnTo>
                <a:lnTo>
                  <a:pt x="14068" y="21600"/>
                </a:lnTo>
                <a:lnTo>
                  <a:pt x="21600" y="0"/>
                </a:lnTo>
                <a:close/>
              </a:path>
            </a:pathLst>
          </a:custGeom>
          <a:solidFill>
            <a:schemeClr val="bg1"/>
          </a:solidFill>
          <a:ln w="9525">
            <a:solidFill>
              <a:schemeClr val="tx1"/>
            </a:solidFill>
            <a:miter lim="800000"/>
            <a:headEnd/>
            <a:tailEnd/>
          </a:ln>
          <a:effectLst>
            <a:outerShdw dist="99190" dir="2388334" algn="ctr" rotWithShape="0">
              <a:srgbClr val="FB601B"/>
            </a:outerShdw>
          </a:effectLst>
        </p:spPr>
        <p:txBody>
          <a:bodyPr wrap="none" anchor="ctr"/>
          <a:lstStyle/>
          <a:p>
            <a:endParaRPr lang="fr-FR"/>
          </a:p>
        </p:txBody>
      </p:sp>
      <p:sp>
        <p:nvSpPr>
          <p:cNvPr id="95243" name="AutoShape 11"/>
          <p:cNvSpPr>
            <a:spLocks noChangeArrowheads="1"/>
          </p:cNvSpPr>
          <p:nvPr/>
        </p:nvSpPr>
        <p:spPr bwMode="auto">
          <a:xfrm rot="3590004" flipH="1">
            <a:off x="4883944" y="2555081"/>
            <a:ext cx="1843088" cy="1114425"/>
          </a:xfrm>
          <a:custGeom>
            <a:avLst/>
            <a:gdLst>
              <a:gd name="G0" fmla="+- 7655 0 0"/>
              <a:gd name="G1" fmla="+- 21600 0 7655"/>
              <a:gd name="G2" fmla="*/ 7655 1 2"/>
              <a:gd name="G3" fmla="+- 21600 0 G2"/>
              <a:gd name="G4" fmla="+/ 7655 21600 2"/>
              <a:gd name="G5" fmla="+/ G1 0 2"/>
              <a:gd name="G6" fmla="*/ 21600 21600 7655"/>
              <a:gd name="G7" fmla="*/ G6 1 2"/>
              <a:gd name="G8" fmla="+- 21600 0 G7"/>
              <a:gd name="G9" fmla="*/ 21600 1 2"/>
              <a:gd name="G10" fmla="+- 7655 0 G9"/>
              <a:gd name="G11" fmla="?: G10 G8 0"/>
              <a:gd name="G12" fmla="?: G10 G7 21600"/>
              <a:gd name="T0" fmla="*/ 17772 w 21600"/>
              <a:gd name="T1" fmla="*/ 10800 h 21600"/>
              <a:gd name="T2" fmla="*/ 10800 w 21600"/>
              <a:gd name="T3" fmla="*/ 21600 h 21600"/>
              <a:gd name="T4" fmla="*/ 3828 w 21600"/>
              <a:gd name="T5" fmla="*/ 10800 h 21600"/>
              <a:gd name="T6" fmla="*/ 10800 w 21600"/>
              <a:gd name="T7" fmla="*/ 0 h 21600"/>
              <a:gd name="T8" fmla="*/ 5628 w 21600"/>
              <a:gd name="T9" fmla="*/ 5628 h 21600"/>
              <a:gd name="T10" fmla="*/ 15972 w 21600"/>
              <a:gd name="T11" fmla="*/ 15972 h 21600"/>
            </a:gdLst>
            <a:ahLst/>
            <a:cxnLst>
              <a:cxn ang="0">
                <a:pos x="T0" y="T1"/>
              </a:cxn>
              <a:cxn ang="0">
                <a:pos x="T2" y="T3"/>
              </a:cxn>
              <a:cxn ang="0">
                <a:pos x="T4" y="T5"/>
              </a:cxn>
              <a:cxn ang="0">
                <a:pos x="T6" y="T7"/>
              </a:cxn>
            </a:cxnLst>
            <a:rect l="T8" t="T9" r="T10" b="T11"/>
            <a:pathLst>
              <a:path w="21600" h="21600">
                <a:moveTo>
                  <a:pt x="0" y="0"/>
                </a:moveTo>
                <a:lnTo>
                  <a:pt x="7655" y="21600"/>
                </a:lnTo>
                <a:lnTo>
                  <a:pt x="13945" y="21600"/>
                </a:lnTo>
                <a:lnTo>
                  <a:pt x="21600" y="0"/>
                </a:lnTo>
                <a:close/>
              </a:path>
            </a:pathLst>
          </a:custGeom>
          <a:solidFill>
            <a:schemeClr val="bg1"/>
          </a:solidFill>
          <a:ln w="9525">
            <a:solidFill>
              <a:schemeClr val="tx1"/>
            </a:solidFill>
            <a:miter lim="800000"/>
            <a:headEnd/>
            <a:tailEnd/>
          </a:ln>
          <a:effectLst>
            <a:outerShdw dist="107763" dir="18900000" algn="ctr" rotWithShape="0">
              <a:srgbClr val="FB601B"/>
            </a:outerShdw>
          </a:effectLst>
        </p:spPr>
        <p:txBody>
          <a:bodyPr rot="10800000" vert="eaVert" wrap="none"/>
          <a:lstStyle/>
          <a:p>
            <a:pPr algn="ctr" eaLnBrk="0" hangingPunct="0"/>
            <a:endParaRPr lang="fr-FR" sz="1600" b="0" dirty="0">
              <a:latin typeface="Impact" pitchFamily="34" charset="0"/>
            </a:endParaRPr>
          </a:p>
        </p:txBody>
      </p:sp>
      <p:sp>
        <p:nvSpPr>
          <p:cNvPr id="95255" name="Text Box 23"/>
          <p:cNvSpPr txBox="1">
            <a:spLocks noChangeArrowheads="1"/>
          </p:cNvSpPr>
          <p:nvPr/>
        </p:nvSpPr>
        <p:spPr bwMode="auto">
          <a:xfrm>
            <a:off x="4098925" y="4910138"/>
            <a:ext cx="1417674" cy="340735"/>
          </a:xfrm>
          <a:prstGeom prst="rect">
            <a:avLst/>
          </a:prstGeom>
          <a:noFill/>
          <a:ln w="9525">
            <a:noFill/>
            <a:miter lim="800000"/>
            <a:headEnd/>
            <a:tailEnd/>
          </a:ln>
          <a:effectLst/>
        </p:spPr>
        <p:txBody>
          <a:bodyPr wrap="none" lIns="90000" tIns="46800" rIns="90000" bIns="46800">
            <a:spAutoFit/>
          </a:bodyPr>
          <a:lstStyle/>
          <a:p>
            <a:pPr eaLnBrk="0" hangingPunct="0"/>
            <a:r>
              <a:rPr lang="fr-FR" sz="1600" b="0" dirty="0" err="1">
                <a:latin typeface="Impact" pitchFamily="34" charset="0"/>
              </a:rPr>
              <a:t>Maintenabilité</a:t>
            </a:r>
            <a:endParaRPr lang="fr-FR" sz="1600" b="0" dirty="0">
              <a:latin typeface="Impact" pitchFamily="34" charset="0"/>
            </a:endParaRPr>
          </a:p>
        </p:txBody>
      </p:sp>
      <p:sp>
        <p:nvSpPr>
          <p:cNvPr id="95256" name="Text Box 24"/>
          <p:cNvSpPr txBox="1">
            <a:spLocks noChangeArrowheads="1"/>
          </p:cNvSpPr>
          <p:nvPr/>
        </p:nvSpPr>
        <p:spPr bwMode="auto">
          <a:xfrm>
            <a:off x="3171825" y="2900363"/>
            <a:ext cx="1075144" cy="340735"/>
          </a:xfrm>
          <a:prstGeom prst="rect">
            <a:avLst/>
          </a:prstGeom>
          <a:noFill/>
          <a:ln w="9525">
            <a:noFill/>
            <a:miter lim="800000"/>
            <a:headEnd/>
            <a:tailEnd/>
          </a:ln>
          <a:effectLst/>
        </p:spPr>
        <p:txBody>
          <a:bodyPr wrap="none" lIns="90000" tIns="46800" rIns="90000" bIns="46800">
            <a:spAutoFit/>
          </a:bodyPr>
          <a:lstStyle/>
          <a:p>
            <a:pPr eaLnBrk="0" hangingPunct="0"/>
            <a:r>
              <a:rPr lang="fr-FR" sz="1600" b="0" dirty="0">
                <a:latin typeface="Impact" pitchFamily="34" charset="0"/>
              </a:rPr>
              <a:t>Portabilité</a:t>
            </a:r>
          </a:p>
        </p:txBody>
      </p:sp>
      <p:sp>
        <p:nvSpPr>
          <p:cNvPr id="95257" name="Text Box 25"/>
          <p:cNvSpPr txBox="1">
            <a:spLocks noChangeArrowheads="1"/>
          </p:cNvSpPr>
          <p:nvPr/>
        </p:nvSpPr>
        <p:spPr bwMode="auto">
          <a:xfrm>
            <a:off x="5457825" y="2900363"/>
            <a:ext cx="866241" cy="340735"/>
          </a:xfrm>
          <a:prstGeom prst="rect">
            <a:avLst/>
          </a:prstGeom>
          <a:noFill/>
          <a:ln w="9525">
            <a:noFill/>
            <a:miter lim="800000"/>
            <a:headEnd/>
            <a:tailEnd/>
          </a:ln>
          <a:effectLst/>
        </p:spPr>
        <p:txBody>
          <a:bodyPr wrap="none" lIns="90000" tIns="46800" rIns="90000" bIns="46800">
            <a:spAutoFit/>
          </a:bodyPr>
          <a:lstStyle/>
          <a:p>
            <a:pPr eaLnBrk="0" hangingPunct="0"/>
            <a:r>
              <a:rPr lang="fr-FR" sz="1600" b="0" dirty="0">
                <a:latin typeface="Impact" pitchFamily="34" charset="0"/>
              </a:rPr>
              <a:t>Fiabilité</a:t>
            </a:r>
            <a:endParaRPr lang="fr-FR" sz="2400" b="0" dirty="0">
              <a:latin typeface="Times New Roman" pitchFamily="18" charset="0"/>
            </a:endParaRPr>
          </a:p>
        </p:txBody>
      </p:sp>
      <p:sp>
        <p:nvSpPr>
          <p:cNvPr id="95258" name="Text Box 26"/>
          <p:cNvSpPr txBox="1">
            <a:spLocks noChangeArrowheads="1"/>
          </p:cNvSpPr>
          <p:nvPr/>
        </p:nvSpPr>
        <p:spPr bwMode="auto">
          <a:xfrm>
            <a:off x="5316538" y="4064000"/>
            <a:ext cx="1167605" cy="340735"/>
          </a:xfrm>
          <a:prstGeom prst="rect">
            <a:avLst/>
          </a:prstGeom>
          <a:noFill/>
          <a:ln w="9525">
            <a:noFill/>
            <a:miter lim="800000"/>
            <a:headEnd/>
            <a:tailEnd/>
          </a:ln>
          <a:effectLst/>
        </p:spPr>
        <p:txBody>
          <a:bodyPr wrap="none" lIns="90000" tIns="46800" rIns="90000" bIns="46800">
            <a:spAutoFit/>
          </a:bodyPr>
          <a:lstStyle/>
          <a:p>
            <a:pPr eaLnBrk="0" hangingPunct="0"/>
            <a:r>
              <a:rPr lang="fr-FR" sz="1600" b="0" dirty="0" err="1">
                <a:latin typeface="Impact" pitchFamily="34" charset="0"/>
              </a:rPr>
              <a:t>Utilisabilité</a:t>
            </a:r>
            <a:endParaRPr lang="fr-FR" sz="1600" b="0" dirty="0">
              <a:latin typeface="Impact" pitchFamily="34" charset="0"/>
            </a:endParaRPr>
          </a:p>
        </p:txBody>
      </p:sp>
      <p:sp>
        <p:nvSpPr>
          <p:cNvPr id="95259" name="Text Box 27"/>
          <p:cNvSpPr txBox="1">
            <a:spLocks noChangeArrowheads="1"/>
          </p:cNvSpPr>
          <p:nvPr/>
        </p:nvSpPr>
        <p:spPr bwMode="auto">
          <a:xfrm>
            <a:off x="3173413" y="4025900"/>
            <a:ext cx="1148369" cy="340735"/>
          </a:xfrm>
          <a:prstGeom prst="rect">
            <a:avLst/>
          </a:prstGeom>
          <a:noFill/>
          <a:ln w="9525">
            <a:noFill/>
            <a:miter lim="800000"/>
            <a:headEnd/>
            <a:tailEnd/>
          </a:ln>
          <a:effectLst/>
        </p:spPr>
        <p:txBody>
          <a:bodyPr wrap="none" lIns="90000" tIns="46800" rIns="90000" bIns="46800">
            <a:spAutoFit/>
          </a:bodyPr>
          <a:lstStyle/>
          <a:p>
            <a:pPr eaLnBrk="0" hangingPunct="0"/>
            <a:r>
              <a:rPr lang="fr-FR" sz="1600" b="0" dirty="0">
                <a:latin typeface="Impact" pitchFamily="34" charset="0"/>
              </a:rPr>
              <a:t>Rendement</a:t>
            </a:r>
          </a:p>
        </p:txBody>
      </p:sp>
      <p:sp>
        <p:nvSpPr>
          <p:cNvPr id="95260" name="Text Box 28"/>
          <p:cNvSpPr txBox="1">
            <a:spLocks noChangeArrowheads="1"/>
          </p:cNvSpPr>
          <p:nvPr/>
        </p:nvSpPr>
        <p:spPr bwMode="auto">
          <a:xfrm>
            <a:off x="3048000" y="1143000"/>
            <a:ext cx="3343275" cy="586957"/>
          </a:xfrm>
          <a:prstGeom prst="rect">
            <a:avLst/>
          </a:prstGeom>
          <a:noFill/>
          <a:ln w="9525">
            <a:noFill/>
            <a:miter lim="800000"/>
            <a:headEnd/>
            <a:tailEnd/>
          </a:ln>
          <a:effectLst/>
        </p:spPr>
        <p:txBody>
          <a:bodyPr wrap="square" lIns="90000" tIns="46800" rIns="90000" bIns="46800">
            <a:spAutoFit/>
          </a:bodyPr>
          <a:lstStyle/>
          <a:p>
            <a:pPr algn="ctr" eaLnBrk="0" hangingPunct="0"/>
            <a:r>
              <a:rPr lang="fr-FR" sz="1600" b="1" dirty="0">
                <a:latin typeface="+mj-lt"/>
                <a:ea typeface="Gulim" pitchFamily="34" charset="-127"/>
              </a:rPr>
              <a:t>Les fonctions demandées sont-elles présentes dans le logiciel ?</a:t>
            </a:r>
          </a:p>
        </p:txBody>
      </p:sp>
      <p:sp>
        <p:nvSpPr>
          <p:cNvPr id="95262" name="Text Box 30"/>
          <p:cNvSpPr txBox="1">
            <a:spLocks noChangeArrowheads="1"/>
          </p:cNvSpPr>
          <p:nvPr/>
        </p:nvSpPr>
        <p:spPr bwMode="auto">
          <a:xfrm>
            <a:off x="6661150" y="2205038"/>
            <a:ext cx="1779588" cy="825500"/>
          </a:xfrm>
          <a:prstGeom prst="rect">
            <a:avLst/>
          </a:prstGeom>
          <a:noFill/>
          <a:ln w="9525">
            <a:noFill/>
            <a:miter lim="800000"/>
            <a:headEnd/>
            <a:tailEnd/>
          </a:ln>
          <a:effectLst/>
        </p:spPr>
        <p:txBody>
          <a:bodyPr lIns="90000" tIns="46800" rIns="90000" bIns="46800">
            <a:spAutoFit/>
          </a:bodyPr>
          <a:lstStyle/>
          <a:p>
            <a:pPr algn="ctr" eaLnBrk="0" hangingPunct="0"/>
            <a:r>
              <a:rPr lang="fr-FR" sz="1600" b="1" dirty="0">
                <a:latin typeface="+mj-lt"/>
                <a:ea typeface="Gulim" pitchFamily="34" charset="-127"/>
              </a:rPr>
              <a:t>Peut-on avoir confiance dans le logiciel ?</a:t>
            </a:r>
          </a:p>
        </p:txBody>
      </p:sp>
      <p:sp>
        <p:nvSpPr>
          <p:cNvPr id="95263" name="Text Box 31"/>
          <p:cNvSpPr txBox="1">
            <a:spLocks noChangeArrowheads="1"/>
          </p:cNvSpPr>
          <p:nvPr/>
        </p:nvSpPr>
        <p:spPr bwMode="auto">
          <a:xfrm>
            <a:off x="6565900" y="4503738"/>
            <a:ext cx="2120900" cy="586957"/>
          </a:xfrm>
          <a:prstGeom prst="rect">
            <a:avLst/>
          </a:prstGeom>
          <a:noFill/>
          <a:ln w="9525">
            <a:noFill/>
            <a:miter lim="800000"/>
            <a:headEnd/>
            <a:tailEnd/>
          </a:ln>
          <a:effectLst/>
        </p:spPr>
        <p:txBody>
          <a:bodyPr wrap="square" lIns="90000" tIns="46800" rIns="90000" bIns="46800">
            <a:spAutoFit/>
          </a:bodyPr>
          <a:lstStyle/>
          <a:p>
            <a:pPr eaLnBrk="0" hangingPunct="0"/>
            <a:r>
              <a:rPr lang="fr-FR" sz="1600" b="1" dirty="0">
                <a:latin typeface="+mj-lt"/>
                <a:ea typeface="Gulim" pitchFamily="34" charset="-127"/>
              </a:rPr>
              <a:t>Le logiciel est-il facile d'utilisation ?</a:t>
            </a:r>
          </a:p>
        </p:txBody>
      </p:sp>
      <p:sp>
        <p:nvSpPr>
          <p:cNvPr id="95264" name="Text Box 32"/>
          <p:cNvSpPr txBox="1">
            <a:spLocks noChangeArrowheads="1"/>
          </p:cNvSpPr>
          <p:nvPr/>
        </p:nvSpPr>
        <p:spPr bwMode="auto">
          <a:xfrm>
            <a:off x="3581400" y="5562600"/>
            <a:ext cx="2438400" cy="586957"/>
          </a:xfrm>
          <a:prstGeom prst="rect">
            <a:avLst/>
          </a:prstGeom>
          <a:noFill/>
          <a:ln w="9525">
            <a:noFill/>
            <a:miter lim="800000"/>
            <a:headEnd/>
            <a:tailEnd/>
          </a:ln>
          <a:effectLst/>
        </p:spPr>
        <p:txBody>
          <a:bodyPr wrap="square" lIns="90000" tIns="46800" rIns="90000" bIns="46800">
            <a:spAutoFit/>
          </a:bodyPr>
          <a:lstStyle/>
          <a:p>
            <a:pPr algn="ctr" eaLnBrk="0" hangingPunct="0"/>
            <a:r>
              <a:rPr lang="fr-FR" sz="1600" b="1" dirty="0">
                <a:latin typeface="+mj-lt"/>
                <a:ea typeface="Gulim" pitchFamily="34" charset="-127"/>
              </a:rPr>
              <a:t>Le logiciel est-il facile à modifier ?</a:t>
            </a:r>
          </a:p>
        </p:txBody>
      </p:sp>
      <p:sp>
        <p:nvSpPr>
          <p:cNvPr id="95265" name="Text Box 33"/>
          <p:cNvSpPr txBox="1">
            <a:spLocks noChangeArrowheads="1"/>
          </p:cNvSpPr>
          <p:nvPr/>
        </p:nvSpPr>
        <p:spPr bwMode="auto">
          <a:xfrm>
            <a:off x="990600" y="4267200"/>
            <a:ext cx="1893888" cy="586957"/>
          </a:xfrm>
          <a:prstGeom prst="rect">
            <a:avLst/>
          </a:prstGeom>
          <a:noFill/>
          <a:ln w="9525">
            <a:noFill/>
            <a:miter lim="800000"/>
            <a:headEnd/>
            <a:tailEnd/>
          </a:ln>
          <a:effectLst/>
        </p:spPr>
        <p:txBody>
          <a:bodyPr wrap="square" lIns="90000" tIns="46800" rIns="90000" bIns="46800">
            <a:spAutoFit/>
          </a:bodyPr>
          <a:lstStyle/>
          <a:p>
            <a:pPr algn="ctr" eaLnBrk="0" hangingPunct="0"/>
            <a:r>
              <a:rPr lang="fr-FR" sz="1600" b="1" dirty="0">
                <a:latin typeface="+mj-lt"/>
                <a:ea typeface="Gulim" pitchFamily="34" charset="-127"/>
              </a:rPr>
              <a:t>Le logiciel est-il performant ?</a:t>
            </a:r>
          </a:p>
        </p:txBody>
      </p:sp>
      <p:sp>
        <p:nvSpPr>
          <p:cNvPr id="95266" name="Text Box 34"/>
          <p:cNvSpPr txBox="1">
            <a:spLocks noChangeArrowheads="1"/>
          </p:cNvSpPr>
          <p:nvPr/>
        </p:nvSpPr>
        <p:spPr bwMode="auto">
          <a:xfrm>
            <a:off x="990600" y="1905000"/>
            <a:ext cx="1943100" cy="1069975"/>
          </a:xfrm>
          <a:prstGeom prst="rect">
            <a:avLst/>
          </a:prstGeom>
          <a:noFill/>
          <a:ln w="9525">
            <a:noFill/>
            <a:miter lim="800000"/>
            <a:headEnd/>
            <a:tailEnd/>
          </a:ln>
          <a:effectLst/>
        </p:spPr>
        <p:txBody>
          <a:bodyPr lIns="90000" tIns="46800" rIns="90000" bIns="46800">
            <a:spAutoFit/>
          </a:bodyPr>
          <a:lstStyle/>
          <a:p>
            <a:pPr algn="ctr" eaLnBrk="0" hangingPunct="0"/>
            <a:r>
              <a:rPr lang="fr-FR" sz="1600" b="1" dirty="0">
                <a:latin typeface="+mj-lt"/>
                <a:ea typeface="Gulim" pitchFamily="34" charset="-127"/>
              </a:rPr>
              <a:t>Le logiciel est-il facile à transposer dans d'autres environnements  ?</a:t>
            </a:r>
          </a:p>
        </p:txBody>
      </p:sp>
      <p:sp>
        <p:nvSpPr>
          <p:cNvPr id="95270" name="Text Box 38"/>
          <p:cNvSpPr txBox="1">
            <a:spLocks noChangeArrowheads="1"/>
          </p:cNvSpPr>
          <p:nvPr/>
        </p:nvSpPr>
        <p:spPr bwMode="auto">
          <a:xfrm>
            <a:off x="0" y="6096000"/>
            <a:ext cx="8839200" cy="340735"/>
          </a:xfrm>
          <a:prstGeom prst="rect">
            <a:avLst/>
          </a:prstGeom>
          <a:noFill/>
          <a:ln w="28575">
            <a:noFill/>
            <a:miter lim="800000"/>
            <a:headEnd/>
            <a:tailEnd/>
          </a:ln>
          <a:effectLst/>
        </p:spPr>
        <p:txBody>
          <a:bodyPr wrap="square" lIns="90000" tIns="46800" rIns="90000" bIns="46800">
            <a:spAutoFit/>
          </a:bodyPr>
          <a:lstStyle/>
          <a:p>
            <a:r>
              <a:rPr lang="fr-FR" sz="1600" dirty="0">
                <a:latin typeface="Andalus" pitchFamily="2" charset="-78"/>
                <a:cs typeface="Andalus" pitchFamily="2" charset="-78"/>
              </a:rPr>
              <a:t>(*) Software Product </a:t>
            </a:r>
            <a:r>
              <a:rPr lang="fr-FR" sz="1600" dirty="0" err="1">
                <a:latin typeface="Andalus" pitchFamily="2" charset="-78"/>
                <a:cs typeface="Andalus" pitchFamily="2" charset="-78"/>
              </a:rPr>
              <a:t>Quality</a:t>
            </a:r>
            <a:r>
              <a:rPr lang="fr-FR" sz="1600" dirty="0">
                <a:latin typeface="Andalus" pitchFamily="2" charset="-78"/>
                <a:cs typeface="Andalus" pitchFamily="2" charset="-78"/>
              </a:rPr>
              <a:t> </a:t>
            </a:r>
            <a:r>
              <a:rPr lang="fr-FR" sz="1600" dirty="0" err="1">
                <a:latin typeface="Andalus" pitchFamily="2" charset="-78"/>
                <a:cs typeface="Andalus" pitchFamily="2" charset="-78"/>
              </a:rPr>
              <a:t>Requirement</a:t>
            </a:r>
            <a:r>
              <a:rPr lang="fr-FR" sz="1600" dirty="0">
                <a:latin typeface="Andalus" pitchFamily="2" charset="-78"/>
                <a:cs typeface="Andalus" pitchFamily="2" charset="-78"/>
              </a:rPr>
              <a:t> and </a:t>
            </a:r>
            <a:r>
              <a:rPr lang="fr-FR" sz="1600" dirty="0" smtClean="0">
                <a:latin typeface="Andalus" pitchFamily="2" charset="-78"/>
                <a:cs typeface="Andalus" pitchFamily="2" charset="-78"/>
              </a:rPr>
              <a:t>Evaluation (iso </a:t>
            </a:r>
            <a:r>
              <a:rPr lang="fr-FR" sz="1600" dirty="0">
                <a:latin typeface="Andalus" pitchFamily="2" charset="-78"/>
                <a:cs typeface="Andalus" pitchFamily="2" charset="-78"/>
              </a:rPr>
              <a:t>25000 : fusion de 9126 et 14598) </a:t>
            </a:r>
          </a:p>
        </p:txBody>
      </p:sp>
      <p:sp>
        <p:nvSpPr>
          <p:cNvPr id="24" name="Espace réservé de la date 23"/>
          <p:cNvSpPr>
            <a:spLocks noGrp="1"/>
          </p:cNvSpPr>
          <p:nvPr>
            <p:ph type="dt" sz="half" idx="10"/>
          </p:nvPr>
        </p:nvSpPr>
        <p:spPr/>
        <p:txBody>
          <a:bodyPr/>
          <a:lstStyle/>
          <a:p>
            <a:fld id="{6ECEFF8C-0882-487A-95B7-16A3552AE48D}" type="datetime2">
              <a:rPr lang="fr-FR" smtClean="0"/>
              <a:pPr/>
              <a:t>dimanche 7 mars 2010</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Améliorer le processus de production</a:t>
            </a:r>
            <a:endParaRPr lang="fr-FR" dirty="0"/>
          </a:p>
        </p:txBody>
      </p:sp>
      <p:sp>
        <p:nvSpPr>
          <p:cNvPr id="4" name="Espace réservé de la date 3"/>
          <p:cNvSpPr>
            <a:spLocks noGrp="1"/>
          </p:cNvSpPr>
          <p:nvPr>
            <p:ph type="dt" sz="half" idx="10"/>
          </p:nvPr>
        </p:nvSpPr>
        <p:spPr/>
        <p:txBody>
          <a:bodyPr/>
          <a:lstStyle/>
          <a:p>
            <a:fld id="{D4BA006C-A4B8-4168-B816-2FBC82A7C86A}"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135170" name="Picture 2"/>
          <p:cNvPicPr>
            <a:picLocks noChangeAspect="1" noChangeArrowheads="1"/>
          </p:cNvPicPr>
          <p:nvPr/>
        </p:nvPicPr>
        <p:blipFill>
          <a:blip r:embed="rId2" cstate="print"/>
          <a:srcRect/>
          <a:stretch>
            <a:fillRect/>
          </a:stretch>
        </p:blipFill>
        <p:spPr bwMode="auto">
          <a:xfrm>
            <a:off x="990600" y="1295400"/>
            <a:ext cx="8153400" cy="4905375"/>
          </a:xfrm>
          <a:prstGeom prst="rect">
            <a:avLst/>
          </a:prstGeom>
          <a:noFill/>
          <a:ln w="9525">
            <a:noFill/>
            <a:miter lim="800000"/>
            <a:headEnd/>
            <a:tailEnd/>
          </a:ln>
        </p:spPr>
      </p:pic>
      <p:sp>
        <p:nvSpPr>
          <p:cNvPr id="7" name="Rectangle 6"/>
          <p:cNvSpPr/>
          <p:nvPr/>
        </p:nvSpPr>
        <p:spPr>
          <a:xfrm>
            <a:off x="5334000" y="3657600"/>
            <a:ext cx="3048000" cy="1828800"/>
          </a:xfrm>
          <a:prstGeom prst="rect">
            <a:avLst/>
          </a:prstGeom>
          <a:solidFill>
            <a:schemeClr val="accent1">
              <a:alpha val="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7315200" y="3733800"/>
            <a:ext cx="1066800" cy="646331"/>
          </a:xfrm>
          <a:prstGeom prst="rect">
            <a:avLst/>
          </a:prstGeom>
          <a:noFill/>
        </p:spPr>
        <p:txBody>
          <a:bodyPr wrap="square" rtlCol="0">
            <a:spAutoFit/>
          </a:bodyPr>
          <a:lstStyle/>
          <a:p>
            <a:pPr algn="r"/>
            <a:r>
              <a:rPr lang="fr-FR" b="1" dirty="0" smtClean="0"/>
              <a:t>ITIL</a:t>
            </a:r>
          </a:p>
          <a:p>
            <a:r>
              <a:rPr lang="fr-FR" b="1" dirty="0" smtClean="0"/>
              <a:t>Domain</a:t>
            </a:r>
            <a:endParaRPr lang="fr-FR"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CMMI-DEV</a:t>
            </a:r>
            <a:endParaRPr lang="fr-FR" dirty="0"/>
          </a:p>
        </p:txBody>
      </p:sp>
      <p:sp>
        <p:nvSpPr>
          <p:cNvPr id="4" name="Espace réservé de la date 3"/>
          <p:cNvSpPr>
            <a:spLocks noGrp="1"/>
          </p:cNvSpPr>
          <p:nvPr>
            <p:ph type="dt" sz="half" idx="10"/>
          </p:nvPr>
        </p:nvSpPr>
        <p:spPr/>
        <p:txBody>
          <a:bodyPr/>
          <a:lstStyle/>
          <a:p>
            <a:fld id="{D4BA006C-A4B8-4168-B816-2FBC82A7C86A}"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2050" name="Picture 2"/>
          <p:cNvPicPr>
            <a:picLocks noChangeAspect="1" noChangeArrowheads="1"/>
          </p:cNvPicPr>
          <p:nvPr/>
        </p:nvPicPr>
        <p:blipFill>
          <a:blip r:embed="rId2" cstate="print"/>
          <a:srcRect/>
          <a:stretch>
            <a:fillRect/>
          </a:stretch>
        </p:blipFill>
        <p:spPr bwMode="auto">
          <a:xfrm>
            <a:off x="990600" y="990600"/>
            <a:ext cx="7620000" cy="4953000"/>
          </a:xfrm>
          <a:prstGeom prst="rect">
            <a:avLst/>
          </a:prstGeom>
          <a:noFill/>
          <a:ln w="9525">
            <a:noFill/>
            <a:miter lim="800000"/>
            <a:headEnd/>
            <a:tailEnd/>
          </a:ln>
        </p:spPr>
      </p:pic>
      <p:sp>
        <p:nvSpPr>
          <p:cNvPr id="9" name="ZoneTexte 8"/>
          <p:cNvSpPr txBox="1"/>
          <p:nvPr/>
        </p:nvSpPr>
        <p:spPr>
          <a:xfrm>
            <a:off x="5486400" y="381000"/>
            <a:ext cx="3352800" cy="369332"/>
          </a:xfrm>
          <a:prstGeom prst="rect">
            <a:avLst/>
          </a:prstGeom>
          <a:noFill/>
        </p:spPr>
        <p:txBody>
          <a:bodyPr wrap="square" rtlCol="0">
            <a:spAutoFit/>
          </a:bodyPr>
          <a:lstStyle/>
          <a:p>
            <a:r>
              <a:rPr lang="fr-FR" dirty="0" smtClean="0">
                <a:solidFill>
                  <a:srgbClr val="3366FF"/>
                </a:solidFill>
              </a:rPr>
              <a:t>http://www.sei.cmu.edu/cmmi/</a:t>
            </a:r>
            <a:endParaRPr lang="fr-FR" dirty="0">
              <a:solidFill>
                <a:srgbClr val="3366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CMMI : les </a:t>
            </a:r>
            <a:r>
              <a:rPr lang="fr-FR" dirty="0" err="1" smtClean="0"/>
              <a:t>Process</a:t>
            </a:r>
            <a:r>
              <a:rPr lang="fr-FR" dirty="0" smtClean="0"/>
              <a:t> Area</a:t>
            </a:r>
            <a:endParaRPr lang="fr-FR" dirty="0"/>
          </a:p>
        </p:txBody>
      </p:sp>
      <p:sp>
        <p:nvSpPr>
          <p:cNvPr id="4" name="Espace réservé de la date 3"/>
          <p:cNvSpPr>
            <a:spLocks noGrp="1"/>
          </p:cNvSpPr>
          <p:nvPr>
            <p:ph type="dt" sz="half" idx="10"/>
          </p:nvPr>
        </p:nvSpPr>
        <p:spPr/>
        <p:txBody>
          <a:bodyPr/>
          <a:lstStyle/>
          <a:p>
            <a:fld id="{D4BA006C-A4B8-4168-B816-2FBC82A7C86A}"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1026" name="Picture 2"/>
          <p:cNvPicPr>
            <a:picLocks noChangeAspect="1" noChangeArrowheads="1"/>
          </p:cNvPicPr>
          <p:nvPr/>
        </p:nvPicPr>
        <p:blipFill>
          <a:blip r:embed="rId2" cstate="print"/>
          <a:srcRect/>
          <a:stretch>
            <a:fillRect/>
          </a:stretch>
        </p:blipFill>
        <p:spPr bwMode="auto">
          <a:xfrm>
            <a:off x="1066800" y="1295400"/>
            <a:ext cx="7620000" cy="459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a:bodyPr>
          <a:lstStyle/>
          <a:p>
            <a:r>
              <a:rPr lang="fr-FR" sz="3200" dirty="0" smtClean="0"/>
              <a:t>CMMI / niveau 2 : Le projet est géré</a:t>
            </a:r>
            <a:endParaRPr lang="fr-FR" sz="3200" dirty="0"/>
          </a:p>
        </p:txBody>
      </p:sp>
      <p:sp>
        <p:nvSpPr>
          <p:cNvPr id="4" name="Espace réservé de la date 3"/>
          <p:cNvSpPr>
            <a:spLocks noGrp="1"/>
          </p:cNvSpPr>
          <p:nvPr>
            <p:ph type="dt" sz="half" idx="10"/>
          </p:nvPr>
        </p:nvSpPr>
        <p:spPr/>
        <p:txBody>
          <a:bodyPr/>
          <a:lstStyle/>
          <a:p>
            <a:fld id="{D4BA006C-A4B8-4168-B816-2FBC82A7C86A}"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3074" name="Picture 2"/>
          <p:cNvPicPr>
            <a:picLocks noChangeAspect="1" noChangeArrowheads="1"/>
          </p:cNvPicPr>
          <p:nvPr/>
        </p:nvPicPr>
        <p:blipFill>
          <a:blip r:embed="rId2" cstate="print"/>
          <a:srcRect/>
          <a:stretch>
            <a:fillRect/>
          </a:stretch>
        </p:blipFill>
        <p:spPr bwMode="auto">
          <a:xfrm>
            <a:off x="685800" y="1143000"/>
            <a:ext cx="8020050" cy="481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a:bodyPr>
          <a:lstStyle/>
          <a:p>
            <a:r>
              <a:rPr lang="fr-FR" sz="3200" dirty="0" smtClean="0"/>
              <a:t>CMMI / niveau 3 : l’entreprise est organisée</a:t>
            </a:r>
            <a:endParaRPr lang="fr-FR" sz="3200" dirty="0"/>
          </a:p>
        </p:txBody>
      </p:sp>
      <p:sp>
        <p:nvSpPr>
          <p:cNvPr id="4" name="Espace réservé de la date 3"/>
          <p:cNvSpPr>
            <a:spLocks noGrp="1"/>
          </p:cNvSpPr>
          <p:nvPr>
            <p:ph type="dt" sz="half" idx="10"/>
          </p:nvPr>
        </p:nvSpPr>
        <p:spPr/>
        <p:txBody>
          <a:bodyPr/>
          <a:lstStyle/>
          <a:p>
            <a:fld id="{D4BA006C-A4B8-4168-B816-2FBC82A7C86A}"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4098" name="Picture 2"/>
          <p:cNvPicPr>
            <a:picLocks noChangeAspect="1" noChangeArrowheads="1"/>
          </p:cNvPicPr>
          <p:nvPr/>
        </p:nvPicPr>
        <p:blipFill>
          <a:blip r:embed="rId2" cstate="print"/>
          <a:srcRect/>
          <a:stretch>
            <a:fillRect/>
          </a:stretch>
        </p:blipFill>
        <p:spPr bwMode="auto">
          <a:xfrm>
            <a:off x="4271962" y="1143000"/>
            <a:ext cx="4872038" cy="321056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133475" y="4267200"/>
            <a:ext cx="7781925" cy="17526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609600" y="1828800"/>
            <a:ext cx="3314700" cy="2091418"/>
          </a:xfrm>
          <a:prstGeom prst="rect">
            <a:avLst/>
          </a:prstGeom>
          <a:noFill/>
          <a:ln w="9525">
            <a:noFill/>
            <a:miter lim="800000"/>
            <a:headEnd/>
            <a:tailEnd/>
          </a:ln>
        </p:spPr>
      </p:pic>
      <p:sp>
        <p:nvSpPr>
          <p:cNvPr id="10" name="Plus 9"/>
          <p:cNvSpPr/>
          <p:nvPr/>
        </p:nvSpPr>
        <p:spPr>
          <a:xfrm>
            <a:off x="3505200" y="2667000"/>
            <a:ext cx="533400" cy="4572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01" name="Picture 5"/>
          <p:cNvPicPr>
            <a:picLocks noChangeAspect="1" noChangeArrowheads="1"/>
          </p:cNvPicPr>
          <p:nvPr/>
        </p:nvPicPr>
        <p:blipFill>
          <a:blip r:embed="rId5" cstate="print"/>
          <a:srcRect/>
          <a:stretch>
            <a:fillRect/>
          </a:stretch>
        </p:blipFill>
        <p:spPr bwMode="auto">
          <a:xfrm>
            <a:off x="990600" y="6019800"/>
            <a:ext cx="6096000" cy="39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a:bodyPr>
          <a:lstStyle/>
          <a:p>
            <a:r>
              <a:rPr lang="fr-FR" sz="3200" dirty="0" smtClean="0"/>
              <a:t>CMMI / niveau 4 : l’entreprise est gérée</a:t>
            </a:r>
            <a:endParaRPr lang="fr-FR" sz="3200" dirty="0"/>
          </a:p>
        </p:txBody>
      </p:sp>
      <p:sp>
        <p:nvSpPr>
          <p:cNvPr id="4" name="Espace réservé de la date 3"/>
          <p:cNvSpPr>
            <a:spLocks noGrp="1"/>
          </p:cNvSpPr>
          <p:nvPr>
            <p:ph type="dt" sz="half" idx="10"/>
          </p:nvPr>
        </p:nvSpPr>
        <p:spPr/>
        <p:txBody>
          <a:bodyPr/>
          <a:lstStyle/>
          <a:p>
            <a:fld id="{D4BA006C-A4B8-4168-B816-2FBC82A7C86A}"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5122" name="Picture 2"/>
          <p:cNvPicPr>
            <a:picLocks noChangeAspect="1" noChangeArrowheads="1"/>
          </p:cNvPicPr>
          <p:nvPr/>
        </p:nvPicPr>
        <p:blipFill>
          <a:blip r:embed="rId2" cstate="print"/>
          <a:srcRect/>
          <a:stretch>
            <a:fillRect/>
          </a:stretch>
        </p:blipFill>
        <p:spPr bwMode="auto">
          <a:xfrm>
            <a:off x="990600" y="1219200"/>
            <a:ext cx="7991475" cy="489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a:bodyPr>
          <a:lstStyle/>
          <a:p>
            <a:r>
              <a:rPr lang="fr-FR" sz="3200" dirty="0" smtClean="0"/>
              <a:t>CMMI / niveau 5 : l’entreprise est optimisée</a:t>
            </a:r>
            <a:endParaRPr lang="fr-FR" sz="3200" dirty="0"/>
          </a:p>
        </p:txBody>
      </p:sp>
      <p:sp>
        <p:nvSpPr>
          <p:cNvPr id="4" name="Espace réservé de la date 3"/>
          <p:cNvSpPr>
            <a:spLocks noGrp="1"/>
          </p:cNvSpPr>
          <p:nvPr>
            <p:ph type="dt" sz="half" idx="10"/>
          </p:nvPr>
        </p:nvSpPr>
        <p:spPr/>
        <p:txBody>
          <a:bodyPr/>
          <a:lstStyle/>
          <a:p>
            <a:fld id="{D4BA006C-A4B8-4168-B816-2FBC82A7C86A}"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146" name="Picture 2"/>
          <p:cNvPicPr>
            <a:picLocks noChangeAspect="1" noChangeArrowheads="1"/>
          </p:cNvPicPr>
          <p:nvPr/>
        </p:nvPicPr>
        <p:blipFill>
          <a:blip r:embed="rId2" cstate="print"/>
          <a:srcRect/>
          <a:stretch>
            <a:fillRect/>
          </a:stretch>
        </p:blipFill>
        <p:spPr bwMode="auto">
          <a:xfrm>
            <a:off x="990600" y="1143000"/>
            <a:ext cx="8010525"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7498080" cy="639762"/>
          </a:xfrm>
        </p:spPr>
        <p:txBody>
          <a:bodyPr>
            <a:normAutofit fontScale="90000"/>
          </a:bodyPr>
          <a:lstStyle/>
          <a:p>
            <a:r>
              <a:rPr lang="fr-FR" dirty="0" smtClean="0"/>
              <a:t>Plan du cours </a:t>
            </a:r>
            <a:endParaRPr lang="fr-FR" dirty="0"/>
          </a:p>
        </p:txBody>
      </p:sp>
      <p:graphicFrame>
        <p:nvGraphicFramePr>
          <p:cNvPr id="10" name="Diagramme 9"/>
          <p:cNvGraphicFramePr/>
          <p:nvPr/>
        </p:nvGraphicFramePr>
        <p:xfrm>
          <a:off x="1066800" y="1066800"/>
          <a:ext cx="6705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e la date 4"/>
          <p:cNvSpPr>
            <a:spLocks noGrp="1"/>
          </p:cNvSpPr>
          <p:nvPr>
            <p:ph type="dt" sz="half" idx="10"/>
          </p:nvPr>
        </p:nvSpPr>
        <p:spPr/>
        <p:txBody>
          <a:bodyPr/>
          <a:lstStyle/>
          <a:p>
            <a:fld id="{8238A0BD-E5E8-408F-B9EE-D618C55A0CEB}" type="datetime2">
              <a:rPr lang="fr-FR" smtClean="0"/>
              <a:pPr/>
              <a:t>dimanche 7 mars 2010</a:t>
            </a:fld>
            <a:endParaRPr lang="en-US"/>
          </a:p>
        </p:txBody>
      </p:sp>
      <p:sp>
        <p:nvSpPr>
          <p:cNvPr id="7" name="Espace réservé du pied de page 6"/>
          <p:cNvSpPr>
            <a:spLocks noGrp="1"/>
          </p:cNvSpPr>
          <p:nvPr>
            <p:ph type="ftr" sz="quarter" idx="11"/>
          </p:nvPr>
        </p:nvSpPr>
        <p:spPr/>
        <p:txBody>
          <a:bodyPr/>
          <a:lstStyle/>
          <a:p>
            <a:r>
              <a:rPr kumimoji="0" lang="en-US" smtClean="0"/>
              <a:t>ISIMA 3</a:t>
            </a:r>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a:bodyPr>
          <a:lstStyle/>
          <a:p>
            <a:r>
              <a:rPr lang="fr-FR" sz="3200" dirty="0" smtClean="0"/>
              <a:t>Les « bonnes pratiques », clefs du succès </a:t>
            </a:r>
            <a:endParaRPr lang="fr-FR" sz="3200" dirty="0"/>
          </a:p>
        </p:txBody>
      </p:sp>
      <p:sp>
        <p:nvSpPr>
          <p:cNvPr id="4" name="Espace réservé de la date 3"/>
          <p:cNvSpPr>
            <a:spLocks noGrp="1"/>
          </p:cNvSpPr>
          <p:nvPr>
            <p:ph type="dt" sz="half" idx="10"/>
          </p:nvPr>
        </p:nvSpPr>
        <p:spPr/>
        <p:txBody>
          <a:bodyPr/>
          <a:lstStyle/>
          <a:p>
            <a:fld id="{D4BA006C-A4B8-4168-B816-2FBC82A7C86A}"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7170" name="Picture 2"/>
          <p:cNvPicPr>
            <a:picLocks noChangeAspect="1" noChangeArrowheads="1"/>
          </p:cNvPicPr>
          <p:nvPr/>
        </p:nvPicPr>
        <p:blipFill>
          <a:blip r:embed="rId2" cstate="print"/>
          <a:srcRect/>
          <a:stretch>
            <a:fillRect/>
          </a:stretch>
        </p:blipFill>
        <p:spPr bwMode="auto">
          <a:xfrm>
            <a:off x="990600" y="1219200"/>
            <a:ext cx="8020050"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990600" y="1981200"/>
            <a:ext cx="7864475" cy="4170362"/>
          </a:xfrm>
          <a:prstGeom prst="rect">
            <a:avLst/>
          </a:prstGeom>
        </p:spPr>
        <p:txBody>
          <a:bodyPr>
            <a:normAutofit/>
          </a:bodyPr>
          <a:lstStyle/>
          <a:p>
            <a:pPr marL="402336" indent="-457200" fontAlgn="auto">
              <a:spcBef>
                <a:spcPts val="550"/>
              </a:spcBef>
              <a:spcAft>
                <a:spcPts val="0"/>
              </a:spcAft>
              <a:buClr>
                <a:schemeClr val="accent1"/>
              </a:buClr>
              <a:buFont typeface="+mj-lt"/>
              <a:buAutoNum type="arabicPeriod"/>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Obtenir</a:t>
            </a:r>
            <a:r>
              <a:rPr kumimoji="0" lang="fr-FR" sz="2400" b="0" i="0" u="none" strike="noStrike" kern="1200" cap="none" spc="0" normalizeH="0" noProof="0" dirty="0" smtClean="0">
                <a:ln>
                  <a:noFill/>
                </a:ln>
                <a:solidFill>
                  <a:schemeClr val="tx1"/>
                </a:solidFill>
                <a:effectLst/>
                <a:uLnTx/>
                <a:uFillTx/>
                <a:latin typeface="+mn-lt"/>
                <a:ea typeface="+mn-ea"/>
                <a:cs typeface="+mn-cs"/>
              </a:rPr>
              <a:t> une </a:t>
            </a:r>
            <a:r>
              <a:rPr kumimoji="0" lang="fr-FR" sz="2400" b="0" i="0" u="none" strike="noStrike" kern="1200" cap="none" spc="0" normalizeH="0" noProof="0" dirty="0" smtClean="0">
                <a:ln>
                  <a:noFill/>
                </a:ln>
                <a:solidFill>
                  <a:schemeClr val="tx1"/>
                </a:solidFill>
                <a:effectLst/>
                <a:uLnTx/>
                <a:uFillTx/>
                <a:latin typeface="+mn-lt"/>
                <a:ea typeface="+mn-ea"/>
                <a:cs typeface="+mn-cs"/>
              </a:rPr>
              <a:t>compréhension commune </a:t>
            </a:r>
            <a:r>
              <a:rPr kumimoji="0" lang="fr-FR" sz="2400" b="0" i="0" u="none" strike="noStrike" kern="1200" cap="none" spc="0" normalizeH="0" noProof="0" dirty="0" smtClean="0">
                <a:ln>
                  <a:noFill/>
                </a:ln>
                <a:solidFill>
                  <a:schemeClr val="tx1"/>
                </a:solidFill>
                <a:effectLst/>
                <a:uLnTx/>
                <a:uFillTx/>
                <a:latin typeface="+mn-lt"/>
                <a:ea typeface="+mn-ea"/>
                <a:cs typeface="+mn-cs"/>
              </a:rPr>
              <a:t>des exigences et de leur signification</a:t>
            </a:r>
          </a:p>
          <a:p>
            <a:pPr marL="402336" indent="-457200" fontAlgn="auto">
              <a:spcBef>
                <a:spcPts val="550"/>
              </a:spcBef>
              <a:spcAft>
                <a:spcPts val="0"/>
              </a:spcAft>
              <a:buClr>
                <a:schemeClr val="accent1"/>
              </a:buClr>
              <a:buFont typeface="+mj-lt"/>
              <a:buAutoNum type="arabicPeriod"/>
              <a:defRPr/>
            </a:pPr>
            <a:r>
              <a:rPr lang="fr-FR" sz="2400" baseline="0" dirty="0" smtClean="0">
                <a:latin typeface="+mn-lt"/>
              </a:rPr>
              <a:t>Obtenir</a:t>
            </a:r>
            <a:r>
              <a:rPr lang="fr-FR" sz="2400" dirty="0" smtClean="0">
                <a:latin typeface="+mn-lt"/>
              </a:rPr>
              <a:t> des participants un engagement sur les exigences</a:t>
            </a:r>
          </a:p>
          <a:p>
            <a:pPr marL="402336" indent="-457200" fontAlgn="auto">
              <a:spcBef>
                <a:spcPts val="550"/>
              </a:spcBef>
              <a:spcAft>
                <a:spcPts val="0"/>
              </a:spcAft>
              <a:buClr>
                <a:schemeClr val="accent1"/>
              </a:buClr>
              <a:buFont typeface="+mj-lt"/>
              <a:buAutoNum type="arabicPeriod"/>
              <a:defRPr/>
            </a:pPr>
            <a:r>
              <a:rPr lang="fr-FR" sz="2400" dirty="0" smtClean="0">
                <a:latin typeface="+mn-lt"/>
              </a:rPr>
              <a:t>Gérer les exigences sur l’ensemble du cycle</a:t>
            </a:r>
          </a:p>
          <a:p>
            <a:pPr marL="916686" lvl="1" indent="-514350" fontAlgn="auto">
              <a:spcBef>
                <a:spcPts val="550"/>
              </a:spcBef>
              <a:spcAft>
                <a:spcPts val="0"/>
              </a:spcAft>
              <a:buClr>
                <a:schemeClr val="accent1"/>
              </a:buClr>
              <a:buFont typeface="+mj-lt"/>
              <a:buAutoNum type="romanLcPeriod"/>
              <a:defRPr/>
            </a:pPr>
            <a:r>
              <a:rPr lang="fr-FR" sz="2400" dirty="0" smtClean="0">
                <a:latin typeface="+mn-lt"/>
              </a:rPr>
              <a:t>Numéroter</a:t>
            </a:r>
          </a:p>
          <a:p>
            <a:pPr marL="916686" lvl="1" indent="-514350" fontAlgn="auto">
              <a:spcBef>
                <a:spcPts val="550"/>
              </a:spcBef>
              <a:spcAft>
                <a:spcPts val="0"/>
              </a:spcAft>
              <a:buClr>
                <a:schemeClr val="accent1"/>
              </a:buClr>
              <a:buFont typeface="+mj-lt"/>
              <a:buAutoNum type="romanLcPeriod"/>
              <a:defRPr/>
            </a:pPr>
            <a:r>
              <a:rPr lang="fr-FR" sz="2400" dirty="0" smtClean="0">
                <a:latin typeface="+mn-lt"/>
              </a:rPr>
              <a:t>Analyser les impacts</a:t>
            </a:r>
          </a:p>
          <a:p>
            <a:pPr marL="916686" lvl="1" indent="-514350" fontAlgn="auto">
              <a:spcBef>
                <a:spcPts val="550"/>
              </a:spcBef>
              <a:spcAft>
                <a:spcPts val="0"/>
              </a:spcAft>
              <a:buClr>
                <a:schemeClr val="accent1"/>
              </a:buClr>
              <a:buFont typeface="+mj-lt"/>
              <a:buAutoNum type="romanLcPeriod"/>
              <a:defRPr/>
            </a:pPr>
            <a:r>
              <a:rPr lang="fr-FR" sz="2400" dirty="0" smtClean="0">
                <a:latin typeface="+mn-lt"/>
              </a:rPr>
              <a:t>Tracer les décisions </a:t>
            </a:r>
          </a:p>
          <a:p>
            <a:pPr marL="916686" lvl="1" indent="-514350" fontAlgn="auto">
              <a:spcBef>
                <a:spcPts val="550"/>
              </a:spcBef>
              <a:spcAft>
                <a:spcPts val="0"/>
              </a:spcAft>
              <a:buClr>
                <a:schemeClr val="accent1"/>
              </a:buClr>
              <a:buFont typeface="+mj-lt"/>
              <a:buAutoNum type="romanLcPeriod"/>
              <a:defRPr/>
            </a:pPr>
            <a:r>
              <a:rPr lang="fr-FR" sz="2400" dirty="0" smtClean="0">
                <a:latin typeface="+mn-lt"/>
              </a:rPr>
              <a:t>Maintenir une traçabilité bidirectionnelle </a:t>
            </a:r>
          </a:p>
          <a:p>
            <a:pPr marL="916686" lvl="1" indent="-514350" fontAlgn="auto">
              <a:spcBef>
                <a:spcPts val="550"/>
              </a:spcBef>
              <a:spcAft>
                <a:spcPts val="0"/>
              </a:spcAft>
              <a:buClr>
                <a:schemeClr val="accent1"/>
              </a:buClr>
              <a:buFont typeface="+mj-lt"/>
              <a:buAutoNum type="romanLcPeriod"/>
              <a:defRPr/>
            </a:pPr>
            <a:r>
              <a:rPr lang="fr-FR" sz="2400" dirty="0" smtClean="0">
                <a:latin typeface="+mn-lt"/>
              </a:rPr>
              <a:t>Identifier les incohérences exigences / produits</a:t>
            </a:r>
          </a:p>
        </p:txBody>
      </p:sp>
      <p:sp>
        <p:nvSpPr>
          <p:cNvPr id="10" name="Rectangle 2"/>
          <p:cNvSpPr>
            <a:spLocks noGrp="1" noChangeArrowheads="1"/>
          </p:cNvSpPr>
          <p:nvPr>
            <p:ph type="title"/>
          </p:nvPr>
        </p:nvSpPr>
        <p:spPr>
          <a:xfrm>
            <a:off x="990601" y="228600"/>
            <a:ext cx="8153399" cy="579438"/>
          </a:xfrm>
        </p:spPr>
        <p:txBody>
          <a:bodyPr>
            <a:noAutofit/>
          </a:bodyPr>
          <a:lstStyle/>
          <a:p>
            <a:r>
              <a:rPr lang="fr-FR" sz="3200" dirty="0" err="1" smtClean="0"/>
              <a:t>REQuirement</a:t>
            </a:r>
            <a:r>
              <a:rPr lang="fr-FR" sz="3200" dirty="0" smtClean="0"/>
              <a:t> Management</a:t>
            </a:r>
          </a:p>
        </p:txBody>
      </p:sp>
      <p:pic>
        <p:nvPicPr>
          <p:cNvPr id="6" name="Picture 4"/>
          <p:cNvPicPr>
            <a:picLocks noChangeAspect="1" noChangeArrowheads="1"/>
          </p:cNvPicPr>
          <p:nvPr/>
        </p:nvPicPr>
        <p:blipFill>
          <a:blip r:embed="rId2" cstate="print"/>
          <a:srcRect/>
          <a:stretch>
            <a:fillRect/>
          </a:stretch>
        </p:blipFill>
        <p:spPr bwMode="auto">
          <a:xfrm>
            <a:off x="6438900" y="0"/>
            <a:ext cx="2705100" cy="1706789"/>
          </a:xfrm>
          <a:prstGeom prst="rect">
            <a:avLst/>
          </a:prstGeom>
          <a:noFill/>
          <a:ln w="9525">
            <a:noFill/>
            <a:miter lim="800000"/>
            <a:headEnd/>
            <a:tailEnd/>
          </a:ln>
        </p:spPr>
      </p:pic>
      <p:sp>
        <p:nvSpPr>
          <p:cNvPr id="7" name="Flèche droite 6"/>
          <p:cNvSpPr/>
          <p:nvPr/>
        </p:nvSpPr>
        <p:spPr>
          <a:xfrm>
            <a:off x="6019800" y="7620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066800" y="1295400"/>
            <a:ext cx="7864475" cy="4932362"/>
          </a:xfrm>
          <a:prstGeom prst="rect">
            <a:avLst/>
          </a:prstGeom>
        </p:spPr>
        <p:txBody>
          <a:bodyPr>
            <a:normAutofit/>
          </a:bodyPr>
          <a:lstStyle/>
          <a:p>
            <a:pPr marL="402336" indent="-457200" fontAlgn="auto">
              <a:spcBef>
                <a:spcPts val="550"/>
              </a:spcBef>
              <a:spcAft>
                <a:spcPts val="0"/>
              </a:spcAft>
              <a:buClr>
                <a:schemeClr val="accent1"/>
              </a:buClr>
              <a:buFont typeface="+mj-lt"/>
              <a:buAutoNum type="arabicPeriod"/>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Estimation de</a:t>
            </a:r>
            <a:r>
              <a:rPr kumimoji="0" lang="fr-FR" sz="2400" b="0" i="0" u="none" strike="noStrike" kern="1200" cap="none" spc="0" normalizeH="0" noProof="0" dirty="0" smtClean="0">
                <a:ln>
                  <a:noFill/>
                </a:ln>
                <a:solidFill>
                  <a:schemeClr val="tx1"/>
                </a:solidFill>
                <a:effectLst/>
                <a:uLnTx/>
                <a:uFillTx/>
                <a:latin typeface="+mn-lt"/>
                <a:ea typeface="+mn-ea"/>
                <a:cs typeface="+mn-cs"/>
              </a:rPr>
              <a:t> la portée d</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u projet</a:t>
            </a:r>
          </a:p>
          <a:p>
            <a:pPr marL="402336" indent="-457200" fontAlgn="auto">
              <a:spcBef>
                <a:spcPts val="550"/>
              </a:spcBef>
              <a:spcAft>
                <a:spcPts val="0"/>
              </a:spcAft>
              <a:buClr>
                <a:schemeClr val="accent1"/>
              </a:buClr>
              <a:buFont typeface="+mj-lt"/>
              <a:buAutoNum type="arabicPeriod"/>
              <a:defRPr/>
            </a:pPr>
            <a:r>
              <a:rPr lang="fr-FR" sz="2400" dirty="0" smtClean="0">
                <a:latin typeface="+mn-lt"/>
              </a:rPr>
              <a:t>Définir les estimations de charges</a:t>
            </a:r>
          </a:p>
          <a:p>
            <a:pPr marL="402336" indent="-457200" fontAlgn="auto">
              <a:spcBef>
                <a:spcPts val="550"/>
              </a:spcBef>
              <a:spcAft>
                <a:spcPts val="0"/>
              </a:spcAft>
              <a:buClr>
                <a:schemeClr val="accent1"/>
              </a:buClr>
              <a:buFont typeface="+mj-lt"/>
              <a:buAutoNum type="arabicPeriod"/>
              <a:defRPr/>
            </a:pPr>
            <a:r>
              <a:rPr lang="fr-FR" sz="2400" dirty="0" smtClean="0">
                <a:latin typeface="+mn-lt"/>
              </a:rPr>
              <a:t>Etablir le budget et le calendrier</a:t>
            </a:r>
          </a:p>
          <a:p>
            <a:pPr marL="402336" indent="-457200" fontAlgn="auto">
              <a:spcBef>
                <a:spcPts val="550"/>
              </a:spcBef>
              <a:spcAft>
                <a:spcPts val="0"/>
              </a:spcAft>
              <a:buClr>
                <a:schemeClr val="accent1"/>
              </a:buClr>
              <a:buFont typeface="+mj-lt"/>
              <a:buAutoNum type="arabicPeriod"/>
              <a:defRPr/>
            </a:pPr>
            <a:r>
              <a:rPr lang="fr-FR" sz="2400" dirty="0" smtClean="0">
                <a:latin typeface="+mn-lt"/>
              </a:rPr>
              <a:t>Identifier les risques</a:t>
            </a:r>
          </a:p>
          <a:p>
            <a:pPr marL="402336" indent="-457200" fontAlgn="auto">
              <a:spcBef>
                <a:spcPts val="550"/>
              </a:spcBef>
              <a:spcAft>
                <a:spcPts val="0"/>
              </a:spcAft>
              <a:buClr>
                <a:schemeClr val="accent1"/>
              </a:buClr>
              <a:buFont typeface="+mj-lt"/>
              <a:buAutoNum type="arabicPeriod"/>
              <a:defRPr/>
            </a:pPr>
            <a:r>
              <a:rPr lang="fr-FR" sz="2400" dirty="0" smtClean="0">
                <a:latin typeface="+mn-lt"/>
              </a:rPr>
              <a:t>Etablir la gestion des données </a:t>
            </a:r>
          </a:p>
          <a:p>
            <a:pPr marL="402336" indent="-457200" fontAlgn="auto">
              <a:spcBef>
                <a:spcPts val="550"/>
              </a:spcBef>
              <a:spcAft>
                <a:spcPts val="0"/>
              </a:spcAft>
              <a:buClr>
                <a:schemeClr val="accent1"/>
              </a:buClr>
              <a:buFont typeface="+mj-lt"/>
              <a:buAutoNum type="arabicPeriod"/>
              <a:defRPr/>
            </a:pPr>
            <a:r>
              <a:rPr lang="fr-FR" sz="2400" dirty="0" smtClean="0">
                <a:latin typeface="+mn-lt"/>
              </a:rPr>
              <a:t>Prévoir les ressources,  connaissance et aptitudes</a:t>
            </a:r>
          </a:p>
          <a:p>
            <a:pPr marL="402336" indent="-457200" fontAlgn="auto">
              <a:spcBef>
                <a:spcPts val="550"/>
              </a:spcBef>
              <a:spcAft>
                <a:spcPts val="0"/>
              </a:spcAft>
              <a:buClr>
                <a:schemeClr val="accent1"/>
              </a:buClr>
              <a:buFont typeface="+mj-lt"/>
              <a:buAutoNum type="arabicPeriod"/>
              <a:defRPr/>
            </a:pPr>
            <a:r>
              <a:rPr lang="fr-FR" sz="2400" dirty="0" smtClean="0">
                <a:latin typeface="+mn-lt"/>
              </a:rPr>
              <a:t>Planifier l’implication des parties prenantes</a:t>
            </a:r>
          </a:p>
          <a:p>
            <a:pPr marL="402336" indent="-457200" fontAlgn="auto">
              <a:spcBef>
                <a:spcPts val="550"/>
              </a:spcBef>
              <a:spcAft>
                <a:spcPts val="0"/>
              </a:spcAft>
              <a:buClr>
                <a:schemeClr val="accent1"/>
              </a:buClr>
              <a:buFont typeface="+mj-lt"/>
              <a:buAutoNum type="arabicPeriod"/>
              <a:defRPr/>
            </a:pPr>
            <a:r>
              <a:rPr lang="fr-FR" sz="2400" dirty="0" smtClean="0">
                <a:latin typeface="+mn-lt"/>
              </a:rPr>
              <a:t>Etablir un plan de projet</a:t>
            </a:r>
          </a:p>
          <a:p>
            <a:pPr marL="402336" indent="-457200" fontAlgn="auto">
              <a:spcBef>
                <a:spcPts val="550"/>
              </a:spcBef>
              <a:spcAft>
                <a:spcPts val="0"/>
              </a:spcAft>
              <a:buClr>
                <a:schemeClr val="accent1"/>
              </a:buClr>
              <a:buFont typeface="+mj-lt"/>
              <a:buAutoNum type="arabicPeriod"/>
              <a:defRPr/>
            </a:pPr>
            <a:r>
              <a:rPr lang="fr-FR" sz="2400" dirty="0" smtClean="0">
                <a:latin typeface="+mn-lt"/>
              </a:rPr>
              <a:t>Obtenir l’engagement  sur le plan</a:t>
            </a:r>
          </a:p>
          <a:p>
            <a:pPr marL="182880" indent="-237744" fontAlgn="auto">
              <a:spcBef>
                <a:spcPts val="550"/>
              </a:spcBef>
              <a:spcAft>
                <a:spcPts val="0"/>
              </a:spcAft>
              <a:buClr>
                <a:schemeClr val="accent1"/>
              </a:buClr>
              <a:buFont typeface="Verdana"/>
              <a:buChar char="◦"/>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2"/>
          <p:cNvSpPr>
            <a:spLocks noGrp="1" noChangeArrowheads="1"/>
          </p:cNvSpPr>
          <p:nvPr>
            <p:ph type="title"/>
          </p:nvPr>
        </p:nvSpPr>
        <p:spPr>
          <a:xfrm>
            <a:off x="990601" y="228600"/>
            <a:ext cx="7696200" cy="579438"/>
          </a:xfrm>
        </p:spPr>
        <p:txBody>
          <a:bodyPr>
            <a:noAutofit/>
          </a:bodyPr>
          <a:lstStyle/>
          <a:p>
            <a:r>
              <a:rPr lang="fr-FR" sz="3900" dirty="0" smtClean="0"/>
              <a:t>Project Planning</a:t>
            </a:r>
          </a:p>
        </p:txBody>
      </p:sp>
      <p:pic>
        <p:nvPicPr>
          <p:cNvPr id="6" name="Picture 4"/>
          <p:cNvPicPr>
            <a:picLocks noChangeAspect="1" noChangeArrowheads="1"/>
          </p:cNvPicPr>
          <p:nvPr/>
        </p:nvPicPr>
        <p:blipFill>
          <a:blip r:embed="rId2" cstate="print"/>
          <a:srcRect/>
          <a:stretch>
            <a:fillRect/>
          </a:stretch>
        </p:blipFill>
        <p:spPr bwMode="auto">
          <a:xfrm>
            <a:off x="6248400" y="1219200"/>
            <a:ext cx="2705100" cy="1706789"/>
          </a:xfrm>
          <a:prstGeom prst="rect">
            <a:avLst/>
          </a:prstGeom>
          <a:noFill/>
          <a:ln w="9525">
            <a:noFill/>
            <a:miter lim="800000"/>
            <a:headEnd/>
            <a:tailEnd/>
          </a:ln>
        </p:spPr>
      </p:pic>
      <p:sp>
        <p:nvSpPr>
          <p:cNvPr id="7" name="Flèche droite 6"/>
          <p:cNvSpPr/>
          <p:nvPr/>
        </p:nvSpPr>
        <p:spPr>
          <a:xfrm rot="5400000">
            <a:off x="7162800" y="9144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066800" y="1295400"/>
            <a:ext cx="7864475" cy="4932362"/>
          </a:xfrm>
          <a:prstGeom prst="rect">
            <a:avLst/>
          </a:prstGeom>
        </p:spPr>
        <p:txBody>
          <a:bodyPr>
            <a:normAutofit/>
          </a:bodyPr>
          <a:lstStyle/>
          <a:p>
            <a:pPr marL="402336" indent="-457200" fontAlgn="auto">
              <a:spcBef>
                <a:spcPts val="550"/>
              </a:spcBef>
              <a:spcAft>
                <a:spcPts val="0"/>
              </a:spcAft>
              <a:buClr>
                <a:schemeClr val="accent1"/>
              </a:buClr>
              <a:buFont typeface="+mj-lt"/>
              <a:buAutoNum type="arabicPeriod"/>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Suivre les valeurs réelles du </a:t>
            </a:r>
            <a:r>
              <a:rPr kumimoji="0" lang="fr-FR" sz="2400" b="0" i="0" u="none" strike="noStrike" kern="1200" cap="none" spc="0" normalizeH="0" baseline="0" noProof="0" dirty="0" err="1" smtClean="0">
                <a:ln>
                  <a:noFill/>
                </a:ln>
                <a:solidFill>
                  <a:schemeClr val="tx1"/>
                </a:solidFill>
                <a:effectLst/>
                <a:uLnTx/>
                <a:uFillTx/>
                <a:latin typeface="+mn-lt"/>
                <a:ea typeface="+mn-ea"/>
                <a:cs typeface="+mn-cs"/>
              </a:rPr>
              <a:t>pla</a:t>
            </a:r>
            <a:r>
              <a:rPr lang="fr-FR" sz="2400" dirty="0" err="1" smtClean="0">
                <a:latin typeface="+mn-lt"/>
              </a:rPr>
              <a:t>nning</a:t>
            </a:r>
            <a:endParaRPr lang="fr-FR" sz="2400" dirty="0" smtClean="0">
              <a:latin typeface="+mn-lt"/>
            </a:endParaRPr>
          </a:p>
          <a:p>
            <a:pPr marL="402336" indent="-457200" fontAlgn="auto">
              <a:spcBef>
                <a:spcPts val="550"/>
              </a:spcBef>
              <a:spcAft>
                <a:spcPts val="0"/>
              </a:spcAft>
              <a:buClr>
                <a:schemeClr val="accent1"/>
              </a:buClr>
              <a:buFont typeface="+mj-lt"/>
              <a:buAutoNum type="arabicPeriod"/>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Suivre les engagements</a:t>
            </a:r>
          </a:p>
          <a:p>
            <a:pPr marL="402336" indent="-457200" fontAlgn="auto">
              <a:spcBef>
                <a:spcPts val="550"/>
              </a:spcBef>
              <a:spcAft>
                <a:spcPts val="0"/>
              </a:spcAft>
              <a:buClr>
                <a:schemeClr val="accent1"/>
              </a:buClr>
              <a:buFont typeface="+mj-lt"/>
              <a:buAutoNum type="arabicPeriod"/>
              <a:defRPr/>
            </a:pPr>
            <a:r>
              <a:rPr lang="fr-FR" sz="2400" dirty="0" smtClean="0">
                <a:latin typeface="+mn-lt"/>
              </a:rPr>
              <a:t>Suivre les risques</a:t>
            </a:r>
          </a:p>
          <a:p>
            <a:pPr marL="402336" indent="-457200" fontAlgn="auto">
              <a:spcBef>
                <a:spcPts val="550"/>
              </a:spcBef>
              <a:spcAft>
                <a:spcPts val="0"/>
              </a:spcAft>
              <a:buClr>
                <a:schemeClr val="accent1"/>
              </a:buClr>
              <a:buFont typeface="+mj-lt"/>
              <a:buAutoNum type="arabicPeriod"/>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Suivre</a:t>
            </a:r>
            <a:r>
              <a:rPr kumimoji="0" lang="fr-FR" sz="2400" b="0" i="0" u="none" strike="noStrike" kern="1200" cap="none" spc="0" normalizeH="0" noProof="0" dirty="0" smtClean="0">
                <a:ln>
                  <a:noFill/>
                </a:ln>
                <a:solidFill>
                  <a:schemeClr val="tx1"/>
                </a:solidFill>
                <a:effectLst/>
                <a:uLnTx/>
                <a:uFillTx/>
                <a:latin typeface="+mn-lt"/>
                <a:ea typeface="+mn-ea"/>
                <a:cs typeface="+mn-cs"/>
              </a:rPr>
              <a:t> la gestion des données</a:t>
            </a:r>
          </a:p>
          <a:p>
            <a:pPr marL="402336" indent="-457200" fontAlgn="auto">
              <a:spcBef>
                <a:spcPts val="550"/>
              </a:spcBef>
              <a:spcAft>
                <a:spcPts val="0"/>
              </a:spcAft>
              <a:buClr>
                <a:schemeClr val="accent1"/>
              </a:buClr>
              <a:buFont typeface="+mj-lt"/>
              <a:buAutoNum type="arabicPeriod"/>
              <a:defRPr/>
            </a:pPr>
            <a:r>
              <a:rPr lang="fr-FR" sz="2400" baseline="0" dirty="0" smtClean="0">
                <a:latin typeface="+mn-lt"/>
              </a:rPr>
              <a:t>Suivre</a:t>
            </a:r>
            <a:r>
              <a:rPr lang="fr-FR" sz="2400" dirty="0" smtClean="0">
                <a:latin typeface="+mn-lt"/>
              </a:rPr>
              <a:t> l’implication des parties prenantes</a:t>
            </a:r>
          </a:p>
          <a:p>
            <a:pPr marL="402336" indent="-457200" fontAlgn="auto">
              <a:spcBef>
                <a:spcPts val="550"/>
              </a:spcBef>
              <a:spcAft>
                <a:spcPts val="0"/>
              </a:spcAft>
              <a:buClr>
                <a:schemeClr val="accent1"/>
              </a:buClr>
              <a:buFont typeface="+mj-lt"/>
              <a:buAutoNum type="arabicPeriod"/>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Mener des revues</a:t>
            </a:r>
            <a:r>
              <a:rPr kumimoji="0" lang="fr-FR" sz="2400" b="0" i="0" u="none" strike="noStrike" kern="1200" cap="none" spc="0" normalizeH="0" noProof="0" dirty="0" smtClean="0">
                <a:ln>
                  <a:noFill/>
                </a:ln>
                <a:solidFill>
                  <a:schemeClr val="tx1"/>
                </a:solidFill>
                <a:effectLst/>
                <a:uLnTx/>
                <a:uFillTx/>
                <a:latin typeface="+mn-lt"/>
                <a:ea typeface="+mn-ea"/>
                <a:cs typeface="+mn-cs"/>
              </a:rPr>
              <a:t> d’avancement</a:t>
            </a:r>
          </a:p>
          <a:p>
            <a:pPr marL="402336" indent="-457200" fontAlgn="auto">
              <a:spcBef>
                <a:spcPts val="550"/>
              </a:spcBef>
              <a:spcAft>
                <a:spcPts val="0"/>
              </a:spcAft>
              <a:buClr>
                <a:schemeClr val="accent1"/>
              </a:buClr>
              <a:buFont typeface="+mj-lt"/>
              <a:buAutoNum type="arabicPeriod"/>
              <a:defRPr/>
            </a:pPr>
            <a:r>
              <a:rPr lang="fr-FR" sz="2400" baseline="0" dirty="0" smtClean="0">
                <a:latin typeface="+mn-lt"/>
              </a:rPr>
              <a:t>Mener des revues sur les jalons</a:t>
            </a:r>
          </a:p>
          <a:p>
            <a:pPr marL="402336" indent="-457200" fontAlgn="auto">
              <a:spcBef>
                <a:spcPts val="550"/>
              </a:spcBef>
              <a:spcAft>
                <a:spcPts val="0"/>
              </a:spcAft>
              <a:buClr>
                <a:schemeClr val="accent1"/>
              </a:buClr>
              <a:buFont typeface="+mj-lt"/>
              <a:buAutoNum type="arabicPeriod"/>
              <a:defRPr/>
            </a:pPr>
            <a:r>
              <a:rPr kumimoji="0" lang="fr-FR" sz="2400" b="0" i="0" u="none" strike="noStrike" kern="1200" cap="none" spc="0" normalizeH="0" noProof="0" dirty="0" smtClean="0">
                <a:ln>
                  <a:noFill/>
                </a:ln>
                <a:solidFill>
                  <a:schemeClr val="tx1"/>
                </a:solidFill>
                <a:effectLst/>
                <a:uLnTx/>
                <a:uFillTx/>
                <a:latin typeface="+mn-lt"/>
                <a:ea typeface="+mn-ea"/>
                <a:cs typeface="+mn-cs"/>
              </a:rPr>
              <a:t>Analyser les points à résoudre</a:t>
            </a:r>
          </a:p>
          <a:p>
            <a:pPr marL="402336" indent="-457200" fontAlgn="auto">
              <a:spcBef>
                <a:spcPts val="550"/>
              </a:spcBef>
              <a:spcAft>
                <a:spcPts val="0"/>
              </a:spcAft>
              <a:buClr>
                <a:schemeClr val="accent1"/>
              </a:buClr>
              <a:buFont typeface="+mj-lt"/>
              <a:buAutoNum type="arabicPeriod"/>
              <a:defRPr/>
            </a:pPr>
            <a:r>
              <a:rPr lang="fr-FR" sz="2400" baseline="0" dirty="0" smtClean="0">
                <a:latin typeface="+mn-lt"/>
              </a:rPr>
              <a:t>Appliquer et gérer une action corrective</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182880" indent="-237744" fontAlgn="auto">
              <a:spcBef>
                <a:spcPts val="550"/>
              </a:spcBef>
              <a:spcAft>
                <a:spcPts val="0"/>
              </a:spcAft>
              <a:buClr>
                <a:schemeClr val="accent1"/>
              </a:buClr>
              <a:buFont typeface="Verdana"/>
              <a:buChar char="◦"/>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2"/>
          <p:cNvSpPr>
            <a:spLocks noGrp="1" noChangeArrowheads="1"/>
          </p:cNvSpPr>
          <p:nvPr>
            <p:ph type="title"/>
          </p:nvPr>
        </p:nvSpPr>
        <p:spPr>
          <a:xfrm>
            <a:off x="990601" y="228600"/>
            <a:ext cx="7696200" cy="579438"/>
          </a:xfrm>
        </p:spPr>
        <p:txBody>
          <a:bodyPr>
            <a:noAutofit/>
          </a:bodyPr>
          <a:lstStyle/>
          <a:p>
            <a:r>
              <a:rPr lang="fr-FR" sz="3900" dirty="0" smtClean="0"/>
              <a:t>Project Monitoring &amp; Control</a:t>
            </a:r>
          </a:p>
        </p:txBody>
      </p:sp>
      <p:pic>
        <p:nvPicPr>
          <p:cNvPr id="6" name="Picture 4"/>
          <p:cNvPicPr>
            <a:picLocks noChangeAspect="1" noChangeArrowheads="1"/>
          </p:cNvPicPr>
          <p:nvPr/>
        </p:nvPicPr>
        <p:blipFill>
          <a:blip r:embed="rId2" cstate="print"/>
          <a:srcRect/>
          <a:stretch>
            <a:fillRect/>
          </a:stretch>
        </p:blipFill>
        <p:spPr bwMode="auto">
          <a:xfrm>
            <a:off x="6248400" y="1219200"/>
            <a:ext cx="2705100" cy="1706789"/>
          </a:xfrm>
          <a:prstGeom prst="rect">
            <a:avLst/>
          </a:prstGeom>
          <a:noFill/>
          <a:ln w="9525">
            <a:noFill/>
            <a:miter lim="800000"/>
            <a:headEnd/>
            <a:tailEnd/>
          </a:ln>
        </p:spPr>
      </p:pic>
      <p:sp>
        <p:nvSpPr>
          <p:cNvPr id="7" name="Flèche droite 6"/>
          <p:cNvSpPr/>
          <p:nvPr/>
        </p:nvSpPr>
        <p:spPr>
          <a:xfrm rot="5400000">
            <a:off x="7772400" y="9144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914400" y="1676400"/>
            <a:ext cx="7864475" cy="4856162"/>
          </a:xfrm>
          <a:prstGeom prst="rect">
            <a:avLst/>
          </a:prstGeom>
        </p:spPr>
        <p:txBody>
          <a:bodyPr>
            <a:normAutofit/>
          </a:bodyPr>
          <a:lstStyle/>
          <a:p>
            <a:pPr marL="402336" indent="-45720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Etablir  et maintenir l’intégrité des référentiels des produits</a:t>
            </a:r>
          </a:p>
          <a:p>
            <a:pPr marL="916686" lvl="1" indent="-514350" fontAlgn="auto">
              <a:spcBef>
                <a:spcPts val="550"/>
              </a:spcBef>
              <a:spcAft>
                <a:spcPts val="0"/>
              </a:spcAft>
              <a:buClr>
                <a:schemeClr val="accent1"/>
              </a:buClr>
              <a:buFont typeface="+mj-lt"/>
              <a:buAutoNum type="romanLcPeriod"/>
              <a:defRPr/>
            </a:pPr>
            <a:r>
              <a:rPr lang="fr-FR" sz="2000" dirty="0" smtClean="0">
                <a:latin typeface="+mn-lt"/>
              </a:rPr>
              <a:t>Gérer les articles de configuration,</a:t>
            </a:r>
          </a:p>
          <a:p>
            <a:pPr marL="916686" lvl="1" indent="-514350" fontAlgn="auto">
              <a:spcBef>
                <a:spcPts val="550"/>
              </a:spcBef>
              <a:spcAft>
                <a:spcPts val="0"/>
              </a:spcAft>
              <a:buClr>
                <a:schemeClr val="accent1"/>
              </a:buClr>
              <a:buFont typeface="+mj-lt"/>
              <a:buAutoNum type="romanLcPeriod"/>
              <a:defRPr/>
            </a:pPr>
            <a:r>
              <a:rPr lang="fr-FR" sz="2000" dirty="0" smtClean="0">
                <a:latin typeface="+mn-lt"/>
              </a:rPr>
              <a:t>Identifier et contrôler les configurations,</a:t>
            </a:r>
          </a:p>
          <a:p>
            <a:pPr marL="916686" lvl="1" indent="-514350" fontAlgn="auto">
              <a:spcBef>
                <a:spcPts val="550"/>
              </a:spcBef>
              <a:spcAft>
                <a:spcPts val="0"/>
              </a:spcAft>
              <a:buClr>
                <a:schemeClr val="accent1"/>
              </a:buClr>
              <a:buFont typeface="+mj-lt"/>
              <a:buAutoNum type="romanL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Gérer un registre des statuts des configurations </a:t>
            </a:r>
          </a:p>
          <a:p>
            <a:pPr marL="459486" indent="-514350" fontAlgn="auto">
              <a:spcBef>
                <a:spcPts val="550"/>
              </a:spcBef>
              <a:spcAft>
                <a:spcPts val="0"/>
              </a:spcAft>
              <a:buClr>
                <a:schemeClr val="accent1"/>
              </a:buClr>
              <a:buFont typeface="+mj-lt"/>
              <a:buAutoNum type="arabicPeriod"/>
              <a:defRPr/>
            </a:pPr>
            <a:r>
              <a:rPr lang="fr-FR" sz="2000" dirty="0" smtClean="0">
                <a:latin typeface="+mn-lt"/>
              </a:rPr>
              <a:t>Suivre les demandes de changements : changement de périmètres, évolutions, faits techniques, demande de correction</a:t>
            </a:r>
          </a:p>
          <a:p>
            <a:pPr marL="916686" lvl="1" indent="-514350" fontAlgn="auto">
              <a:spcBef>
                <a:spcPts val="550"/>
              </a:spcBef>
              <a:spcAft>
                <a:spcPts val="0"/>
              </a:spcAft>
              <a:buClr>
                <a:schemeClr val="accent1"/>
              </a:buClr>
              <a:buFont typeface="+mj-lt"/>
              <a:buAutoNum type="romanL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Etude</a:t>
            </a:r>
            <a:r>
              <a:rPr kumimoji="0" lang="fr-FR" sz="2000" b="0" i="0" u="none" strike="noStrike" kern="1200" cap="none" spc="0" normalizeH="0" noProof="0" dirty="0" smtClean="0">
                <a:ln>
                  <a:noFill/>
                </a:ln>
                <a:solidFill>
                  <a:schemeClr val="tx1"/>
                </a:solidFill>
                <a:effectLst/>
                <a:uLnTx/>
                <a:uFillTx/>
                <a:latin typeface="+mn-lt"/>
                <a:ea typeface="+mn-ea"/>
                <a:cs typeface="+mn-cs"/>
              </a:rPr>
              <a:t> d’impact,</a:t>
            </a:r>
          </a:p>
          <a:p>
            <a:pPr marL="916686" lvl="1" indent="-514350" fontAlgn="auto">
              <a:spcBef>
                <a:spcPts val="550"/>
              </a:spcBef>
              <a:spcAft>
                <a:spcPts val="0"/>
              </a:spcAft>
              <a:buClr>
                <a:schemeClr val="accent1"/>
              </a:buClr>
              <a:buFont typeface="+mj-lt"/>
              <a:buAutoNum type="romanLcPeriod"/>
              <a:defRPr/>
            </a:pPr>
            <a:r>
              <a:rPr lang="fr-FR" sz="2000" baseline="0" dirty="0" smtClean="0">
                <a:latin typeface="+mn-lt"/>
              </a:rPr>
              <a:t>Assigner une version de diffusion pour chaque changement</a:t>
            </a:r>
          </a:p>
          <a:p>
            <a:pPr marL="402336" indent="-457200" fontAlgn="auto">
              <a:spcBef>
                <a:spcPts val="550"/>
              </a:spcBef>
              <a:spcAft>
                <a:spcPts val="0"/>
              </a:spcAft>
              <a:buClr>
                <a:schemeClr val="accent1"/>
              </a:buClr>
              <a:buFont typeface="+mj-lt"/>
              <a:buAutoNum type="arabicPeriod"/>
              <a:defRPr/>
            </a:pPr>
            <a:r>
              <a:rPr lang="fr-FR" sz="2000" dirty="0" smtClean="0">
                <a:latin typeface="+mn-lt"/>
              </a:rPr>
              <a:t>Etablir l’intégrité du référentiel</a:t>
            </a:r>
          </a:p>
          <a:p>
            <a:pPr marL="916686" lvl="1" indent="-514350" fontAlgn="auto">
              <a:spcBef>
                <a:spcPts val="550"/>
              </a:spcBef>
              <a:spcAft>
                <a:spcPts val="0"/>
              </a:spcAft>
              <a:buClr>
                <a:schemeClr val="accent1"/>
              </a:buClr>
              <a:buFont typeface="+mj-lt"/>
              <a:buAutoNum type="romanL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Etablir des enregistrement de gestion de configuration</a:t>
            </a:r>
          </a:p>
          <a:p>
            <a:pPr marL="916686" lvl="1" indent="-514350" fontAlgn="auto">
              <a:spcBef>
                <a:spcPts val="550"/>
              </a:spcBef>
              <a:spcAft>
                <a:spcPts val="0"/>
              </a:spcAft>
              <a:buClr>
                <a:schemeClr val="accent1"/>
              </a:buClr>
              <a:buFont typeface="+mj-lt"/>
              <a:buAutoNum type="romanL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Audits de configuration</a:t>
            </a:r>
          </a:p>
          <a:p>
            <a:pPr marL="916686" lvl="1" indent="-514350" fontAlgn="auto">
              <a:spcBef>
                <a:spcPts val="550"/>
              </a:spcBef>
              <a:spcAft>
                <a:spcPts val="0"/>
              </a:spcAft>
              <a:buClr>
                <a:schemeClr val="accent1"/>
              </a:buClr>
              <a:buFont typeface="+mj-lt"/>
              <a:buAutoNum type="romanLcPeriod"/>
              <a:defRPr/>
            </a:pPr>
            <a:r>
              <a:rPr lang="fr-FR" sz="2000" dirty="0" smtClean="0">
                <a:latin typeface="+mn-lt"/>
              </a:rPr>
              <a:t>Suivre les actions suite aux audits</a:t>
            </a:r>
          </a:p>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2"/>
          <p:cNvSpPr>
            <a:spLocks noGrp="1" noChangeArrowheads="1"/>
          </p:cNvSpPr>
          <p:nvPr>
            <p:ph type="title"/>
          </p:nvPr>
        </p:nvSpPr>
        <p:spPr>
          <a:xfrm>
            <a:off x="1371600" y="304800"/>
            <a:ext cx="4953000" cy="1143000"/>
          </a:xfrm>
        </p:spPr>
        <p:txBody>
          <a:bodyPr>
            <a:noAutofit/>
          </a:bodyPr>
          <a:lstStyle/>
          <a:p>
            <a:r>
              <a:rPr lang="fr-FR" sz="3900" dirty="0" smtClean="0"/>
              <a:t>Configuration </a:t>
            </a:r>
            <a:br>
              <a:rPr lang="fr-FR" sz="3900" dirty="0" smtClean="0"/>
            </a:br>
            <a:r>
              <a:rPr lang="fr-FR" sz="3900" dirty="0" smtClean="0"/>
              <a:t>Management</a:t>
            </a:r>
          </a:p>
        </p:txBody>
      </p:sp>
      <p:pic>
        <p:nvPicPr>
          <p:cNvPr id="6" name="Picture 4"/>
          <p:cNvPicPr>
            <a:picLocks noChangeAspect="1" noChangeArrowheads="1"/>
          </p:cNvPicPr>
          <p:nvPr/>
        </p:nvPicPr>
        <p:blipFill>
          <a:blip r:embed="rId2" cstate="print"/>
          <a:srcRect/>
          <a:stretch>
            <a:fillRect/>
          </a:stretch>
        </p:blipFill>
        <p:spPr bwMode="auto">
          <a:xfrm>
            <a:off x="6438900" y="0"/>
            <a:ext cx="2705100" cy="1706789"/>
          </a:xfrm>
          <a:prstGeom prst="rect">
            <a:avLst/>
          </a:prstGeom>
          <a:noFill/>
          <a:ln w="9525">
            <a:noFill/>
            <a:miter lim="800000"/>
            <a:headEnd/>
            <a:tailEnd/>
          </a:ln>
        </p:spPr>
      </p:pic>
      <p:sp>
        <p:nvSpPr>
          <p:cNvPr id="7" name="Flèche droite 6"/>
          <p:cNvSpPr/>
          <p:nvPr/>
        </p:nvSpPr>
        <p:spPr>
          <a:xfrm rot="16200000">
            <a:off x="7543800" y="18288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066800" y="1752600"/>
            <a:ext cx="7864475" cy="2438400"/>
          </a:xfrm>
          <a:prstGeom prst="rect">
            <a:avLst/>
          </a:prstGeom>
        </p:spPr>
        <p:txBody>
          <a:bodyPr>
            <a:normAutofit/>
          </a:bodyPr>
          <a:lstStyle/>
          <a:p>
            <a:pPr marL="402336" indent="-45720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Etablir des objectifs de mesure (indicateurs, métriques)</a:t>
            </a:r>
          </a:p>
          <a:p>
            <a:pPr marL="402336" indent="-457200" fontAlgn="auto">
              <a:spcBef>
                <a:spcPts val="550"/>
              </a:spcBef>
              <a:spcAft>
                <a:spcPts val="0"/>
              </a:spcAft>
              <a:buClr>
                <a:schemeClr val="accent1"/>
              </a:buClr>
              <a:buFont typeface="+mj-lt"/>
              <a:buAutoNum type="arabicPeriod"/>
              <a:defRPr/>
            </a:pPr>
            <a:r>
              <a:rPr lang="fr-FR" sz="2000" dirty="0" smtClean="0">
                <a:latin typeface="+mn-lt"/>
              </a:rPr>
              <a:t>Spécifier les mesures , les procédures de collecte </a:t>
            </a:r>
          </a:p>
          <a:p>
            <a:pPr marL="402336" indent="-457200" fontAlgn="auto">
              <a:spcBef>
                <a:spcPts val="550"/>
              </a:spcBef>
              <a:spcAft>
                <a:spcPts val="0"/>
              </a:spcAft>
              <a:buClr>
                <a:schemeClr val="accent1"/>
              </a:buClr>
              <a:buFont typeface="+mj-lt"/>
              <a:buAutoNum type="arabicPeriod"/>
              <a:defRPr/>
            </a:pPr>
            <a:r>
              <a:rPr lang="fr-FR" sz="2000" dirty="0" smtClean="0">
                <a:latin typeface="+mn-lt"/>
              </a:rPr>
              <a:t>Spécifier les procédures d’analyse et de publication</a:t>
            </a:r>
          </a:p>
          <a:p>
            <a:pPr marL="402336" indent="-457200" fontAlgn="auto">
              <a:spcBef>
                <a:spcPts val="550"/>
              </a:spcBef>
              <a:spcAft>
                <a:spcPts val="0"/>
              </a:spcAft>
              <a:buClr>
                <a:schemeClr val="accent1"/>
              </a:buClr>
              <a:buFont typeface="+mj-lt"/>
              <a:buAutoNum type="arabicPeriod"/>
              <a:defRPr/>
            </a:pPr>
            <a:r>
              <a:rPr lang="fr-FR" sz="2000" dirty="0" smtClean="0">
                <a:latin typeface="+mn-lt"/>
              </a:rPr>
              <a:t>Collecter les mesures</a:t>
            </a:r>
          </a:p>
          <a:p>
            <a:pPr marL="402336" indent="-457200" fontAlgn="auto">
              <a:spcBef>
                <a:spcPts val="550"/>
              </a:spcBef>
              <a:spcAft>
                <a:spcPts val="0"/>
              </a:spcAft>
              <a:buClr>
                <a:schemeClr val="accent1"/>
              </a:buClr>
              <a:buFont typeface="+mj-lt"/>
              <a:buAutoNum type="arabicPeriod"/>
              <a:defRPr/>
            </a:pPr>
            <a:r>
              <a:rPr lang="fr-FR" sz="2000" dirty="0" smtClean="0">
                <a:latin typeface="+mn-lt"/>
              </a:rPr>
              <a:t>Analyser les données</a:t>
            </a:r>
          </a:p>
          <a:p>
            <a:pPr marL="402336" indent="-457200" fontAlgn="auto">
              <a:spcBef>
                <a:spcPts val="550"/>
              </a:spcBef>
              <a:spcAft>
                <a:spcPts val="0"/>
              </a:spcAft>
              <a:buClr>
                <a:schemeClr val="accent1"/>
              </a:buClr>
              <a:buFont typeface="+mj-lt"/>
              <a:buAutoNum type="arabicPeriod"/>
              <a:defRPr/>
            </a:pPr>
            <a:r>
              <a:rPr lang="fr-FR" sz="2000" dirty="0" smtClean="0">
                <a:latin typeface="+mn-lt"/>
              </a:rPr>
              <a:t>Communiquer les résultats</a:t>
            </a:r>
          </a:p>
          <a:p>
            <a:pPr marL="402336" indent="-457200" fontAlgn="auto">
              <a:spcBef>
                <a:spcPts val="550"/>
              </a:spcBef>
              <a:spcAft>
                <a:spcPts val="0"/>
              </a:spcAft>
              <a:buClr>
                <a:schemeClr val="accent1"/>
              </a:buClr>
              <a:buFont typeface="+mj-lt"/>
              <a:buAutoNum type="arabicPeriod"/>
              <a:defRPr/>
            </a:pPr>
            <a:endParaRPr lang="fr-FR" sz="2000" dirty="0" smtClean="0">
              <a:latin typeface="+mn-lt"/>
            </a:endParaRPr>
          </a:p>
          <a:p>
            <a:pPr marL="402336" indent="-457200" fontAlgn="auto">
              <a:spcBef>
                <a:spcPts val="550"/>
              </a:spcBef>
              <a:spcAft>
                <a:spcPts val="0"/>
              </a:spcAft>
              <a:buClr>
                <a:schemeClr val="accent1"/>
              </a:buClr>
              <a:buFont typeface="+mj-lt"/>
              <a:buAutoNum type="arabicPeriod"/>
              <a:defRPr/>
            </a:pPr>
            <a:endParaRPr lang="fr-FR" sz="2000" dirty="0" smtClean="0">
              <a:latin typeface="+mn-lt"/>
            </a:endParaRPr>
          </a:p>
          <a:p>
            <a:pPr marL="402336" indent="-457200" fontAlgn="auto">
              <a:spcBef>
                <a:spcPts val="550"/>
              </a:spcBef>
              <a:spcAft>
                <a:spcPts val="0"/>
              </a:spcAft>
              <a:buClr>
                <a:schemeClr val="accent1"/>
              </a:buClr>
              <a:buFont typeface="+mj-lt"/>
              <a:buAutoNum type="arabicPeriod"/>
              <a:defRPr/>
            </a:pPr>
            <a:endParaRPr lang="fr-FR" sz="2000" dirty="0" smtClean="0">
              <a:latin typeface="+mn-lt"/>
            </a:endParaRPr>
          </a:p>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2"/>
          <p:cNvSpPr>
            <a:spLocks noGrp="1" noChangeArrowheads="1"/>
          </p:cNvSpPr>
          <p:nvPr>
            <p:ph type="title"/>
          </p:nvPr>
        </p:nvSpPr>
        <p:spPr>
          <a:xfrm>
            <a:off x="838200" y="152400"/>
            <a:ext cx="5562600" cy="609600"/>
          </a:xfrm>
        </p:spPr>
        <p:txBody>
          <a:bodyPr>
            <a:noAutofit/>
          </a:bodyPr>
          <a:lstStyle/>
          <a:p>
            <a:r>
              <a:rPr lang="fr-FR" sz="3900" dirty="0" smtClean="0"/>
              <a:t>Mesure &amp; Analyse</a:t>
            </a:r>
          </a:p>
        </p:txBody>
      </p:sp>
      <p:pic>
        <p:nvPicPr>
          <p:cNvPr id="6" name="Picture 4"/>
          <p:cNvPicPr>
            <a:picLocks noChangeAspect="1" noChangeArrowheads="1"/>
          </p:cNvPicPr>
          <p:nvPr/>
        </p:nvPicPr>
        <p:blipFill>
          <a:blip r:embed="rId2" cstate="print"/>
          <a:srcRect/>
          <a:stretch>
            <a:fillRect/>
          </a:stretch>
        </p:blipFill>
        <p:spPr bwMode="auto">
          <a:xfrm>
            <a:off x="6438900" y="0"/>
            <a:ext cx="2705100" cy="1706789"/>
          </a:xfrm>
          <a:prstGeom prst="rect">
            <a:avLst/>
          </a:prstGeom>
          <a:noFill/>
          <a:ln w="9525">
            <a:noFill/>
            <a:miter lim="800000"/>
            <a:headEnd/>
            <a:tailEnd/>
          </a:ln>
        </p:spPr>
      </p:pic>
      <p:sp>
        <p:nvSpPr>
          <p:cNvPr id="7" name="Flèche droite 6"/>
          <p:cNvSpPr/>
          <p:nvPr/>
        </p:nvSpPr>
        <p:spPr>
          <a:xfrm rot="16200000">
            <a:off x="8534400" y="18288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2"/>
          <p:cNvSpPr txBox="1">
            <a:spLocks noChangeArrowheads="1"/>
          </p:cNvSpPr>
          <p:nvPr/>
        </p:nvSpPr>
        <p:spPr>
          <a:xfrm>
            <a:off x="914400" y="914400"/>
            <a:ext cx="5562600" cy="609600"/>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900" b="0" i="0" u="none" strike="noStrike" kern="1200" cap="none" spc="0" normalizeH="0" baseline="0" noProof="0" dirty="0" err="1"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Process</a:t>
            </a:r>
            <a:r>
              <a:rPr kumimoji="0" lang="fr-FR" sz="39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&amp; Product QA</a:t>
            </a:r>
          </a:p>
        </p:txBody>
      </p:sp>
      <p:sp>
        <p:nvSpPr>
          <p:cNvPr id="11" name="Rectangle 3"/>
          <p:cNvSpPr txBox="1">
            <a:spLocks noChangeArrowheads="1"/>
          </p:cNvSpPr>
          <p:nvPr/>
        </p:nvSpPr>
        <p:spPr>
          <a:xfrm>
            <a:off x="1066800" y="4267200"/>
            <a:ext cx="8077200" cy="1828800"/>
          </a:xfrm>
          <a:prstGeom prst="rect">
            <a:avLst/>
          </a:prstGeom>
        </p:spPr>
        <p:txBody>
          <a:bodyPr>
            <a:normAutofit lnSpcReduction="10000"/>
          </a:bodyPr>
          <a:lstStyle/>
          <a:p>
            <a:pPr marL="402336" indent="-45720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Fournir aux équipes</a:t>
            </a:r>
            <a:r>
              <a:rPr kumimoji="0" lang="fr-FR" sz="2000" b="0" i="0" u="none" strike="noStrike" kern="1200" cap="none" spc="0" normalizeH="0" noProof="0" dirty="0" smtClean="0">
                <a:ln>
                  <a:noFill/>
                </a:ln>
                <a:solidFill>
                  <a:schemeClr val="tx1"/>
                </a:solidFill>
                <a:effectLst/>
                <a:uLnTx/>
                <a:uFillTx/>
                <a:latin typeface="+mn-lt"/>
                <a:ea typeface="+mn-ea"/>
                <a:cs typeface="+mn-cs"/>
              </a:rPr>
              <a:t> AQ une image objective des processus et produits</a:t>
            </a:r>
          </a:p>
          <a:p>
            <a:pPr marL="859536" lvl="1" indent="-457200" fontAlgn="auto">
              <a:spcBef>
                <a:spcPts val="550"/>
              </a:spcBef>
              <a:spcAft>
                <a:spcPts val="0"/>
              </a:spcAft>
              <a:buClr>
                <a:schemeClr val="accent1"/>
              </a:buClr>
              <a:buFont typeface="+mj-lt"/>
              <a:buAutoNum type="arabicPeriod"/>
              <a:defRPr/>
            </a:pPr>
            <a:r>
              <a:rPr lang="fr-FR" sz="2000" dirty="0" smtClean="0">
                <a:latin typeface="+mn-lt"/>
              </a:rPr>
              <a:t>Evaluation du processus</a:t>
            </a:r>
          </a:p>
          <a:p>
            <a:pPr marL="859536" lvl="1" indent="-457200" fontAlgn="auto">
              <a:spcBef>
                <a:spcPts val="550"/>
              </a:spcBef>
              <a:spcAft>
                <a:spcPts val="0"/>
              </a:spcAft>
              <a:buClr>
                <a:schemeClr val="accent1"/>
              </a:buClr>
              <a:buFont typeface="+mj-lt"/>
              <a:buAutoNum type="arabicPeriod"/>
              <a:defRPr/>
            </a:pPr>
            <a:r>
              <a:rPr lang="fr-FR" sz="2000" dirty="0" smtClean="0">
                <a:latin typeface="+mn-lt"/>
              </a:rPr>
              <a:t>Evaluation produit</a:t>
            </a:r>
          </a:p>
          <a:p>
            <a:pPr marL="859536" lvl="1" indent="-457200" fontAlgn="auto">
              <a:spcBef>
                <a:spcPts val="550"/>
              </a:spcBef>
              <a:spcAft>
                <a:spcPts val="0"/>
              </a:spcAft>
              <a:buClr>
                <a:schemeClr val="accent1"/>
              </a:buClr>
              <a:buFont typeface="+mj-lt"/>
              <a:buAutoNum type="arabicPeriod"/>
              <a:defRPr/>
            </a:pPr>
            <a:r>
              <a:rPr lang="fr-FR" sz="2000" dirty="0" smtClean="0">
                <a:latin typeface="+mn-lt"/>
              </a:rPr>
              <a:t>Assurer la résolution des non conformités</a:t>
            </a:r>
          </a:p>
          <a:p>
            <a:pPr marL="402336" indent="-457200" fontAlgn="auto">
              <a:spcBef>
                <a:spcPts val="550"/>
              </a:spcBef>
              <a:spcAft>
                <a:spcPts val="0"/>
              </a:spcAft>
              <a:buClr>
                <a:schemeClr val="accent1"/>
              </a:buClr>
              <a:buFont typeface="+mj-lt"/>
              <a:buAutoNum type="arabicPeriod"/>
              <a:defRPr/>
            </a:pPr>
            <a:r>
              <a:rPr lang="fr-FR" sz="2000" dirty="0" smtClean="0"/>
              <a:t>Communiquer et publier</a:t>
            </a:r>
            <a:r>
              <a:rPr lang="fr-FR" sz="2000" dirty="0" smtClean="0">
                <a:latin typeface="+mn-lt"/>
              </a:rPr>
              <a:t> les résultats </a:t>
            </a:r>
          </a:p>
          <a:p>
            <a:pPr marL="859536" lvl="1" indent="-457200" fontAlgn="auto">
              <a:spcBef>
                <a:spcPts val="550"/>
              </a:spcBef>
              <a:spcAft>
                <a:spcPts val="0"/>
              </a:spcAft>
              <a:buClr>
                <a:schemeClr val="accent1"/>
              </a:buClr>
              <a:buFont typeface="+mj-lt"/>
              <a:buAutoNum type="arabicPeriod"/>
              <a:defRPr/>
            </a:pPr>
            <a:endParaRPr lang="fr-FR" sz="2000" dirty="0" smtClean="0">
              <a:latin typeface="+mn-lt"/>
            </a:endParaRPr>
          </a:p>
          <a:p>
            <a:pPr marL="402336" indent="-457200" fontAlgn="auto">
              <a:spcBef>
                <a:spcPts val="550"/>
              </a:spcBef>
              <a:spcAft>
                <a:spcPts val="0"/>
              </a:spcAft>
              <a:buClr>
                <a:schemeClr val="accent1"/>
              </a:buClr>
              <a:buFont typeface="+mj-lt"/>
              <a:buAutoNum type="arabicPeriod"/>
              <a:defRPr/>
            </a:pPr>
            <a:endParaRPr lang="fr-FR" sz="2000" dirty="0" smtClean="0">
              <a:latin typeface="+mn-lt"/>
            </a:endParaRPr>
          </a:p>
          <a:p>
            <a:pPr marL="402336" indent="-457200" fontAlgn="auto">
              <a:spcBef>
                <a:spcPts val="550"/>
              </a:spcBef>
              <a:spcAft>
                <a:spcPts val="0"/>
              </a:spcAft>
              <a:buClr>
                <a:schemeClr val="accent1"/>
              </a:buClr>
              <a:buFont typeface="+mj-lt"/>
              <a:buAutoNum type="arabicPeriod"/>
              <a:defRPr/>
            </a:pPr>
            <a:endParaRPr lang="fr-FR" sz="2000" dirty="0" smtClean="0">
              <a:latin typeface="+mn-lt"/>
            </a:endParaRPr>
          </a:p>
          <a:p>
            <a:pPr marL="402336" indent="-457200" fontAlgn="auto">
              <a:spcBef>
                <a:spcPts val="550"/>
              </a:spcBef>
              <a:spcAft>
                <a:spcPts val="0"/>
              </a:spcAft>
              <a:buClr>
                <a:schemeClr val="accent1"/>
              </a:buClr>
              <a:buFont typeface="+mj-lt"/>
              <a:buAutoNum type="arabicPeriod"/>
              <a:defRPr/>
            </a:pPr>
            <a:endParaRPr lang="fr-FR" sz="2000" dirty="0" smtClean="0">
              <a:latin typeface="+mn-lt"/>
            </a:endParaRPr>
          </a:p>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Flèche droite 11"/>
          <p:cNvSpPr/>
          <p:nvPr/>
        </p:nvSpPr>
        <p:spPr>
          <a:xfrm rot="16200000">
            <a:off x="7924800" y="18288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10" name="Rectangle 2"/>
          <p:cNvSpPr>
            <a:spLocks noGrp="1" noChangeArrowheads="1"/>
          </p:cNvSpPr>
          <p:nvPr>
            <p:ph type="title"/>
          </p:nvPr>
        </p:nvSpPr>
        <p:spPr>
          <a:xfrm>
            <a:off x="1066800" y="152400"/>
            <a:ext cx="5562600" cy="609600"/>
          </a:xfrm>
        </p:spPr>
        <p:txBody>
          <a:bodyPr>
            <a:noAutofit/>
          </a:bodyPr>
          <a:lstStyle/>
          <a:p>
            <a:r>
              <a:rPr lang="fr-FR" sz="3900" dirty="0" smtClean="0"/>
              <a:t>Le passage au niveau 3 ….</a:t>
            </a:r>
          </a:p>
        </p:txBody>
      </p:sp>
      <p:sp>
        <p:nvSpPr>
          <p:cNvPr id="7" name="Flèche droite 6"/>
          <p:cNvSpPr/>
          <p:nvPr/>
        </p:nvSpPr>
        <p:spPr>
          <a:xfrm>
            <a:off x="762000" y="19050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Picture 2"/>
          <p:cNvPicPr>
            <a:picLocks noChangeAspect="1" noChangeArrowheads="1"/>
          </p:cNvPicPr>
          <p:nvPr/>
        </p:nvPicPr>
        <p:blipFill>
          <a:blip r:embed="rId2" cstate="print"/>
          <a:srcRect/>
          <a:stretch>
            <a:fillRect/>
          </a:stretch>
        </p:blipFill>
        <p:spPr bwMode="auto">
          <a:xfrm>
            <a:off x="1371600" y="1143000"/>
            <a:ext cx="4872038" cy="3210569"/>
          </a:xfrm>
          <a:prstGeom prst="rect">
            <a:avLst/>
          </a:prstGeom>
          <a:noFill/>
          <a:ln w="9525">
            <a:noFill/>
            <a:miter lim="800000"/>
            <a:headEnd/>
            <a:tailEnd/>
          </a:ln>
        </p:spPr>
      </p:pic>
      <p:sp>
        <p:nvSpPr>
          <p:cNvPr id="13" name="Rectangle 3"/>
          <p:cNvSpPr txBox="1">
            <a:spLocks noChangeArrowheads="1"/>
          </p:cNvSpPr>
          <p:nvPr/>
        </p:nvSpPr>
        <p:spPr>
          <a:xfrm>
            <a:off x="990600" y="4495800"/>
            <a:ext cx="7620000" cy="2133600"/>
          </a:xfrm>
          <a:prstGeom prst="rect">
            <a:avLst/>
          </a:prstGeom>
        </p:spPr>
        <p:txBody>
          <a:bodyPr>
            <a:normAutofit fontScale="70000" lnSpcReduction="20000"/>
          </a:bodyPr>
          <a:lstStyle/>
          <a:p>
            <a:pPr marL="402336" indent="-457200" fontAlgn="auto">
              <a:spcBef>
                <a:spcPts val="550"/>
              </a:spcBef>
              <a:spcAft>
                <a:spcPts val="0"/>
              </a:spcAft>
              <a:buClr>
                <a:schemeClr val="accent1"/>
              </a:buClr>
              <a:defRPr/>
            </a:pPr>
            <a:r>
              <a:rPr lang="fr-FR" sz="2600" dirty="0" smtClean="0">
                <a:latin typeface="+mn-lt"/>
              </a:rPr>
              <a:t>OPF	Planifier et réaliser les amélioration du processus d’organisation</a:t>
            </a:r>
          </a:p>
          <a:p>
            <a:pPr marL="402336" indent="-457200" fontAlgn="auto">
              <a:spcBef>
                <a:spcPts val="550"/>
              </a:spcBef>
              <a:spcAft>
                <a:spcPts val="0"/>
              </a:spcAft>
              <a:buClr>
                <a:schemeClr val="accent1"/>
              </a:buClr>
              <a:defRPr/>
            </a:pPr>
            <a:endParaRPr lang="fr-FR" sz="2600" dirty="0" smtClean="0">
              <a:latin typeface="+mn-lt"/>
            </a:endParaRPr>
          </a:p>
          <a:p>
            <a:pPr marL="402336" indent="-457200" fontAlgn="auto">
              <a:spcBef>
                <a:spcPts val="550"/>
              </a:spcBef>
              <a:spcAft>
                <a:spcPts val="0"/>
              </a:spcAft>
              <a:buClr>
                <a:schemeClr val="accent1"/>
              </a:buClr>
              <a:defRPr/>
            </a:pPr>
            <a:r>
              <a:rPr lang="fr-FR" sz="2600" dirty="0" smtClean="0">
                <a:latin typeface="+mn-lt"/>
              </a:rPr>
              <a:t>OT		Plan de formation du personnel (personne efficace et efficiente)</a:t>
            </a:r>
          </a:p>
          <a:p>
            <a:pPr marL="402336" indent="-457200" fontAlgn="auto">
              <a:spcBef>
                <a:spcPts val="550"/>
              </a:spcBef>
              <a:spcAft>
                <a:spcPts val="0"/>
              </a:spcAft>
              <a:buClr>
                <a:schemeClr val="accent1"/>
              </a:buClr>
              <a:defRPr/>
            </a:pPr>
            <a:endParaRPr lang="fr-FR" sz="2600" dirty="0" smtClean="0">
              <a:latin typeface="+mn-lt"/>
            </a:endParaRPr>
          </a:p>
          <a:p>
            <a:pPr marL="402336" indent="-457200" fontAlgn="auto">
              <a:spcBef>
                <a:spcPts val="550"/>
              </a:spcBef>
              <a:spcAft>
                <a:spcPts val="0"/>
              </a:spcAft>
              <a:buClr>
                <a:schemeClr val="accent1"/>
              </a:buClr>
              <a:defRPr/>
            </a:pPr>
            <a:r>
              <a:rPr lang="fr-FR" sz="2600" dirty="0" smtClean="0">
                <a:latin typeface="+mn-lt"/>
              </a:rPr>
              <a:t>OPD	Etablir et maintenir un processus organisationnel actif</a:t>
            </a:r>
          </a:p>
          <a:p>
            <a:pPr marL="402336" indent="-457200" fontAlgn="auto">
              <a:spcBef>
                <a:spcPts val="550"/>
              </a:spcBef>
              <a:spcAft>
                <a:spcPts val="0"/>
              </a:spcAft>
              <a:buClr>
                <a:schemeClr val="accent1"/>
              </a:buClr>
              <a:defRPr/>
            </a:pPr>
            <a:endParaRPr lang="fr-FR" sz="2000" dirty="0" smtClean="0">
              <a:latin typeface="+mn-lt"/>
            </a:endParaRPr>
          </a:p>
          <a:p>
            <a:pPr marL="402336" indent="-457200" fontAlgn="auto">
              <a:spcBef>
                <a:spcPts val="550"/>
              </a:spcBef>
              <a:spcAft>
                <a:spcPts val="0"/>
              </a:spcAft>
              <a:buClr>
                <a:schemeClr val="accent1"/>
              </a:buClr>
              <a:defRPr/>
            </a:pPr>
            <a:r>
              <a:rPr lang="fr-FR" sz="2000" dirty="0" smtClean="0">
                <a:latin typeface="+mn-lt"/>
              </a:rPr>
              <a:t> </a:t>
            </a:r>
          </a:p>
          <a:p>
            <a:pPr marL="402336" indent="-457200" fontAlgn="auto">
              <a:spcBef>
                <a:spcPts val="550"/>
              </a:spcBef>
              <a:spcAft>
                <a:spcPts val="0"/>
              </a:spcAft>
              <a:buClr>
                <a:schemeClr val="accent1"/>
              </a:buClr>
              <a:buFont typeface="+mj-lt"/>
              <a:buAutoNum type="arabicPeriod"/>
              <a:defRPr/>
            </a:pPr>
            <a:endParaRPr lang="fr-FR" sz="2000" dirty="0" smtClean="0">
              <a:latin typeface="+mn-lt"/>
            </a:endParaRPr>
          </a:p>
          <a:p>
            <a:pPr marL="402336" indent="-457200" fontAlgn="auto">
              <a:spcBef>
                <a:spcPts val="550"/>
              </a:spcBef>
              <a:spcAft>
                <a:spcPts val="0"/>
              </a:spcAft>
              <a:buClr>
                <a:schemeClr val="accent1"/>
              </a:buClr>
              <a:buFont typeface="+mj-lt"/>
              <a:buAutoNum type="arabicPeriod"/>
              <a:defRPr/>
            </a:pPr>
            <a:endParaRPr lang="fr-FR" sz="2000" dirty="0" smtClean="0">
              <a:latin typeface="+mn-lt"/>
            </a:endParaRPr>
          </a:p>
          <a:p>
            <a:pPr marL="402336" indent="-457200" fontAlgn="auto">
              <a:spcBef>
                <a:spcPts val="550"/>
              </a:spcBef>
              <a:spcAft>
                <a:spcPts val="0"/>
              </a:spcAft>
              <a:buClr>
                <a:schemeClr val="accent1"/>
              </a:buClr>
              <a:buFont typeface="+mj-lt"/>
              <a:buAutoNum type="arabicPeriod"/>
              <a:defRPr/>
            </a:pPr>
            <a:endParaRPr lang="fr-FR" sz="2000" dirty="0" smtClean="0">
              <a:latin typeface="+mn-lt"/>
            </a:endParaRPr>
          </a:p>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Flèche droite 6"/>
          <p:cNvSpPr/>
          <p:nvPr/>
        </p:nvSpPr>
        <p:spPr>
          <a:xfrm rot="16200000">
            <a:off x="2133600" y="990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43" name="Picture 3"/>
          <p:cNvPicPr>
            <a:picLocks noChangeAspect="1" noChangeArrowheads="1"/>
          </p:cNvPicPr>
          <p:nvPr/>
        </p:nvPicPr>
        <p:blipFill>
          <a:blip r:embed="rId2" cstate="print"/>
          <a:srcRect/>
          <a:stretch>
            <a:fillRect/>
          </a:stretch>
        </p:blipFill>
        <p:spPr bwMode="auto">
          <a:xfrm>
            <a:off x="1066800" y="152400"/>
            <a:ext cx="4600575" cy="666750"/>
          </a:xfrm>
          <a:prstGeom prst="rect">
            <a:avLst/>
          </a:prstGeom>
          <a:noFill/>
          <a:ln w="9525">
            <a:noFill/>
            <a:miter lim="800000"/>
            <a:headEnd/>
            <a:tailEnd/>
          </a:ln>
        </p:spPr>
      </p:pic>
      <p:sp>
        <p:nvSpPr>
          <p:cNvPr id="11" name="Rectangle 3"/>
          <p:cNvSpPr txBox="1">
            <a:spLocks noChangeArrowheads="1"/>
          </p:cNvSpPr>
          <p:nvPr/>
        </p:nvSpPr>
        <p:spPr>
          <a:xfrm>
            <a:off x="609600" y="1371600"/>
            <a:ext cx="8534400" cy="4800600"/>
          </a:xfrm>
          <a:prstGeom prst="rect">
            <a:avLst/>
          </a:prstGeom>
        </p:spPr>
        <p:txBody>
          <a:bodyPr>
            <a:normAutofit fontScale="92500"/>
          </a:bodyPr>
          <a:lstStyle/>
          <a:p>
            <a:pPr marL="402336" indent="-457200" algn="just" fontAlgn="auto">
              <a:spcBef>
                <a:spcPts val="550"/>
              </a:spcBef>
              <a:spcAft>
                <a:spcPts val="0"/>
              </a:spcAft>
              <a:buClr>
                <a:schemeClr val="accent1"/>
              </a:buClr>
              <a:buFont typeface="+mj-lt"/>
              <a:buAutoNum type="arabicPeriod"/>
              <a:defRPr/>
            </a:pPr>
            <a:r>
              <a:rPr lang="fr-FR" sz="2200" dirty="0" smtClean="0">
                <a:latin typeface="+mn-lt"/>
              </a:rPr>
              <a:t>Expliciter les besoins, contraintes et interfaces des parties prenantes pour toutes les phases du cycle de vie du produit</a:t>
            </a:r>
          </a:p>
          <a:p>
            <a:pPr marL="402336" indent="-457200" algn="just" fontAlgn="auto">
              <a:spcBef>
                <a:spcPts val="550"/>
              </a:spcBef>
              <a:spcAft>
                <a:spcPts val="0"/>
              </a:spcAft>
              <a:buClr>
                <a:schemeClr val="accent1"/>
              </a:buClr>
              <a:buFont typeface="+mj-lt"/>
              <a:buAutoNum type="arabicPeriod"/>
              <a:defRPr/>
            </a:pPr>
            <a:r>
              <a:rPr lang="fr-FR" sz="2200" dirty="0" smtClean="0">
                <a:latin typeface="+mn-lt"/>
              </a:rPr>
              <a:t>Transformer ces </a:t>
            </a:r>
            <a:r>
              <a:rPr lang="fr-FR" sz="2200" dirty="0" smtClean="0"/>
              <a:t>besoins, contraintes et interfaces  en exigences clients</a:t>
            </a:r>
          </a:p>
          <a:p>
            <a:pPr marL="402336" indent="-457200" algn="just" fontAlgn="auto">
              <a:spcBef>
                <a:spcPts val="550"/>
              </a:spcBef>
              <a:spcAft>
                <a:spcPts val="0"/>
              </a:spcAft>
              <a:buClr>
                <a:schemeClr val="accent1"/>
              </a:buClr>
              <a:buFont typeface="+mj-lt"/>
              <a:buAutoNum type="arabicPeriod"/>
              <a:defRPr/>
            </a:pPr>
            <a:r>
              <a:rPr lang="fr-FR" sz="2200" dirty="0" smtClean="0"/>
              <a:t>Etablir et maintenir une définition des fonctionnalités requises </a:t>
            </a:r>
          </a:p>
          <a:p>
            <a:pPr marL="402336" indent="-457200" algn="just" fontAlgn="auto">
              <a:spcBef>
                <a:spcPts val="550"/>
              </a:spcBef>
              <a:spcAft>
                <a:spcPts val="0"/>
              </a:spcAft>
              <a:buClr>
                <a:schemeClr val="accent1"/>
              </a:buClr>
              <a:buFont typeface="+mj-lt"/>
              <a:buAutoNum type="arabicPeriod"/>
              <a:defRPr/>
            </a:pPr>
            <a:r>
              <a:rPr lang="fr-FR" sz="2200" dirty="0" smtClean="0">
                <a:latin typeface="+mn-lt"/>
              </a:rPr>
              <a:t>Etablir et maintenir les exigences produit / composant à partir des exigences clients</a:t>
            </a:r>
          </a:p>
          <a:p>
            <a:pPr marL="402336" indent="-457200" algn="just" fontAlgn="auto">
              <a:spcBef>
                <a:spcPts val="550"/>
              </a:spcBef>
              <a:spcAft>
                <a:spcPts val="0"/>
              </a:spcAft>
              <a:buClr>
                <a:schemeClr val="accent1"/>
              </a:buClr>
              <a:buFont typeface="+mj-lt"/>
              <a:buAutoNum type="arabicPeriod"/>
              <a:defRPr/>
            </a:pPr>
            <a:r>
              <a:rPr lang="fr-FR" sz="2200" dirty="0" smtClean="0">
                <a:latin typeface="+mn-lt"/>
              </a:rPr>
              <a:t>Allouer les exigences pour chaque composant de produit</a:t>
            </a:r>
          </a:p>
          <a:p>
            <a:pPr marL="402336" indent="-457200" algn="just" fontAlgn="auto">
              <a:spcBef>
                <a:spcPts val="550"/>
              </a:spcBef>
              <a:spcAft>
                <a:spcPts val="0"/>
              </a:spcAft>
              <a:buClr>
                <a:schemeClr val="accent1"/>
              </a:buClr>
              <a:buFont typeface="+mj-lt"/>
              <a:buAutoNum type="arabicPeriod"/>
              <a:defRPr/>
            </a:pPr>
            <a:r>
              <a:rPr lang="fr-FR" sz="2200" dirty="0" smtClean="0">
                <a:latin typeface="+mn-lt"/>
              </a:rPr>
              <a:t>Identifier les exigences d’interfaces</a:t>
            </a:r>
          </a:p>
          <a:p>
            <a:pPr marL="402336" indent="-457200" algn="just" fontAlgn="auto">
              <a:spcBef>
                <a:spcPts val="550"/>
              </a:spcBef>
              <a:spcAft>
                <a:spcPts val="0"/>
              </a:spcAft>
              <a:buClr>
                <a:schemeClr val="accent1"/>
              </a:buClr>
              <a:buFont typeface="+mj-lt"/>
              <a:buAutoNum type="arabicPeriod"/>
              <a:defRPr/>
            </a:pPr>
            <a:r>
              <a:rPr lang="fr-FR" sz="2200" dirty="0" smtClean="0"/>
              <a:t>Etablir et maintenir </a:t>
            </a:r>
            <a:r>
              <a:rPr lang="fr-FR" sz="2200" dirty="0" smtClean="0">
                <a:latin typeface="+mn-lt"/>
              </a:rPr>
              <a:t>des conceptions de fonctionnement et les scénarios associés</a:t>
            </a:r>
          </a:p>
          <a:p>
            <a:pPr marL="402336" indent="-457200" algn="just" fontAlgn="auto">
              <a:spcBef>
                <a:spcPts val="550"/>
              </a:spcBef>
              <a:spcAft>
                <a:spcPts val="0"/>
              </a:spcAft>
              <a:buClr>
                <a:schemeClr val="accent1"/>
              </a:buClr>
              <a:buFont typeface="+mj-lt"/>
              <a:buAutoNum type="arabicPeriod"/>
              <a:defRPr/>
            </a:pPr>
            <a:r>
              <a:rPr lang="fr-FR" sz="2200" dirty="0" smtClean="0">
                <a:latin typeface="+mn-lt"/>
              </a:rPr>
              <a:t>Analyser les exigences pour s’assurer qu’elles soient nécessaire et suffisantes</a:t>
            </a:r>
          </a:p>
          <a:p>
            <a:pPr marL="402336" indent="-457200" algn="just" fontAlgn="auto">
              <a:spcBef>
                <a:spcPts val="550"/>
              </a:spcBef>
              <a:spcAft>
                <a:spcPts val="0"/>
              </a:spcAft>
              <a:buClr>
                <a:schemeClr val="accent1"/>
              </a:buClr>
              <a:buFont typeface="+mj-lt"/>
              <a:buAutoNum type="arabicPeriod"/>
              <a:defRPr/>
            </a:pPr>
            <a:r>
              <a:rPr lang="fr-FR" sz="2200" dirty="0" smtClean="0">
                <a:latin typeface="+mn-lt"/>
              </a:rPr>
              <a:t>Valider les exigences pour s’assurer que le produit aura bien les fonctionnalités souhaitées dans son environnement </a:t>
            </a:r>
          </a:p>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Flèche droite 6"/>
          <p:cNvSpPr/>
          <p:nvPr/>
        </p:nvSpPr>
        <p:spPr>
          <a:xfrm rot="16200000">
            <a:off x="2895600" y="990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43" name="Picture 3"/>
          <p:cNvPicPr>
            <a:picLocks noChangeAspect="1" noChangeArrowheads="1"/>
          </p:cNvPicPr>
          <p:nvPr/>
        </p:nvPicPr>
        <p:blipFill>
          <a:blip r:embed="rId2" cstate="print"/>
          <a:srcRect/>
          <a:stretch>
            <a:fillRect/>
          </a:stretch>
        </p:blipFill>
        <p:spPr bwMode="auto">
          <a:xfrm>
            <a:off x="1066800" y="152400"/>
            <a:ext cx="4600575" cy="666750"/>
          </a:xfrm>
          <a:prstGeom prst="rect">
            <a:avLst/>
          </a:prstGeom>
          <a:noFill/>
          <a:ln w="9525">
            <a:noFill/>
            <a:miter lim="800000"/>
            <a:headEnd/>
            <a:tailEnd/>
          </a:ln>
        </p:spPr>
      </p:pic>
      <p:sp>
        <p:nvSpPr>
          <p:cNvPr id="11" name="Rectangle 3"/>
          <p:cNvSpPr txBox="1">
            <a:spLocks noChangeArrowheads="1"/>
          </p:cNvSpPr>
          <p:nvPr/>
        </p:nvSpPr>
        <p:spPr>
          <a:xfrm>
            <a:off x="609600" y="1371600"/>
            <a:ext cx="85344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0" y="1295400"/>
            <a:ext cx="90678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smtClean="0">
                <a:ln>
                  <a:noFill/>
                </a:ln>
                <a:solidFill>
                  <a:schemeClr val="tx1"/>
                </a:solidFill>
                <a:effectLst/>
                <a:uLnTx/>
                <a:uFillTx/>
                <a:latin typeface="+mn-lt"/>
                <a:ea typeface="+mn-ea"/>
                <a:cs typeface="+mn-cs"/>
              </a:rPr>
              <a:t>Sélectionner</a:t>
            </a:r>
            <a:r>
              <a:rPr kumimoji="0" lang="fr-FR" sz="2000" b="0" i="0" u="none" strike="noStrike" kern="1200" cap="none" spc="0" normalizeH="0" noProof="0" smtClean="0">
                <a:ln>
                  <a:noFill/>
                </a:ln>
                <a:solidFill>
                  <a:schemeClr val="tx1"/>
                </a:solidFill>
                <a:effectLst/>
                <a:uLnTx/>
                <a:uFillTx/>
                <a:latin typeface="+mn-lt"/>
                <a:ea typeface="+mn-ea"/>
                <a:cs typeface="+mn-cs"/>
              </a:rPr>
              <a:t> les solutions de composant produit</a:t>
            </a:r>
            <a:endParaRPr kumimoji="0" lang="fr-FR" sz="2000" b="0" i="0" u="none" strike="noStrike" kern="1200" cap="none" spc="0" normalizeH="0" baseline="0" noProof="0" smtClean="0">
              <a:ln>
                <a:noFill/>
              </a:ln>
              <a:solidFill>
                <a:schemeClr val="tx1"/>
              </a:solidFill>
              <a:effectLst/>
              <a:uLnTx/>
              <a:uFillTx/>
              <a:latin typeface="+mn-lt"/>
              <a:ea typeface="+mn-ea"/>
              <a:cs typeface="+mn-cs"/>
            </a:endParaRPr>
          </a:p>
          <a:p>
            <a:pPr marL="1373886" lvl="2" indent="-514350" fontAlgn="auto">
              <a:spcBef>
                <a:spcPts val="550"/>
              </a:spcBef>
              <a:spcAft>
                <a:spcPts val="0"/>
              </a:spcAft>
              <a:buClr>
                <a:schemeClr val="accent1"/>
              </a:buClr>
              <a:buFont typeface="+mj-lt"/>
              <a:buAutoNum type="romanLcPeriod"/>
              <a:defRPr/>
            </a:pPr>
            <a:r>
              <a:rPr kumimoji="0" lang="fr-FR" sz="2000" b="0" i="0" u="none" strike="noStrike" kern="1200" cap="none" spc="0" normalizeH="0" baseline="0" noProof="0" smtClean="0">
                <a:ln>
                  <a:noFill/>
                </a:ln>
                <a:solidFill>
                  <a:schemeClr val="tx1"/>
                </a:solidFill>
                <a:effectLst/>
                <a:uLnTx/>
                <a:uFillTx/>
                <a:latin typeface="+mn-lt"/>
                <a:ea typeface="+mn-ea"/>
                <a:cs typeface="+mn-cs"/>
              </a:rPr>
              <a:t>Développer</a:t>
            </a:r>
            <a:r>
              <a:rPr kumimoji="0" lang="fr-FR" sz="2000" b="0" i="0" u="none" strike="noStrike" kern="1200" cap="none" spc="0" normalizeH="0" noProof="0" smtClean="0">
                <a:ln>
                  <a:noFill/>
                </a:ln>
                <a:solidFill>
                  <a:schemeClr val="tx1"/>
                </a:solidFill>
                <a:effectLst/>
                <a:uLnTx/>
                <a:uFillTx/>
                <a:latin typeface="+mn-lt"/>
                <a:ea typeface="+mn-ea"/>
                <a:cs typeface="+mn-cs"/>
              </a:rPr>
              <a:t> des alternatives de solutions / critères de sélection</a:t>
            </a:r>
          </a:p>
          <a:p>
            <a:pPr marL="1373886" lvl="2" indent="-514350" fontAlgn="auto">
              <a:spcBef>
                <a:spcPts val="550"/>
              </a:spcBef>
              <a:spcAft>
                <a:spcPts val="0"/>
              </a:spcAft>
              <a:buClr>
                <a:schemeClr val="accent1"/>
              </a:buClr>
              <a:buFont typeface="+mj-lt"/>
              <a:buAutoNum type="romanLcPeriod"/>
              <a:defRPr/>
            </a:pPr>
            <a:r>
              <a:rPr lang="fr-FR" sz="2000" smtClean="0">
                <a:latin typeface="+mn-lt"/>
              </a:rPr>
              <a:t>Choisir les solutions pour les composants au regard des critères</a:t>
            </a:r>
          </a:p>
          <a:p>
            <a:pPr marL="916686" lvl="1" indent="-514350" fontAlgn="auto">
              <a:spcBef>
                <a:spcPts val="550"/>
              </a:spcBef>
              <a:spcAft>
                <a:spcPts val="0"/>
              </a:spcAft>
              <a:buClr>
                <a:schemeClr val="accent1"/>
              </a:buClr>
              <a:buFont typeface="+mj-lt"/>
              <a:buAutoNum type="arabicPeriod"/>
              <a:defRPr/>
            </a:pPr>
            <a:r>
              <a:rPr lang="fr-FR" sz="2000" smtClean="0">
                <a:latin typeface="+mn-lt"/>
              </a:rPr>
              <a:t>Développer une conception de composants</a:t>
            </a:r>
          </a:p>
          <a:p>
            <a:pPr marL="1373886" lvl="2" indent="-514350" fontAlgn="auto">
              <a:spcBef>
                <a:spcPts val="550"/>
              </a:spcBef>
              <a:spcAft>
                <a:spcPts val="0"/>
              </a:spcAft>
              <a:buClr>
                <a:schemeClr val="accent1"/>
              </a:buClr>
              <a:buFont typeface="+mj-lt"/>
              <a:buAutoNum type="romanLcPeriod"/>
              <a:defRPr/>
            </a:pPr>
            <a:r>
              <a:rPr lang="fr-FR" sz="2000" smtClean="0">
                <a:latin typeface="+mn-lt"/>
              </a:rPr>
              <a:t>Développer une conception pour le produit</a:t>
            </a:r>
          </a:p>
          <a:p>
            <a:pPr marL="1373886" lvl="2" indent="-514350" fontAlgn="auto">
              <a:spcBef>
                <a:spcPts val="550"/>
              </a:spcBef>
              <a:spcAft>
                <a:spcPts val="0"/>
              </a:spcAft>
              <a:buClr>
                <a:schemeClr val="accent1"/>
              </a:buClr>
              <a:buFont typeface="+mj-lt"/>
              <a:buAutoNum type="romanLcPeriod"/>
              <a:defRPr/>
            </a:pPr>
            <a:r>
              <a:rPr lang="fr-FR" sz="2000" smtClean="0">
                <a:latin typeface="+mn-lt"/>
              </a:rPr>
              <a:t>Etablir et maintenir un ensemble de donnés techniques</a:t>
            </a:r>
          </a:p>
          <a:p>
            <a:pPr marL="1373886" lvl="2" indent="-514350" fontAlgn="auto">
              <a:spcBef>
                <a:spcPts val="550"/>
              </a:spcBef>
              <a:spcAft>
                <a:spcPts val="0"/>
              </a:spcAft>
              <a:buClr>
                <a:schemeClr val="accent1"/>
              </a:buClr>
              <a:buFont typeface="+mj-lt"/>
              <a:buAutoNum type="romanLcPeriod"/>
              <a:defRPr/>
            </a:pPr>
            <a:r>
              <a:rPr lang="fr-FR" sz="2000" smtClean="0">
                <a:latin typeface="+mn-lt"/>
              </a:rPr>
              <a:t>Réaliser la conception des interfaces au regard des critères</a:t>
            </a:r>
          </a:p>
          <a:p>
            <a:pPr marL="1373886" lvl="2" indent="-514350" fontAlgn="auto">
              <a:spcBef>
                <a:spcPts val="550"/>
              </a:spcBef>
              <a:spcAft>
                <a:spcPts val="0"/>
              </a:spcAft>
              <a:buClr>
                <a:schemeClr val="accent1"/>
              </a:buClr>
              <a:buFont typeface="+mj-lt"/>
              <a:buAutoNum type="romanLcPeriod"/>
              <a:defRPr/>
            </a:pPr>
            <a:r>
              <a:rPr lang="fr-FR" sz="2000" smtClean="0">
                <a:latin typeface="+mn-lt"/>
              </a:rPr>
              <a:t>Evaluer la réalisation du composant : dev, re-use, étagère (COTS)</a:t>
            </a:r>
          </a:p>
          <a:p>
            <a:pPr marL="916686" lvl="1" indent="-514350" fontAlgn="auto">
              <a:spcBef>
                <a:spcPts val="550"/>
              </a:spcBef>
              <a:spcAft>
                <a:spcPts val="0"/>
              </a:spcAft>
              <a:buClr>
                <a:schemeClr val="accent1"/>
              </a:buClr>
              <a:buFont typeface="+mj-lt"/>
              <a:buAutoNum type="arabicPeriod"/>
              <a:defRPr/>
            </a:pPr>
            <a:r>
              <a:rPr lang="fr-FR" sz="2000" smtClean="0">
                <a:latin typeface="+mn-lt"/>
              </a:rPr>
              <a:t>Implémenter la conception</a:t>
            </a:r>
          </a:p>
          <a:p>
            <a:pPr marL="1373886" lvl="2" indent="-514350" fontAlgn="auto">
              <a:spcBef>
                <a:spcPts val="550"/>
              </a:spcBef>
              <a:spcAft>
                <a:spcPts val="0"/>
              </a:spcAft>
              <a:buClr>
                <a:schemeClr val="accent1"/>
              </a:buClr>
              <a:buFont typeface="+mj-lt"/>
              <a:buAutoNum type="romanLcPeriod"/>
              <a:defRPr/>
            </a:pPr>
            <a:r>
              <a:rPr lang="fr-FR" sz="2000" smtClean="0">
                <a:latin typeface="+mn-lt"/>
              </a:rPr>
              <a:t>Implémenter les composants à partir de leur conception</a:t>
            </a:r>
          </a:p>
          <a:p>
            <a:pPr marL="1373886" lvl="2" indent="-514350" fontAlgn="auto">
              <a:spcBef>
                <a:spcPts val="550"/>
              </a:spcBef>
              <a:spcAft>
                <a:spcPts val="0"/>
              </a:spcAft>
              <a:buClr>
                <a:schemeClr val="accent1"/>
              </a:buClr>
              <a:buFont typeface="+mj-lt"/>
              <a:buAutoNum type="romanLcPeriod"/>
              <a:defRPr/>
            </a:pPr>
            <a:r>
              <a:rPr lang="fr-FR" sz="2000" smtClean="0">
                <a:latin typeface="+mn-lt"/>
              </a:rPr>
              <a:t>Développer et maintenir la documentation</a:t>
            </a: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Flèche droite 6"/>
          <p:cNvSpPr/>
          <p:nvPr/>
        </p:nvSpPr>
        <p:spPr>
          <a:xfrm rot="16200000">
            <a:off x="3581400" y="990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43" name="Picture 3"/>
          <p:cNvPicPr>
            <a:picLocks noChangeAspect="1" noChangeArrowheads="1"/>
          </p:cNvPicPr>
          <p:nvPr/>
        </p:nvPicPr>
        <p:blipFill>
          <a:blip r:embed="rId2" cstate="print"/>
          <a:srcRect/>
          <a:stretch>
            <a:fillRect/>
          </a:stretch>
        </p:blipFill>
        <p:spPr bwMode="auto">
          <a:xfrm>
            <a:off x="1066800" y="152400"/>
            <a:ext cx="4600575" cy="666750"/>
          </a:xfrm>
          <a:prstGeom prst="rect">
            <a:avLst/>
          </a:prstGeom>
          <a:noFill/>
          <a:ln w="9525">
            <a:noFill/>
            <a:miter lim="800000"/>
            <a:headEnd/>
            <a:tailEnd/>
          </a:ln>
        </p:spPr>
      </p:pic>
      <p:sp>
        <p:nvSpPr>
          <p:cNvPr id="11" name="Rectangle 3"/>
          <p:cNvSpPr txBox="1">
            <a:spLocks noChangeArrowheads="1"/>
          </p:cNvSpPr>
          <p:nvPr/>
        </p:nvSpPr>
        <p:spPr>
          <a:xfrm>
            <a:off x="609600" y="1371600"/>
            <a:ext cx="85344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381000" y="1295400"/>
            <a:ext cx="90678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Préparer l’intégration du</a:t>
            </a:r>
            <a:r>
              <a:rPr kumimoji="0" lang="fr-FR" sz="2000" b="0" i="0" u="none" strike="noStrike" kern="1200" cap="none" spc="0" normalizeH="0" noProof="0" dirty="0" smtClean="0">
                <a:ln>
                  <a:noFill/>
                </a:ln>
                <a:solidFill>
                  <a:schemeClr val="tx1"/>
                </a:solidFill>
                <a:effectLst/>
                <a:uLnTx/>
                <a:uFillTx/>
                <a:latin typeface="+mn-lt"/>
                <a:ea typeface="+mn-ea"/>
                <a:cs typeface="+mn-cs"/>
              </a:rPr>
              <a:t> produit</a:t>
            </a:r>
            <a:endParaRPr kumimoji="0" lang="fr-FR" sz="2000" b="0" i="0" u="none" strike="noStrike" kern="1200" cap="none" spc="0" normalizeH="0" baseline="0" noProof="0" dirty="0" smtClean="0">
              <a:ln>
                <a:noFill/>
              </a:ln>
              <a:solidFill>
                <a:schemeClr val="tx1"/>
              </a:solidFill>
              <a:effectLst/>
              <a:uLnTx/>
              <a:uFillTx/>
              <a:latin typeface="+mn-lt"/>
              <a:ea typeface="+mn-ea"/>
              <a:cs typeface="+mn-cs"/>
            </a:endParaRPr>
          </a:p>
          <a:p>
            <a:pPr marL="1373886" lvl="2" indent="-514350" fontAlgn="auto">
              <a:spcBef>
                <a:spcPts val="550"/>
              </a:spcBef>
              <a:spcAft>
                <a:spcPts val="0"/>
              </a:spcAft>
              <a:buClr>
                <a:schemeClr val="accent1"/>
              </a:buClr>
              <a:buFont typeface="+mj-lt"/>
              <a:buAutoNum type="romanL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Déterminer la séquence d’intégration des composants</a:t>
            </a:r>
          </a:p>
          <a:p>
            <a:pPr marL="1373886" lvl="2" indent="-514350" fontAlgn="auto">
              <a:spcBef>
                <a:spcPts val="550"/>
              </a:spcBef>
              <a:spcAft>
                <a:spcPts val="0"/>
              </a:spcAft>
              <a:buClr>
                <a:schemeClr val="accent1"/>
              </a:buClr>
              <a:buFont typeface="+mj-lt"/>
              <a:buAutoNum type="romanLcPeriod"/>
              <a:defRPr/>
            </a:pPr>
            <a:r>
              <a:rPr kumimoji="0" lang="fr-FR" sz="2000" b="0" i="0" u="none" strike="noStrike" kern="1200" cap="none" spc="0" normalizeH="0" noProof="0" dirty="0" smtClean="0">
                <a:ln>
                  <a:noFill/>
                </a:ln>
                <a:solidFill>
                  <a:schemeClr val="tx1"/>
                </a:solidFill>
                <a:effectLst/>
                <a:uLnTx/>
                <a:uFillTx/>
                <a:latin typeface="+mn-lt"/>
                <a:ea typeface="+mn-ea"/>
                <a:cs typeface="+mn-cs"/>
              </a:rPr>
              <a:t>Etablir et maintenir l’environnement nécessaire à l’intégration</a:t>
            </a:r>
          </a:p>
          <a:p>
            <a:pPr marL="1373886" lvl="2" indent="-514350" fontAlgn="auto">
              <a:spcBef>
                <a:spcPts val="550"/>
              </a:spcBef>
              <a:spcAft>
                <a:spcPts val="0"/>
              </a:spcAft>
              <a:buClr>
                <a:schemeClr val="accent1"/>
              </a:buClr>
              <a:buFont typeface="+mj-lt"/>
              <a:buAutoNum type="romanLcPeriod"/>
              <a:defRPr/>
            </a:pPr>
            <a:r>
              <a:rPr lang="fr-FR" sz="2000" dirty="0" smtClean="0"/>
              <a:t>Etablir et maintenir les procédures et critères d’intégration</a:t>
            </a:r>
          </a:p>
          <a:p>
            <a:pPr marL="916686" lvl="1" indent="-514350" fontAlgn="auto">
              <a:spcBef>
                <a:spcPts val="550"/>
              </a:spcBef>
              <a:spcAft>
                <a:spcPts val="0"/>
              </a:spcAft>
              <a:buClr>
                <a:schemeClr val="accent1"/>
              </a:buClr>
              <a:buFont typeface="+mj-lt"/>
              <a:buAutoNum type="arabicPeriod"/>
              <a:defRPr/>
            </a:pPr>
            <a:r>
              <a:rPr lang="fr-FR" sz="2000" dirty="0" smtClean="0"/>
              <a:t>Assurer la compatibilité des interfaces</a:t>
            </a:r>
          </a:p>
          <a:p>
            <a:pPr marL="1373886" lvl="2" indent="-514350" fontAlgn="auto">
              <a:spcBef>
                <a:spcPts val="550"/>
              </a:spcBef>
              <a:spcAft>
                <a:spcPts val="0"/>
              </a:spcAft>
              <a:buClr>
                <a:schemeClr val="accent1"/>
              </a:buClr>
              <a:buFont typeface="+mj-lt"/>
              <a:buAutoNum type="romanLcPeriod"/>
              <a:defRPr/>
            </a:pPr>
            <a:r>
              <a:rPr lang="fr-FR" sz="2000" dirty="0" smtClean="0"/>
              <a:t>Assurer la couvertures des interfaces</a:t>
            </a:r>
          </a:p>
          <a:p>
            <a:pPr marL="1373886" lvl="2" indent="-514350" fontAlgn="auto">
              <a:spcBef>
                <a:spcPts val="550"/>
              </a:spcBef>
              <a:spcAft>
                <a:spcPts val="0"/>
              </a:spcAft>
              <a:buClr>
                <a:schemeClr val="accent1"/>
              </a:buClr>
              <a:buFont typeface="+mj-lt"/>
              <a:buAutoNum type="romanLcPeriod"/>
              <a:defRPr/>
            </a:pPr>
            <a:r>
              <a:rPr lang="fr-FR" sz="2000" dirty="0" smtClean="0"/>
              <a:t>Gérer la définition des interfaces entre produits/composant</a:t>
            </a:r>
          </a:p>
          <a:p>
            <a:pPr marL="916686" lvl="1" indent="-514350" fontAlgn="auto">
              <a:spcBef>
                <a:spcPts val="550"/>
              </a:spcBef>
              <a:spcAft>
                <a:spcPts val="0"/>
              </a:spcAft>
              <a:buClr>
                <a:schemeClr val="accent1"/>
              </a:buClr>
              <a:buFont typeface="+mj-lt"/>
              <a:buAutoNum type="arabicPeriod"/>
              <a:defRPr/>
            </a:pPr>
            <a:r>
              <a:rPr lang="fr-FR" sz="2000" dirty="0" smtClean="0"/>
              <a:t>Assembler les composants</a:t>
            </a:r>
          </a:p>
          <a:p>
            <a:pPr marL="1373886" lvl="2" indent="-514350" fontAlgn="auto">
              <a:spcBef>
                <a:spcPts val="550"/>
              </a:spcBef>
              <a:spcAft>
                <a:spcPts val="0"/>
              </a:spcAft>
              <a:buClr>
                <a:schemeClr val="accent1"/>
              </a:buClr>
              <a:buFont typeface="+mj-lt"/>
              <a:buAutoNum type="romanLcPeriod"/>
              <a:defRPr/>
            </a:pPr>
            <a:r>
              <a:rPr lang="fr-FR" sz="2000" dirty="0" smtClean="0"/>
              <a:t>Vérifier la conformité avant assemblage</a:t>
            </a:r>
          </a:p>
          <a:p>
            <a:pPr marL="1373886" lvl="2" indent="-514350" fontAlgn="auto">
              <a:spcBef>
                <a:spcPts val="550"/>
              </a:spcBef>
              <a:spcAft>
                <a:spcPts val="0"/>
              </a:spcAft>
              <a:buClr>
                <a:schemeClr val="accent1"/>
              </a:buClr>
              <a:buFont typeface="+mj-lt"/>
              <a:buAutoNum type="romanLcPeriod"/>
              <a:defRPr/>
            </a:pPr>
            <a:r>
              <a:rPr lang="fr-FR" sz="2000" dirty="0" smtClean="0"/>
              <a:t>Assembler les composants</a:t>
            </a:r>
          </a:p>
          <a:p>
            <a:pPr marL="1373886" lvl="2" indent="-514350" fontAlgn="auto">
              <a:spcBef>
                <a:spcPts val="550"/>
              </a:spcBef>
              <a:spcAft>
                <a:spcPts val="0"/>
              </a:spcAft>
              <a:buClr>
                <a:schemeClr val="accent1"/>
              </a:buClr>
              <a:buFont typeface="+mj-lt"/>
              <a:buAutoNum type="romanLcPeriod"/>
              <a:defRPr/>
            </a:pPr>
            <a:r>
              <a:rPr lang="fr-FR" sz="2000" dirty="0" smtClean="0"/>
              <a:t>Evaluer les composants assemblés</a:t>
            </a:r>
          </a:p>
          <a:p>
            <a:pPr marL="1373886" lvl="2" indent="-514350" fontAlgn="auto">
              <a:spcBef>
                <a:spcPts val="550"/>
              </a:spcBef>
              <a:spcAft>
                <a:spcPts val="0"/>
              </a:spcAft>
              <a:buClr>
                <a:schemeClr val="accent1"/>
              </a:buClr>
              <a:buFont typeface="+mj-lt"/>
              <a:buAutoNum type="romanLcPeriod"/>
              <a:defRPr/>
            </a:pPr>
            <a:r>
              <a:rPr lang="fr-FR" sz="2000" dirty="0" smtClean="0"/>
              <a:t>Conditionner le produit assemblé pour livraison</a:t>
            </a:r>
          </a:p>
          <a:p>
            <a:pPr marL="1373886" lvl="2" indent="-514350" fontAlgn="auto">
              <a:spcBef>
                <a:spcPts val="550"/>
              </a:spcBef>
              <a:spcAft>
                <a:spcPts val="0"/>
              </a:spcAft>
              <a:buClr>
                <a:schemeClr val="accent1"/>
              </a:buClr>
              <a:buFont typeface="+mj-lt"/>
              <a:buAutoNum type="romanLcPeriod"/>
              <a:defRPr/>
            </a:pPr>
            <a:endParaRPr lang="fr-FR" sz="2000" dirty="0" smtClean="0"/>
          </a:p>
          <a:p>
            <a:pPr marL="916686" lvl="1" indent="-514350" fontAlgn="auto">
              <a:spcBef>
                <a:spcPts val="550"/>
              </a:spcBef>
              <a:spcAft>
                <a:spcPts val="0"/>
              </a:spcAft>
              <a:buClr>
                <a:schemeClr val="accent1"/>
              </a:buClr>
              <a:buFont typeface="+mj-lt"/>
              <a:buAutoNum type="arabicPeriod"/>
              <a:defRPr/>
            </a:pPr>
            <a:endParaRPr lang="fr-FR" sz="2400" dirty="0" smtClean="0"/>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066800" y="1295400"/>
            <a:ext cx="7864475" cy="4932362"/>
          </a:xfrm>
          <a:prstGeom prst="rect">
            <a:avLst/>
          </a:prstGeom>
        </p:spPr>
        <p:txBody>
          <a:bodyPr>
            <a:normAutofit fontScale="8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Les </a:t>
            </a:r>
            <a:r>
              <a:rPr kumimoji="0" lang="fr-FR" sz="2800" b="0" i="0" u="none" strike="noStrike" kern="1200" cap="none" spc="0" normalizeH="0" baseline="0" noProof="0" dirty="0" smtClean="0">
                <a:ln>
                  <a:noFill/>
                </a:ln>
                <a:solidFill>
                  <a:srgbClr val="FF0000"/>
                </a:solidFill>
                <a:effectLst/>
                <a:uLnTx/>
                <a:uFillTx/>
                <a:latin typeface="+mn-lt"/>
                <a:ea typeface="+mn-ea"/>
                <a:cs typeface="+mn-cs"/>
              </a:rPr>
              <a:t>méthodes de développement</a:t>
            </a:r>
            <a:r>
              <a:rPr kumimoji="0" lang="fr-FR" sz="28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Guider les développeurs de la phase d'analyse à la phase de maintenance.</a:t>
            </a:r>
          </a:p>
          <a:p>
            <a:pPr marL="886968" marR="0" lvl="2" indent="-228600" algn="l" defTabSz="914400" rtl="0" eaLnBrk="1" fontAlgn="auto" latinLnBrk="0" hangingPunct="1">
              <a:lnSpc>
                <a:spcPct val="100000"/>
              </a:lnSpc>
              <a:spcBef>
                <a:spcPct val="20000"/>
              </a:spcBef>
              <a:spcAft>
                <a:spcPts val="0"/>
              </a:spcAft>
              <a:buClr>
                <a:schemeClr val="accent2"/>
              </a:buClr>
              <a:buSzTx/>
              <a:buFont typeface="Wingdings 2"/>
              <a:buChar char=""/>
              <a:tabLst/>
              <a:defRPr/>
            </a:pPr>
            <a:r>
              <a:rPr lang="fr-FR" sz="2000" dirty="0" smtClean="0">
                <a:latin typeface="Arial" charset="0"/>
              </a:rPr>
              <a:t>Méthodes permettant de passer du besoin au produit,</a:t>
            </a:r>
            <a:endParaRPr kumimoji="0" lang="fr-FR" sz="2000" b="0" i="0" u="none" strike="noStrike" kern="1200" cap="none" spc="0" normalizeH="0" baseline="0" noProof="0" dirty="0" smtClean="0">
              <a:ln>
                <a:noFill/>
              </a:ln>
              <a:solidFill>
                <a:schemeClr val="tx1"/>
              </a:solidFill>
              <a:effectLst/>
              <a:uLnTx/>
              <a:uFillTx/>
              <a:latin typeface="Arial" charset="0"/>
              <a:ea typeface="+mn-ea"/>
              <a:cs typeface="+mn-cs"/>
            </a:endParaRPr>
          </a:p>
          <a:p>
            <a:pPr marL="886968" lvl="2" indent="-228600" fontAlgn="auto">
              <a:spcBef>
                <a:spcPct val="20000"/>
              </a:spcBef>
              <a:spcAft>
                <a:spcPts val="0"/>
              </a:spcAft>
              <a:buClr>
                <a:schemeClr val="accent2"/>
              </a:buClr>
              <a:buFont typeface="Wingdings 2"/>
              <a:buChar char=""/>
              <a:defRPr/>
            </a:pPr>
            <a:r>
              <a:rPr lang="fr-FR" sz="2000" dirty="0" smtClean="0"/>
              <a:t>Gestion de la configuration et du changement,</a:t>
            </a:r>
          </a:p>
          <a:p>
            <a:pPr marL="886968" lvl="2" indent="-228600" fontAlgn="auto">
              <a:spcBef>
                <a:spcPct val="20000"/>
              </a:spcBef>
              <a:spcAft>
                <a:spcPts val="0"/>
              </a:spcAft>
              <a:buClr>
                <a:schemeClr val="accent2"/>
              </a:buClr>
              <a:buFont typeface="Wingdings 2"/>
              <a:buChar char=""/>
              <a:defRPr/>
            </a:pPr>
            <a:r>
              <a:rPr lang="fr-FR" sz="2000" dirty="0" smtClean="0"/>
              <a:t>Activités soutenues par des outils </a:t>
            </a:r>
            <a:r>
              <a:rPr lang="fr-FR" sz="2000" dirty="0" smtClean="0">
                <a:solidFill>
                  <a:schemeClr val="tx2">
                    <a:lumMod val="75000"/>
                  </a:schemeClr>
                </a:solidFill>
              </a:rPr>
              <a:t>indispensables.</a:t>
            </a:r>
            <a:r>
              <a:rPr lang="fr-FR" sz="2000" dirty="0" smtClean="0"/>
              <a:t> </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Les </a:t>
            </a:r>
            <a:r>
              <a:rPr kumimoji="0" lang="fr-FR" sz="2800" b="0" i="0" u="none" strike="noStrike" kern="1200" cap="none" spc="0" normalizeH="0" baseline="0" noProof="0" dirty="0" smtClean="0">
                <a:ln>
                  <a:noFill/>
                </a:ln>
                <a:solidFill>
                  <a:srgbClr val="FF0000"/>
                </a:solidFill>
                <a:effectLst/>
                <a:uLnTx/>
                <a:uFillTx/>
                <a:latin typeface="+mn-lt"/>
                <a:ea typeface="+mn-ea"/>
                <a:cs typeface="+mn-cs"/>
              </a:rPr>
              <a:t>méthodes de conduite de projet.</a:t>
            </a:r>
          </a:p>
          <a:p>
            <a:pPr marL="640080" lvl="1" indent="-237744" fontAlgn="auto">
              <a:spcBef>
                <a:spcPts val="550"/>
              </a:spcBef>
              <a:spcAft>
                <a:spcPts val="0"/>
              </a:spcAft>
              <a:buClr>
                <a:schemeClr val="accent1"/>
              </a:buClr>
              <a:buFont typeface="Verdana"/>
              <a:buChar cha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Aider le chef de projet à</a:t>
            </a:r>
            <a:r>
              <a:rPr lang="fr-FR" sz="2400" dirty="0" smtClean="0">
                <a:solidFill>
                  <a:prstClr val="black"/>
                </a:solidFill>
                <a:latin typeface="Gill Sans MT"/>
              </a:rPr>
              <a:t> évaluer les charges,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planifier son projet,  et suivre son</a:t>
            </a:r>
            <a:r>
              <a:rPr kumimoji="0" lang="fr-FR" sz="2400" b="0" i="0" u="none" strike="noStrike" kern="1200" cap="none" spc="0" normalizeH="0" noProof="0" dirty="0" smtClean="0">
                <a:ln>
                  <a:noFill/>
                </a:ln>
                <a:solidFill>
                  <a:schemeClr val="tx1"/>
                </a:solidFill>
                <a:effectLst/>
                <a:uLnTx/>
                <a:uFillTx/>
                <a:latin typeface="+mn-lt"/>
                <a:ea typeface="+mn-ea"/>
                <a:cs typeface="+mn-cs"/>
              </a:rPr>
              <a:t>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avancement.</a:t>
            </a:r>
          </a:p>
          <a:p>
            <a:pPr marL="886968" lvl="2" indent="-228600" fontAlgn="auto">
              <a:spcBef>
                <a:spcPct val="20000"/>
              </a:spcBef>
              <a:spcAft>
                <a:spcPts val="0"/>
              </a:spcAft>
              <a:buClr>
                <a:schemeClr val="accent2"/>
              </a:buClr>
              <a:buFont typeface="Arial" pitchFamily="34" charset="0"/>
              <a:buChar char="•"/>
            </a:pPr>
            <a:r>
              <a:rPr lang="fr-FR" dirty="0" smtClean="0"/>
              <a:t>Utiliser les métriques capitalisées selon une taxonomie de projet,</a:t>
            </a:r>
            <a:endParaRPr lang="fr-FR" dirty="0" smtClean="0">
              <a:latin typeface="Arial" charset="0"/>
            </a:endParaRPr>
          </a:p>
          <a:p>
            <a:pPr marL="886968" marR="0" lvl="2" indent="-228600" algn="l" defTabSz="914400" rtl="0" eaLnBrk="1" fontAlgn="auto" latinLnBrk="0" hangingPunct="1">
              <a:lnSpc>
                <a:spcPct val="100000"/>
              </a:lnSpc>
              <a:spcBef>
                <a:spcPct val="20000"/>
              </a:spcBef>
              <a:spcAft>
                <a:spcPts val="0"/>
              </a:spcAft>
              <a:buClr>
                <a:schemeClr val="accent2"/>
              </a:buClr>
              <a:buSzTx/>
              <a:buFont typeface="Arial" pitchFamily="34" charset="0"/>
              <a:buChar char="•"/>
              <a:tabLst/>
              <a:defRPr/>
            </a:pPr>
            <a:r>
              <a:rPr lang="fr-FR" dirty="0" smtClean="0">
                <a:latin typeface="Arial" charset="0"/>
              </a:rPr>
              <a:t>Maitriser le</a:t>
            </a:r>
            <a:r>
              <a:rPr kumimoji="0" lang="fr-FR" sz="1800" b="0" i="0" u="none" strike="noStrike" kern="1200" cap="none" spc="0" normalizeH="0" baseline="0" noProof="0" dirty="0" smtClean="0">
                <a:ln>
                  <a:noFill/>
                </a:ln>
                <a:solidFill>
                  <a:schemeClr val="tx1"/>
                </a:solidFill>
                <a:effectLst/>
                <a:uLnTx/>
                <a:uFillTx/>
                <a:latin typeface="Arial" charset="0"/>
                <a:ea typeface="+mn-ea"/>
                <a:cs typeface="+mn-cs"/>
              </a:rPr>
              <a:t> projet en fonction des risques.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Les </a:t>
            </a:r>
            <a:r>
              <a:rPr kumimoji="0" lang="fr-FR" sz="2800" b="0" i="0" u="none" strike="noStrike" kern="1200" cap="none" spc="0" normalizeH="0" baseline="0" noProof="0" dirty="0" smtClean="0">
                <a:ln>
                  <a:noFill/>
                </a:ln>
                <a:solidFill>
                  <a:srgbClr val="FF0000"/>
                </a:solidFill>
                <a:effectLst/>
                <a:uLnTx/>
                <a:uFillTx/>
                <a:latin typeface="+mn-lt"/>
                <a:ea typeface="+mn-ea"/>
                <a:cs typeface="+mn-cs"/>
              </a:rPr>
              <a:t>méthodes d‘Assurance et Contrôle Qualité</a:t>
            </a:r>
            <a:r>
              <a:rPr kumimoji="0" lang="fr-FR" sz="28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37744"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Mettre en place des procédures pour améliorer la qualité des produits développés.</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lang="fr-FR" sz="2400" dirty="0" smtClean="0">
                <a:latin typeface="+mn-lt"/>
              </a:rPr>
              <a:t>Effectuer des contrôles pour vérifier que les procédures sont respectées.</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2"/>
          <p:cNvSpPr>
            <a:spLocks noGrp="1" noChangeArrowheads="1"/>
          </p:cNvSpPr>
          <p:nvPr>
            <p:ph type="title"/>
          </p:nvPr>
        </p:nvSpPr>
        <p:spPr>
          <a:xfrm>
            <a:off x="990601" y="228600"/>
            <a:ext cx="7696200" cy="579438"/>
          </a:xfrm>
        </p:spPr>
        <p:txBody>
          <a:bodyPr>
            <a:noAutofit/>
          </a:bodyPr>
          <a:lstStyle/>
          <a:p>
            <a:r>
              <a:rPr lang="fr-FR" sz="3900" dirty="0" smtClean="0"/>
              <a:t>Le Génie Logiciel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Flèche droite 6"/>
          <p:cNvSpPr/>
          <p:nvPr/>
        </p:nvSpPr>
        <p:spPr>
          <a:xfrm rot="16200000">
            <a:off x="4267200" y="990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43" name="Picture 3"/>
          <p:cNvPicPr>
            <a:picLocks noChangeAspect="1" noChangeArrowheads="1"/>
          </p:cNvPicPr>
          <p:nvPr/>
        </p:nvPicPr>
        <p:blipFill>
          <a:blip r:embed="rId2" cstate="print"/>
          <a:srcRect/>
          <a:stretch>
            <a:fillRect/>
          </a:stretch>
        </p:blipFill>
        <p:spPr bwMode="auto">
          <a:xfrm>
            <a:off x="1066800" y="152400"/>
            <a:ext cx="4600575" cy="666750"/>
          </a:xfrm>
          <a:prstGeom prst="rect">
            <a:avLst/>
          </a:prstGeom>
          <a:noFill/>
          <a:ln w="9525">
            <a:noFill/>
            <a:miter lim="800000"/>
            <a:headEnd/>
            <a:tailEnd/>
          </a:ln>
        </p:spPr>
      </p:pic>
      <p:sp>
        <p:nvSpPr>
          <p:cNvPr id="11" name="Rectangle 3"/>
          <p:cNvSpPr txBox="1">
            <a:spLocks noChangeArrowheads="1"/>
          </p:cNvSpPr>
          <p:nvPr/>
        </p:nvSpPr>
        <p:spPr>
          <a:xfrm>
            <a:off x="609600" y="1371600"/>
            <a:ext cx="85344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381000" y="1295400"/>
            <a:ext cx="90678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Préparer</a:t>
            </a:r>
            <a:r>
              <a:rPr kumimoji="0" lang="fr-FR" sz="2000" b="0" i="0" u="none" strike="noStrike" kern="1200" cap="none" spc="0" normalizeH="0" noProof="0" dirty="0" smtClean="0">
                <a:ln>
                  <a:noFill/>
                </a:ln>
                <a:solidFill>
                  <a:schemeClr val="tx1"/>
                </a:solidFill>
                <a:effectLst/>
                <a:uLnTx/>
                <a:uFillTx/>
                <a:latin typeface="+mn-lt"/>
                <a:ea typeface="+mn-ea"/>
                <a:cs typeface="+mn-cs"/>
              </a:rPr>
              <a:t> la vérification</a:t>
            </a:r>
            <a:endParaRPr kumimoji="0" lang="fr-FR" sz="2000" b="0" i="0" u="none" strike="noStrike" kern="1200" cap="none" spc="0" normalizeH="0" baseline="0" noProof="0" dirty="0" smtClean="0">
              <a:ln>
                <a:noFill/>
              </a:ln>
              <a:solidFill>
                <a:schemeClr val="tx1"/>
              </a:solidFill>
              <a:effectLst/>
              <a:uLnTx/>
              <a:uFillTx/>
              <a:latin typeface="+mn-lt"/>
              <a:ea typeface="+mn-ea"/>
              <a:cs typeface="+mn-cs"/>
            </a:endParaRPr>
          </a:p>
          <a:p>
            <a:pPr marL="1373886" lvl="2" indent="-514350" fontAlgn="auto">
              <a:spcBef>
                <a:spcPts val="550"/>
              </a:spcBef>
              <a:spcAft>
                <a:spcPts val="0"/>
              </a:spcAft>
              <a:buClr>
                <a:schemeClr val="accent1"/>
              </a:buClr>
              <a:buFont typeface="+mj-lt"/>
              <a:buAutoNum type="romanL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Sélectionner les produits et les méthodes de vérification</a:t>
            </a:r>
          </a:p>
          <a:p>
            <a:pPr marL="1373886" lvl="2" indent="-514350" fontAlgn="auto">
              <a:spcBef>
                <a:spcPts val="550"/>
              </a:spcBef>
              <a:spcAft>
                <a:spcPts val="0"/>
              </a:spcAft>
              <a:buClr>
                <a:schemeClr val="accent1"/>
              </a:buClr>
              <a:buFont typeface="+mj-lt"/>
              <a:buAutoNum type="romanLcPeriod"/>
              <a:defRPr/>
            </a:pPr>
            <a:r>
              <a:rPr lang="fr-FR" sz="2000" dirty="0" smtClean="0"/>
              <a:t>Etablir et maintenir l’environnement à la vérification</a:t>
            </a:r>
          </a:p>
          <a:p>
            <a:pPr marL="1373886" lvl="2" indent="-514350" fontAlgn="auto">
              <a:spcBef>
                <a:spcPts val="550"/>
              </a:spcBef>
              <a:spcAft>
                <a:spcPts val="0"/>
              </a:spcAft>
              <a:buClr>
                <a:schemeClr val="accent1"/>
              </a:buClr>
              <a:buFont typeface="+mj-lt"/>
              <a:buAutoNum type="romanLcPeriod"/>
              <a:defRPr/>
            </a:pPr>
            <a:r>
              <a:rPr lang="fr-FR" sz="2000" dirty="0" smtClean="0"/>
              <a:t>Etablir et maintenir les procédures et les critères de vérification</a:t>
            </a:r>
          </a:p>
          <a:p>
            <a:pPr marL="916686" lvl="1" indent="-514350" fontAlgn="auto">
              <a:spcBef>
                <a:spcPts val="550"/>
              </a:spcBef>
              <a:spcAft>
                <a:spcPts val="0"/>
              </a:spcAft>
              <a:buClr>
                <a:schemeClr val="accent1"/>
              </a:buClr>
              <a:buFont typeface="+mj-lt"/>
              <a:buAutoNum type="arabicPeriod"/>
              <a:defRPr/>
            </a:pPr>
            <a:r>
              <a:rPr lang="fr-FR" sz="2000" dirty="0" smtClean="0"/>
              <a:t>Réaliser les revues de pairs</a:t>
            </a:r>
          </a:p>
          <a:p>
            <a:pPr marL="1373886" lvl="2" indent="-514350" fontAlgn="auto">
              <a:spcBef>
                <a:spcPts val="550"/>
              </a:spcBef>
              <a:spcAft>
                <a:spcPts val="0"/>
              </a:spcAft>
              <a:buClr>
                <a:schemeClr val="accent1"/>
              </a:buClr>
              <a:buFont typeface="+mj-lt"/>
              <a:buAutoNum type="romanLcPeriod"/>
              <a:defRPr/>
            </a:pPr>
            <a:r>
              <a:rPr lang="fr-FR" sz="2000" dirty="0" smtClean="0"/>
              <a:t>Préparer les revues : matériel, liste, calendrier ..</a:t>
            </a:r>
          </a:p>
          <a:p>
            <a:pPr marL="1373886" lvl="2" indent="-514350" fontAlgn="auto">
              <a:spcBef>
                <a:spcPts val="550"/>
              </a:spcBef>
              <a:spcAft>
                <a:spcPts val="0"/>
              </a:spcAft>
              <a:buClr>
                <a:schemeClr val="accent1"/>
              </a:buClr>
              <a:buFont typeface="+mj-lt"/>
              <a:buAutoNum type="romanLcPeriod"/>
              <a:defRPr/>
            </a:pPr>
            <a:r>
              <a:rPr lang="fr-FR" sz="2000" dirty="0" smtClean="0"/>
              <a:t>Mener les revues  et enregistrer les résultats</a:t>
            </a:r>
          </a:p>
          <a:p>
            <a:pPr marL="1373886" lvl="2" indent="-514350" fontAlgn="auto">
              <a:spcBef>
                <a:spcPts val="550"/>
              </a:spcBef>
              <a:spcAft>
                <a:spcPts val="0"/>
              </a:spcAft>
              <a:buClr>
                <a:schemeClr val="accent1"/>
              </a:buClr>
              <a:buFont typeface="+mj-lt"/>
              <a:buAutoNum type="romanLcPeriod"/>
              <a:defRPr/>
            </a:pPr>
            <a:r>
              <a:rPr lang="fr-FR" sz="2000" dirty="0" smtClean="0"/>
              <a:t>Analyser les données issues des revues</a:t>
            </a:r>
          </a:p>
          <a:p>
            <a:pPr marL="916686" lvl="1" indent="-514350" fontAlgn="auto">
              <a:spcBef>
                <a:spcPts val="550"/>
              </a:spcBef>
              <a:spcAft>
                <a:spcPts val="0"/>
              </a:spcAft>
              <a:buClr>
                <a:schemeClr val="accent1"/>
              </a:buClr>
              <a:buFont typeface="+mj-lt"/>
              <a:buAutoNum type="arabicPeriod"/>
              <a:defRPr/>
            </a:pPr>
            <a:r>
              <a:rPr lang="fr-FR" sz="2000" dirty="0" smtClean="0"/>
              <a:t>Réaliser la vérification du produit</a:t>
            </a:r>
          </a:p>
          <a:p>
            <a:pPr marL="1373886" lvl="2" indent="-514350" fontAlgn="auto">
              <a:spcBef>
                <a:spcPts val="550"/>
              </a:spcBef>
              <a:spcAft>
                <a:spcPts val="0"/>
              </a:spcAft>
              <a:buClr>
                <a:schemeClr val="accent1"/>
              </a:buClr>
              <a:buFont typeface="+mj-lt"/>
              <a:buAutoNum type="romanLcPeriod"/>
              <a:defRPr/>
            </a:pPr>
            <a:r>
              <a:rPr lang="fr-FR" sz="2000" dirty="0" smtClean="0"/>
              <a:t>Réaliser la vérification</a:t>
            </a:r>
          </a:p>
          <a:p>
            <a:pPr marL="1373886" lvl="2" indent="-514350" fontAlgn="auto">
              <a:spcBef>
                <a:spcPts val="550"/>
              </a:spcBef>
              <a:spcAft>
                <a:spcPts val="0"/>
              </a:spcAft>
              <a:buClr>
                <a:schemeClr val="accent1"/>
              </a:buClr>
              <a:buFont typeface="+mj-lt"/>
              <a:buAutoNum type="romanLcPeriod"/>
              <a:defRPr/>
            </a:pPr>
            <a:r>
              <a:rPr lang="fr-FR" sz="2000" dirty="0" smtClean="0"/>
              <a:t>Analyser les résultats</a:t>
            </a:r>
          </a:p>
          <a:p>
            <a:pPr marL="1373886" lvl="2" indent="-514350" fontAlgn="auto">
              <a:spcBef>
                <a:spcPts val="550"/>
              </a:spcBef>
              <a:spcAft>
                <a:spcPts val="0"/>
              </a:spcAft>
              <a:buClr>
                <a:schemeClr val="accent1"/>
              </a:buClr>
              <a:buFont typeface="+mj-lt"/>
              <a:buAutoNum type="romanLcPeriod"/>
              <a:defRPr/>
            </a:pPr>
            <a:endParaRPr lang="fr-FR" sz="2000" dirty="0" smtClean="0"/>
          </a:p>
          <a:p>
            <a:pPr marL="916686" lvl="1" indent="-514350" fontAlgn="auto">
              <a:spcBef>
                <a:spcPts val="550"/>
              </a:spcBef>
              <a:spcAft>
                <a:spcPts val="0"/>
              </a:spcAft>
              <a:buClr>
                <a:schemeClr val="accent1"/>
              </a:buClr>
              <a:buFont typeface="+mj-lt"/>
              <a:buAutoNum type="arabicPeriod"/>
              <a:defRPr/>
            </a:pPr>
            <a:endParaRPr lang="fr-FR" sz="2400" dirty="0" smtClean="0"/>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Flèche droite 6"/>
          <p:cNvSpPr/>
          <p:nvPr/>
        </p:nvSpPr>
        <p:spPr>
          <a:xfrm rot="16200000">
            <a:off x="5029200" y="990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43" name="Picture 3"/>
          <p:cNvPicPr>
            <a:picLocks noChangeAspect="1" noChangeArrowheads="1"/>
          </p:cNvPicPr>
          <p:nvPr/>
        </p:nvPicPr>
        <p:blipFill>
          <a:blip r:embed="rId2" cstate="print"/>
          <a:srcRect/>
          <a:stretch>
            <a:fillRect/>
          </a:stretch>
        </p:blipFill>
        <p:spPr bwMode="auto">
          <a:xfrm>
            <a:off x="1066800" y="152400"/>
            <a:ext cx="4600575" cy="666750"/>
          </a:xfrm>
          <a:prstGeom prst="rect">
            <a:avLst/>
          </a:prstGeom>
          <a:noFill/>
          <a:ln w="9525">
            <a:noFill/>
            <a:miter lim="800000"/>
            <a:headEnd/>
            <a:tailEnd/>
          </a:ln>
        </p:spPr>
      </p:pic>
      <p:sp>
        <p:nvSpPr>
          <p:cNvPr id="11" name="Rectangle 3"/>
          <p:cNvSpPr txBox="1">
            <a:spLocks noChangeArrowheads="1"/>
          </p:cNvSpPr>
          <p:nvPr/>
        </p:nvSpPr>
        <p:spPr>
          <a:xfrm>
            <a:off x="609600" y="1371600"/>
            <a:ext cx="85344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381000" y="2362200"/>
            <a:ext cx="8763000" cy="29718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Préparer</a:t>
            </a:r>
            <a:r>
              <a:rPr kumimoji="0" lang="fr-FR" sz="2000" b="0" i="0" u="none" strike="noStrike" kern="1200" cap="none" spc="0" normalizeH="0" noProof="0" dirty="0" smtClean="0">
                <a:ln>
                  <a:noFill/>
                </a:ln>
                <a:solidFill>
                  <a:schemeClr val="tx1"/>
                </a:solidFill>
                <a:effectLst/>
                <a:uLnTx/>
                <a:uFillTx/>
                <a:latin typeface="+mn-lt"/>
                <a:ea typeface="+mn-ea"/>
                <a:cs typeface="+mn-cs"/>
              </a:rPr>
              <a:t> la validation</a:t>
            </a:r>
            <a:endParaRPr kumimoji="0" lang="fr-FR" sz="2000" b="0" i="0" u="none" strike="noStrike" kern="1200" cap="none" spc="0" normalizeH="0" baseline="0" noProof="0" dirty="0" smtClean="0">
              <a:ln>
                <a:noFill/>
              </a:ln>
              <a:solidFill>
                <a:schemeClr val="tx1"/>
              </a:solidFill>
              <a:effectLst/>
              <a:uLnTx/>
              <a:uFillTx/>
              <a:latin typeface="+mn-lt"/>
              <a:ea typeface="+mn-ea"/>
              <a:cs typeface="+mn-cs"/>
            </a:endParaRPr>
          </a:p>
          <a:p>
            <a:pPr marL="1373886" lvl="2" indent="-514350" fontAlgn="auto">
              <a:spcBef>
                <a:spcPts val="550"/>
              </a:spcBef>
              <a:spcAft>
                <a:spcPts val="0"/>
              </a:spcAft>
              <a:buClr>
                <a:schemeClr val="accent1"/>
              </a:buClr>
              <a:buFont typeface="+mj-lt"/>
              <a:buAutoNum type="romanL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Sélectionner les produits et les méthodes de validation</a:t>
            </a:r>
          </a:p>
          <a:p>
            <a:pPr marL="1373886" lvl="2" indent="-514350" fontAlgn="auto">
              <a:spcBef>
                <a:spcPts val="550"/>
              </a:spcBef>
              <a:spcAft>
                <a:spcPts val="0"/>
              </a:spcAft>
              <a:buClr>
                <a:schemeClr val="accent1"/>
              </a:buClr>
              <a:buFont typeface="+mj-lt"/>
              <a:buAutoNum type="romanLcPeriod"/>
              <a:defRPr/>
            </a:pPr>
            <a:r>
              <a:rPr lang="fr-FR" sz="2000" dirty="0" smtClean="0"/>
              <a:t>Etablir et maintenir l’environnement à la validation</a:t>
            </a:r>
          </a:p>
          <a:p>
            <a:pPr marL="1373886" lvl="2" indent="-514350" fontAlgn="auto">
              <a:spcBef>
                <a:spcPts val="550"/>
              </a:spcBef>
              <a:spcAft>
                <a:spcPts val="0"/>
              </a:spcAft>
              <a:buClr>
                <a:schemeClr val="accent1"/>
              </a:buClr>
              <a:buFont typeface="+mj-lt"/>
              <a:buAutoNum type="romanLcPeriod"/>
              <a:defRPr/>
            </a:pPr>
            <a:r>
              <a:rPr lang="fr-FR" sz="2000" dirty="0" smtClean="0"/>
              <a:t>Etablir et maintenir les procédures et les critères de validation</a:t>
            </a:r>
          </a:p>
          <a:p>
            <a:pPr marL="916686" lvl="1" indent="-514350" fontAlgn="auto">
              <a:spcBef>
                <a:spcPts val="550"/>
              </a:spcBef>
              <a:spcAft>
                <a:spcPts val="0"/>
              </a:spcAft>
              <a:buClr>
                <a:schemeClr val="accent1"/>
              </a:buClr>
              <a:buFont typeface="+mj-lt"/>
              <a:buAutoNum type="arabicPeriod"/>
              <a:defRPr/>
            </a:pPr>
            <a:r>
              <a:rPr lang="fr-FR" sz="2000" dirty="0" smtClean="0"/>
              <a:t>Réaliser la validation du produit</a:t>
            </a:r>
          </a:p>
          <a:p>
            <a:pPr marL="1373886" lvl="2" indent="-514350" fontAlgn="auto">
              <a:spcBef>
                <a:spcPts val="550"/>
              </a:spcBef>
              <a:spcAft>
                <a:spcPts val="0"/>
              </a:spcAft>
              <a:buClr>
                <a:schemeClr val="accent1"/>
              </a:buClr>
              <a:buFont typeface="+mj-lt"/>
              <a:buAutoNum type="romanLcPeriod"/>
              <a:defRPr/>
            </a:pPr>
            <a:r>
              <a:rPr lang="fr-FR" sz="2000" dirty="0" smtClean="0"/>
              <a:t>Réaliser la validation</a:t>
            </a:r>
          </a:p>
          <a:p>
            <a:pPr marL="1373886" lvl="2" indent="-514350" fontAlgn="auto">
              <a:spcBef>
                <a:spcPts val="550"/>
              </a:spcBef>
              <a:spcAft>
                <a:spcPts val="0"/>
              </a:spcAft>
              <a:buClr>
                <a:schemeClr val="accent1"/>
              </a:buClr>
              <a:buFont typeface="+mj-lt"/>
              <a:buAutoNum type="romanLcPeriod"/>
              <a:defRPr/>
            </a:pPr>
            <a:r>
              <a:rPr lang="fr-FR" sz="2000" dirty="0" smtClean="0"/>
              <a:t>Analyser les résultats de la validation</a:t>
            </a:r>
          </a:p>
          <a:p>
            <a:pPr marL="1373886" lvl="2" indent="-514350" fontAlgn="auto">
              <a:spcBef>
                <a:spcPts val="550"/>
              </a:spcBef>
              <a:spcAft>
                <a:spcPts val="0"/>
              </a:spcAft>
              <a:buClr>
                <a:schemeClr val="accent1"/>
              </a:buClr>
              <a:buFont typeface="+mj-lt"/>
              <a:buAutoNum type="romanLcPeriod"/>
              <a:defRPr/>
            </a:pPr>
            <a:endParaRPr lang="fr-FR" sz="2000" dirty="0" smtClean="0"/>
          </a:p>
          <a:p>
            <a:pPr marL="916686" lvl="1" indent="-514350" fontAlgn="auto">
              <a:spcBef>
                <a:spcPts val="550"/>
              </a:spcBef>
              <a:spcAft>
                <a:spcPts val="0"/>
              </a:spcAft>
              <a:buClr>
                <a:schemeClr val="accent1"/>
              </a:buClr>
              <a:buFont typeface="+mj-lt"/>
              <a:buAutoNum type="arabicPeriod"/>
              <a:defRPr/>
            </a:pPr>
            <a:endParaRPr lang="fr-FR" sz="2400" dirty="0" smtClean="0"/>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Rectangle 3"/>
          <p:cNvSpPr txBox="1">
            <a:spLocks noChangeArrowheads="1"/>
          </p:cNvSpPr>
          <p:nvPr/>
        </p:nvSpPr>
        <p:spPr>
          <a:xfrm>
            <a:off x="1752600" y="1371600"/>
            <a:ext cx="6019800" cy="381000"/>
          </a:xfrm>
          <a:prstGeom prst="rect">
            <a:avLst/>
          </a:prstGeom>
        </p:spPr>
        <p:txBody>
          <a:bodyPr>
            <a:normAutofit lnSpcReduction="10000"/>
          </a:bodyPr>
          <a:lstStyle/>
          <a:p>
            <a:pPr marL="916686" lvl="1" indent="-514350" fontAlgn="auto">
              <a:spcBef>
                <a:spcPts val="550"/>
              </a:spcBef>
              <a:spcAft>
                <a:spcPts val="0"/>
              </a:spcAft>
              <a:buClr>
                <a:schemeClr val="accent1"/>
              </a:buClr>
              <a:defRPr/>
            </a:pPr>
            <a:r>
              <a:rPr kumimoji="0" lang="fr-FR" sz="2000" b="0" i="0" u="none" strike="noStrike" kern="1200" cap="none" spc="0" normalizeH="0" baseline="0" noProof="0" dirty="0" smtClean="0">
                <a:ln>
                  <a:noFill/>
                </a:ln>
                <a:solidFill>
                  <a:schemeClr val="accent2">
                    <a:lumMod val="75000"/>
                  </a:schemeClr>
                </a:solidFill>
                <a:effectLst/>
                <a:uLnTx/>
                <a:uFillTx/>
                <a:latin typeface="+mn-lt"/>
                <a:ea typeface="+mn-ea"/>
                <a:cs typeface="+mn-cs"/>
              </a:rPr>
              <a:t>Validation du produit dans son environnement cible</a:t>
            </a:r>
            <a:endParaRPr lang="fr-FR" sz="2000" dirty="0" smtClean="0">
              <a:solidFill>
                <a:schemeClr val="accent2">
                  <a:lumMod val="75000"/>
                </a:schemeClr>
              </a:solidFill>
            </a:endParaRPr>
          </a:p>
          <a:p>
            <a:pPr marL="916686" lvl="1" indent="-514350" fontAlgn="auto">
              <a:spcBef>
                <a:spcPts val="550"/>
              </a:spcBef>
              <a:spcAft>
                <a:spcPts val="0"/>
              </a:spcAft>
              <a:buClr>
                <a:schemeClr val="accent1"/>
              </a:buClr>
              <a:buFont typeface="+mj-lt"/>
              <a:buAutoNum type="arabicPeriod"/>
              <a:defRPr/>
            </a:pPr>
            <a:endParaRPr lang="fr-FR" sz="2400" dirty="0" smtClean="0"/>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Flèche droite 6"/>
          <p:cNvSpPr/>
          <p:nvPr/>
        </p:nvSpPr>
        <p:spPr>
          <a:xfrm rot="16200000">
            <a:off x="2209800" y="990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3"/>
          <p:cNvSpPr txBox="1">
            <a:spLocks noChangeArrowheads="1"/>
          </p:cNvSpPr>
          <p:nvPr/>
        </p:nvSpPr>
        <p:spPr>
          <a:xfrm>
            <a:off x="609600" y="1371600"/>
            <a:ext cx="85344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381000" y="1981200"/>
            <a:ext cx="8763000" cy="2971800"/>
          </a:xfrm>
          <a:prstGeom prst="rect">
            <a:avLst/>
          </a:prstGeom>
        </p:spPr>
        <p:txBody>
          <a:bodyPr>
            <a:normAutofit fontScale="92500" lnSpcReduction="20000"/>
          </a:bodyPr>
          <a:lstStyle/>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Déterminer les sources et les catégories de risques</a:t>
            </a:r>
          </a:p>
          <a:p>
            <a:pPr marL="916686" lvl="1" indent="-514350" fontAlgn="auto">
              <a:spcBef>
                <a:spcPts val="550"/>
              </a:spcBef>
              <a:spcAft>
                <a:spcPts val="0"/>
              </a:spcAft>
              <a:buClr>
                <a:schemeClr val="accent1"/>
              </a:buClr>
              <a:buFont typeface="+mj-lt"/>
              <a:buAutoNum type="arabicPeriod"/>
              <a:defRPr/>
            </a:pPr>
            <a:r>
              <a:rPr lang="fr-FR" sz="2000" dirty="0" smtClean="0">
                <a:latin typeface="+mn-lt"/>
              </a:rPr>
              <a:t>Définir les paramètres utilisé pour analyser et catégoriser les risques</a:t>
            </a:r>
          </a:p>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Etablir la</a:t>
            </a:r>
            <a:r>
              <a:rPr kumimoji="0" lang="fr-FR" sz="2000" b="0" i="0" u="none" strike="noStrike" kern="1200" cap="none" spc="0" normalizeH="0" noProof="0" dirty="0" smtClean="0">
                <a:ln>
                  <a:noFill/>
                </a:ln>
                <a:solidFill>
                  <a:schemeClr val="tx1"/>
                </a:solidFill>
                <a:effectLst/>
                <a:uLnTx/>
                <a:uFillTx/>
                <a:latin typeface="+mn-lt"/>
                <a:ea typeface="+mn-ea"/>
                <a:cs typeface="+mn-cs"/>
              </a:rPr>
              <a:t> stratégie de gestion des risques</a:t>
            </a:r>
          </a:p>
          <a:p>
            <a:pPr marL="916686" lvl="1" indent="-514350" fontAlgn="auto">
              <a:spcBef>
                <a:spcPts val="550"/>
              </a:spcBef>
              <a:spcAft>
                <a:spcPts val="0"/>
              </a:spcAft>
              <a:buClr>
                <a:schemeClr val="accent1"/>
              </a:buClr>
              <a:buFont typeface="+mj-lt"/>
              <a:buAutoNum type="arabicPeriod"/>
              <a:defRPr/>
            </a:pPr>
            <a:r>
              <a:rPr lang="fr-FR" sz="2000" dirty="0" smtClean="0">
                <a:latin typeface="+mn-lt"/>
              </a:rPr>
              <a:t>Identifier et documenter les risques</a:t>
            </a:r>
          </a:p>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noProof="0" dirty="0" smtClean="0">
                <a:ln>
                  <a:noFill/>
                </a:ln>
                <a:solidFill>
                  <a:schemeClr val="tx1"/>
                </a:solidFill>
                <a:effectLst/>
                <a:uLnTx/>
                <a:uFillTx/>
                <a:latin typeface="+mn-lt"/>
                <a:ea typeface="+mn-ea"/>
                <a:cs typeface="+mn-cs"/>
              </a:rPr>
              <a:t>Evaluer et catégoriser les risques,  et déterminer leur priorité</a:t>
            </a:r>
          </a:p>
          <a:p>
            <a:pPr marL="916686" lvl="1" indent="-514350" fontAlgn="auto">
              <a:spcBef>
                <a:spcPts val="550"/>
              </a:spcBef>
              <a:spcAft>
                <a:spcPts val="0"/>
              </a:spcAft>
              <a:buClr>
                <a:schemeClr val="accent1"/>
              </a:buClr>
              <a:buFont typeface="+mj-lt"/>
              <a:buAutoNum type="arabicPeriod"/>
              <a:defRPr/>
            </a:pPr>
            <a:r>
              <a:rPr lang="fr-FR" sz="2000" dirty="0" smtClean="0">
                <a:latin typeface="+mn-lt"/>
              </a:rPr>
              <a:t>Réduire les risques, en suivi périodique</a:t>
            </a:r>
          </a:p>
          <a:p>
            <a:pPr marL="1373886" lvl="2" indent="-514350" fontAlgn="auto">
              <a:spcBef>
                <a:spcPts val="550"/>
              </a:spcBef>
              <a:spcAft>
                <a:spcPts val="0"/>
              </a:spcAft>
              <a:buClr>
                <a:schemeClr val="accent1"/>
              </a:buClr>
              <a:buFont typeface="+mj-lt"/>
              <a:buAutoNum type="romanLcPeriod"/>
              <a:defRPr/>
            </a:pPr>
            <a:r>
              <a:rPr kumimoji="0" lang="fr-FR" sz="2200" b="0" i="0" u="none" strike="noStrike" kern="1200" cap="none" spc="0" normalizeH="0" noProof="0" dirty="0" smtClean="0">
                <a:ln>
                  <a:noFill/>
                </a:ln>
                <a:solidFill>
                  <a:schemeClr val="tx1"/>
                </a:solidFill>
                <a:effectLst/>
                <a:uLnTx/>
                <a:uFillTx/>
                <a:latin typeface="+mn-lt"/>
                <a:ea typeface="+mn-ea"/>
                <a:cs typeface="+mn-cs"/>
              </a:rPr>
              <a:t>Définir un plan de réduction des risques,</a:t>
            </a:r>
          </a:p>
          <a:p>
            <a:pPr marL="1373886" lvl="2" indent="-514350" fontAlgn="auto">
              <a:spcBef>
                <a:spcPts val="550"/>
              </a:spcBef>
              <a:spcAft>
                <a:spcPts val="0"/>
              </a:spcAft>
              <a:buClr>
                <a:schemeClr val="accent1"/>
              </a:buClr>
              <a:buFont typeface="+mj-lt"/>
              <a:buAutoNum type="romanLcPeriod"/>
              <a:defRPr/>
            </a:pPr>
            <a:r>
              <a:rPr lang="fr-FR" sz="2200" dirty="0" smtClean="0">
                <a:latin typeface="+mn-lt"/>
              </a:rPr>
              <a:t>Suivre le statut des risques,</a:t>
            </a:r>
          </a:p>
          <a:p>
            <a:pPr marL="1373886" lvl="2" indent="-514350" fontAlgn="auto">
              <a:spcBef>
                <a:spcPts val="550"/>
              </a:spcBef>
              <a:spcAft>
                <a:spcPts val="0"/>
              </a:spcAft>
              <a:buClr>
                <a:schemeClr val="accent1"/>
              </a:buClr>
              <a:buFont typeface="+mj-lt"/>
              <a:buAutoNum type="romanLcPeriod"/>
              <a:defRPr/>
            </a:pPr>
            <a:r>
              <a:rPr lang="fr-FR" sz="2200" dirty="0" smtClean="0">
                <a:latin typeface="+mn-lt"/>
              </a:rPr>
              <a:t>Réaliser le plan de réduction des risques</a:t>
            </a:r>
            <a:endParaRPr kumimoji="0" lang="fr-FR" sz="22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2" cstate="print"/>
          <a:srcRect/>
          <a:stretch>
            <a:fillRect/>
          </a:stretch>
        </p:blipFill>
        <p:spPr bwMode="auto">
          <a:xfrm>
            <a:off x="1066800" y="180975"/>
            <a:ext cx="3981450" cy="657225"/>
          </a:xfrm>
          <a:prstGeom prst="rect">
            <a:avLst/>
          </a:prstGeom>
          <a:noFill/>
          <a:ln w="9525">
            <a:noFill/>
            <a:miter lim="800000"/>
            <a:headEnd/>
            <a:tailEnd/>
          </a:ln>
        </p:spPr>
      </p:pic>
      <p:sp>
        <p:nvSpPr>
          <p:cNvPr id="10" name="Rectangle 3"/>
          <p:cNvSpPr txBox="1">
            <a:spLocks noChangeArrowheads="1"/>
          </p:cNvSpPr>
          <p:nvPr/>
        </p:nvSpPr>
        <p:spPr>
          <a:xfrm>
            <a:off x="1371600" y="1371600"/>
            <a:ext cx="7239000" cy="381000"/>
          </a:xfrm>
          <a:prstGeom prst="rect">
            <a:avLst/>
          </a:prstGeom>
        </p:spPr>
        <p:txBody>
          <a:bodyPr>
            <a:normAutofit lnSpcReduction="10000"/>
          </a:bodyPr>
          <a:lstStyle/>
          <a:p>
            <a:pPr marL="916686" lvl="1" indent="-514350" fontAlgn="auto">
              <a:spcBef>
                <a:spcPts val="550"/>
              </a:spcBef>
              <a:spcAft>
                <a:spcPts val="0"/>
              </a:spcAft>
              <a:buClr>
                <a:schemeClr val="accent1"/>
              </a:buClr>
              <a:defRPr/>
            </a:pPr>
            <a:r>
              <a:rPr kumimoji="0" lang="fr-FR" sz="2000" b="0" i="0" u="none" strike="noStrike" kern="1200" cap="none" spc="0" normalizeH="0" baseline="0" noProof="0" dirty="0" err="1" smtClean="0">
                <a:ln>
                  <a:noFill/>
                </a:ln>
                <a:solidFill>
                  <a:schemeClr val="accent2">
                    <a:lumMod val="75000"/>
                  </a:schemeClr>
                </a:solidFill>
                <a:effectLst/>
                <a:uLnTx/>
                <a:uFillTx/>
                <a:latin typeface="+mn-lt"/>
                <a:ea typeface="+mn-ea"/>
                <a:cs typeface="+mn-cs"/>
              </a:rPr>
              <a:t>Pro-actif</a:t>
            </a:r>
            <a:r>
              <a:rPr kumimoji="0" lang="fr-FR" sz="2000" b="0" i="0" u="none" strike="noStrike" kern="1200" cap="none" spc="0" normalizeH="0" baseline="0" noProof="0" dirty="0" smtClean="0">
                <a:ln>
                  <a:noFill/>
                </a:ln>
                <a:solidFill>
                  <a:schemeClr val="accent2">
                    <a:lumMod val="75000"/>
                  </a:schemeClr>
                </a:solidFill>
                <a:effectLst/>
                <a:uLnTx/>
                <a:uFillTx/>
                <a:latin typeface="+mn-lt"/>
                <a:ea typeface="+mn-ea"/>
                <a:cs typeface="+mn-cs"/>
              </a:rPr>
              <a:t> : identifier les</a:t>
            </a:r>
            <a:r>
              <a:rPr kumimoji="0" lang="fr-FR" sz="2000" b="0" i="0" u="none" strike="noStrike" kern="1200" cap="none" spc="0" normalizeH="0" noProof="0" dirty="0" smtClean="0">
                <a:ln>
                  <a:noFill/>
                </a:ln>
                <a:solidFill>
                  <a:schemeClr val="accent2">
                    <a:lumMod val="75000"/>
                  </a:schemeClr>
                </a:solidFill>
                <a:effectLst/>
                <a:uLnTx/>
                <a:uFillTx/>
                <a:latin typeface="+mn-lt"/>
                <a:ea typeface="+mn-ea"/>
                <a:cs typeface="+mn-cs"/>
              </a:rPr>
              <a:t> risques avant qu’ils ne surviennent</a:t>
            </a:r>
            <a:endParaRPr lang="fr-FR" sz="2000" dirty="0" smtClean="0">
              <a:solidFill>
                <a:schemeClr val="accent2">
                  <a:lumMod val="75000"/>
                </a:schemeClr>
              </a:solidFill>
            </a:endParaRPr>
          </a:p>
          <a:p>
            <a:pPr marL="916686" lvl="1" indent="-514350" fontAlgn="auto">
              <a:spcBef>
                <a:spcPts val="550"/>
              </a:spcBef>
              <a:spcAft>
                <a:spcPts val="0"/>
              </a:spcAft>
              <a:buClr>
                <a:schemeClr val="accent1"/>
              </a:buClr>
              <a:buFont typeface="+mj-lt"/>
              <a:buAutoNum type="arabicPeriod"/>
              <a:defRPr/>
            </a:pPr>
            <a:endParaRPr lang="fr-FR" sz="2400" dirty="0" smtClean="0"/>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Flèche droite 6"/>
          <p:cNvSpPr/>
          <p:nvPr/>
        </p:nvSpPr>
        <p:spPr>
          <a:xfrm rot="16200000">
            <a:off x="2895600" y="990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3"/>
          <p:cNvSpPr txBox="1">
            <a:spLocks noChangeArrowheads="1"/>
          </p:cNvSpPr>
          <p:nvPr/>
        </p:nvSpPr>
        <p:spPr>
          <a:xfrm>
            <a:off x="609600" y="1371600"/>
            <a:ext cx="85344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381000" y="1981200"/>
            <a:ext cx="8763000" cy="41148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Etablir un processus projet organisationnel d’implication des parties prenantes</a:t>
            </a:r>
          </a:p>
          <a:p>
            <a:pPr marL="916686" lvl="1" indent="-514350" fontAlgn="auto">
              <a:spcBef>
                <a:spcPts val="550"/>
              </a:spcBef>
              <a:spcAft>
                <a:spcPts val="0"/>
              </a:spcAft>
              <a:buClr>
                <a:schemeClr val="accent1"/>
              </a:buClr>
              <a:buFont typeface="+mj-lt"/>
              <a:buAutoNum type="arabicPeriod"/>
              <a:defRPr/>
            </a:pPr>
            <a:r>
              <a:rPr lang="fr-FR" sz="2000" dirty="0" smtClean="0">
                <a:latin typeface="+mn-lt"/>
              </a:rPr>
              <a:t>Utiliser les actifs du processus organisationnel pour les activités de planification ( base des métriques)</a:t>
            </a:r>
          </a:p>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noProof="0" dirty="0" smtClean="0">
                <a:ln>
                  <a:noFill/>
                </a:ln>
                <a:solidFill>
                  <a:schemeClr val="tx1"/>
                </a:solidFill>
                <a:effectLst/>
                <a:uLnTx/>
                <a:uFillTx/>
                <a:latin typeface="+mn-lt"/>
                <a:ea typeface="+mn-ea"/>
                <a:cs typeface="+mn-cs"/>
              </a:rPr>
              <a:t>Etablir et maintenir un espace projet standard</a:t>
            </a:r>
          </a:p>
          <a:p>
            <a:pPr marL="916686" lvl="1" indent="-514350" fontAlgn="auto">
              <a:spcBef>
                <a:spcPts val="550"/>
              </a:spcBef>
              <a:spcAft>
                <a:spcPts val="0"/>
              </a:spcAft>
              <a:buClr>
                <a:schemeClr val="accent1"/>
              </a:buClr>
              <a:buFont typeface="+mj-lt"/>
              <a:buAutoNum type="arabicPeriod"/>
              <a:defRPr/>
            </a:pPr>
            <a:r>
              <a:rPr lang="fr-FR" sz="2000" dirty="0" smtClean="0">
                <a:latin typeface="+mn-lt"/>
              </a:rPr>
              <a:t>Intégrer les plans</a:t>
            </a:r>
          </a:p>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noProof="0" dirty="0" smtClean="0">
                <a:ln>
                  <a:noFill/>
                </a:ln>
                <a:solidFill>
                  <a:schemeClr val="tx1"/>
                </a:solidFill>
                <a:effectLst/>
                <a:uLnTx/>
                <a:uFillTx/>
                <a:latin typeface="+mn-lt"/>
                <a:ea typeface="+mn-ea"/>
                <a:cs typeface="+mn-cs"/>
              </a:rPr>
              <a:t>Gérer le projet avec les plans intégrés</a:t>
            </a:r>
          </a:p>
          <a:p>
            <a:pPr marL="916686" lvl="1" indent="-514350" fontAlgn="auto">
              <a:spcBef>
                <a:spcPts val="550"/>
              </a:spcBef>
              <a:spcAft>
                <a:spcPts val="0"/>
              </a:spcAft>
              <a:buClr>
                <a:schemeClr val="accent1"/>
              </a:buClr>
              <a:buFont typeface="+mj-lt"/>
              <a:buAutoNum type="arabicPeriod"/>
              <a:defRPr/>
            </a:pPr>
            <a:r>
              <a:rPr lang="fr-FR" sz="2000" dirty="0" smtClean="0">
                <a:latin typeface="+mn-lt"/>
              </a:rPr>
              <a:t>Contribuer aux actifs du processus organisationnel </a:t>
            </a:r>
          </a:p>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noProof="0" dirty="0" smtClean="0">
                <a:ln>
                  <a:noFill/>
                </a:ln>
                <a:solidFill>
                  <a:schemeClr val="tx1"/>
                </a:solidFill>
                <a:effectLst/>
                <a:uLnTx/>
                <a:uFillTx/>
                <a:latin typeface="+mn-lt"/>
                <a:ea typeface="+mn-ea"/>
                <a:cs typeface="+mn-cs"/>
              </a:rPr>
              <a:t>Gérer les implications des parties prenantes</a:t>
            </a:r>
          </a:p>
          <a:p>
            <a:pPr marL="916686" lvl="1" indent="-514350" fontAlgn="auto">
              <a:spcBef>
                <a:spcPts val="550"/>
              </a:spcBef>
              <a:spcAft>
                <a:spcPts val="0"/>
              </a:spcAft>
              <a:buClr>
                <a:schemeClr val="accent1"/>
              </a:buClr>
              <a:buFont typeface="+mj-lt"/>
              <a:buAutoNum type="arabicPeriod"/>
              <a:defRPr/>
            </a:pPr>
            <a:r>
              <a:rPr lang="fr-FR" sz="2000" dirty="0" smtClean="0">
                <a:latin typeface="+mn-lt"/>
              </a:rPr>
              <a:t>Gérer les dépendances</a:t>
            </a:r>
          </a:p>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noProof="0" dirty="0" smtClean="0">
                <a:ln>
                  <a:noFill/>
                </a:ln>
                <a:solidFill>
                  <a:schemeClr val="tx1"/>
                </a:solidFill>
                <a:effectLst/>
                <a:uLnTx/>
                <a:uFillTx/>
                <a:latin typeface="+mn-lt"/>
                <a:ea typeface="+mn-ea"/>
                <a:cs typeface="+mn-cs"/>
              </a:rPr>
              <a:t>Régler les problèmes de coordination</a:t>
            </a:r>
            <a:endParaRPr kumimoji="0" lang="fr-FR" sz="22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2" cstate="print"/>
          <a:srcRect/>
          <a:stretch>
            <a:fillRect/>
          </a:stretch>
        </p:blipFill>
        <p:spPr bwMode="auto">
          <a:xfrm>
            <a:off x="1066800" y="180975"/>
            <a:ext cx="3981450" cy="657225"/>
          </a:xfrm>
          <a:prstGeom prst="rect">
            <a:avLst/>
          </a:prstGeom>
          <a:noFill/>
          <a:ln w="9525">
            <a:noFill/>
            <a:miter lim="800000"/>
            <a:headEnd/>
            <a:tailEnd/>
          </a:ln>
        </p:spPr>
      </p:pic>
      <p:sp>
        <p:nvSpPr>
          <p:cNvPr id="10" name="Rectangle 3"/>
          <p:cNvSpPr txBox="1">
            <a:spLocks noChangeArrowheads="1"/>
          </p:cNvSpPr>
          <p:nvPr/>
        </p:nvSpPr>
        <p:spPr>
          <a:xfrm>
            <a:off x="1600200" y="1371600"/>
            <a:ext cx="7162800" cy="457200"/>
          </a:xfrm>
          <a:prstGeom prst="rect">
            <a:avLst/>
          </a:prstGeom>
        </p:spPr>
        <p:txBody>
          <a:bodyPr>
            <a:normAutofit/>
          </a:bodyPr>
          <a:lstStyle/>
          <a:p>
            <a:pPr marL="916686" lvl="1" indent="-514350" fontAlgn="auto">
              <a:spcBef>
                <a:spcPts val="550"/>
              </a:spcBef>
              <a:spcAft>
                <a:spcPts val="0"/>
              </a:spcAft>
              <a:buClr>
                <a:schemeClr val="accent1"/>
              </a:buClr>
              <a:defRPr/>
            </a:pPr>
            <a:r>
              <a:rPr kumimoji="0" lang="fr-FR" sz="2000" b="0" i="0" u="none" strike="noStrike" kern="1200" cap="none" spc="0" normalizeH="0" baseline="0" noProof="0" dirty="0" smtClean="0">
                <a:ln>
                  <a:noFill/>
                </a:ln>
                <a:solidFill>
                  <a:schemeClr val="accent2">
                    <a:lumMod val="75000"/>
                  </a:schemeClr>
                </a:solidFill>
                <a:effectLst/>
                <a:uLnTx/>
                <a:uFillTx/>
                <a:latin typeface="+mn-lt"/>
                <a:ea typeface="+mn-ea"/>
                <a:cs typeface="+mn-cs"/>
              </a:rPr>
              <a:t>Etablir et Maintenir l’implication</a:t>
            </a:r>
            <a:r>
              <a:rPr kumimoji="0" lang="fr-FR" sz="2000" b="0" i="0" u="none" strike="noStrike" kern="1200" cap="none" spc="0" normalizeH="0" noProof="0" dirty="0" smtClean="0">
                <a:ln>
                  <a:noFill/>
                </a:ln>
                <a:solidFill>
                  <a:schemeClr val="accent2">
                    <a:lumMod val="75000"/>
                  </a:schemeClr>
                </a:solidFill>
                <a:effectLst/>
                <a:uLnTx/>
                <a:uFillTx/>
                <a:latin typeface="+mn-lt"/>
                <a:ea typeface="+mn-ea"/>
                <a:cs typeface="+mn-cs"/>
              </a:rPr>
              <a:t> des parties prenantes</a:t>
            </a:r>
            <a:endParaRPr kumimoji="0" lang="fr-FR" sz="2400" b="0" i="0" u="none" strike="noStrike" kern="1200" cap="none" spc="0" normalizeH="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Flèche droite 6"/>
          <p:cNvSpPr/>
          <p:nvPr/>
        </p:nvSpPr>
        <p:spPr>
          <a:xfrm rot="16200000">
            <a:off x="2895600" y="990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3"/>
          <p:cNvSpPr txBox="1">
            <a:spLocks noChangeArrowheads="1"/>
          </p:cNvSpPr>
          <p:nvPr/>
        </p:nvSpPr>
        <p:spPr>
          <a:xfrm>
            <a:off x="609600" y="1371600"/>
            <a:ext cx="85344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381000" y="1981200"/>
            <a:ext cx="7467600" cy="24384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baseline="0" noProof="0" dirty="0" smtClean="0">
                <a:ln>
                  <a:noFill/>
                </a:ln>
                <a:solidFill>
                  <a:schemeClr val="tx1"/>
                </a:solidFill>
                <a:effectLst/>
                <a:uLnTx/>
                <a:uFillTx/>
                <a:latin typeface="+mn-lt"/>
                <a:ea typeface="+mn-ea"/>
                <a:cs typeface="+mn-cs"/>
              </a:rPr>
              <a:t>Etablir les lignes directrices pour l’analyse de décision</a:t>
            </a:r>
          </a:p>
          <a:p>
            <a:pPr marL="916686" lvl="1" indent="-514350" fontAlgn="auto">
              <a:spcBef>
                <a:spcPts val="550"/>
              </a:spcBef>
              <a:spcAft>
                <a:spcPts val="0"/>
              </a:spcAft>
              <a:buClr>
                <a:schemeClr val="accent1"/>
              </a:buClr>
              <a:buFont typeface="+mj-lt"/>
              <a:buAutoNum type="arabicPeriod"/>
              <a:defRPr/>
            </a:pPr>
            <a:r>
              <a:rPr lang="fr-FR" sz="2000" dirty="0" smtClean="0">
                <a:latin typeface="+mn-lt"/>
              </a:rPr>
              <a:t>Etablir et maintenir les critères de décision</a:t>
            </a:r>
          </a:p>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noProof="0" dirty="0" smtClean="0">
                <a:ln>
                  <a:noFill/>
                </a:ln>
                <a:solidFill>
                  <a:schemeClr val="tx1"/>
                </a:solidFill>
                <a:effectLst/>
                <a:uLnTx/>
                <a:uFillTx/>
                <a:latin typeface="+mn-lt"/>
                <a:ea typeface="+mn-ea"/>
                <a:cs typeface="+mn-cs"/>
              </a:rPr>
              <a:t>Identifier les solutions possibles</a:t>
            </a:r>
          </a:p>
          <a:p>
            <a:pPr marL="916686" lvl="1" indent="-514350" fontAlgn="auto">
              <a:spcBef>
                <a:spcPts val="550"/>
              </a:spcBef>
              <a:spcAft>
                <a:spcPts val="0"/>
              </a:spcAft>
              <a:buClr>
                <a:schemeClr val="accent1"/>
              </a:buClr>
              <a:buFont typeface="+mj-lt"/>
              <a:buAutoNum type="arabicPeriod"/>
              <a:defRPr/>
            </a:pPr>
            <a:r>
              <a:rPr lang="fr-FR" sz="2000" dirty="0" smtClean="0">
                <a:latin typeface="+mn-lt"/>
              </a:rPr>
              <a:t>Sélectionner des méthodes d’évaluation</a:t>
            </a:r>
          </a:p>
          <a:p>
            <a:pPr marL="916686" lvl="1" indent="-514350" fontAlgn="auto">
              <a:spcBef>
                <a:spcPts val="550"/>
              </a:spcBef>
              <a:spcAft>
                <a:spcPts val="0"/>
              </a:spcAft>
              <a:buClr>
                <a:schemeClr val="accent1"/>
              </a:buClr>
              <a:buFont typeface="+mj-lt"/>
              <a:buAutoNum type="arabicPeriod"/>
              <a:defRPr/>
            </a:pPr>
            <a:r>
              <a:rPr kumimoji="0" lang="fr-FR" sz="2000" b="0" i="0" u="none" strike="noStrike" kern="1200" cap="none" spc="0" normalizeH="0" noProof="0" dirty="0" smtClean="0">
                <a:ln>
                  <a:noFill/>
                </a:ln>
                <a:solidFill>
                  <a:schemeClr val="tx1"/>
                </a:solidFill>
                <a:effectLst/>
                <a:uLnTx/>
                <a:uFillTx/>
                <a:latin typeface="+mn-lt"/>
                <a:ea typeface="+mn-ea"/>
                <a:cs typeface="+mn-cs"/>
              </a:rPr>
              <a:t>Evaluer les solutions possibles</a:t>
            </a:r>
          </a:p>
          <a:p>
            <a:pPr marL="916686" lvl="1" indent="-514350" fontAlgn="auto">
              <a:spcBef>
                <a:spcPts val="550"/>
              </a:spcBef>
              <a:spcAft>
                <a:spcPts val="0"/>
              </a:spcAft>
              <a:buClr>
                <a:schemeClr val="accent1"/>
              </a:buClr>
              <a:buFont typeface="+mj-lt"/>
              <a:buAutoNum type="arabicPeriod"/>
              <a:defRPr/>
            </a:pPr>
            <a:r>
              <a:rPr lang="fr-FR" sz="2000" dirty="0" smtClean="0">
                <a:latin typeface="+mn-lt"/>
              </a:rPr>
              <a:t>Sélectionner la solution retenue</a:t>
            </a:r>
            <a:endParaRPr kumimoji="0" lang="fr-FR" sz="22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noProof="0" dirty="0" smtClean="0">
              <a:ln>
                <a:noFill/>
              </a:ln>
              <a:solidFill>
                <a:schemeClr val="tx1"/>
              </a:solidFill>
              <a:effectLst/>
              <a:uLnTx/>
              <a:uFillTx/>
              <a:latin typeface="+mn-lt"/>
              <a:ea typeface="+mn-ea"/>
              <a:cs typeface="+mn-cs"/>
            </a:endParaRPr>
          </a:p>
          <a:p>
            <a:pPr marL="916686" lvl="1" indent="-514350" fontAlgn="auto">
              <a:spcBef>
                <a:spcPts val="550"/>
              </a:spcBef>
              <a:spcAft>
                <a:spcPts val="0"/>
              </a:spcAft>
              <a:buClr>
                <a:schemeClr val="accent1"/>
              </a:buClr>
              <a:buFont typeface="+mj-lt"/>
              <a:buAutoNum type="arabi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3"/>
          <p:cNvSpPr txBox="1">
            <a:spLocks noChangeArrowheads="1"/>
          </p:cNvSpPr>
          <p:nvPr/>
        </p:nvSpPr>
        <p:spPr>
          <a:xfrm>
            <a:off x="1600200" y="1371600"/>
            <a:ext cx="7162800" cy="457200"/>
          </a:xfrm>
          <a:prstGeom prst="rect">
            <a:avLst/>
          </a:prstGeom>
        </p:spPr>
        <p:txBody>
          <a:bodyPr>
            <a:normAutofit/>
          </a:bodyPr>
          <a:lstStyle/>
          <a:p>
            <a:pPr marL="916686" lvl="1" indent="-514350" fontAlgn="auto">
              <a:spcBef>
                <a:spcPts val="550"/>
              </a:spcBef>
              <a:spcAft>
                <a:spcPts val="0"/>
              </a:spcAft>
              <a:buClr>
                <a:schemeClr val="accent1"/>
              </a:buClr>
              <a:defRPr/>
            </a:pPr>
            <a:r>
              <a:rPr kumimoji="0" lang="fr-FR" sz="2000" b="0" i="0" u="none" strike="noStrike" kern="1200" cap="none" spc="0" normalizeH="0" baseline="0" noProof="0" dirty="0" smtClean="0">
                <a:ln>
                  <a:noFill/>
                </a:ln>
                <a:solidFill>
                  <a:schemeClr val="accent2">
                    <a:lumMod val="75000"/>
                  </a:schemeClr>
                </a:solidFill>
                <a:effectLst/>
                <a:uLnTx/>
                <a:uFillTx/>
                <a:latin typeface="+mn-lt"/>
                <a:ea typeface="+mn-ea"/>
                <a:cs typeface="+mn-cs"/>
              </a:rPr>
              <a:t>Analyser les décisions en fonctions de solutions évaluées </a:t>
            </a:r>
            <a:endParaRPr kumimoji="0" lang="fr-FR" sz="2400" b="0" i="0" u="none" strike="noStrike" kern="1200" cap="none" spc="0" normalizeH="0" noProof="0" dirty="0" smtClean="0">
              <a:ln>
                <a:noFill/>
              </a:ln>
              <a:solidFill>
                <a:schemeClr val="tx1"/>
              </a:solidFill>
              <a:effectLst/>
              <a:uLnTx/>
              <a:uFillTx/>
              <a:latin typeface="+mn-lt"/>
              <a:ea typeface="+mn-ea"/>
              <a:cs typeface="+mn-cs"/>
            </a:endParaRPr>
          </a:p>
        </p:txBody>
      </p:sp>
      <p:pic>
        <p:nvPicPr>
          <p:cNvPr id="12290" name="Picture 2"/>
          <p:cNvPicPr>
            <a:picLocks noChangeAspect="1" noChangeArrowheads="1"/>
          </p:cNvPicPr>
          <p:nvPr/>
        </p:nvPicPr>
        <p:blipFill>
          <a:blip r:embed="rId2" cstate="print"/>
          <a:srcRect/>
          <a:stretch>
            <a:fillRect/>
          </a:stretch>
        </p:blipFill>
        <p:spPr bwMode="auto">
          <a:xfrm>
            <a:off x="1752600" y="47625"/>
            <a:ext cx="2533650"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11" name="Rectangle 3"/>
          <p:cNvSpPr txBox="1">
            <a:spLocks noChangeArrowheads="1"/>
          </p:cNvSpPr>
          <p:nvPr/>
        </p:nvSpPr>
        <p:spPr>
          <a:xfrm>
            <a:off x="609600" y="1371600"/>
            <a:ext cx="8534400" cy="4800600"/>
          </a:xfrm>
          <a:prstGeom prst="rect">
            <a:avLst/>
          </a:prstGeom>
        </p:spPr>
        <p:txBody>
          <a:bodyPr>
            <a:normAutofit/>
          </a:bodyPr>
          <a:lstStyle/>
          <a:p>
            <a:pPr marL="916686" lvl="1" indent="-514350" fontAlgn="auto">
              <a:spcBef>
                <a:spcPts val="550"/>
              </a:spcBef>
              <a:spcAft>
                <a:spcPts val="0"/>
              </a:spcAft>
              <a:buClr>
                <a:schemeClr val="accent1"/>
              </a:buClr>
              <a:buFont typeface="+mj-lt"/>
              <a:buAutoNum type="romanLcPeriod"/>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3314" name="Picture 2"/>
          <p:cNvPicPr>
            <a:picLocks noChangeAspect="1" noChangeArrowheads="1"/>
          </p:cNvPicPr>
          <p:nvPr/>
        </p:nvPicPr>
        <p:blipFill>
          <a:blip r:embed="rId2" cstate="print"/>
          <a:srcRect/>
          <a:stretch>
            <a:fillRect/>
          </a:stretch>
        </p:blipFill>
        <p:spPr bwMode="auto">
          <a:xfrm>
            <a:off x="228600" y="1447800"/>
            <a:ext cx="4191000" cy="4077568"/>
          </a:xfrm>
          <a:prstGeom prst="rect">
            <a:avLst/>
          </a:prstGeom>
          <a:noFill/>
          <a:ln w="9525">
            <a:noFill/>
            <a:miter lim="800000"/>
            <a:headEnd/>
            <a:tailEnd/>
          </a:ln>
        </p:spPr>
      </p:pic>
      <p:sp>
        <p:nvSpPr>
          <p:cNvPr id="13" name="Rectangle 2"/>
          <p:cNvSpPr>
            <a:spLocks noGrp="1" noChangeArrowheads="1"/>
          </p:cNvSpPr>
          <p:nvPr>
            <p:ph type="title"/>
          </p:nvPr>
        </p:nvSpPr>
        <p:spPr>
          <a:xfrm>
            <a:off x="990600" y="182562"/>
            <a:ext cx="7934325" cy="579438"/>
          </a:xfrm>
          <a:noFill/>
          <a:ln/>
        </p:spPr>
        <p:txBody>
          <a:bodyPr>
            <a:normAutofit fontScale="90000"/>
          </a:bodyPr>
          <a:lstStyle/>
          <a:p>
            <a:r>
              <a:rPr lang="fr-FR" sz="3200" dirty="0"/>
              <a:t>ITIL </a:t>
            </a:r>
            <a:r>
              <a:rPr lang="fr-FR" sz="3200" dirty="0" smtClean="0"/>
              <a:t>: Information </a:t>
            </a:r>
            <a:r>
              <a:rPr lang="en-US" sz="3200" dirty="0" smtClean="0"/>
              <a:t>Technology</a:t>
            </a:r>
            <a:r>
              <a:rPr lang="fr-FR" sz="3200" dirty="0" smtClean="0"/>
              <a:t>  </a:t>
            </a:r>
            <a:r>
              <a:rPr lang="en-US" sz="3200" dirty="0" smtClean="0"/>
              <a:t>Infrastructure</a:t>
            </a:r>
            <a:r>
              <a:rPr lang="fr-FR" sz="3200" dirty="0" smtClean="0"/>
              <a:t> Library</a:t>
            </a:r>
            <a:endParaRPr lang="fr-FR" sz="3200" dirty="0"/>
          </a:p>
        </p:txBody>
      </p:sp>
      <p:sp>
        <p:nvSpPr>
          <p:cNvPr id="14" name="Rectangle 3"/>
          <p:cNvSpPr txBox="1">
            <a:spLocks noChangeArrowheads="1"/>
          </p:cNvSpPr>
          <p:nvPr/>
        </p:nvSpPr>
        <p:spPr>
          <a:xfrm>
            <a:off x="3581400" y="1752600"/>
            <a:ext cx="5562600" cy="3505200"/>
          </a:xfrm>
          <a:prstGeom prst="rect">
            <a:avLst/>
          </a:prstGeom>
        </p:spPr>
        <p:txBody>
          <a:bodyPr>
            <a:normAutofit/>
          </a:bodyPr>
          <a:lstStyle/>
          <a:p>
            <a:pPr marL="916686" lvl="1" indent="-514350" fontAlgn="auto">
              <a:spcBef>
                <a:spcPts val="550"/>
              </a:spcBef>
              <a:spcAft>
                <a:spcPts val="0"/>
              </a:spcAft>
              <a:buClr>
                <a:schemeClr val="accent1"/>
              </a:buClr>
              <a:defRPr/>
            </a:pPr>
            <a:r>
              <a:rPr lang="fr-FR" sz="2000" dirty="0" smtClean="0"/>
              <a:t>	</a:t>
            </a:r>
            <a:r>
              <a:rPr lang="fr-FR" sz="2400" dirty="0" smtClean="0">
                <a:latin typeface="+mn-lt"/>
              </a:rPr>
              <a:t>Recenser les meilleures pratiques pour une direction informatique dont l'objectif est de devenir le fournisseur de services basés sur l'informatique au sein de l'entreprise plutôt que le traditionnel fournisseur de ressources techniques informatiques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0"/>
          </p:nvPr>
        </p:nvSpPr>
        <p:spPr/>
        <p:txBody>
          <a:bodyPr/>
          <a:lstStyle/>
          <a:p>
            <a:r>
              <a:rPr lang="fr-FR" smtClean="0"/>
              <a:t>ISIMA 3 </a:t>
            </a:r>
            <a:endParaRPr lang="fr-FR"/>
          </a:p>
        </p:txBody>
      </p:sp>
      <p:sp>
        <p:nvSpPr>
          <p:cNvPr id="285698" name="Rectangle 2"/>
          <p:cNvSpPr>
            <a:spLocks noGrp="1" noChangeArrowheads="1"/>
          </p:cNvSpPr>
          <p:nvPr>
            <p:ph type="title"/>
          </p:nvPr>
        </p:nvSpPr>
        <p:spPr>
          <a:xfrm>
            <a:off x="990600" y="152400"/>
            <a:ext cx="7866063" cy="641350"/>
          </a:xfrm>
        </p:spPr>
        <p:txBody>
          <a:bodyPr>
            <a:normAutofit fontScale="90000"/>
          </a:bodyPr>
          <a:lstStyle/>
          <a:p>
            <a:r>
              <a:rPr lang="fr-FR" dirty="0" smtClean="0"/>
              <a:t>ITIL : 3 principes clefs</a:t>
            </a:r>
            <a:endParaRPr lang="fr-FR" dirty="0"/>
          </a:p>
        </p:txBody>
      </p:sp>
      <p:sp>
        <p:nvSpPr>
          <p:cNvPr id="285699" name="Rectangle 3"/>
          <p:cNvSpPr>
            <a:spLocks noGrp="1" noChangeArrowheads="1"/>
          </p:cNvSpPr>
          <p:nvPr>
            <p:ph type="body" idx="1"/>
          </p:nvPr>
        </p:nvSpPr>
        <p:spPr>
          <a:xfrm>
            <a:off x="990600" y="1143000"/>
            <a:ext cx="7943088" cy="4800600"/>
          </a:xfrm>
        </p:spPr>
        <p:txBody>
          <a:bodyPr/>
          <a:lstStyle/>
          <a:p>
            <a:pPr>
              <a:lnSpc>
                <a:spcPct val="150000"/>
              </a:lnSpc>
            </a:pPr>
            <a:r>
              <a:rPr lang="fr-FR" sz="2400" dirty="0" smtClean="0">
                <a:solidFill>
                  <a:srgbClr val="FBAE79"/>
                </a:solidFill>
              </a:rPr>
              <a:t>L'orientation </a:t>
            </a:r>
            <a:r>
              <a:rPr lang="fr-FR" sz="2400" dirty="0">
                <a:solidFill>
                  <a:srgbClr val="FBAE79"/>
                </a:solidFill>
              </a:rPr>
              <a:t>client </a:t>
            </a:r>
            <a:r>
              <a:rPr lang="fr-FR" sz="2400" dirty="0"/>
              <a:t>: l'utilisateur-client est au centre des préoccupations et toutes les activités de l'informatique doivent s'inscrire dans une relation client-fournisseur, </a:t>
            </a:r>
          </a:p>
          <a:p>
            <a:pPr>
              <a:lnSpc>
                <a:spcPct val="150000"/>
              </a:lnSpc>
            </a:pPr>
            <a:r>
              <a:rPr lang="fr-FR" sz="2400" dirty="0">
                <a:solidFill>
                  <a:srgbClr val="FBAE79"/>
                </a:solidFill>
              </a:rPr>
              <a:t>Le cycle de vie</a:t>
            </a:r>
            <a:r>
              <a:rPr lang="fr-FR" sz="2400" dirty="0"/>
              <a:t> : la gestion des services doit être prise en considération dès les phases d'étude et de conception, </a:t>
            </a:r>
          </a:p>
          <a:p>
            <a:pPr>
              <a:lnSpc>
                <a:spcPct val="150000"/>
              </a:lnSpc>
            </a:pPr>
            <a:r>
              <a:rPr lang="fr-FR" sz="2400" dirty="0">
                <a:solidFill>
                  <a:srgbClr val="FBAE79"/>
                </a:solidFill>
              </a:rPr>
              <a:t>L'approche par les processus</a:t>
            </a:r>
            <a:r>
              <a:rPr lang="fr-FR" sz="2400" dirty="0"/>
              <a:t> : mise en place de processus informatiques appropriés en étroite corrélation avec les processus métiers. </a:t>
            </a:r>
          </a:p>
          <a:p>
            <a:pPr>
              <a:lnSpc>
                <a:spcPct val="150000"/>
              </a:lnSpc>
            </a:pPr>
            <a:endParaRPr lang="fr-FR" sz="2400" dirty="0"/>
          </a:p>
        </p:txBody>
      </p:sp>
      <p:sp>
        <p:nvSpPr>
          <p:cNvPr id="6" name="Espace réservé de la date 5"/>
          <p:cNvSpPr>
            <a:spLocks noGrp="1"/>
          </p:cNvSpPr>
          <p:nvPr>
            <p:ph type="dt" sz="half" idx="10"/>
          </p:nvPr>
        </p:nvSpPr>
        <p:spPr/>
        <p:txBody>
          <a:bodyPr/>
          <a:lstStyle/>
          <a:p>
            <a:fld id="{17463AEB-F483-4D48-A73D-3EC1D12513ED}" type="datetime2">
              <a:rPr lang="fr-FR" smtClean="0"/>
              <a:pPr/>
              <a:t>dimanche 7 mars 2010</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0"/>
          </p:nvPr>
        </p:nvSpPr>
        <p:spPr/>
        <p:txBody>
          <a:bodyPr/>
          <a:lstStyle/>
          <a:p>
            <a:r>
              <a:rPr lang="fr-FR" smtClean="0"/>
              <a:t>ISIMA 3 </a:t>
            </a:r>
            <a:endParaRPr lang="fr-FR"/>
          </a:p>
        </p:txBody>
      </p:sp>
      <p:sp>
        <p:nvSpPr>
          <p:cNvPr id="281606" name="Rectangle 6"/>
          <p:cNvSpPr>
            <a:spLocks noGrp="1" noChangeArrowheads="1"/>
          </p:cNvSpPr>
          <p:nvPr>
            <p:ph type="title"/>
          </p:nvPr>
        </p:nvSpPr>
        <p:spPr>
          <a:xfrm>
            <a:off x="990600" y="152400"/>
            <a:ext cx="8153400" cy="641350"/>
          </a:xfrm>
        </p:spPr>
        <p:txBody>
          <a:bodyPr>
            <a:normAutofit fontScale="90000"/>
          </a:bodyPr>
          <a:lstStyle/>
          <a:p>
            <a:r>
              <a:rPr lang="fr-FR" dirty="0"/>
              <a:t>ITIL : Domaines clés</a:t>
            </a:r>
            <a:endParaRPr lang="fr-FR" sz="2000" dirty="0"/>
          </a:p>
        </p:txBody>
      </p:sp>
      <p:sp>
        <p:nvSpPr>
          <p:cNvPr id="281607" name="Rectangle 7"/>
          <p:cNvSpPr>
            <a:spLocks noGrp="1" noChangeArrowheads="1"/>
          </p:cNvSpPr>
          <p:nvPr>
            <p:ph type="body" idx="1"/>
          </p:nvPr>
        </p:nvSpPr>
        <p:spPr>
          <a:xfrm>
            <a:off x="838200" y="1066800"/>
            <a:ext cx="8305800" cy="5391151"/>
          </a:xfrm>
        </p:spPr>
        <p:txBody>
          <a:bodyPr>
            <a:normAutofit fontScale="85000" lnSpcReduction="20000"/>
          </a:bodyPr>
          <a:lstStyle/>
          <a:p>
            <a:r>
              <a:rPr lang="fr-FR" b="1" dirty="0" smtClean="0"/>
              <a:t>Le supports aux Services</a:t>
            </a:r>
            <a:endParaRPr lang="fr-FR" b="1" dirty="0"/>
          </a:p>
          <a:p>
            <a:pPr lvl="1">
              <a:buNone/>
            </a:pPr>
            <a:r>
              <a:rPr lang="fr-FR" sz="2400" dirty="0" smtClean="0">
                <a:solidFill>
                  <a:srgbClr val="FBAE79"/>
                </a:solidFill>
                <a:sym typeface="Wingdings" pitchFamily="2" charset="2"/>
              </a:rPr>
              <a:t> G</a:t>
            </a:r>
            <a:r>
              <a:rPr lang="fr-FR" sz="2400" dirty="0" smtClean="0">
                <a:solidFill>
                  <a:srgbClr val="FBAE79"/>
                </a:solidFill>
              </a:rPr>
              <a:t>estion </a:t>
            </a:r>
            <a:r>
              <a:rPr lang="fr-FR" sz="2400" dirty="0">
                <a:solidFill>
                  <a:srgbClr val="FBAE79"/>
                </a:solidFill>
              </a:rPr>
              <a:t>des niveaux de service</a:t>
            </a:r>
            <a:r>
              <a:rPr lang="fr-FR" sz="2400" dirty="0"/>
              <a:t> : maintenir un certain niveau de qualité de service</a:t>
            </a:r>
            <a:r>
              <a:rPr lang="fr-FR" sz="2400" dirty="0" smtClean="0"/>
              <a:t>.</a:t>
            </a:r>
          </a:p>
          <a:p>
            <a:pPr lvl="2"/>
            <a:r>
              <a:rPr lang="fr-FR" dirty="0" smtClean="0"/>
              <a:t>Le centre de services 		(</a:t>
            </a:r>
            <a:r>
              <a:rPr lang="fr-FR" i="1" dirty="0" smtClean="0"/>
              <a:t>Service Desk</a:t>
            </a:r>
            <a:r>
              <a:rPr lang="fr-FR" dirty="0" smtClean="0"/>
              <a:t>)</a:t>
            </a:r>
          </a:p>
          <a:p>
            <a:pPr lvl="2"/>
            <a:r>
              <a:rPr lang="fr-FR" dirty="0" smtClean="0"/>
              <a:t>la gestion des incidents		(</a:t>
            </a:r>
            <a:r>
              <a:rPr lang="fr-FR" i="1" dirty="0" smtClean="0"/>
              <a:t>Incident Management</a:t>
            </a:r>
            <a:r>
              <a:rPr lang="fr-FR" dirty="0" smtClean="0"/>
              <a:t>)</a:t>
            </a:r>
          </a:p>
          <a:p>
            <a:pPr lvl="2"/>
            <a:r>
              <a:rPr lang="fr-FR" dirty="0" smtClean="0"/>
              <a:t>la gestion des problèmes 		(</a:t>
            </a:r>
            <a:r>
              <a:rPr lang="fr-FR" i="1" dirty="0" err="1" smtClean="0"/>
              <a:t>Problem</a:t>
            </a:r>
            <a:r>
              <a:rPr lang="fr-FR" i="1" dirty="0" smtClean="0"/>
              <a:t> Management</a:t>
            </a:r>
            <a:r>
              <a:rPr lang="fr-FR" dirty="0" smtClean="0"/>
              <a:t>)</a:t>
            </a:r>
          </a:p>
          <a:p>
            <a:pPr lvl="2"/>
            <a:r>
              <a:rPr lang="fr-FR" dirty="0" smtClean="0"/>
              <a:t>la gestion des configurations 	(</a:t>
            </a:r>
            <a:r>
              <a:rPr lang="fr-FR" i="1" dirty="0" smtClean="0"/>
              <a:t>Configuration Management</a:t>
            </a:r>
            <a:r>
              <a:rPr lang="fr-FR" dirty="0" smtClean="0"/>
              <a:t>)</a:t>
            </a:r>
          </a:p>
          <a:p>
            <a:pPr lvl="2"/>
            <a:r>
              <a:rPr lang="fr-FR" dirty="0" smtClean="0"/>
              <a:t>la gestion des changements 	</a:t>
            </a:r>
            <a:r>
              <a:rPr lang="fr-FR" dirty="0" smtClean="0"/>
              <a:t>(</a:t>
            </a:r>
            <a:r>
              <a:rPr lang="fr-FR" i="1" dirty="0" smtClean="0"/>
              <a:t>Change Management</a:t>
            </a:r>
            <a:r>
              <a:rPr lang="fr-FR" dirty="0" smtClean="0"/>
              <a:t>)</a:t>
            </a:r>
          </a:p>
          <a:p>
            <a:pPr lvl="2"/>
            <a:r>
              <a:rPr lang="fr-FR" dirty="0" smtClean="0"/>
              <a:t>la gestion des mises en production 	(</a:t>
            </a:r>
            <a:r>
              <a:rPr lang="fr-FR" i="1" dirty="0" smtClean="0"/>
              <a:t>Release Management</a:t>
            </a:r>
            <a:r>
              <a:rPr lang="fr-FR" dirty="0" smtClean="0"/>
              <a:t>)</a:t>
            </a:r>
          </a:p>
          <a:p>
            <a:pPr lvl="2">
              <a:buNone/>
            </a:pPr>
            <a:endParaRPr lang="fr-FR" dirty="0" smtClean="0"/>
          </a:p>
          <a:p>
            <a:r>
              <a:rPr lang="fr-FR" b="1" dirty="0" smtClean="0"/>
              <a:t>La fourniture des services</a:t>
            </a:r>
            <a:endParaRPr lang="fr-FR" sz="2400" dirty="0"/>
          </a:p>
          <a:p>
            <a:pPr lvl="2"/>
            <a:r>
              <a:rPr lang="fr-FR" sz="2100" dirty="0" smtClean="0"/>
              <a:t>la gestion de la sécurité</a:t>
            </a:r>
          </a:p>
          <a:p>
            <a:pPr lvl="2"/>
            <a:r>
              <a:rPr lang="fr-FR" sz="2100" dirty="0" smtClean="0"/>
              <a:t>La gestion financière : rentabilité des moyens mis en œuvre pour fournir le service. </a:t>
            </a:r>
          </a:p>
          <a:p>
            <a:pPr lvl="2"/>
            <a:r>
              <a:rPr lang="fr-FR" sz="2100" dirty="0" smtClean="0"/>
              <a:t>gestion de la capacité : adéquation des capacités et performances avec les exigences.</a:t>
            </a:r>
          </a:p>
          <a:p>
            <a:pPr lvl="2"/>
            <a:r>
              <a:rPr lang="fr-FR" sz="2100" dirty="0" smtClean="0"/>
              <a:t>gestion </a:t>
            </a:r>
            <a:r>
              <a:rPr lang="fr-FR" sz="2100" dirty="0"/>
              <a:t>de la continuité de service : définir et mettre en œuvre des délais pour la reprise après incident</a:t>
            </a:r>
            <a:r>
              <a:rPr lang="fr-FR" sz="2100" dirty="0" smtClean="0"/>
              <a:t>.</a:t>
            </a:r>
          </a:p>
        </p:txBody>
      </p:sp>
      <p:sp>
        <p:nvSpPr>
          <p:cNvPr id="6" name="Espace réservé de la date 5"/>
          <p:cNvSpPr>
            <a:spLocks noGrp="1"/>
          </p:cNvSpPr>
          <p:nvPr>
            <p:ph type="dt" sz="half" idx="10"/>
          </p:nvPr>
        </p:nvSpPr>
        <p:spPr/>
        <p:txBody>
          <a:bodyPr/>
          <a:lstStyle/>
          <a:p>
            <a:fld id="{EF475511-2197-401F-B7C2-239FB0D4BBF9}" type="datetime2">
              <a:rPr lang="fr-FR" smtClean="0"/>
              <a:pPr/>
              <a:t>dimanche 7 mars 2010</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B0FB538B-DCC2-44F1-B163-42ED1254EDC2}"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6" name="Ellipse 5"/>
          <p:cNvSpPr/>
          <p:nvPr/>
        </p:nvSpPr>
        <p:spPr>
          <a:xfrm>
            <a:off x="5181600" y="1828800"/>
            <a:ext cx="3962400" cy="3352800"/>
          </a:xfrm>
          <a:prstGeom prst="ellipse">
            <a:avLst/>
          </a:prstGeom>
          <a:blipFill rotWithShape="0">
            <a:blip r:embed="rId2" cstate="prin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7" name="Titre 1"/>
          <p:cNvSpPr>
            <a:spLocks noGrp="1"/>
          </p:cNvSpPr>
          <p:nvPr>
            <p:ph type="title"/>
          </p:nvPr>
        </p:nvSpPr>
        <p:spPr>
          <a:xfrm>
            <a:off x="990600" y="228600"/>
            <a:ext cx="8153400" cy="639762"/>
          </a:xfrm>
        </p:spPr>
        <p:txBody>
          <a:bodyPr>
            <a:normAutofit fontScale="90000"/>
          </a:bodyPr>
          <a:lstStyle/>
          <a:p>
            <a:r>
              <a:rPr lang="fr-FR" dirty="0" smtClean="0"/>
              <a:t>Le système qualité</a:t>
            </a:r>
            <a:endParaRPr lang="fr-FR" dirty="0"/>
          </a:p>
        </p:txBody>
      </p:sp>
      <p:sp>
        <p:nvSpPr>
          <p:cNvPr id="8" name="Rectangle 1026"/>
          <p:cNvSpPr>
            <a:spLocks noChangeArrowheads="1"/>
          </p:cNvSpPr>
          <p:nvPr/>
        </p:nvSpPr>
        <p:spPr bwMode="auto">
          <a:xfrm>
            <a:off x="838200" y="1219200"/>
            <a:ext cx="8077200" cy="5181600"/>
          </a:xfrm>
          <a:prstGeom prst="rect">
            <a:avLst/>
          </a:prstGeom>
          <a:noFill/>
          <a:ln w="9525">
            <a:solidFill>
              <a:schemeClr val="tx1"/>
            </a:solidFill>
            <a:miter lim="800000"/>
            <a:headEnd/>
            <a:tailEnd/>
          </a:ln>
          <a:effectLst/>
        </p:spPr>
        <p:txBody>
          <a:bodyPr/>
          <a:lstStyle/>
          <a:p>
            <a:pPr marL="342900" indent="-342900" algn="just" eaLnBrk="0" hangingPunct="0">
              <a:spcBef>
                <a:spcPct val="20000"/>
              </a:spcBef>
            </a:pPr>
            <a:r>
              <a:rPr lang="fr-FR" sz="2000" dirty="0" smtClean="0">
                <a:solidFill>
                  <a:srgbClr val="6699FF"/>
                </a:solidFill>
                <a:latin typeface="Arial Unicode MS" pitchFamily="34" charset="-128"/>
              </a:rPr>
              <a:t>	</a:t>
            </a:r>
            <a:r>
              <a:rPr lang="fr-FR" sz="1600" b="1" dirty="0" smtClean="0">
                <a:solidFill>
                  <a:srgbClr val="6699FF"/>
                </a:solidFill>
                <a:latin typeface="Arial Unicode MS" pitchFamily="34" charset="-128"/>
              </a:rPr>
              <a:t>Le </a:t>
            </a:r>
            <a:r>
              <a:rPr lang="fr-FR" sz="1600" b="1" dirty="0">
                <a:solidFill>
                  <a:srgbClr val="6699FF"/>
                </a:solidFill>
                <a:latin typeface="Arial Unicode MS" pitchFamily="34" charset="-128"/>
              </a:rPr>
              <a:t>Plan d’Assurance Qualité</a:t>
            </a:r>
            <a:r>
              <a:rPr lang="fr-FR" sz="1600" b="1" dirty="0">
                <a:latin typeface="Arial Unicode MS" pitchFamily="34" charset="-128"/>
              </a:rPr>
              <a:t> </a:t>
            </a:r>
            <a:r>
              <a:rPr lang="fr-FR" sz="1600" dirty="0">
                <a:latin typeface="Arial Unicode MS" pitchFamily="34" charset="-128"/>
              </a:rPr>
              <a:t>: </a:t>
            </a:r>
            <a:r>
              <a:rPr lang="fr-FR" sz="1600" b="0" dirty="0" smtClean="0">
                <a:latin typeface="Arial Unicode MS" pitchFamily="34" charset="-128"/>
              </a:rPr>
              <a:t>Document décrivant les dispositions particulières mises en œuvres sur un projet en vue de satisfaire les exigences du client en matière de Qualité.</a:t>
            </a:r>
            <a:endParaRPr lang="fr-FR" sz="1600" b="0" dirty="0">
              <a:latin typeface="Arial Unicode MS" pitchFamily="34" charset="-128"/>
            </a:endParaRPr>
          </a:p>
          <a:p>
            <a:pPr marL="342900" indent="-342900" algn="l">
              <a:spcBef>
                <a:spcPct val="20000"/>
              </a:spcBef>
              <a:buClr>
                <a:schemeClr val="accent2"/>
              </a:buClr>
              <a:buFont typeface="Symbol" pitchFamily="18" charset="2"/>
              <a:buChar char="·"/>
            </a:pPr>
            <a:r>
              <a:rPr lang="fr-FR" sz="1600" dirty="0">
                <a:latin typeface="Arial Unicode MS" pitchFamily="34" charset="-128"/>
              </a:rPr>
              <a:t>Pourquoi ?</a:t>
            </a:r>
          </a:p>
          <a:p>
            <a:pPr marL="742950" lvl="1" indent="-285750" algn="l" eaLnBrk="0" hangingPunct="0">
              <a:spcBef>
                <a:spcPct val="50000"/>
              </a:spcBef>
              <a:buClr>
                <a:srgbClr val="FF0066"/>
              </a:buClr>
              <a:buFont typeface="Wingdings" pitchFamily="2" charset="2"/>
              <a:buChar char="ü"/>
            </a:pPr>
            <a:r>
              <a:rPr lang="fr-FR" sz="1600" b="0" dirty="0" smtClean="0">
                <a:latin typeface="Arial Unicode MS" pitchFamily="34" charset="-128"/>
              </a:rPr>
              <a:t>Définir une stratégie  </a:t>
            </a:r>
          </a:p>
          <a:p>
            <a:pPr marL="742950" lvl="1" indent="-285750" algn="l" eaLnBrk="0" hangingPunct="0">
              <a:spcBef>
                <a:spcPct val="50000"/>
              </a:spcBef>
              <a:buClr>
                <a:srgbClr val="FF0066"/>
              </a:buClr>
              <a:buFont typeface="Wingdings" pitchFamily="2" charset="2"/>
              <a:buChar char="ü"/>
            </a:pPr>
            <a:r>
              <a:rPr lang="fr-FR" sz="1600" b="0" dirty="0" smtClean="0">
                <a:latin typeface="Arial Unicode MS" pitchFamily="34" charset="-128"/>
              </a:rPr>
              <a:t>Maîtriser l’engagement</a:t>
            </a:r>
          </a:p>
          <a:p>
            <a:pPr marL="742950" lvl="1" indent="-285750" algn="l" eaLnBrk="0" hangingPunct="0">
              <a:spcBef>
                <a:spcPct val="50000"/>
              </a:spcBef>
              <a:buClr>
                <a:srgbClr val="FF0066"/>
              </a:buClr>
              <a:buFont typeface="Wingdings" pitchFamily="2" charset="2"/>
              <a:buChar char="ü"/>
            </a:pPr>
            <a:r>
              <a:rPr lang="fr-FR" sz="1600" b="0" dirty="0" smtClean="0">
                <a:latin typeface="Arial Unicode MS" pitchFamily="34" charset="-128"/>
              </a:rPr>
              <a:t>Maîtriser la production</a:t>
            </a:r>
          </a:p>
          <a:p>
            <a:pPr marL="742950" lvl="1" indent="-285750" algn="l" eaLnBrk="0" hangingPunct="0">
              <a:spcBef>
                <a:spcPct val="50000"/>
              </a:spcBef>
              <a:buClr>
                <a:srgbClr val="FF0066"/>
              </a:buClr>
              <a:buFont typeface="Wingdings" pitchFamily="2" charset="2"/>
              <a:buChar char="ü"/>
            </a:pPr>
            <a:r>
              <a:rPr lang="fr-FR" sz="1600" b="0" dirty="0" smtClean="0">
                <a:latin typeface="Arial Unicode MS" pitchFamily="34" charset="-128"/>
              </a:rPr>
              <a:t>Impliquer tous les participants (client, équipe)</a:t>
            </a:r>
          </a:p>
          <a:p>
            <a:pPr marL="742950" lvl="1" indent="-285750" algn="l" eaLnBrk="0" hangingPunct="0">
              <a:spcBef>
                <a:spcPct val="50000"/>
              </a:spcBef>
              <a:buClr>
                <a:srgbClr val="FF0066"/>
              </a:buClr>
            </a:pPr>
            <a:endParaRPr lang="fr-FR" sz="1600" b="0" dirty="0">
              <a:latin typeface="Arial Unicode MS" pitchFamily="34" charset="-128"/>
            </a:endParaRPr>
          </a:p>
          <a:p>
            <a:pPr marL="342900" indent="-342900" algn="l">
              <a:spcBef>
                <a:spcPct val="20000"/>
              </a:spcBef>
              <a:buClr>
                <a:schemeClr val="accent2"/>
              </a:buClr>
              <a:buFont typeface="Symbol" pitchFamily="18" charset="2"/>
              <a:buChar char="·"/>
            </a:pPr>
            <a:r>
              <a:rPr lang="fr-FR" sz="1600" dirty="0">
                <a:latin typeface="Arial Unicode MS" pitchFamily="34" charset="-128"/>
              </a:rPr>
              <a:t>Il définit </a:t>
            </a:r>
          </a:p>
          <a:p>
            <a:pPr marL="742950" lvl="1" indent="-285750" algn="l" eaLnBrk="0" hangingPunct="0">
              <a:lnSpc>
                <a:spcPct val="105000"/>
              </a:lnSpc>
              <a:buFont typeface="Wingdings" pitchFamily="2" charset="2"/>
              <a:buChar char="ü"/>
            </a:pPr>
            <a:r>
              <a:rPr lang="fr-FR" sz="1600" dirty="0">
                <a:solidFill>
                  <a:srgbClr val="3366FF"/>
                </a:solidFill>
                <a:latin typeface="Arial Unicode MS" pitchFamily="34" charset="-128"/>
              </a:rPr>
              <a:t>Quoi</a:t>
            </a:r>
            <a:r>
              <a:rPr lang="fr-FR" sz="1600" dirty="0">
                <a:latin typeface="Arial Unicode MS" pitchFamily="34" charset="-128"/>
              </a:rPr>
              <a:t>	</a:t>
            </a:r>
            <a:r>
              <a:rPr lang="fr-FR" sz="1600" b="0" dirty="0" smtClean="0">
                <a:latin typeface="Arial Unicode MS" pitchFamily="34" charset="-128"/>
                <a:sym typeface="Wingdings" pitchFamily="2" charset="2"/>
              </a:rPr>
              <a:t> </a:t>
            </a:r>
            <a:r>
              <a:rPr lang="fr-FR" sz="1600" b="0" dirty="0" smtClean="0">
                <a:latin typeface="Arial Unicode MS" pitchFamily="34" charset="-128"/>
              </a:rPr>
              <a:t>ce qu’il faut faire, </a:t>
            </a:r>
            <a:r>
              <a:rPr lang="fr-FR" sz="1600" b="0" dirty="0">
                <a:latin typeface="Arial Unicode MS" pitchFamily="34" charset="-128"/>
              </a:rPr>
              <a:t>les </a:t>
            </a:r>
            <a:r>
              <a:rPr lang="fr-FR" sz="1600" b="0" dirty="0" smtClean="0">
                <a:latin typeface="Arial Unicode MS" pitchFamily="34" charset="-128"/>
              </a:rPr>
              <a:t>actions,</a:t>
            </a:r>
          </a:p>
          <a:p>
            <a:pPr marL="742950" lvl="1" indent="-285750" algn="l" eaLnBrk="0" hangingPunct="0">
              <a:lnSpc>
                <a:spcPct val="105000"/>
              </a:lnSpc>
              <a:buFont typeface="Wingdings" pitchFamily="2" charset="2"/>
              <a:buChar char="ü"/>
            </a:pPr>
            <a:r>
              <a:rPr lang="fr-FR" sz="1600" dirty="0" smtClean="0">
                <a:solidFill>
                  <a:srgbClr val="3366FF"/>
                </a:solidFill>
                <a:latin typeface="Arial Unicode MS" pitchFamily="34" charset="-128"/>
              </a:rPr>
              <a:t>Qui</a:t>
            </a:r>
            <a:r>
              <a:rPr lang="fr-FR" sz="1600" dirty="0">
                <a:latin typeface="Arial Unicode MS" pitchFamily="34" charset="-128"/>
              </a:rPr>
              <a:t>	</a:t>
            </a:r>
            <a:r>
              <a:rPr lang="fr-FR" sz="1600" b="0" dirty="0" smtClean="0">
                <a:latin typeface="Arial Unicode MS" pitchFamily="34" charset="-128"/>
                <a:sym typeface="Wingdings" pitchFamily="2" charset="2"/>
              </a:rPr>
              <a:t> </a:t>
            </a:r>
            <a:r>
              <a:rPr lang="fr-FR" sz="1600" b="0" dirty="0">
                <a:latin typeface="Arial Unicode MS" pitchFamily="34" charset="-128"/>
              </a:rPr>
              <a:t>les </a:t>
            </a:r>
            <a:r>
              <a:rPr lang="fr-FR" sz="1600" b="0" dirty="0" smtClean="0">
                <a:latin typeface="Arial Unicode MS" pitchFamily="34" charset="-128"/>
              </a:rPr>
              <a:t>responsables,</a:t>
            </a:r>
          </a:p>
          <a:p>
            <a:pPr marL="742950" lvl="1" indent="-285750" algn="l" eaLnBrk="0" hangingPunct="0">
              <a:lnSpc>
                <a:spcPct val="105000"/>
              </a:lnSpc>
              <a:buFont typeface="Wingdings" pitchFamily="2" charset="2"/>
              <a:buChar char="ü"/>
            </a:pPr>
            <a:r>
              <a:rPr lang="fr-FR" sz="1600" dirty="0" smtClean="0">
                <a:solidFill>
                  <a:srgbClr val="3366FF"/>
                </a:solidFill>
                <a:latin typeface="Arial Unicode MS" pitchFamily="34" charset="-128"/>
              </a:rPr>
              <a:t>Comment</a:t>
            </a:r>
            <a:r>
              <a:rPr lang="fr-FR" sz="1600" b="0" dirty="0">
                <a:latin typeface="Arial Unicode MS" pitchFamily="34" charset="-128"/>
              </a:rPr>
              <a:t>	</a:t>
            </a:r>
            <a:r>
              <a:rPr lang="fr-FR" sz="1600" b="0" dirty="0">
                <a:latin typeface="Arial Unicode MS" pitchFamily="34" charset="-128"/>
                <a:sym typeface="Wingdings" pitchFamily="2" charset="2"/>
              </a:rPr>
              <a:t> les </a:t>
            </a:r>
            <a:r>
              <a:rPr lang="fr-FR" sz="1600" b="0" dirty="0" smtClean="0">
                <a:latin typeface="Arial Unicode MS" pitchFamily="34" charset="-128"/>
              </a:rPr>
              <a:t>techniques, les outils,</a:t>
            </a:r>
          </a:p>
          <a:p>
            <a:pPr marL="742950" lvl="1" indent="-285750" algn="l" eaLnBrk="0" hangingPunct="0">
              <a:lnSpc>
                <a:spcPct val="105000"/>
              </a:lnSpc>
              <a:buFont typeface="Wingdings" pitchFamily="2" charset="2"/>
              <a:buChar char="ü"/>
            </a:pPr>
            <a:r>
              <a:rPr lang="fr-FR" sz="1600" dirty="0" smtClean="0">
                <a:solidFill>
                  <a:srgbClr val="3366FF"/>
                </a:solidFill>
                <a:latin typeface="Arial Unicode MS" pitchFamily="34" charset="-128"/>
              </a:rPr>
              <a:t>Quand</a:t>
            </a:r>
            <a:r>
              <a:rPr lang="fr-FR" sz="1600" b="0" dirty="0" smtClean="0">
                <a:latin typeface="Arial Unicode MS" pitchFamily="34" charset="-128"/>
              </a:rPr>
              <a:t> </a:t>
            </a:r>
            <a:r>
              <a:rPr lang="fr-FR" sz="1600" b="0" dirty="0">
                <a:latin typeface="Arial Unicode MS" pitchFamily="34" charset="-128"/>
              </a:rPr>
              <a:t>	</a:t>
            </a:r>
            <a:r>
              <a:rPr lang="fr-FR" sz="1600" b="0" dirty="0" smtClean="0">
                <a:latin typeface="Arial Unicode MS" pitchFamily="34" charset="-128"/>
                <a:sym typeface="Wingdings" pitchFamily="2" charset="2"/>
              </a:rPr>
              <a:t> </a:t>
            </a:r>
            <a:r>
              <a:rPr lang="fr-FR" sz="1600" b="0" dirty="0">
                <a:latin typeface="Arial Unicode MS" pitchFamily="34" charset="-128"/>
                <a:sym typeface="Wingdings" pitchFamily="2" charset="2"/>
              </a:rPr>
              <a:t>les </a:t>
            </a:r>
            <a:r>
              <a:rPr lang="fr-FR" sz="1600" b="0" dirty="0" smtClean="0">
                <a:latin typeface="Arial Unicode MS" pitchFamily="34" charset="-128"/>
              </a:rPr>
              <a:t>plannings, les étapes</a:t>
            </a:r>
          </a:p>
          <a:p>
            <a:pPr marL="742950" lvl="1" indent="-285750" algn="l" eaLnBrk="0" hangingPunct="0">
              <a:lnSpc>
                <a:spcPct val="105000"/>
              </a:lnSpc>
              <a:buFont typeface="Wingdings" pitchFamily="2" charset="2"/>
              <a:buChar char="ü"/>
            </a:pPr>
            <a:r>
              <a:rPr lang="fr-FR" sz="1600" dirty="0" smtClean="0">
                <a:solidFill>
                  <a:srgbClr val="3366FF"/>
                </a:solidFill>
                <a:latin typeface="Arial Unicode MS" pitchFamily="34" charset="-128"/>
              </a:rPr>
              <a:t>Où</a:t>
            </a:r>
            <a:r>
              <a:rPr lang="fr-FR" sz="1600" b="0" dirty="0">
                <a:latin typeface="Arial Unicode MS" pitchFamily="34" charset="-128"/>
              </a:rPr>
              <a:t>	</a:t>
            </a:r>
            <a:r>
              <a:rPr lang="fr-FR" sz="1600" b="0" dirty="0" smtClean="0">
                <a:latin typeface="Arial Unicode MS" pitchFamily="34" charset="-128"/>
                <a:sym typeface="Wingdings" pitchFamily="2" charset="2"/>
              </a:rPr>
              <a:t> </a:t>
            </a:r>
            <a:r>
              <a:rPr lang="fr-FR" sz="1600" b="0" dirty="0">
                <a:latin typeface="Arial Unicode MS" pitchFamily="34" charset="-128"/>
                <a:sym typeface="Wingdings" pitchFamily="2" charset="2"/>
              </a:rPr>
              <a:t>les </a:t>
            </a:r>
            <a:r>
              <a:rPr lang="fr-FR" sz="1600" b="0" dirty="0" smtClean="0">
                <a:latin typeface="Arial Unicode MS" pitchFamily="34" charset="-128"/>
              </a:rPr>
              <a:t>lieux, le stockage</a:t>
            </a:r>
            <a:endParaRPr lang="fr-FR" sz="1600" dirty="0">
              <a:latin typeface="Arial Unicode MS"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76200"/>
            <a:ext cx="8153400" cy="762000"/>
          </a:xfrm>
        </p:spPr>
        <p:txBody>
          <a:bodyPr/>
          <a:lstStyle/>
          <a:p>
            <a:r>
              <a:rPr lang="fr-FR" dirty="0" smtClean="0"/>
              <a:t>Organisation du système</a:t>
            </a:r>
            <a:endParaRPr lang="fr-FR" dirty="0"/>
          </a:p>
        </p:txBody>
      </p:sp>
      <p:sp>
        <p:nvSpPr>
          <p:cNvPr id="4" name="Espace réservé de la date 3"/>
          <p:cNvSpPr>
            <a:spLocks noGrp="1"/>
          </p:cNvSpPr>
          <p:nvPr>
            <p:ph type="dt" sz="half" idx="10"/>
          </p:nvPr>
        </p:nvSpPr>
        <p:spPr/>
        <p:txBody>
          <a:bodyPr/>
          <a:lstStyle/>
          <a:p>
            <a:fld id="{B0FB538B-DCC2-44F1-B163-42ED1254EDC2}"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Image 5" descr="IEEE"/>
          <p:cNvPicPr/>
          <p:nvPr/>
        </p:nvPicPr>
        <p:blipFill>
          <a:blip r:embed="rId2" cstate="print"/>
          <a:srcRect/>
          <a:stretch>
            <a:fillRect/>
          </a:stretch>
        </p:blipFill>
        <p:spPr bwMode="auto">
          <a:xfrm>
            <a:off x="1143000" y="1066800"/>
            <a:ext cx="5715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10" name="Rectangle 2"/>
          <p:cNvSpPr>
            <a:spLocks noGrp="1" noChangeArrowheads="1"/>
          </p:cNvSpPr>
          <p:nvPr>
            <p:ph type="title"/>
          </p:nvPr>
        </p:nvSpPr>
        <p:spPr>
          <a:xfrm>
            <a:off x="990601" y="228600"/>
            <a:ext cx="7696200" cy="579438"/>
          </a:xfrm>
        </p:spPr>
        <p:txBody>
          <a:bodyPr>
            <a:noAutofit/>
          </a:bodyPr>
          <a:lstStyle/>
          <a:p>
            <a:r>
              <a:rPr lang="fr-FR" sz="3900" dirty="0" smtClean="0"/>
              <a:t>Les activités de développement </a:t>
            </a:r>
          </a:p>
        </p:txBody>
      </p:sp>
      <p:pic>
        <p:nvPicPr>
          <p:cNvPr id="6" name="Image 5"/>
          <p:cNvPicPr/>
          <p:nvPr/>
        </p:nvPicPr>
        <p:blipFill>
          <a:blip r:embed="rId2" cstate="print"/>
          <a:srcRect/>
          <a:stretch>
            <a:fillRect/>
          </a:stretch>
        </p:blipFill>
        <p:spPr bwMode="auto">
          <a:xfrm>
            <a:off x="1066800" y="1524000"/>
            <a:ext cx="69342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10" name="Rectangle 2"/>
          <p:cNvSpPr>
            <a:spLocks noGrp="1" noChangeArrowheads="1"/>
          </p:cNvSpPr>
          <p:nvPr>
            <p:ph type="title"/>
          </p:nvPr>
        </p:nvSpPr>
        <p:spPr>
          <a:xfrm>
            <a:off x="990601" y="228600"/>
            <a:ext cx="7696200" cy="579438"/>
          </a:xfrm>
        </p:spPr>
        <p:txBody>
          <a:bodyPr>
            <a:noAutofit/>
          </a:bodyPr>
          <a:lstStyle/>
          <a:p>
            <a:r>
              <a:rPr lang="fr-FR" sz="3900" dirty="0" smtClean="0"/>
              <a:t>Processus de développement </a:t>
            </a:r>
          </a:p>
        </p:txBody>
      </p:sp>
      <p:graphicFrame>
        <p:nvGraphicFramePr>
          <p:cNvPr id="8194" name="Object 2"/>
          <p:cNvGraphicFramePr>
            <a:graphicFrameLocks noChangeAspect="1"/>
          </p:cNvGraphicFramePr>
          <p:nvPr/>
        </p:nvGraphicFramePr>
        <p:xfrm>
          <a:off x="990600" y="838200"/>
          <a:ext cx="6980238" cy="5334000"/>
        </p:xfrm>
        <a:graphic>
          <a:graphicData uri="http://schemas.openxmlformats.org/presentationml/2006/ole">
            <p:oleObj spid="_x0000_s8194" name="Picture" r:id="rId3" imgW="6893781" imgH="5256556" progId="Word.Picture.8">
              <p:embed/>
            </p:oleObj>
          </a:graphicData>
        </a:graphic>
      </p:graphicFrame>
      <p:sp>
        <p:nvSpPr>
          <p:cNvPr id="7" name="Rectangle 34"/>
          <p:cNvSpPr>
            <a:spLocks noChangeArrowheads="1"/>
          </p:cNvSpPr>
          <p:nvPr/>
        </p:nvSpPr>
        <p:spPr bwMode="auto">
          <a:xfrm>
            <a:off x="7391400" y="3124200"/>
            <a:ext cx="1301750" cy="984250"/>
          </a:xfrm>
          <a:prstGeom prst="rect">
            <a:avLst/>
          </a:prstGeom>
          <a:solidFill>
            <a:srgbClr val="FFFFE3"/>
          </a:solidFill>
          <a:ln w="28575">
            <a:solidFill>
              <a:schemeClr val="tx2"/>
            </a:solidFill>
            <a:miter lim="800000"/>
            <a:headEnd/>
            <a:tailEnd/>
          </a:ln>
          <a:effectLst/>
        </p:spPr>
        <p:txBody>
          <a:bodyPr wrap="none"/>
          <a:lstStyle/>
          <a:p>
            <a:pPr algn="ctr" eaLnBrk="0" hangingPunct="0"/>
            <a:r>
              <a:rPr lang="fr-FR" sz="1600" b="0" dirty="0">
                <a:solidFill>
                  <a:schemeClr val="bg1"/>
                </a:solidFill>
                <a:latin typeface="Impact" pitchFamily="34" charset="0"/>
              </a:rPr>
              <a:t>    </a:t>
            </a:r>
            <a:r>
              <a:rPr lang="fr-FR" sz="1600" b="0" dirty="0">
                <a:latin typeface="Impact" pitchFamily="34" charset="0"/>
              </a:rPr>
              <a:t>Prototype</a:t>
            </a:r>
          </a:p>
        </p:txBody>
      </p:sp>
      <p:sp>
        <p:nvSpPr>
          <p:cNvPr id="8" name="Rectangle 35"/>
          <p:cNvSpPr>
            <a:spLocks noChangeArrowheads="1"/>
          </p:cNvSpPr>
          <p:nvPr/>
        </p:nvSpPr>
        <p:spPr bwMode="auto">
          <a:xfrm>
            <a:off x="7172325" y="3278187"/>
            <a:ext cx="438150" cy="153988"/>
          </a:xfrm>
          <a:prstGeom prst="rect">
            <a:avLst/>
          </a:prstGeom>
          <a:solidFill>
            <a:srgbClr val="FFFFE3"/>
          </a:solidFill>
          <a:ln w="28575">
            <a:solidFill>
              <a:schemeClr val="tx2"/>
            </a:solidFill>
            <a:miter lim="800000"/>
            <a:headEnd/>
            <a:tailEnd/>
          </a:ln>
          <a:effectLst/>
        </p:spPr>
        <p:txBody>
          <a:bodyPr wrap="none" anchor="ctr"/>
          <a:lstStyle/>
          <a:p>
            <a:endParaRPr lang="fr-FR"/>
          </a:p>
        </p:txBody>
      </p:sp>
      <p:sp>
        <p:nvSpPr>
          <p:cNvPr id="9" name="Rectangle 36"/>
          <p:cNvSpPr>
            <a:spLocks noChangeArrowheads="1"/>
          </p:cNvSpPr>
          <p:nvPr/>
        </p:nvSpPr>
        <p:spPr bwMode="auto">
          <a:xfrm>
            <a:off x="7172325" y="3533775"/>
            <a:ext cx="438150" cy="141287"/>
          </a:xfrm>
          <a:prstGeom prst="rect">
            <a:avLst/>
          </a:prstGeom>
          <a:solidFill>
            <a:srgbClr val="FFFFE3"/>
          </a:solidFill>
          <a:ln w="28575">
            <a:solidFill>
              <a:schemeClr val="tx2"/>
            </a:solidFill>
            <a:miter lim="800000"/>
            <a:headEnd/>
            <a:tailEnd/>
          </a:ln>
          <a:effectLst/>
        </p:spPr>
        <p:txBody>
          <a:bodyPr wrap="none" anchor="ctr"/>
          <a:lstStyle/>
          <a:p>
            <a:endParaRPr lang="fr-FR"/>
          </a:p>
        </p:txBody>
      </p:sp>
      <p:pic>
        <p:nvPicPr>
          <p:cNvPr id="11" name="Picture 37" descr="engr"/>
          <p:cNvPicPr>
            <a:picLocks noChangeAspect="1" noChangeArrowheads="1"/>
          </p:cNvPicPr>
          <p:nvPr/>
        </p:nvPicPr>
        <p:blipFill>
          <a:blip r:embed="rId4" cstate="print"/>
          <a:srcRect/>
          <a:stretch>
            <a:fillRect/>
          </a:stretch>
        </p:blipFill>
        <p:spPr bwMode="auto">
          <a:xfrm>
            <a:off x="7697788" y="3419475"/>
            <a:ext cx="827087" cy="661987"/>
          </a:xfrm>
          <a:prstGeom prst="rect">
            <a:avLst/>
          </a:prstGeom>
          <a:solidFill>
            <a:srgbClr val="FFFFE3"/>
          </a:solidFill>
          <a:ln w="9525">
            <a:noFill/>
            <a:miter lim="800000"/>
            <a:headEnd/>
            <a:tailEnd/>
          </a:ln>
        </p:spPr>
      </p:pic>
      <p:sp>
        <p:nvSpPr>
          <p:cNvPr id="12" name="Rectangle 38"/>
          <p:cNvSpPr>
            <a:spLocks noChangeArrowheads="1"/>
          </p:cNvSpPr>
          <p:nvPr/>
        </p:nvSpPr>
        <p:spPr bwMode="auto">
          <a:xfrm>
            <a:off x="7172325" y="3775075"/>
            <a:ext cx="438150" cy="141287"/>
          </a:xfrm>
          <a:prstGeom prst="rect">
            <a:avLst/>
          </a:prstGeom>
          <a:solidFill>
            <a:srgbClr val="FFFFE3"/>
          </a:solidFill>
          <a:ln w="28575">
            <a:solidFill>
              <a:schemeClr val="tx2"/>
            </a:solidFill>
            <a:miter lim="800000"/>
            <a:headEnd/>
            <a:tailEnd/>
          </a:ln>
          <a:effectLst/>
        </p:spPr>
        <p:txBody>
          <a:bodyPr wrap="none" anchor="ctr"/>
          <a:lstStyle/>
          <a:p>
            <a:endParaRPr lang="fr-FR"/>
          </a:p>
        </p:txBody>
      </p:sp>
      <p:sp>
        <p:nvSpPr>
          <p:cNvPr id="13" name="Virage 12"/>
          <p:cNvSpPr/>
          <p:nvPr/>
        </p:nvSpPr>
        <p:spPr>
          <a:xfrm rot="2750462">
            <a:off x="7070381" y="2462654"/>
            <a:ext cx="685800" cy="457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38" name="Rectangle 166"/>
          <p:cNvSpPr>
            <a:spLocks noGrp="1" noChangeArrowheads="1"/>
          </p:cNvSpPr>
          <p:nvPr>
            <p:ph type="title"/>
          </p:nvPr>
        </p:nvSpPr>
        <p:spPr>
          <a:xfrm>
            <a:off x="990600" y="214313"/>
            <a:ext cx="8153400" cy="579437"/>
          </a:xfrm>
        </p:spPr>
        <p:txBody>
          <a:bodyPr/>
          <a:lstStyle/>
          <a:p>
            <a:r>
              <a:rPr lang="fr-FR" sz="3200" dirty="0" smtClean="0"/>
              <a:t>Processus itératif et incrémental</a:t>
            </a:r>
            <a:endParaRPr lang="fr-FR" sz="3200" dirty="0"/>
          </a:p>
        </p:txBody>
      </p:sp>
      <p:sp>
        <p:nvSpPr>
          <p:cNvPr id="28837" name="AutoShape 165"/>
          <p:cNvSpPr>
            <a:spLocks noChangeArrowheads="1"/>
          </p:cNvSpPr>
          <p:nvPr/>
        </p:nvSpPr>
        <p:spPr bwMode="auto">
          <a:xfrm>
            <a:off x="1447800" y="1279525"/>
            <a:ext cx="6091238" cy="4130675"/>
          </a:xfrm>
          <a:prstGeom prst="roundRect">
            <a:avLst>
              <a:gd name="adj" fmla="val 16667"/>
            </a:avLst>
          </a:prstGeom>
          <a:noFill/>
          <a:ln w="28575">
            <a:solidFill>
              <a:schemeClr val="tx1"/>
            </a:solidFill>
            <a:round/>
            <a:headEnd/>
            <a:tailEnd/>
          </a:ln>
          <a:effectLst/>
        </p:spPr>
        <p:txBody>
          <a:bodyPr lIns="90000" tIns="46800" rIns="90000" bIns="46800" anchor="ctr">
            <a:spAutoFit/>
          </a:bodyPr>
          <a:lstStyle/>
          <a:p>
            <a:endParaRPr lang="fr-FR" dirty="0"/>
          </a:p>
        </p:txBody>
      </p:sp>
      <p:sp>
        <p:nvSpPr>
          <p:cNvPr id="28819" name="AutoShape 147"/>
          <p:cNvSpPr>
            <a:spLocks noChangeArrowheads="1"/>
          </p:cNvSpPr>
          <p:nvPr/>
        </p:nvSpPr>
        <p:spPr bwMode="auto">
          <a:xfrm>
            <a:off x="3884613" y="1811338"/>
            <a:ext cx="1685925" cy="167957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0" name="AutoShape 148"/>
          <p:cNvSpPr>
            <a:spLocks noChangeArrowheads="1"/>
          </p:cNvSpPr>
          <p:nvPr/>
        </p:nvSpPr>
        <p:spPr bwMode="auto">
          <a:xfrm rot="10800000">
            <a:off x="3440113" y="2314575"/>
            <a:ext cx="1687512" cy="1677988"/>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1" name="AutoShape 149"/>
          <p:cNvSpPr>
            <a:spLocks noChangeArrowheads="1"/>
          </p:cNvSpPr>
          <p:nvPr/>
        </p:nvSpPr>
        <p:spPr bwMode="auto">
          <a:xfrm rot="16200000">
            <a:off x="3404395" y="1847056"/>
            <a:ext cx="1719262"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2" name="AutoShape 150"/>
          <p:cNvSpPr>
            <a:spLocks noChangeArrowheads="1"/>
          </p:cNvSpPr>
          <p:nvPr/>
        </p:nvSpPr>
        <p:spPr bwMode="auto">
          <a:xfrm rot="5400000">
            <a:off x="3887788" y="2309813"/>
            <a:ext cx="1717675"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5" name="AutoShape 153"/>
          <p:cNvSpPr>
            <a:spLocks noChangeArrowheads="1"/>
          </p:cNvSpPr>
          <p:nvPr/>
        </p:nvSpPr>
        <p:spPr bwMode="auto">
          <a:xfrm rot="2813397" flipV="1">
            <a:off x="1750220" y="1589881"/>
            <a:ext cx="1719262"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6" name="Text Box 154"/>
          <p:cNvSpPr txBox="1">
            <a:spLocks noChangeArrowheads="1"/>
          </p:cNvSpPr>
          <p:nvPr/>
        </p:nvSpPr>
        <p:spPr bwMode="auto">
          <a:xfrm>
            <a:off x="3670300" y="2501900"/>
            <a:ext cx="1722438" cy="641350"/>
          </a:xfrm>
          <a:prstGeom prst="rect">
            <a:avLst/>
          </a:prstGeom>
          <a:noFill/>
          <a:ln w="9525">
            <a:noFill/>
            <a:miter lim="800000"/>
            <a:headEnd/>
            <a:tailEnd/>
          </a:ln>
          <a:effectLst/>
        </p:spPr>
        <p:txBody>
          <a:bodyPr wrap="none" lIns="90000" tIns="46800" rIns="90000" bIns="46800">
            <a:spAutoFit/>
          </a:bodyPr>
          <a:lstStyle/>
          <a:p>
            <a:pPr algn="ctr" eaLnBrk="0" hangingPunct="0"/>
            <a:r>
              <a:rPr lang="fr-FR" sz="1800" b="0">
                <a:latin typeface="Impact" pitchFamily="34" charset="0"/>
              </a:rPr>
              <a:t>Gestion de </a:t>
            </a:r>
          </a:p>
          <a:p>
            <a:pPr algn="ctr" eaLnBrk="0" hangingPunct="0"/>
            <a:r>
              <a:rPr lang="fr-FR" sz="1800" b="0">
                <a:latin typeface="Impact" pitchFamily="34" charset="0"/>
              </a:rPr>
              <a:t>l'environnement</a:t>
            </a:r>
          </a:p>
        </p:txBody>
      </p:sp>
      <p:sp>
        <p:nvSpPr>
          <p:cNvPr id="28827" name="Text Box 155"/>
          <p:cNvSpPr txBox="1">
            <a:spLocks noChangeArrowheads="1"/>
          </p:cNvSpPr>
          <p:nvPr/>
        </p:nvSpPr>
        <p:spPr bwMode="auto">
          <a:xfrm>
            <a:off x="2217738" y="1920875"/>
            <a:ext cx="1379537" cy="366713"/>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Planification</a:t>
            </a:r>
          </a:p>
        </p:txBody>
      </p:sp>
      <p:sp>
        <p:nvSpPr>
          <p:cNvPr id="28828" name="Text Box 156"/>
          <p:cNvSpPr txBox="1">
            <a:spLocks noChangeArrowheads="1"/>
          </p:cNvSpPr>
          <p:nvPr/>
        </p:nvSpPr>
        <p:spPr bwMode="auto">
          <a:xfrm>
            <a:off x="1512888" y="3211513"/>
            <a:ext cx="1379537" cy="641350"/>
          </a:xfrm>
          <a:prstGeom prst="rect">
            <a:avLst/>
          </a:prstGeom>
          <a:noFill/>
          <a:ln w="9525">
            <a:noFill/>
            <a:miter lim="800000"/>
            <a:headEnd/>
            <a:tailEnd/>
          </a:ln>
          <a:effectLst/>
        </p:spPr>
        <p:txBody>
          <a:bodyPr wrap="none" lIns="90000" tIns="46800" rIns="90000" bIns="46800">
            <a:spAutoFit/>
          </a:bodyPr>
          <a:lstStyle/>
          <a:p>
            <a:pPr algn="r" eaLnBrk="0" hangingPunct="0"/>
            <a:r>
              <a:rPr lang="fr-FR" sz="1800" b="0">
                <a:latin typeface="Impact" pitchFamily="34" charset="0"/>
              </a:rPr>
              <a:t>Planification</a:t>
            </a:r>
          </a:p>
          <a:p>
            <a:pPr algn="r" eaLnBrk="0" hangingPunct="0"/>
            <a:r>
              <a:rPr lang="fr-FR" sz="1800" b="0">
                <a:latin typeface="Impact" pitchFamily="34" charset="0"/>
              </a:rPr>
              <a:t>initiale</a:t>
            </a:r>
          </a:p>
        </p:txBody>
      </p:sp>
      <p:sp>
        <p:nvSpPr>
          <p:cNvPr id="28829" name="Text Box 157"/>
          <p:cNvSpPr txBox="1">
            <a:spLocks noChangeArrowheads="1"/>
          </p:cNvSpPr>
          <p:nvPr/>
        </p:nvSpPr>
        <p:spPr bwMode="auto">
          <a:xfrm>
            <a:off x="3297238" y="1371600"/>
            <a:ext cx="939800" cy="366713"/>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Besoins</a:t>
            </a:r>
          </a:p>
        </p:txBody>
      </p:sp>
      <p:sp>
        <p:nvSpPr>
          <p:cNvPr id="28830" name="Text Box 158"/>
          <p:cNvSpPr txBox="1">
            <a:spLocks noChangeArrowheads="1"/>
          </p:cNvSpPr>
          <p:nvPr/>
        </p:nvSpPr>
        <p:spPr bwMode="auto">
          <a:xfrm>
            <a:off x="4802188" y="1484313"/>
            <a:ext cx="2255837"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Analyse et conception</a:t>
            </a:r>
          </a:p>
        </p:txBody>
      </p:sp>
      <p:sp>
        <p:nvSpPr>
          <p:cNvPr id="28831" name="Text Box 159"/>
          <p:cNvSpPr txBox="1">
            <a:spLocks noChangeArrowheads="1"/>
          </p:cNvSpPr>
          <p:nvPr/>
        </p:nvSpPr>
        <p:spPr bwMode="auto">
          <a:xfrm>
            <a:off x="5675313" y="2089150"/>
            <a:ext cx="1687512" cy="366713"/>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Implémentation</a:t>
            </a:r>
          </a:p>
        </p:txBody>
      </p:sp>
      <p:sp>
        <p:nvSpPr>
          <p:cNvPr id="28832" name="Text Box 160"/>
          <p:cNvSpPr txBox="1">
            <a:spLocks noChangeArrowheads="1"/>
          </p:cNvSpPr>
          <p:nvPr/>
        </p:nvSpPr>
        <p:spPr bwMode="auto">
          <a:xfrm>
            <a:off x="5626100" y="3351213"/>
            <a:ext cx="1385888"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Déploiement</a:t>
            </a:r>
          </a:p>
        </p:txBody>
      </p:sp>
      <p:sp>
        <p:nvSpPr>
          <p:cNvPr id="28833" name="Text Box 161"/>
          <p:cNvSpPr txBox="1">
            <a:spLocks noChangeArrowheads="1"/>
          </p:cNvSpPr>
          <p:nvPr/>
        </p:nvSpPr>
        <p:spPr bwMode="auto">
          <a:xfrm>
            <a:off x="4967288" y="3929063"/>
            <a:ext cx="688975"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Tests</a:t>
            </a:r>
          </a:p>
        </p:txBody>
      </p:sp>
      <p:sp>
        <p:nvSpPr>
          <p:cNvPr id="28834" name="Text Box 162"/>
          <p:cNvSpPr txBox="1">
            <a:spLocks noChangeArrowheads="1"/>
          </p:cNvSpPr>
          <p:nvPr/>
        </p:nvSpPr>
        <p:spPr bwMode="auto">
          <a:xfrm>
            <a:off x="2706688" y="3881438"/>
            <a:ext cx="1157287"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Évaluation</a:t>
            </a:r>
          </a:p>
        </p:txBody>
      </p:sp>
      <p:sp>
        <p:nvSpPr>
          <p:cNvPr id="28835" name="AutoShape 163"/>
          <p:cNvSpPr>
            <a:spLocks noChangeArrowheads="1"/>
          </p:cNvSpPr>
          <p:nvPr/>
        </p:nvSpPr>
        <p:spPr bwMode="auto">
          <a:xfrm rot="16200000" flipH="1" flipV="1">
            <a:off x="2860676" y="3303587"/>
            <a:ext cx="1719262" cy="1649413"/>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36" name="Text Box 164"/>
          <p:cNvSpPr txBox="1">
            <a:spLocks noChangeArrowheads="1"/>
          </p:cNvSpPr>
          <p:nvPr/>
        </p:nvSpPr>
        <p:spPr bwMode="auto">
          <a:xfrm>
            <a:off x="2043113" y="4675188"/>
            <a:ext cx="1619250" cy="641350"/>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Version</a:t>
            </a:r>
          </a:p>
          <a:p>
            <a:pPr eaLnBrk="0" hangingPunct="0"/>
            <a:r>
              <a:rPr lang="fr-FR" sz="1800" b="0">
                <a:latin typeface="Impact" pitchFamily="34" charset="0"/>
              </a:rPr>
              <a:t> opérationnelle</a:t>
            </a:r>
          </a:p>
        </p:txBody>
      </p:sp>
      <p:sp>
        <p:nvSpPr>
          <p:cNvPr id="28840" name="Text Box 168"/>
          <p:cNvSpPr txBox="1">
            <a:spLocks noChangeArrowheads="1"/>
          </p:cNvSpPr>
          <p:nvPr/>
        </p:nvSpPr>
        <p:spPr bwMode="auto">
          <a:xfrm>
            <a:off x="914400" y="5599888"/>
            <a:ext cx="8153400" cy="648512"/>
          </a:xfrm>
          <a:prstGeom prst="rect">
            <a:avLst/>
          </a:prstGeom>
          <a:noFill/>
          <a:ln w="28575">
            <a:noFill/>
            <a:miter lim="800000"/>
            <a:headEnd/>
            <a:tailEnd/>
          </a:ln>
          <a:effectLst/>
        </p:spPr>
        <p:txBody>
          <a:bodyPr wrap="square" lIns="90000" tIns="46800" rIns="90000" bIns="46800">
            <a:spAutoFit/>
          </a:bodyPr>
          <a:lstStyle/>
          <a:p>
            <a:pPr algn="just"/>
            <a:r>
              <a:rPr lang="fr-FR" b="1" dirty="0">
                <a:solidFill>
                  <a:schemeClr val="accent1">
                    <a:lumMod val="50000"/>
                  </a:schemeClr>
                </a:solidFill>
                <a:latin typeface="Comic Sans MS" pitchFamily="66" charset="0"/>
                <a:cs typeface="Times New Roman" pitchFamily="18" charset="0"/>
              </a:rPr>
              <a:t>L'architecture du système est améliorée pour produire </a:t>
            </a:r>
            <a:r>
              <a:rPr lang="fr-FR" b="1" dirty="0" smtClean="0">
                <a:solidFill>
                  <a:schemeClr val="accent1">
                    <a:lumMod val="50000"/>
                  </a:schemeClr>
                </a:solidFill>
                <a:latin typeface="Comic Sans MS" pitchFamily="66" charset="0"/>
                <a:cs typeface="Times New Roman" pitchFamily="18" charset="0"/>
              </a:rPr>
              <a:t>de </a:t>
            </a:r>
            <a:r>
              <a:rPr lang="fr-FR" b="1" dirty="0">
                <a:solidFill>
                  <a:schemeClr val="accent1">
                    <a:lumMod val="50000"/>
                  </a:schemeClr>
                </a:solidFill>
                <a:latin typeface="Comic Sans MS" pitchFamily="66" charset="0"/>
                <a:cs typeface="Times New Roman" pitchFamily="18" charset="0"/>
              </a:rPr>
              <a:t>nouvelles versions, qui apportent des améliorations par rapport à la précédente</a:t>
            </a:r>
            <a:r>
              <a:rPr lang="fr-FR" b="0" dirty="0">
                <a:latin typeface="Comic Sans MS" pitchFamily="66" charset="0"/>
                <a:cs typeface="Times New Roman" pitchFamily="18" charset="0"/>
              </a:rPr>
              <a:t>.</a:t>
            </a:r>
          </a:p>
        </p:txBody>
      </p:sp>
      <p:sp>
        <p:nvSpPr>
          <p:cNvPr id="25" name="Espace réservé de la date 3"/>
          <p:cNvSpPr>
            <a:spLocks noGrp="1"/>
          </p:cNvSpPr>
          <p:nvPr>
            <p:ph type="dt" sz="half" idx="10"/>
          </p:nvPr>
        </p:nvSpPr>
        <p:spPr>
          <a:xfrm>
            <a:off x="3581400" y="6305550"/>
            <a:ext cx="2133600" cy="476250"/>
          </a:xfrm>
        </p:spPr>
        <p:txBody>
          <a:bodyPr/>
          <a:lstStyle/>
          <a:p>
            <a:fld id="{AC8C6B46-44AB-4D30-9ACB-0AF7FA7C5379}" type="datetime2">
              <a:rPr lang="fr-FR" smtClean="0"/>
              <a:pPr/>
              <a:t>dimanche 7 mars 2010</a:t>
            </a:fld>
            <a:endParaRPr lang="en-US" dirty="0"/>
          </a:p>
        </p:txBody>
      </p:sp>
      <p:sp>
        <p:nvSpPr>
          <p:cNvPr id="26" name="Espace réservé du pied de page 4"/>
          <p:cNvSpPr>
            <a:spLocks noGrp="1"/>
          </p:cNvSpPr>
          <p:nvPr>
            <p:ph type="ftr" sz="quarter" idx="11"/>
          </p:nvPr>
        </p:nvSpPr>
        <p:spPr>
          <a:xfrm>
            <a:off x="5715000" y="6305550"/>
            <a:ext cx="2895600" cy="476250"/>
          </a:xfrm>
        </p:spPr>
        <p:txBody>
          <a:bodyPr/>
          <a:lstStyle/>
          <a:p>
            <a:r>
              <a:rPr kumimoji="0" lang="en-US" dirty="0" smtClean="0"/>
              <a:t>ISIMA 3</a:t>
            </a:r>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2A2202AE-16CC-4368-BFC8-7474708C709B}" type="datetime2">
              <a:rPr lang="fr-FR" smtClean="0"/>
              <a:pPr/>
              <a:t>dimanche 7 mars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Titre 3"/>
          <p:cNvSpPr>
            <a:spLocks noGrp="1"/>
          </p:cNvSpPr>
          <p:nvPr>
            <p:ph type="title"/>
          </p:nvPr>
        </p:nvSpPr>
        <p:spPr>
          <a:xfrm>
            <a:off x="990600" y="122238"/>
            <a:ext cx="8153400" cy="639762"/>
          </a:xfrm>
        </p:spPr>
        <p:txBody>
          <a:bodyPr>
            <a:normAutofit/>
          </a:bodyPr>
          <a:lstStyle/>
          <a:p>
            <a:r>
              <a:rPr lang="fr-FR" sz="3200" dirty="0" smtClean="0"/>
              <a:t>Le pilotage du projet</a:t>
            </a:r>
            <a:endParaRPr lang="fr-FR" sz="3200" dirty="0"/>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00353" name="Object 1"/>
          <p:cNvGraphicFramePr>
            <a:graphicFrameLocks noChangeAspect="1"/>
          </p:cNvGraphicFramePr>
          <p:nvPr/>
        </p:nvGraphicFramePr>
        <p:xfrm>
          <a:off x="1752600" y="1295400"/>
          <a:ext cx="7315200" cy="4572000"/>
        </p:xfrm>
        <a:graphic>
          <a:graphicData uri="http://schemas.openxmlformats.org/presentationml/2006/ole">
            <p:oleObj spid="_x0000_s9218" name="Picture" r:id="rId3" imgW="6059417" imgH="3872958" progId="Word.Picture.8">
              <p:embed/>
            </p:oleObj>
          </a:graphicData>
        </a:graphic>
      </p:graphicFrame>
      <p:cxnSp>
        <p:nvCxnSpPr>
          <p:cNvPr id="100355" name="AutoShape 3"/>
          <p:cNvCxnSpPr>
            <a:cxnSpLocks noChangeShapeType="1"/>
          </p:cNvCxnSpPr>
          <p:nvPr/>
        </p:nvCxnSpPr>
        <p:spPr bwMode="auto">
          <a:xfrm>
            <a:off x="381000" y="3906528"/>
            <a:ext cx="8534400" cy="55872"/>
          </a:xfrm>
          <a:prstGeom prst="straightConnector1">
            <a:avLst/>
          </a:prstGeom>
          <a:noFill/>
          <a:ln w="9525">
            <a:solidFill>
              <a:srgbClr val="000000"/>
            </a:solidFill>
            <a:round/>
            <a:headEnd/>
            <a:tailEnd/>
          </a:ln>
        </p:spPr>
      </p:cxnSp>
      <p:sp>
        <p:nvSpPr>
          <p:cNvPr id="100356" name="Text Box 4"/>
          <p:cNvSpPr txBox="1">
            <a:spLocks noChangeArrowheads="1"/>
          </p:cNvSpPr>
          <p:nvPr/>
        </p:nvSpPr>
        <p:spPr bwMode="auto">
          <a:xfrm>
            <a:off x="990600" y="1447800"/>
            <a:ext cx="990600" cy="2308225"/>
          </a:xfrm>
          <a:prstGeom prst="rect">
            <a:avLst/>
          </a:prstGeom>
          <a:solidFill>
            <a:srgbClr val="FFFFFF"/>
          </a:solidFill>
          <a:ln w="9525">
            <a:solidFill>
              <a:srgbClr val="000000"/>
            </a:solidFill>
            <a:miter lim="800000"/>
            <a:headEnd/>
            <a:tailEnd/>
          </a:ln>
        </p:spPr>
        <p:txBody>
          <a:bodyPr vert="wordArt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dirty="0" smtClean="0">
                <a:ln>
                  <a:noFill/>
                </a:ln>
                <a:solidFill>
                  <a:schemeClr val="tx1"/>
                </a:solidFill>
                <a:effectLst/>
                <a:latin typeface="Comic Sans MS" pitchFamily="66" charset="0"/>
                <a:cs typeface="Arial" pitchFamily="34" charset="0"/>
              </a:rPr>
              <a:t>Activités du processus</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357" name="Text Box 5"/>
          <p:cNvSpPr txBox="1">
            <a:spLocks noChangeArrowheads="1"/>
          </p:cNvSpPr>
          <p:nvPr/>
        </p:nvSpPr>
        <p:spPr bwMode="auto">
          <a:xfrm>
            <a:off x="990600" y="3962400"/>
            <a:ext cx="762000" cy="2286000"/>
          </a:xfrm>
          <a:prstGeom prst="rect">
            <a:avLst/>
          </a:prstGeom>
          <a:solidFill>
            <a:srgbClr val="FFFFFF"/>
          </a:solidFill>
          <a:ln w="9525">
            <a:solidFill>
              <a:srgbClr val="000000"/>
            </a:solidFill>
            <a:miter lim="800000"/>
            <a:headEnd/>
            <a:tailEnd/>
          </a:ln>
        </p:spPr>
        <p:txBody>
          <a:bodyPr vert="wordArtVert" wrap="square" lIns="91440" tIns="45720" rIns="91440" bIns="45720" numCol="1" anchor="t" anchorCtr="0" compatLnSpc="1">
            <a:prstTxWarp prst="textNoShape">
              <a:avLst/>
            </a:prstTxWarp>
          </a:bodyPr>
          <a:lstStyle/>
          <a:p>
            <a:pPr lvl="0" algn="ctr">
              <a:spcAft>
                <a:spcPts val="1000"/>
              </a:spcAft>
            </a:pPr>
            <a:r>
              <a:rPr lang="fr-FR" sz="1100" b="1" dirty="0" smtClean="0">
                <a:latin typeface="Comic Sans MS" pitchFamily="66" charset="0"/>
                <a:cs typeface="Arial" pitchFamily="34" charset="0"/>
              </a:rPr>
              <a:t>Activités </a:t>
            </a:r>
            <a:r>
              <a:rPr kumimoji="0" lang="fr-FR" sz="1100" b="1" i="0" u="none" strike="noStrike" cap="none" normalizeH="0" baseline="0" dirty="0" smtClean="0">
                <a:ln>
                  <a:noFill/>
                </a:ln>
                <a:solidFill>
                  <a:schemeClr val="tx1"/>
                </a:solidFill>
                <a:effectLst/>
                <a:latin typeface="Comic Sans MS" pitchFamily="66" charset="0"/>
                <a:cs typeface="Arial" pitchFamily="34" charset="0"/>
              </a:rPr>
              <a:t>Support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2799</TotalTime>
  <Words>1540</Words>
  <Application>Microsoft Office PowerPoint</Application>
  <PresentationFormat>Affichage à l'écran (4:3)</PresentationFormat>
  <Paragraphs>389</Paragraphs>
  <Slides>37</Slides>
  <Notes>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37</vt:i4>
      </vt:variant>
    </vt:vector>
  </HeadingPairs>
  <TitlesOfParts>
    <vt:vector size="39" baseType="lpstr">
      <vt:lpstr>Solstice</vt:lpstr>
      <vt:lpstr>Picture</vt:lpstr>
      <vt:lpstr>Diapositive 1</vt:lpstr>
      <vt:lpstr>Plan du cours </vt:lpstr>
      <vt:lpstr>Le Génie Logiciel</vt:lpstr>
      <vt:lpstr>Le système qualité</vt:lpstr>
      <vt:lpstr>Organisation du système</vt:lpstr>
      <vt:lpstr>Les activités de développement </vt:lpstr>
      <vt:lpstr>Processus de développement </vt:lpstr>
      <vt:lpstr>Processus itératif et incrémental</vt:lpstr>
      <vt:lpstr>Le pilotage du projet</vt:lpstr>
      <vt:lpstr>Le pilotage du projet</vt:lpstr>
      <vt:lpstr>Management qualité</vt:lpstr>
      <vt:lpstr>Qualité du produit  : LA NORME ISO SQuaRE* </vt:lpstr>
      <vt:lpstr>Améliorer le processus de production</vt:lpstr>
      <vt:lpstr>CMMI-DEV</vt:lpstr>
      <vt:lpstr>CMMI : les Process Area</vt:lpstr>
      <vt:lpstr>CMMI / niveau 2 : Le projet est géré</vt:lpstr>
      <vt:lpstr>CMMI / niveau 3 : l’entreprise est organisée</vt:lpstr>
      <vt:lpstr>CMMI / niveau 4 : l’entreprise est gérée</vt:lpstr>
      <vt:lpstr>CMMI / niveau 5 : l’entreprise est optimisée</vt:lpstr>
      <vt:lpstr>Les « bonnes pratiques », clefs du succès </vt:lpstr>
      <vt:lpstr>REQuirement Management</vt:lpstr>
      <vt:lpstr>Project Planning</vt:lpstr>
      <vt:lpstr>Project Monitoring &amp; Control</vt:lpstr>
      <vt:lpstr>Configuration  Management</vt:lpstr>
      <vt:lpstr>Mesure &amp; Analyse</vt:lpstr>
      <vt:lpstr>Le passage au niveau 3 ….</vt:lpstr>
      <vt:lpstr>Diapositive 27</vt:lpstr>
      <vt:lpstr>Diapositive 28</vt:lpstr>
      <vt:lpstr>Diapositive 29</vt:lpstr>
      <vt:lpstr>Diapositive 30</vt:lpstr>
      <vt:lpstr>Diapositive 31</vt:lpstr>
      <vt:lpstr>Diapositive 32</vt:lpstr>
      <vt:lpstr>Diapositive 33</vt:lpstr>
      <vt:lpstr>Diapositive 34</vt:lpstr>
      <vt:lpstr>ITIL : Information Technology  Infrastructure Library</vt:lpstr>
      <vt:lpstr>ITIL : 3 principes clefs</vt:lpstr>
      <vt:lpstr>ITIL : Domaines clés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www.powerpointstyles.com</dc:creator>
  <cp:lastModifiedBy>Cédric</cp:lastModifiedBy>
  <cp:revision>278</cp:revision>
  <cp:lastPrinted>1601-01-01T00:00:00Z</cp:lastPrinted>
  <dcterms:created xsi:type="dcterms:W3CDTF">1601-01-01T00:00:00Z</dcterms:created>
  <dcterms:modified xsi:type="dcterms:W3CDTF">2010-03-07T21:25:37Z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