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59" r:id="rId9"/>
    <p:sldId id="258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das\Downloads\Limited%20Data%20for%20Ma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das\Downloads\Limited%20Data%20for%20Map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[Limited Data for Map.csv]Sheet2!PivotTable2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Clear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Sheet2!$B$5:$B$6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9-4F33-B174-349B18F0E6C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Heavy Rain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Sheet2!$C$5:$C$6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9-4F33-B174-349B18F0E6C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Heavy Snow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Sheet2!$D$5:$D$6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9-4F33-B174-349B18F0E6C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Light Ice Pellets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Sheet2!$E$5:$E$6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39-4F33-B174-349B18F0E6C4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Light Rain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Sheet2!$F$5:$F$6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9-4F33-B174-349B18F0E6C4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Light Snow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Sheet2!$G$5:$G$6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9-4F33-B174-349B18F0E6C4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Mostly Cloudy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Sheet2!$H$5:$H$6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9-4F33-B174-349B18F0E6C4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Overcast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Sheet2!$I$5:$I$6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39-4F33-B174-349B18F0E6C4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Partly Cloudy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Sheet2!$J$5:$J$6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39-4F33-B174-349B18F0E6C4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Rain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Sheet2!$K$5:$K$6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39-4F33-B174-349B18F0E6C4}"/>
            </c:ext>
          </c:extLst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Scattered Clouds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8000"/>
                    <a:lumMod val="114000"/>
                  </a:schemeClr>
                </a:gs>
                <a:gs pos="100000">
                  <a:schemeClr val="accent5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Sheet2!$L$5:$L$6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39-4F33-B174-349B18F0E6C4}"/>
            </c:ext>
          </c:extLst>
        </c:ser>
        <c:ser>
          <c:idx val="11"/>
          <c:order val="11"/>
          <c:tx>
            <c:strRef>
              <c:f>Sheet2!$M$3:$M$4</c:f>
              <c:strCache>
                <c:ptCount val="1"/>
                <c:pt idx="0">
                  <c:v>Snow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8000"/>
                    <a:lumMod val="114000"/>
                  </a:schemeClr>
                </a:gs>
                <a:gs pos="100000">
                  <a:schemeClr val="accent6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Sheet2!$A$5:$A$6</c:f>
              <c:strCache>
                <c:ptCount val="1"/>
                <c:pt idx="0">
                  <c:v>NJ</c:v>
                </c:pt>
              </c:strCache>
            </c:strRef>
          </c:cat>
          <c:val>
            <c:numRef>
              <c:f>Sheet2!$M$5:$M$6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39-4F33-B174-349B18F0E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13277167"/>
        <c:axId val="943565519"/>
      </c:barChart>
      <c:catAx>
        <c:axId val="1013277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565519"/>
        <c:crosses val="autoZero"/>
        <c:auto val="1"/>
        <c:lblAlgn val="ctr"/>
        <c:lblOffset val="100"/>
        <c:noMultiLvlLbl val="0"/>
      </c:catAx>
      <c:valAx>
        <c:axId val="943565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277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[Limited Data for Map.csv]Sheet3!PivotTable3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068982462749544E-2"/>
          <c:y val="3.0615588089944523E-2"/>
          <c:w val="0.87351210319254979"/>
          <c:h val="0.89029428877928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Day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Sheet3!$A$5:$A$44</c:f>
              <c:strCache>
                <c:ptCount val="39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CT</c:v>
                </c:pt>
                <c:pt idx="5">
                  <c:v>DC</c:v>
                </c:pt>
                <c:pt idx="6">
                  <c:v>DE</c:v>
                </c:pt>
                <c:pt idx="7">
                  <c:v>FL</c:v>
                </c:pt>
                <c:pt idx="8">
                  <c:v>GA</c:v>
                </c:pt>
                <c:pt idx="9">
                  <c:v>IA</c:v>
                </c:pt>
                <c:pt idx="10">
                  <c:v>IL</c:v>
                </c:pt>
                <c:pt idx="11">
                  <c:v>IN</c:v>
                </c:pt>
                <c:pt idx="12">
                  <c:v>KS</c:v>
                </c:pt>
                <c:pt idx="13">
                  <c:v>KY</c:v>
                </c:pt>
                <c:pt idx="14">
                  <c:v>LA</c:v>
                </c:pt>
                <c:pt idx="15">
                  <c:v>MA</c:v>
                </c:pt>
                <c:pt idx="16">
                  <c:v>MD</c:v>
                </c:pt>
                <c:pt idx="17">
                  <c:v>MI</c:v>
                </c:pt>
                <c:pt idx="18">
                  <c:v>MN</c:v>
                </c:pt>
                <c:pt idx="19">
                  <c:v>MO</c:v>
                </c:pt>
                <c:pt idx="20">
                  <c:v>NC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NY</c:v>
                </c:pt>
                <c:pt idx="26">
                  <c:v>OH</c:v>
                </c:pt>
                <c:pt idx="27">
                  <c:v>OK</c:v>
                </c:pt>
                <c:pt idx="28">
                  <c:v>OR</c:v>
                </c:pt>
                <c:pt idx="29">
                  <c:v>PA</c:v>
                </c:pt>
                <c:pt idx="30">
                  <c:v>RI</c:v>
                </c:pt>
                <c:pt idx="31">
                  <c:v>SC</c:v>
                </c:pt>
                <c:pt idx="32">
                  <c:v>TN</c:v>
                </c:pt>
                <c:pt idx="33">
                  <c:v>TX</c:v>
                </c:pt>
                <c:pt idx="34">
                  <c:v>UT</c:v>
                </c:pt>
                <c:pt idx="35">
                  <c:v>VA</c:v>
                </c:pt>
                <c:pt idx="36">
                  <c:v>VT</c:v>
                </c:pt>
                <c:pt idx="37">
                  <c:v>WA</c:v>
                </c:pt>
                <c:pt idx="38">
                  <c:v>WI</c:v>
                </c:pt>
              </c:strCache>
            </c:strRef>
          </c:cat>
          <c:val>
            <c:numRef>
              <c:f>Sheet3!$B$5:$B$44</c:f>
              <c:numCache>
                <c:formatCode>General</c:formatCode>
                <c:ptCount val="39"/>
                <c:pt idx="0">
                  <c:v>15</c:v>
                </c:pt>
                <c:pt idx="1">
                  <c:v>7</c:v>
                </c:pt>
                <c:pt idx="2">
                  <c:v>95</c:v>
                </c:pt>
                <c:pt idx="3">
                  <c:v>17</c:v>
                </c:pt>
                <c:pt idx="4">
                  <c:v>12</c:v>
                </c:pt>
                <c:pt idx="5">
                  <c:v>3</c:v>
                </c:pt>
                <c:pt idx="6">
                  <c:v>8</c:v>
                </c:pt>
                <c:pt idx="7">
                  <c:v>21</c:v>
                </c:pt>
                <c:pt idx="8">
                  <c:v>37</c:v>
                </c:pt>
                <c:pt idx="9">
                  <c:v>2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6</c:v>
                </c:pt>
                <c:pt idx="14">
                  <c:v>2</c:v>
                </c:pt>
                <c:pt idx="15">
                  <c:v>31</c:v>
                </c:pt>
                <c:pt idx="16">
                  <c:v>18</c:v>
                </c:pt>
                <c:pt idx="17">
                  <c:v>52</c:v>
                </c:pt>
                <c:pt idx="18">
                  <c:v>13</c:v>
                </c:pt>
                <c:pt idx="19">
                  <c:v>22</c:v>
                </c:pt>
                <c:pt idx="20">
                  <c:v>1</c:v>
                </c:pt>
                <c:pt idx="21">
                  <c:v>11</c:v>
                </c:pt>
                <c:pt idx="22">
                  <c:v>35</c:v>
                </c:pt>
                <c:pt idx="23">
                  <c:v>1</c:v>
                </c:pt>
                <c:pt idx="24">
                  <c:v>1</c:v>
                </c:pt>
                <c:pt idx="25">
                  <c:v>125</c:v>
                </c:pt>
                <c:pt idx="26">
                  <c:v>10</c:v>
                </c:pt>
                <c:pt idx="27">
                  <c:v>3</c:v>
                </c:pt>
                <c:pt idx="28">
                  <c:v>5</c:v>
                </c:pt>
                <c:pt idx="29">
                  <c:v>72</c:v>
                </c:pt>
                <c:pt idx="30">
                  <c:v>16</c:v>
                </c:pt>
                <c:pt idx="31">
                  <c:v>5</c:v>
                </c:pt>
                <c:pt idx="32">
                  <c:v>15</c:v>
                </c:pt>
                <c:pt idx="33">
                  <c:v>38</c:v>
                </c:pt>
                <c:pt idx="34">
                  <c:v>7</c:v>
                </c:pt>
                <c:pt idx="35">
                  <c:v>14</c:v>
                </c:pt>
                <c:pt idx="36">
                  <c:v>1</c:v>
                </c:pt>
                <c:pt idx="37">
                  <c:v>6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0-4BEA-B304-A9759C5E1D2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Sheet3!$A$5:$A$44</c:f>
              <c:strCache>
                <c:ptCount val="39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CT</c:v>
                </c:pt>
                <c:pt idx="5">
                  <c:v>DC</c:v>
                </c:pt>
                <c:pt idx="6">
                  <c:v>DE</c:v>
                </c:pt>
                <c:pt idx="7">
                  <c:v>FL</c:v>
                </c:pt>
                <c:pt idx="8">
                  <c:v>GA</c:v>
                </c:pt>
                <c:pt idx="9">
                  <c:v>IA</c:v>
                </c:pt>
                <c:pt idx="10">
                  <c:v>IL</c:v>
                </c:pt>
                <c:pt idx="11">
                  <c:v>IN</c:v>
                </c:pt>
                <c:pt idx="12">
                  <c:v>KS</c:v>
                </c:pt>
                <c:pt idx="13">
                  <c:v>KY</c:v>
                </c:pt>
                <c:pt idx="14">
                  <c:v>LA</c:v>
                </c:pt>
                <c:pt idx="15">
                  <c:v>MA</c:v>
                </c:pt>
                <c:pt idx="16">
                  <c:v>MD</c:v>
                </c:pt>
                <c:pt idx="17">
                  <c:v>MI</c:v>
                </c:pt>
                <c:pt idx="18">
                  <c:v>MN</c:v>
                </c:pt>
                <c:pt idx="19">
                  <c:v>MO</c:v>
                </c:pt>
                <c:pt idx="20">
                  <c:v>NC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NY</c:v>
                </c:pt>
                <c:pt idx="26">
                  <c:v>OH</c:v>
                </c:pt>
                <c:pt idx="27">
                  <c:v>OK</c:v>
                </c:pt>
                <c:pt idx="28">
                  <c:v>OR</c:v>
                </c:pt>
                <c:pt idx="29">
                  <c:v>PA</c:v>
                </c:pt>
                <c:pt idx="30">
                  <c:v>RI</c:v>
                </c:pt>
                <c:pt idx="31">
                  <c:v>SC</c:v>
                </c:pt>
                <c:pt idx="32">
                  <c:v>TN</c:v>
                </c:pt>
                <c:pt idx="33">
                  <c:v>TX</c:v>
                </c:pt>
                <c:pt idx="34">
                  <c:v>UT</c:v>
                </c:pt>
                <c:pt idx="35">
                  <c:v>VA</c:v>
                </c:pt>
                <c:pt idx="36">
                  <c:v>VT</c:v>
                </c:pt>
                <c:pt idx="37">
                  <c:v>WA</c:v>
                </c:pt>
                <c:pt idx="38">
                  <c:v>WI</c:v>
                </c:pt>
              </c:strCache>
            </c:strRef>
          </c:cat>
          <c:val>
            <c:numRef>
              <c:f>Sheet3!$C$5:$C$44</c:f>
              <c:numCache>
                <c:formatCode>General</c:formatCode>
                <c:ptCount val="39"/>
                <c:pt idx="0">
                  <c:v>1</c:v>
                </c:pt>
                <c:pt idx="2">
                  <c:v>117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7">
                  <c:v>9</c:v>
                </c:pt>
                <c:pt idx="8">
                  <c:v>3</c:v>
                </c:pt>
                <c:pt idx="10">
                  <c:v>2</c:v>
                </c:pt>
                <c:pt idx="11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9</c:v>
                </c:pt>
                <c:pt idx="18">
                  <c:v>4</c:v>
                </c:pt>
                <c:pt idx="21">
                  <c:v>1</c:v>
                </c:pt>
                <c:pt idx="22">
                  <c:v>33</c:v>
                </c:pt>
                <c:pt idx="25">
                  <c:v>31</c:v>
                </c:pt>
                <c:pt idx="26">
                  <c:v>1</c:v>
                </c:pt>
                <c:pt idx="29">
                  <c:v>18</c:v>
                </c:pt>
                <c:pt idx="30">
                  <c:v>1</c:v>
                </c:pt>
                <c:pt idx="32">
                  <c:v>4</c:v>
                </c:pt>
                <c:pt idx="33">
                  <c:v>8</c:v>
                </c:pt>
                <c:pt idx="35">
                  <c:v>2</c:v>
                </c:pt>
                <c:pt idx="3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30-4BEA-B304-A9759C5E1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196559"/>
        <c:axId val="943607119"/>
      </c:barChart>
      <c:catAx>
        <c:axId val="19319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607119"/>
        <c:crosses val="autoZero"/>
        <c:auto val="1"/>
        <c:lblAlgn val="ctr"/>
        <c:lblOffset val="100"/>
        <c:noMultiLvlLbl val="0"/>
      </c:catAx>
      <c:valAx>
        <c:axId val="94360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9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938428930168981"/>
          <c:y val="0.85176554639620339"/>
          <c:w val="5.7292827416558889E-2"/>
          <c:h val="9.2473978393766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.ly/javascript/multiple-transforms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A4A4-E5B9-4F3C-A062-F04DB650C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 Car Accidents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1E36-AAE1-48EE-9105-35544F0B1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Charlene Gray, Nida Hussain, Varun Athreya, Christine Mazur and Sathya </a:t>
            </a:r>
            <a:r>
              <a:rPr lang="en-US" dirty="0" err="1"/>
              <a:t>Ruchirantha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276E39B-EE3F-4D17-BF9B-B38B05FD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E04AD-82B6-4968-AB3F-EF61967B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04" r="6069" b="1"/>
          <a:stretch/>
        </p:blipFill>
        <p:spPr>
          <a:xfrm>
            <a:off x="477084" y="466162"/>
            <a:ext cx="3749040" cy="426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01319-2B9D-47D1-B4FD-A964F4CBF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2" r="36453"/>
          <a:stretch/>
        </p:blipFill>
        <p:spPr>
          <a:xfrm>
            <a:off x="4276179" y="469951"/>
            <a:ext cx="3639642" cy="4195163"/>
          </a:xfrm>
          <a:prstGeom prst="rect">
            <a:avLst/>
          </a:prstGeom>
        </p:spPr>
      </p:pic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861A0-28E4-4D01-BE47-9524F8C46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6195" r="28727"/>
          <a:stretch/>
        </p:blipFill>
        <p:spPr>
          <a:xfrm>
            <a:off x="7975026" y="469951"/>
            <a:ext cx="3739890" cy="419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D66EA-684C-40D6-BAA6-F0990AA9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Chloropleth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7EEEF-F325-44D4-9506-A143909E4144}"/>
              </a:ext>
            </a:extLst>
          </p:cNvPr>
          <p:cNvSpPr txBox="1"/>
          <p:nvPr/>
        </p:nvSpPr>
        <p:spPr>
          <a:xfrm>
            <a:off x="4684908" y="4296843"/>
            <a:ext cx="4772509" cy="190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https://plot.ly/javascript/multiple-transforms/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A44E9-E7DE-4347-9F27-30E75506712F}"/>
              </a:ext>
            </a:extLst>
          </p:cNvPr>
          <p:cNvSpPr txBox="1"/>
          <p:nvPr/>
        </p:nvSpPr>
        <p:spPr>
          <a:xfrm>
            <a:off x="988975" y="298635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 of accidents</a:t>
            </a:r>
          </a:p>
          <a:p>
            <a:r>
              <a:rPr lang="en-US" dirty="0">
                <a:solidFill>
                  <a:schemeClr val="bg1"/>
                </a:solidFill>
              </a:rPr>
              <a:t>By State or County</a:t>
            </a:r>
          </a:p>
        </p:txBody>
      </p:sp>
    </p:spTree>
    <p:extLst>
      <p:ext uri="{BB962C8B-B14F-4D97-AF65-F5344CB8AC3E}">
        <p14:creationId xmlns:p14="http://schemas.microsoft.com/office/powerpoint/2010/main" val="71053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6D7D-EE1F-488A-ACE4-FADC8980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DAB9-2AA7-45F4-9ED5-83A7274B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far most accidents occurred in clear weather.  Higher severity accidents occurred in poor weather, specifically NJ light snow is highest frequency.</a:t>
            </a:r>
          </a:p>
          <a:p>
            <a:pPr lvl="1"/>
            <a:r>
              <a:rPr lang="en-US" dirty="0"/>
              <a:t>Severity is a rating based on how the accident impacted traffic which may not be a true indication of ‘severity’</a:t>
            </a:r>
          </a:p>
          <a:p>
            <a:r>
              <a:rPr lang="en-US" dirty="0"/>
              <a:t>Twice as many accidents occurred between multiple vehicles as accidents with a single vehicle.</a:t>
            </a:r>
          </a:p>
          <a:p>
            <a:r>
              <a:rPr lang="en-US" dirty="0"/>
              <a:t>Most accidents occurred in densely populated states</a:t>
            </a:r>
          </a:p>
          <a:p>
            <a:r>
              <a:rPr lang="en-US" dirty="0"/>
              <a:t>Highest severity accidents occurred on highways as opposed to secondary roads</a:t>
            </a:r>
          </a:p>
          <a:p>
            <a:r>
              <a:rPr lang="en-US" dirty="0"/>
              <a:t>Anomaly – In Arizona most accidents happened at night.  Why?</a:t>
            </a:r>
          </a:p>
        </p:txBody>
      </p:sp>
    </p:spTree>
    <p:extLst>
      <p:ext uri="{BB962C8B-B14F-4D97-AF65-F5344CB8AC3E}">
        <p14:creationId xmlns:p14="http://schemas.microsoft.com/office/powerpoint/2010/main" val="224760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46A8-F453-4F3E-B3DA-EF3967AA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5A93-2783-4DB3-B1EB-1F9D0D9E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will present a website for users to drill down on a chosen </a:t>
            </a:r>
            <a:r>
              <a:rPr lang="en-US" b="1" dirty="0"/>
              <a:t>geographic area within the US </a:t>
            </a:r>
            <a:r>
              <a:rPr lang="en-US" dirty="0"/>
              <a:t>and visualize car accident data along with weather conditions at the time of the accident</a:t>
            </a:r>
          </a:p>
          <a:p>
            <a:r>
              <a:rPr lang="en-US" dirty="0"/>
              <a:t>The user will choose a US state from a dropdown lists to narrow the location to be shown on a map. The map will detail that location’s car accidents</a:t>
            </a:r>
          </a:p>
          <a:p>
            <a:pPr lvl="1"/>
            <a:r>
              <a:rPr lang="en-US" dirty="0"/>
              <a:t>Once the state is chosen the visuals page shows graphical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3807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EAD6-97BE-4C6A-8F4E-E534E07E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2BB1-291C-4913-B893-C08F569C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2407036"/>
            <a:ext cx="6634553" cy="42604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Kaggle US Accident data .csv file</a:t>
            </a:r>
            <a:br>
              <a:rPr lang="en-US" dirty="0"/>
            </a:br>
            <a:r>
              <a:rPr lang="en-US" sz="1200" dirty="0"/>
              <a:t>API combo from US and state departments of transportation, law enforcement agencies, traffic cameras, and traffic sensors within the road-networks</a:t>
            </a:r>
            <a:r>
              <a:rPr lang="en-US" dirty="0"/>
              <a:t>.</a:t>
            </a:r>
          </a:p>
          <a:p>
            <a:r>
              <a:rPr lang="en-US" dirty="0"/>
              <a:t>Edit the file to remove extraneous columns</a:t>
            </a:r>
          </a:p>
          <a:p>
            <a:pPr lvl="1"/>
            <a:r>
              <a:rPr lang="en-US" dirty="0"/>
              <a:t>pre data wrangling ---&gt; about 2.25 million traffic accidents down to 500k, for NJ down to 7.5k</a:t>
            </a:r>
          </a:p>
          <a:p>
            <a:pPr lvl="1"/>
            <a:r>
              <a:rPr lang="en-US" dirty="0"/>
              <a:t>50 columns parsed to 16</a:t>
            </a:r>
          </a:p>
          <a:p>
            <a:r>
              <a:rPr lang="en-US" dirty="0"/>
              <a:t>Create the database in Postgres</a:t>
            </a:r>
          </a:p>
          <a:p>
            <a:r>
              <a:rPr lang="en-US" dirty="0"/>
              <a:t>Create the </a:t>
            </a:r>
            <a:r>
              <a:rPr lang="en-US" dirty="0" err="1"/>
              <a:t>us_accidents</a:t>
            </a:r>
            <a:r>
              <a:rPr lang="en-US" dirty="0"/>
              <a:t> table within the database</a:t>
            </a:r>
          </a:p>
          <a:p>
            <a:r>
              <a:rPr lang="en-US" dirty="0"/>
              <a:t>Pare down the .csv file to a usable volume of rows</a:t>
            </a:r>
          </a:p>
          <a:p>
            <a:r>
              <a:rPr lang="en-US" dirty="0"/>
              <a:t>Upload the data to the </a:t>
            </a:r>
            <a:r>
              <a:rPr lang="en-US" dirty="0" err="1"/>
              <a:t>us_accidents</a:t>
            </a:r>
            <a:r>
              <a:rPr lang="en-US" dirty="0"/>
              <a:t> table</a:t>
            </a:r>
          </a:p>
          <a:p>
            <a:r>
              <a:rPr lang="en-US" dirty="0"/>
              <a:t>Create the application shell including python, html templates, </a:t>
            </a:r>
            <a:r>
              <a:rPr lang="en-US" dirty="0" err="1"/>
              <a:t>javascript</a:t>
            </a:r>
            <a:r>
              <a:rPr lang="en-US" dirty="0"/>
              <a:t>, configs, </a:t>
            </a:r>
            <a:r>
              <a:rPr lang="en-US" dirty="0" err="1"/>
              <a:t>css</a:t>
            </a:r>
            <a:r>
              <a:rPr lang="en-US" dirty="0"/>
              <a:t>, data, 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768266-61D6-4CDD-8DC3-E3423196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403" y="2407037"/>
            <a:ext cx="5004998" cy="25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EAD6-97BE-4C6A-8F4E-E534E07E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2BB1-291C-4913-B893-C08F569C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1725"/>
            <a:ext cx="9798796" cy="43338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Setup the flask with routes to home page, </a:t>
            </a:r>
            <a:r>
              <a:rPr lang="en-US" dirty="0" err="1"/>
              <a:t>api</a:t>
            </a:r>
            <a:r>
              <a:rPr lang="en-US" dirty="0"/>
              <a:t> data, send (for the interactive state choice), maps</a:t>
            </a:r>
          </a:p>
          <a:p>
            <a:r>
              <a:rPr lang="en-US" dirty="0"/>
              <a:t>Use </a:t>
            </a:r>
            <a:r>
              <a:rPr lang="en-US" dirty="0" err="1"/>
              <a:t>SQLAlchemy</a:t>
            </a:r>
            <a:r>
              <a:rPr lang="en-US" dirty="0"/>
              <a:t> to enable database queries from within our python script</a:t>
            </a:r>
          </a:p>
          <a:p>
            <a:r>
              <a:rPr lang="en-US" dirty="0"/>
              <a:t>Define queries and </a:t>
            </a:r>
            <a:r>
              <a:rPr lang="en-US" dirty="0" err="1"/>
              <a:t>jsonify</a:t>
            </a:r>
            <a:r>
              <a:rPr lang="en-US" dirty="0"/>
              <a:t> the results</a:t>
            </a:r>
          </a:p>
          <a:p>
            <a:r>
              <a:rPr lang="en-US" dirty="0"/>
              <a:t>Build </a:t>
            </a:r>
            <a:r>
              <a:rPr lang="en-US" dirty="0" err="1"/>
              <a:t>mapbox</a:t>
            </a:r>
            <a:r>
              <a:rPr lang="en-US" dirty="0"/>
              <a:t> map in </a:t>
            </a:r>
            <a:r>
              <a:rPr lang="en-US" dirty="0" err="1"/>
              <a:t>javascript</a:t>
            </a:r>
            <a:r>
              <a:rPr lang="en-US" dirty="0"/>
              <a:t> detailing all accident data points for the entire US and present on home page</a:t>
            </a:r>
          </a:p>
          <a:p>
            <a:r>
              <a:rPr lang="en-US" dirty="0"/>
              <a:t>Build interactive </a:t>
            </a:r>
            <a:r>
              <a:rPr lang="en-US" dirty="0" err="1"/>
              <a:t>mapbox</a:t>
            </a:r>
            <a:r>
              <a:rPr lang="en-US" dirty="0"/>
              <a:t> maps by state to allow user to choose state and bring up a map of that state with detailed accident data points</a:t>
            </a:r>
          </a:p>
          <a:p>
            <a:r>
              <a:rPr lang="en-US" dirty="0"/>
              <a:t>Create hover points with key data:</a:t>
            </a:r>
            <a:br>
              <a:rPr lang="en-US" dirty="0"/>
            </a:br>
            <a:r>
              <a:rPr lang="en-US" dirty="0"/>
              <a:t>·      Date</a:t>
            </a:r>
            <a:br>
              <a:rPr lang="en-US" dirty="0"/>
            </a:br>
            <a:r>
              <a:rPr lang="en-US" dirty="0"/>
              <a:t>·      Weather</a:t>
            </a:r>
            <a:br>
              <a:rPr lang="en-US" dirty="0"/>
            </a:br>
            <a:r>
              <a:rPr lang="en-US" dirty="0"/>
              <a:t>·      Temperature</a:t>
            </a:r>
          </a:p>
          <a:p>
            <a:r>
              <a:rPr lang="en-US" dirty="0"/>
              <a:t>Build charts detailing counts of accidents by:</a:t>
            </a:r>
            <a:br>
              <a:rPr lang="en-US" dirty="0"/>
            </a:br>
            <a:r>
              <a:rPr lang="en-US" dirty="0"/>
              <a:t>·      State</a:t>
            </a:r>
            <a:br>
              <a:rPr lang="en-US" dirty="0"/>
            </a:br>
            <a:r>
              <a:rPr lang="en-US" dirty="0"/>
              <a:t>·      Weather condition</a:t>
            </a:r>
            <a:br>
              <a:rPr lang="en-US" dirty="0"/>
            </a:br>
            <a:r>
              <a:rPr lang="en-US" dirty="0"/>
              <a:t>·      Day/night comparison (astronomical twilight)</a:t>
            </a:r>
            <a:br>
              <a:rPr lang="en-US" dirty="0"/>
            </a:br>
            <a:r>
              <a:rPr lang="en-US" dirty="0"/>
              <a:t>·      Temperature</a:t>
            </a:r>
          </a:p>
        </p:txBody>
      </p:sp>
    </p:spTree>
    <p:extLst>
      <p:ext uri="{BB962C8B-B14F-4D97-AF65-F5344CB8AC3E}">
        <p14:creationId xmlns:p14="http://schemas.microsoft.com/office/powerpoint/2010/main" val="16618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736C-C2A1-4593-B853-E0A35340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05B1-8692-4A92-BECF-5D20C12B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00301"/>
            <a:ext cx="10570322" cy="44577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drop table  </a:t>
            </a:r>
            <a:r>
              <a:rPr lang="en-US" dirty="0" err="1"/>
              <a:t>US_Accidents;select</a:t>
            </a:r>
            <a:r>
              <a:rPr lang="en-US" dirty="0"/>
              <a:t> * from </a:t>
            </a:r>
            <a:r>
              <a:rPr lang="en-US" dirty="0" err="1"/>
              <a:t>US_Accidents;ALTER</a:t>
            </a:r>
            <a:r>
              <a:rPr lang="en-US" dirty="0"/>
              <a:t> TABLE </a:t>
            </a:r>
            <a:r>
              <a:rPr lang="en-US" dirty="0" err="1"/>
              <a:t>US_Accidents</a:t>
            </a:r>
            <a:r>
              <a:rPr lang="en-US" dirty="0"/>
              <a:t> ADD COLUMN id SERIAL PRIMARY KEY;CREATE TABLE </a:t>
            </a:r>
            <a:r>
              <a:rPr lang="en-US" dirty="0" err="1"/>
              <a:t>US_Accidents</a:t>
            </a:r>
            <a:r>
              <a:rPr lang="en-US" dirty="0"/>
              <a:t> 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Accid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Severity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Start_Time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End_Time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Start_Lat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Start_Lng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Distance varchar (100),</a:t>
            </a:r>
            <a:br>
              <a:rPr lang="en-US" dirty="0"/>
            </a:br>
            <a:r>
              <a:rPr lang="en-US" dirty="0"/>
              <a:t>    Description varchar (1000),</a:t>
            </a:r>
            <a:br>
              <a:rPr lang="en-US" dirty="0"/>
            </a:br>
            <a:r>
              <a:rPr lang="en-US" dirty="0"/>
              <a:t>    Number varchar (100),</a:t>
            </a:r>
            <a:br>
              <a:rPr lang="en-US" dirty="0"/>
            </a:br>
            <a:r>
              <a:rPr lang="en-US" dirty="0"/>
              <a:t>    Street varchar (100),</a:t>
            </a:r>
            <a:br>
              <a:rPr lang="en-US" dirty="0"/>
            </a:br>
            <a:r>
              <a:rPr lang="en-US" dirty="0"/>
              <a:t>    City varchar (100),</a:t>
            </a:r>
            <a:br>
              <a:rPr lang="en-US" dirty="0"/>
            </a:br>
            <a:r>
              <a:rPr lang="en-US" dirty="0"/>
              <a:t>    County varchar (100),</a:t>
            </a:r>
            <a:br>
              <a:rPr lang="en-US" dirty="0"/>
            </a:br>
            <a:r>
              <a:rPr lang="en-US" dirty="0"/>
              <a:t>    State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Zipcode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Weather_Timestamp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Temperature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Wind_Chill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Humidity varchar (100),</a:t>
            </a:r>
            <a:br>
              <a:rPr lang="en-US" dirty="0"/>
            </a:br>
            <a:r>
              <a:rPr lang="en-US" dirty="0"/>
              <a:t>    Pressure varchar (100),</a:t>
            </a:r>
            <a:br>
              <a:rPr lang="en-US" dirty="0"/>
            </a:br>
            <a:r>
              <a:rPr lang="en-US" dirty="0"/>
              <a:t>    Visibility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Wind_Direction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Wind_Speed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Precipitation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Weather_Condition</a:t>
            </a:r>
            <a:r>
              <a:rPr lang="en-US" dirty="0"/>
              <a:t> varchar (100),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Astronomical_Twilight</a:t>
            </a:r>
            <a:r>
              <a:rPr lang="en-US" dirty="0"/>
              <a:t> varchar (100)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42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46E-FFFC-4381-A018-9FF28DCA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Index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D1C033-3DE6-4CF0-A6DE-926A83FD9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964327-70C2-43BF-AAA0-298FA8A3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16" y="2400008"/>
            <a:ext cx="6457368" cy="42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46E-FFFC-4381-A018-9FF28DCA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Interactive Form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D1C033-3DE6-4CF0-A6DE-926A83FD9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EBA9C8-2CF8-4249-9D4E-2708687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533219"/>
            <a:ext cx="9686925" cy="39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E00B-3E45-4327-9C92-677753C1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NJ Weather Conditions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5C1CBF-648C-4863-B585-9D912B75D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78631"/>
              </p:ext>
            </p:extLst>
          </p:nvPr>
        </p:nvGraphicFramePr>
        <p:xfrm>
          <a:off x="1154954" y="1977390"/>
          <a:ext cx="10244418" cy="488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444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58A6D4-9CD4-4826-AA03-AE5ECDEC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Day vs. Night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7665042-2BCA-48B5-B5AB-552FD3E4F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607154"/>
              </p:ext>
            </p:extLst>
          </p:nvPr>
        </p:nvGraphicFramePr>
        <p:xfrm>
          <a:off x="564777" y="1443318"/>
          <a:ext cx="11107270" cy="480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234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USA Car Accidents </vt:lpstr>
      <vt:lpstr>Goal</vt:lpstr>
      <vt:lpstr>Steps</vt:lpstr>
      <vt:lpstr>Steps</vt:lpstr>
      <vt:lpstr>Database Schema</vt:lpstr>
      <vt:lpstr>HTML - Index</vt:lpstr>
      <vt:lpstr>HTML – Interactive Form</vt:lpstr>
      <vt:lpstr>NJ Weather Conditions</vt:lpstr>
      <vt:lpstr>Day vs. Night</vt:lpstr>
      <vt:lpstr>Chloropleth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Car Accidents </dc:title>
  <dc:creator>Christine Mazur</dc:creator>
  <cp:lastModifiedBy>Christine Mazur</cp:lastModifiedBy>
  <cp:revision>12</cp:revision>
  <dcterms:created xsi:type="dcterms:W3CDTF">2020-01-04T16:45:05Z</dcterms:created>
  <dcterms:modified xsi:type="dcterms:W3CDTF">2020-01-04T17:53:50Z</dcterms:modified>
</cp:coreProperties>
</file>