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46" r:id="rId2"/>
  </p:sldMasterIdLst>
  <p:notesMasterIdLst>
    <p:notesMasterId r:id="rId30"/>
  </p:notesMasterIdLst>
  <p:sldIdLst>
    <p:sldId id="294" r:id="rId3"/>
    <p:sldId id="268" r:id="rId4"/>
    <p:sldId id="345" r:id="rId5"/>
    <p:sldId id="322" r:id="rId6"/>
    <p:sldId id="323" r:id="rId7"/>
    <p:sldId id="324" r:id="rId8"/>
    <p:sldId id="325" r:id="rId9"/>
    <p:sldId id="326" r:id="rId10"/>
    <p:sldId id="346" r:id="rId11"/>
    <p:sldId id="327" r:id="rId12"/>
    <p:sldId id="342" r:id="rId13"/>
    <p:sldId id="343" r:id="rId14"/>
    <p:sldId id="344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CC59-152A-3648-B98D-2BFD9924CFEF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7D6B-70DE-B245-8734-E0C1F6A4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BCFE9DE-6E0F-FF40-9862-0CDE1B493749}" type="slidenum">
              <a:rPr lang="en-US" sz="1200">
                <a:latin typeface="Arial" charset="0"/>
              </a:rPr>
              <a:pPr algn="r"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13F648E-4149-1741-9768-FF852741BB0C}" type="slidenum">
              <a:rPr lang="en-US" sz="1200">
                <a:solidFill>
                  <a:srgbClr val="000000"/>
                </a:solidFill>
                <a:latin typeface="Arial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Text Box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endParaRPr lang="en-AU" smtClean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10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7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194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511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5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6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270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2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092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1978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85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05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507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7631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283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964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888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2198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62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702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32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9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7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35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232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6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18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14/02/17</a:t>
            </a:fld>
            <a:endParaRPr lang="en-NZ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75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b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b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adem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300" cy="6756400"/>
          </a:xfrm>
          <a:prstGeom prst="rect">
            <a:avLst/>
          </a:prstGeom>
          <a:blipFill rotWithShape="1"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C8F62EB0-DC06-E944-BBFE-5273B54DDE71}" type="slidenum">
              <a:rPr lang="en-U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269" y="276647"/>
            <a:ext cx="8879044" cy="2955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Stream Mining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Lesson 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Bernhard Pfahringer</a:t>
            </a: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University of Waikato, New Zealand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77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K-fold: Cross-validation</a:t>
            </a:r>
            <a:endParaRPr lang="en-US" dirty="0"/>
          </a:p>
        </p:txBody>
      </p:sp>
      <p:pic>
        <p:nvPicPr>
          <p:cNvPr id="4" name="Picture 3" descr="cross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0"/>
            <a:ext cx="11346239" cy="68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K-fold: split-validation </a:t>
            </a:r>
            <a:endParaRPr lang="en-US" dirty="0"/>
          </a:p>
        </p:txBody>
      </p:sp>
      <p:pic>
        <p:nvPicPr>
          <p:cNvPr id="4" name="Picture 3" descr="split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" y="0"/>
            <a:ext cx="11333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2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K-fold: bootstrap validation</a:t>
            </a:r>
            <a:endParaRPr lang="en-US" dirty="0"/>
          </a:p>
        </p:txBody>
      </p:sp>
      <p:pic>
        <p:nvPicPr>
          <p:cNvPr id="4" name="Picture 3" descr="bootstr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5" y="0"/>
            <a:ext cx="11471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K-fold: who wins? [</a:t>
            </a:r>
            <a:r>
              <a:rPr lang="en-US" dirty="0" err="1" smtClean="0"/>
              <a:t>Bifet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2015]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Cross-validation strongest, but most expensive</a:t>
            </a:r>
          </a:p>
          <a:p>
            <a:r>
              <a:rPr lang="en-US" dirty="0" smtClean="0"/>
              <a:t>Split-validation weakest, but cheapest</a:t>
            </a:r>
          </a:p>
          <a:p>
            <a:r>
              <a:rPr lang="en-US" dirty="0" smtClean="0"/>
              <a:t>Bootstrap: in between, but closer to 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4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Evaluation can be misleading</a:t>
            </a:r>
          </a:p>
        </p:txBody>
      </p:sp>
      <p:pic>
        <p:nvPicPr>
          <p:cNvPr id="5" name="Content Placeholder 4" descr="elec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894" r="-17894"/>
          <a:stretch>
            <a:fillRect/>
          </a:stretch>
        </p:blipFill>
        <p:spPr>
          <a:xfrm>
            <a:off x="0" y="2263775"/>
            <a:ext cx="10375900" cy="4594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DFEF89D-06D5-364E-8FB3-0ED93A44B7F3}" type="slidenum">
              <a:rPr lang="en-US" altLang="zh-CN" sz="1200"/>
              <a:pPr algn="r" eaLnBrk="1" hangingPunct="1"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5729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“Magic” classifier</a:t>
            </a:r>
          </a:p>
        </p:txBody>
      </p:sp>
      <p:pic>
        <p:nvPicPr>
          <p:cNvPr id="5" name="Content Placeholder 4" descr="elecMagic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423" r="-19423"/>
          <a:stretch>
            <a:fillRect/>
          </a:stretch>
        </p:blipFill>
        <p:spPr>
          <a:xfrm>
            <a:off x="1154954" y="2263469"/>
            <a:ext cx="9348944" cy="44816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1DF2845A-6A3C-E140-A548-41C992E2805C}" type="slidenum">
              <a:rPr lang="en-US" altLang="zh-CN" sz="1200"/>
              <a:pPr algn="r" eaLnBrk="1" hangingPunct="1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980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Published results</a:t>
            </a:r>
          </a:p>
        </p:txBody>
      </p:sp>
      <p:pic>
        <p:nvPicPr>
          <p:cNvPr id="5" name="Content Placeholder 4" descr="elecAcc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9" r="-3339"/>
          <a:stretch>
            <a:fillRect/>
          </a:stretch>
        </p:blipFill>
        <p:spPr>
          <a:xfrm>
            <a:off x="618732" y="2349500"/>
            <a:ext cx="10657728" cy="4155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231BA011-3387-2C41-9846-B5AFA51C8F52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7051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“Magic” = no-change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A89C40D8-1223-A64E-B1E8-738258E9A243}" type="slidenum">
              <a:rPr lang="en-US" altLang="zh-CN" sz="1200"/>
              <a:pPr algn="r" eaLnBrk="1" hangingPunct="1"/>
              <a:t>17</a:t>
            </a:fld>
            <a:endParaRPr lang="en-US" altLang="zh-C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Problem is Auto-correlation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Use for evaluation: Kappa-plus	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Exploit for better prediction</a:t>
            </a:r>
            <a:endParaRPr lang="en-US" dirty="0">
              <a:ea typeface="+mn-ea"/>
            </a:endParaRPr>
          </a:p>
        </p:txBody>
      </p:sp>
      <p:pic>
        <p:nvPicPr>
          <p:cNvPr id="13316" name="Picture 5" descr="ra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62" y="2298573"/>
            <a:ext cx="3552239" cy="358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ra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634" y="2313769"/>
            <a:ext cx="3484593" cy="351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19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“Magic” = no-change classifier</a:t>
            </a:r>
          </a:p>
        </p:txBody>
      </p:sp>
      <p:pic>
        <p:nvPicPr>
          <p:cNvPr id="5" name="Content Placeholder 4" descr="kappaPlu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350" b="-7350"/>
          <a:stretch>
            <a:fillRect/>
          </a:stretch>
        </p:blipFill>
        <p:spPr>
          <a:xfrm>
            <a:off x="491731" y="2321278"/>
            <a:ext cx="11164378" cy="43532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93DF9FBA-9467-E041-BFF8-7322B77DE9D3}" type="slidenum">
              <a:rPr lang="en-US" altLang="zh-CN" sz="1200"/>
              <a:pPr algn="r" eaLnBrk="1" hangingPunct="1"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0592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SWT: Temporally Augmented Classifier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" y="3073976"/>
            <a:ext cx="10804153" cy="1752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AF6169A4-C234-E747-BAFB-5119E38AB1CF}" type="slidenum">
              <a:rPr lang="en-US" altLang="zh-CN" sz="1200"/>
              <a:pPr algn="r" eaLnBrk="1" hangingPunct="1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3162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6D700E6E-8570-324F-A010-D5933878A146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58" y="2175954"/>
            <a:ext cx="8761413" cy="457673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Drift and adaption</a:t>
            </a:r>
            <a:endParaRPr lang="en-US" sz="2600" dirty="0"/>
          </a:p>
          <a:p>
            <a:r>
              <a:rPr lang="en-US" sz="2600" dirty="0" smtClean="0"/>
              <a:t>Change detection</a:t>
            </a:r>
          </a:p>
          <a:p>
            <a:pPr lvl="1"/>
            <a:r>
              <a:rPr lang="en-US" sz="2200" dirty="0" smtClean="0"/>
              <a:t>CUSUM</a:t>
            </a:r>
            <a:r>
              <a:rPr lang="en-US" sz="2200" dirty="0"/>
              <a:t> </a:t>
            </a:r>
            <a:r>
              <a:rPr lang="en-US" sz="2200" dirty="0" smtClean="0"/>
              <a:t>/ </a:t>
            </a:r>
            <a:r>
              <a:rPr lang="en-US" sz="2400" dirty="0" smtClean="0"/>
              <a:t>Page-</a:t>
            </a:r>
            <a:r>
              <a:rPr lang="en-US" sz="2400" dirty="0" err="1" smtClean="0"/>
              <a:t>Hinkley</a:t>
            </a:r>
            <a:endParaRPr lang="en-US" sz="2400" dirty="0" smtClean="0"/>
          </a:p>
          <a:p>
            <a:pPr lvl="1"/>
            <a:r>
              <a:rPr lang="en-US" sz="2400" dirty="0" smtClean="0"/>
              <a:t>DDM</a:t>
            </a:r>
          </a:p>
          <a:p>
            <a:pPr lvl="1"/>
            <a:r>
              <a:rPr lang="en-US" sz="2400" dirty="0" err="1" smtClean="0"/>
              <a:t>Adwin</a:t>
            </a:r>
            <a:endParaRPr lang="en-US" sz="2400" dirty="0" smtClean="0"/>
          </a:p>
          <a:p>
            <a:r>
              <a:rPr lang="en-US" sz="2600" dirty="0" smtClean="0"/>
              <a:t>Evaluation</a:t>
            </a:r>
            <a:endParaRPr lang="en-US" sz="2400" dirty="0" smtClean="0"/>
          </a:p>
          <a:p>
            <a:pPr lvl="1"/>
            <a:r>
              <a:rPr lang="en-US" sz="2400" dirty="0" smtClean="0"/>
              <a:t>Holdout</a:t>
            </a:r>
          </a:p>
          <a:p>
            <a:pPr lvl="1"/>
            <a:r>
              <a:rPr lang="en-US" sz="2400" dirty="0" err="1" smtClean="0"/>
              <a:t>Prequential</a:t>
            </a:r>
            <a:endParaRPr lang="en-US" sz="2400" dirty="0" smtClean="0"/>
          </a:p>
          <a:p>
            <a:pPr lvl="1"/>
            <a:r>
              <a:rPr lang="en-US" sz="2400" dirty="0" smtClean="0"/>
              <a:t>Multiple runs: Cross-validation, …</a:t>
            </a:r>
          </a:p>
          <a:p>
            <a:pPr lvl="1"/>
            <a:r>
              <a:rPr lang="en-US" sz="2400" dirty="0" smtClean="0"/>
              <a:t>Pitfalls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5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88" y="947920"/>
            <a:ext cx="9476279" cy="7284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SWT: Accuracy and Kappa Plus, Electricity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86" y="1621723"/>
            <a:ext cx="7642969" cy="5275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AF6169A4-C234-E747-BAFB-5119E38AB1CF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208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88" y="947920"/>
            <a:ext cx="10285477" cy="7284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SWT: Accuracy and Kappa Plus, Forest Cover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98" y="1577262"/>
            <a:ext cx="7685301" cy="52789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AF6169A4-C234-E747-BAFB-5119E38AB1CF}" type="slidenum">
              <a:rPr lang="en-US" altLang="zh-CN" sz="1200"/>
              <a:pPr algn="r" eaLnBrk="1" hangingPunct="1"/>
              <a:t>21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0459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88" y="947920"/>
            <a:ext cx="10285477" cy="7284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Forest Cover?  “Time:”  sorted by elevation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7" y="2711063"/>
            <a:ext cx="1923812" cy="34120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AF6169A4-C234-E747-BAFB-5119E38AB1CF}" type="slidenum">
              <a:rPr lang="en-US" altLang="zh-CN" sz="1200"/>
              <a:pPr algn="r" eaLnBrk="1" hangingPunct="1"/>
              <a:t>22</a:t>
            </a:fld>
            <a:endParaRPr lang="en-US" altLang="zh-CN" sz="1200"/>
          </a:p>
        </p:txBody>
      </p:sp>
      <p:pic>
        <p:nvPicPr>
          <p:cNvPr id="3" name="Picture 2" descr="or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05" y="3030535"/>
            <a:ext cx="2602518" cy="3319755"/>
          </a:xfrm>
          <a:prstGeom prst="rect">
            <a:avLst/>
          </a:prstGeom>
        </p:spPr>
      </p:pic>
      <p:pic>
        <p:nvPicPr>
          <p:cNvPr id="6" name="Picture 5" descr="orde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38" y="3080833"/>
            <a:ext cx="2640368" cy="3231733"/>
          </a:xfrm>
          <a:prstGeom prst="rect">
            <a:avLst/>
          </a:prstGeom>
        </p:spPr>
      </p:pic>
      <p:pic>
        <p:nvPicPr>
          <p:cNvPr id="7" name="Picture 6" descr="rand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99" y="3055684"/>
            <a:ext cx="2615219" cy="32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Can we exploit spatial correlation?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93DF9FBA-9467-E041-BFF8-7322B77DE9D3}" type="slidenum">
              <a:rPr lang="en-US" altLang="zh-CN" sz="1200"/>
              <a:pPr algn="r" eaLnBrk="1" hangingPunct="1"/>
              <a:t>23</a:t>
            </a:fld>
            <a:endParaRPr lang="en-US" altLang="zh-C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for Image Processing does it:</a:t>
            </a:r>
          </a:p>
          <a:p>
            <a:pPr lvl="1"/>
            <a:r>
              <a:rPr lang="en-US" dirty="0" smtClean="0"/>
              <a:t>Convolutional layers</a:t>
            </a:r>
          </a:p>
          <a:p>
            <a:r>
              <a:rPr lang="en-US" dirty="0" smtClean="0"/>
              <a:t>Video encoding does it:</a:t>
            </a:r>
          </a:p>
          <a:p>
            <a:pPr lvl="1"/>
            <a:r>
              <a:rPr lang="en-US" dirty="0" smtClean="0"/>
              <a:t>MPEG</a:t>
            </a:r>
            <a:endParaRPr lang="en-US" dirty="0"/>
          </a:p>
        </p:txBody>
      </p:sp>
      <p:pic>
        <p:nvPicPr>
          <p:cNvPr id="5" name="Picture 4" descr="m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1" y="4205443"/>
            <a:ext cx="4159133" cy="2453402"/>
          </a:xfrm>
          <a:prstGeom prst="rect">
            <a:avLst/>
          </a:prstGeom>
        </p:spPr>
      </p:pic>
      <p:pic>
        <p:nvPicPr>
          <p:cNvPr id="6" name="Picture 5" descr="lenet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63" y="3055251"/>
            <a:ext cx="6108410" cy="3169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7887" y="6325142"/>
            <a:ext cx="213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(@IBM)       (@</a:t>
            </a:r>
            <a:r>
              <a:rPr lang="en-US" sz="1200" dirty="0" err="1" smtClean="0"/>
              <a:t>Yann</a:t>
            </a:r>
            <a:r>
              <a:rPr lang="en-US" sz="1200" dirty="0" smtClean="0"/>
              <a:t> </a:t>
            </a:r>
            <a:r>
              <a:rPr lang="en-US" sz="1200" dirty="0" err="1" smtClean="0"/>
              <a:t>LeCun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578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718" y="897620"/>
            <a:ext cx="8761413" cy="728480"/>
          </a:xfrm>
        </p:spPr>
        <p:txBody>
          <a:bodyPr/>
          <a:lstStyle/>
          <a:p>
            <a:r>
              <a:rPr lang="en-NZ" dirty="0" smtClean="0"/>
              <a:t>Rain radar image prediction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6361121" cy="4351337"/>
          </a:xfrm>
        </p:spPr>
        <p:txBody>
          <a:bodyPr/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NZ rain radar images from metservice.com</a:t>
            </a:r>
          </a:p>
          <a:p>
            <a:r>
              <a:rPr lang="en-NZ" dirty="0" smtClean="0"/>
              <a:t>Automatically collected every 7.5 minutes </a:t>
            </a:r>
          </a:p>
          <a:p>
            <a:r>
              <a:rPr lang="en-NZ" dirty="0"/>
              <a:t>Images are 601x728, </a:t>
            </a:r>
            <a:r>
              <a:rPr lang="en-NZ" dirty="0" smtClean="0"/>
              <a:t>~450,000 </a:t>
            </a:r>
            <a:r>
              <a:rPr lang="en-NZ" dirty="0"/>
              <a:t>pixels</a:t>
            </a:r>
          </a:p>
          <a:p>
            <a:r>
              <a:rPr lang="en-NZ" dirty="0" smtClean="0"/>
              <a:t>Each pixel represents a ~7 km</a:t>
            </a:r>
            <a:r>
              <a:rPr lang="en-US" baseline="30000" dirty="0"/>
              <a:t>2</a:t>
            </a:r>
            <a:r>
              <a:rPr lang="en-NZ" dirty="0" smtClean="0"/>
              <a:t> area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 smtClean="0"/>
              <a:t>Predict the next picture, or 1 hour</a:t>
            </a:r>
            <a:r>
              <a:rPr lang="en-NZ" dirty="0"/>
              <a:t> </a:t>
            </a:r>
            <a:r>
              <a:rPr lang="en-NZ" dirty="0" smtClean="0"/>
              <a:t>ahead, </a:t>
            </a:r>
            <a:r>
              <a:rPr lang="en-US" dirty="0" smtClean="0"/>
              <a:t>…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75" y="1027906"/>
            <a:ext cx="4140625" cy="50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3004" y="6071394"/>
            <a:ext cx="3760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http://</a:t>
            </a:r>
            <a:r>
              <a:rPr lang="en-NZ" sz="1000" dirty="0" smtClean="0"/>
              <a:t>www.metservice.com/maps-radar/rain-radar/all-new-zealand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07357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radar image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Predict every single pixel</a:t>
            </a:r>
          </a:p>
          <a:p>
            <a:r>
              <a:rPr lang="en-AU" dirty="0" smtClean="0"/>
              <a:t>Include information from a neighbourhood, in past images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86306"/>
            <a:ext cx="952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06" y="2285568"/>
            <a:ext cx="3698788" cy="44803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81881"/>
            <a:ext cx="3701833" cy="4484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0606" y="4062258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Actual (left)</a:t>
            </a:r>
          </a:p>
          <a:p>
            <a:pPr algn="ctr"/>
            <a:r>
              <a:rPr lang="en-US" dirty="0" smtClean="0"/>
              <a:t>vs </a:t>
            </a:r>
          </a:p>
          <a:p>
            <a:pPr algn="ctr"/>
            <a:r>
              <a:rPr lang="en-US" dirty="0" smtClean="0"/>
              <a:t>Predicted (right)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485" y="143131"/>
            <a:ext cx="8761413" cy="2132914"/>
          </a:xfrm>
        </p:spPr>
        <p:txBody>
          <a:bodyPr/>
          <a:lstStyle/>
          <a:p>
            <a:r>
              <a:rPr lang="en-NZ" dirty="0" smtClean="0"/>
              <a:t>Big Open Question:</a:t>
            </a:r>
            <a:br>
              <a:rPr lang="en-NZ" dirty="0" smtClean="0"/>
            </a:br>
            <a:r>
              <a:rPr lang="en-NZ" dirty="0" smtClean="0"/>
              <a:t>How to </a:t>
            </a:r>
            <a:r>
              <a:rPr lang="en-NZ" smtClean="0"/>
              <a:t>exploit spatio</a:t>
            </a:r>
            <a:r>
              <a:rPr lang="en-NZ" dirty="0" smtClean="0"/>
              <a:t>-</a:t>
            </a:r>
            <a:r>
              <a:rPr lang="en-NZ" smtClean="0"/>
              <a:t>temporal relationships </a:t>
            </a:r>
            <a:r>
              <a:rPr lang="en-NZ" dirty="0" smtClean="0"/>
              <a:t>in data with rich features?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NZ" sz="2000" dirty="0" smtClean="0"/>
              <a:t>Algorithm choice:</a:t>
            </a:r>
          </a:p>
          <a:p>
            <a:pPr lvl="2"/>
            <a:r>
              <a:rPr lang="en-NZ" sz="2000" dirty="0" smtClean="0"/>
              <a:t>Hidden Markov Models?</a:t>
            </a:r>
          </a:p>
          <a:p>
            <a:pPr lvl="2"/>
            <a:r>
              <a:rPr lang="en-NZ" sz="2000" dirty="0" smtClean="0"/>
              <a:t>Conditional Random Fields?</a:t>
            </a:r>
          </a:p>
          <a:p>
            <a:pPr lvl="2"/>
            <a:r>
              <a:rPr lang="en-NZ" sz="2000" dirty="0" smtClean="0"/>
              <a:t>Deep Learning?</a:t>
            </a:r>
          </a:p>
          <a:p>
            <a:pPr lvl="1"/>
            <a:endParaRPr lang="en-NZ" sz="2000" dirty="0"/>
          </a:p>
          <a:p>
            <a:pPr lvl="1"/>
            <a:r>
              <a:rPr lang="en-NZ" sz="2000" dirty="0" smtClean="0"/>
              <a:t>Feature representation:</a:t>
            </a:r>
          </a:p>
          <a:p>
            <a:pPr lvl="2"/>
            <a:r>
              <a:rPr lang="en-US" sz="2000" dirty="0" smtClean="0"/>
              <a:t>I</a:t>
            </a:r>
            <a:r>
              <a:rPr lang="en-NZ" sz="2000" dirty="0" smtClean="0"/>
              <a:t>nclude information from “neighbouring” examples?</a:t>
            </a:r>
          </a:p>
          <a:p>
            <a:pPr lvl="2"/>
            <a:r>
              <a:rPr lang="en-US" sz="2000" dirty="0" smtClean="0"/>
              <a:t>E</a:t>
            </a:r>
            <a:r>
              <a:rPr lang="en-NZ" sz="2000" dirty="0" smtClean="0"/>
              <a:t>xplicit relational representation?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8118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49" y="947920"/>
            <a:ext cx="9539741" cy="728480"/>
          </a:xfrm>
        </p:spPr>
        <p:txBody>
          <a:bodyPr/>
          <a:lstStyle/>
          <a:p>
            <a:r>
              <a:rPr lang="en-US" dirty="0" smtClean="0"/>
              <a:t>Many dimensions for Model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Data: fixed sized window, adaptive window, weighting</a:t>
            </a:r>
          </a:p>
          <a:p>
            <a:r>
              <a:rPr lang="en-US" dirty="0" smtClean="0"/>
              <a:t>Detection: </a:t>
            </a:r>
          </a:p>
          <a:p>
            <a:pPr lvl="1"/>
            <a:r>
              <a:rPr lang="en-US" dirty="0" smtClean="0"/>
              <a:t>monitor some performance measure</a:t>
            </a:r>
          </a:p>
          <a:p>
            <a:pPr lvl="1"/>
            <a:r>
              <a:rPr lang="en-US" dirty="0" smtClean="0"/>
              <a:t>Compare distributions over time windows</a:t>
            </a:r>
          </a:p>
          <a:p>
            <a:r>
              <a:rPr lang="en-US" dirty="0" smtClean="0"/>
              <a:t>Adaptation:</a:t>
            </a:r>
          </a:p>
          <a:p>
            <a:pPr lvl="1"/>
            <a:r>
              <a:rPr lang="en-US" dirty="0" smtClean="0"/>
              <a:t>Implicit/blind (e.g. based </a:t>
            </a:r>
            <a:r>
              <a:rPr lang="en-US" dirty="0" smtClean="0"/>
              <a:t>on windows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Explicit: use change detector</a:t>
            </a:r>
          </a:p>
          <a:p>
            <a:r>
              <a:rPr lang="en-US" dirty="0" smtClean="0"/>
              <a:t>Model: restart from scratch, or replace parts (tree-branch, ensemble member)</a:t>
            </a:r>
          </a:p>
          <a:p>
            <a:r>
              <a:rPr lang="en-US" dirty="0" smtClean="0"/>
              <a:t>3 Props: true detection rate, false alarm rate, detection delay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>
                <a:solidFill>
                  <a:schemeClr val="bg1"/>
                </a:solidFill>
              </a:rPr>
              <a:t>CUSUM: cumulative sum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cu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30" y="3209004"/>
            <a:ext cx="10866252" cy="2611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3297" y="2831879"/>
            <a:ext cx="85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residuals, raise alarm when the mean is significantly different from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6060" y="6028690"/>
            <a:ext cx="53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(Page-</a:t>
            </a:r>
            <a:r>
              <a:rPr lang="en-US" dirty="0" err="1" smtClean="0"/>
              <a:t>Hinkley</a:t>
            </a:r>
            <a:r>
              <a:rPr lang="en-US" dirty="0" smtClean="0"/>
              <a:t> is a more sophisticated variant.)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7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[Gama </a:t>
            </a:r>
            <a:r>
              <a:rPr lang="en-US" dirty="0" err="1" smtClean="0"/>
              <a:t>etal</a:t>
            </a:r>
            <a:r>
              <a:rPr lang="en-US" smtClean="0"/>
              <a:t> ‘04]</a:t>
            </a:r>
            <a:endParaRPr lang="en-US" dirty="0"/>
          </a:p>
        </p:txBody>
      </p:sp>
      <p:pic>
        <p:nvPicPr>
          <p:cNvPr id="5" name="Picture 4" descr="dd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" y="4191000"/>
            <a:ext cx="10371670" cy="1947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6802" y="2707802"/>
            <a:ext cx="9537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detection method: monitors prediction based on estimated standard deviation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Normal state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Warning state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Alarm/Change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5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Adwin</a:t>
            </a:r>
            <a:r>
              <a:rPr lang="en-US" dirty="0" smtClean="0"/>
              <a:t> [</a:t>
            </a:r>
            <a:r>
              <a:rPr lang="en-US" dirty="0" err="1" smtClean="0"/>
              <a:t>Bifet&amp;Gavalda</a:t>
            </a:r>
            <a:r>
              <a:rPr lang="en-US" dirty="0" smtClean="0"/>
              <a:t> ‘07]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Invariant: maximal size window with same mean (distribution)</a:t>
            </a:r>
          </a:p>
          <a:p>
            <a:r>
              <a:rPr lang="en-US" dirty="0" smtClean="0"/>
              <a:t>[uses exponential histogram idea to save space and time]</a:t>
            </a:r>
          </a:p>
          <a:p>
            <a:endParaRPr lang="en-US" dirty="0"/>
          </a:p>
        </p:txBody>
      </p:sp>
      <p:pic>
        <p:nvPicPr>
          <p:cNvPr id="4" name="Picture 3" descr="adw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4" y="3386667"/>
            <a:ext cx="9526762" cy="3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Holdout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separate test (or Holdout) set</a:t>
            </a:r>
          </a:p>
          <a:p>
            <a:r>
              <a:rPr lang="en-US" dirty="0" smtClean="0"/>
              <a:t>Evaluate current model after every k examples</a:t>
            </a:r>
          </a:p>
          <a:p>
            <a:endParaRPr lang="en-US" dirty="0"/>
          </a:p>
          <a:p>
            <a:r>
              <a:rPr lang="en-US" dirty="0" smtClean="0"/>
              <a:t>Where does the Holdout set come from?</a:t>
            </a:r>
          </a:p>
          <a:p>
            <a:r>
              <a:rPr lang="en-US" dirty="0" smtClean="0"/>
              <a:t>What about drift/change?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“test than train”:</a:t>
            </a:r>
          </a:p>
          <a:p>
            <a:pPr lvl="1"/>
            <a:r>
              <a:rPr lang="en-US" dirty="0" smtClean="0"/>
              <a:t>Use every new example to test current model</a:t>
            </a:r>
          </a:p>
          <a:p>
            <a:pPr lvl="1"/>
            <a:r>
              <a:rPr lang="en-US" dirty="0" smtClean="0"/>
              <a:t>Then train the current model with the new example</a:t>
            </a:r>
          </a:p>
          <a:p>
            <a:r>
              <a:rPr lang="en-US" dirty="0" smtClean="0"/>
              <a:t>Simple and elegant, also tracks change and drift naturally</a:t>
            </a:r>
          </a:p>
          <a:p>
            <a:r>
              <a:rPr lang="en-US" dirty="0" smtClean="0"/>
              <a:t>But can suffer from initial bad performance of a model</a:t>
            </a:r>
          </a:p>
          <a:p>
            <a:pPr lvl="1"/>
            <a:r>
              <a:rPr lang="en-US" dirty="0" smtClean="0"/>
              <a:t>Use fading factors (e.g. alpha = 0.99)</a:t>
            </a:r>
          </a:p>
          <a:p>
            <a:pPr lvl="1"/>
            <a:r>
              <a:rPr lang="en-US" dirty="0" smtClean="0"/>
              <a:t>Or a sliding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(no drift)</a:t>
            </a:r>
            <a:endParaRPr lang="en-US" dirty="0"/>
          </a:p>
        </p:txBody>
      </p:sp>
      <p:pic>
        <p:nvPicPr>
          <p:cNvPr id="4" name="Picture 3" descr="hold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8" y="1573872"/>
            <a:ext cx="6965232" cy="53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52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7498</TotalTime>
  <Words>586</Words>
  <Application>Microsoft Macintosh PowerPoint</Application>
  <PresentationFormat>Custom</PresentationFormat>
  <Paragraphs>123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HDOfficeLightV0</vt:lpstr>
      <vt:lpstr>Ion Boardroom</vt:lpstr>
      <vt:lpstr>PowerPoint Presentation</vt:lpstr>
      <vt:lpstr>Overview</vt:lpstr>
      <vt:lpstr>Many dimensions for Model Management</vt:lpstr>
      <vt:lpstr>CUSUM: cumulative sum</vt:lpstr>
      <vt:lpstr>DDM [Gama etal ‘04]</vt:lpstr>
      <vt:lpstr>Adwin [Bifet&amp;Gavalda ‘07]</vt:lpstr>
      <vt:lpstr>Evaluation: Holdout</vt:lpstr>
      <vt:lpstr>Prequential</vt:lpstr>
      <vt:lpstr>Comparison (no drift)</vt:lpstr>
      <vt:lpstr>K-fold: Cross-validation</vt:lpstr>
      <vt:lpstr>K-fold: split-validation </vt:lpstr>
      <vt:lpstr>K-fold: bootstrap validation</vt:lpstr>
      <vt:lpstr>K-fold: who wins? [Bifet etal 2015]</vt:lpstr>
      <vt:lpstr>Evaluation can be misleading</vt:lpstr>
      <vt:lpstr>“Magic” classifier</vt:lpstr>
      <vt:lpstr>Published results</vt:lpstr>
      <vt:lpstr>“Magic” = no-change classifier</vt:lpstr>
      <vt:lpstr>“Magic” = no-change classifier</vt:lpstr>
      <vt:lpstr>SWT: Temporally Augmented Classifier</vt:lpstr>
      <vt:lpstr>SWT: Accuracy and Kappa Plus, Electricity</vt:lpstr>
      <vt:lpstr>SWT: Accuracy and Kappa Plus, Forest Cover</vt:lpstr>
      <vt:lpstr>Forest Cover?  “Time:”  sorted by elevation</vt:lpstr>
      <vt:lpstr>Can we exploit spatial correlation?</vt:lpstr>
      <vt:lpstr>Rain radar image prediction</vt:lpstr>
      <vt:lpstr>Rain radar image prediction</vt:lpstr>
      <vt:lpstr>Results</vt:lpstr>
      <vt:lpstr>Big Open Question: How to exploit spatio-temporal relationships in data with rich features?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short term weather prediction</dc:title>
  <dc:creator>Luke Edwards</dc:creator>
  <cp:lastModifiedBy>Computer Science</cp:lastModifiedBy>
  <cp:revision>130</cp:revision>
  <cp:lastPrinted>2016-09-01T00:27:29Z</cp:lastPrinted>
  <dcterms:created xsi:type="dcterms:W3CDTF">2015-08-02T05:06:49Z</dcterms:created>
  <dcterms:modified xsi:type="dcterms:W3CDTF">2017-02-14T10:50:15Z</dcterms:modified>
</cp:coreProperties>
</file>