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notesMasterIdLst>
    <p:notesMasterId r:id="rId31"/>
  </p:notesMasterIdLst>
  <p:sldIdLst>
    <p:sldId id="294" r:id="rId3"/>
    <p:sldId id="268" r:id="rId4"/>
    <p:sldId id="339" r:id="rId5"/>
    <p:sldId id="340" r:id="rId6"/>
    <p:sldId id="341" r:id="rId7"/>
    <p:sldId id="342" r:id="rId8"/>
    <p:sldId id="343" r:id="rId9"/>
    <p:sldId id="321" r:id="rId10"/>
    <p:sldId id="344" r:id="rId11"/>
    <p:sldId id="345" r:id="rId12"/>
    <p:sldId id="338" r:id="rId13"/>
    <p:sldId id="346" r:id="rId14"/>
    <p:sldId id="347" r:id="rId15"/>
    <p:sldId id="348" r:id="rId16"/>
    <p:sldId id="324" r:id="rId17"/>
    <p:sldId id="332" r:id="rId18"/>
    <p:sldId id="331" r:id="rId19"/>
    <p:sldId id="325" r:id="rId20"/>
    <p:sldId id="333" r:id="rId21"/>
    <p:sldId id="335" r:id="rId22"/>
    <p:sldId id="336" r:id="rId23"/>
    <p:sldId id="326" r:id="rId24"/>
    <p:sldId id="334" r:id="rId25"/>
    <p:sldId id="349" r:id="rId26"/>
    <p:sldId id="327" r:id="rId27"/>
    <p:sldId id="328" r:id="rId28"/>
    <p:sldId id="330" r:id="rId29"/>
    <p:sldId id="3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10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CC59-152A-3648-B98D-2BFD9924CFEF}" type="datetimeFigureOut">
              <a:rPr lang="en-US" smtClean="0"/>
              <a:t>19/03/17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7D6B-70DE-B245-8734-E0C1F6A4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BCFE9DE-6E0F-FF40-9862-0CDE1B493749}" type="slidenum">
              <a:rPr lang="en-US" sz="1200">
                <a:latin typeface="Arial" charset="0"/>
              </a:rPr>
              <a:pPr algn="r"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13F648E-4149-1741-9768-FF852741BB0C}" type="slidenum">
              <a:rPr lang="en-US" sz="1200">
                <a:solidFill>
                  <a:srgbClr val="000000"/>
                </a:solidFill>
                <a:latin typeface="Arial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endParaRPr lang="en-AU" smtClean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0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194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511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5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6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7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2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092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1978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85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05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50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7631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283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964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888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2198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62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702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32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9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7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35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3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18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19/03/17</a:t>
            </a:fld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7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dem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300" cy="6756400"/>
          </a:xfrm>
          <a:prstGeom prst="rect">
            <a:avLst/>
          </a:prstGeom>
          <a:blipFill rotWithShape="1"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C8F62EB0-DC06-E944-BBFE-5273B54DDE71}" type="slidenum">
              <a:rPr 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269" y="276647"/>
            <a:ext cx="8879044" cy="2955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Stream Mining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Lesson 3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Bernhard Pfahringer</a:t>
            </a: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University of Waikato, New Zealand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7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CVFDT [</a:t>
            </a:r>
            <a:r>
              <a:rPr lang="en-US" dirty="0" err="1" smtClean="0"/>
              <a:t>Hulten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‘01] </a:t>
            </a:r>
          </a:p>
          <a:p>
            <a:r>
              <a:rPr lang="en-US" dirty="0" err="1" smtClean="0"/>
              <a:t>VFDTc</a:t>
            </a:r>
            <a:r>
              <a:rPr lang="en-US" dirty="0" smtClean="0"/>
              <a:t> [Gama </a:t>
            </a:r>
            <a:r>
              <a:rPr lang="en-US" dirty="0" err="1" smtClean="0"/>
              <a:t>etal</a:t>
            </a:r>
            <a:r>
              <a:rPr lang="en-US" dirty="0" smtClean="0"/>
              <a:t> ‘06]</a:t>
            </a:r>
          </a:p>
          <a:p>
            <a:r>
              <a:rPr lang="en-US" dirty="0" smtClean="0"/>
              <a:t>HAT [</a:t>
            </a:r>
            <a:r>
              <a:rPr lang="en-US" dirty="0" err="1" smtClean="0"/>
              <a:t>Bifet&amp;Gavalda</a:t>
            </a:r>
            <a:r>
              <a:rPr lang="en-US" dirty="0" smtClean="0"/>
              <a:t> ‘09]</a:t>
            </a:r>
          </a:p>
          <a:p>
            <a:pPr lvl="1"/>
            <a:r>
              <a:rPr lang="en-US" dirty="0" smtClean="0"/>
              <a:t>Uses an ADWIN instance for every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[</a:t>
            </a:r>
            <a:r>
              <a:rPr lang="en-US" dirty="0" err="1" smtClean="0"/>
              <a:t>Pfahringer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Hoeffding</a:t>
            </a:r>
            <a:r>
              <a:rPr lang="en-US" dirty="0" smtClean="0"/>
              <a:t> Option Tree:</a:t>
            </a:r>
          </a:p>
          <a:p>
            <a:pPr lvl="1"/>
            <a:r>
              <a:rPr lang="en-US" dirty="0" smtClean="0"/>
              <a:t>Have </a:t>
            </a:r>
            <a:r>
              <a:rPr lang="en-US" b="1" dirty="0" smtClean="0"/>
              <a:t>permanent</a:t>
            </a:r>
            <a:r>
              <a:rPr lang="en-US" dirty="0" smtClean="0"/>
              <a:t> alternative branches</a:t>
            </a:r>
          </a:p>
          <a:p>
            <a:pPr lvl="1"/>
            <a:r>
              <a:rPr lang="en-US" dirty="0" smtClean="0"/>
              <a:t>Exponential growth =&gt; must limit the number of alternatives</a:t>
            </a:r>
          </a:p>
          <a:p>
            <a:pPr lvl="2"/>
            <a:r>
              <a:rPr lang="en-US" dirty="0" smtClean="0"/>
              <a:t>Incremental counting scheme ensures that every example goes to at most K leaves</a:t>
            </a:r>
          </a:p>
          <a:p>
            <a:pPr lvl="2"/>
            <a:r>
              <a:rPr lang="en-US" dirty="0" smtClean="0"/>
              <a:t>Approximates an ensemble of K standard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2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tree example</a:t>
            </a:r>
            <a:endParaRPr lang="en-US" dirty="0"/>
          </a:p>
        </p:txBody>
      </p:sp>
      <p:pic>
        <p:nvPicPr>
          <p:cNvPr id="4" name="Picture 3" descr="o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9534"/>
            <a:ext cx="12192000" cy="34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induction</a:t>
            </a:r>
            <a:endParaRPr lang="en-US" dirty="0"/>
          </a:p>
        </p:txBody>
      </p:sp>
      <p:pic>
        <p:nvPicPr>
          <p:cNvPr id="4" name="Picture 3" descr="option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08" y="2399669"/>
            <a:ext cx="8904731" cy="41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performance</a:t>
            </a:r>
            <a:endParaRPr lang="en-US" dirty="0"/>
          </a:p>
        </p:txBody>
      </p:sp>
      <p:pic>
        <p:nvPicPr>
          <p:cNvPr id="4" name="Picture 3" descr="option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05" y="2189631"/>
            <a:ext cx="8145639" cy="2883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3647" y="5401006"/>
            <a:ext cx="740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Performance, and memory consumption,</a:t>
            </a:r>
          </a:p>
          <a:p>
            <a:r>
              <a:rPr lang="en-US" dirty="0" smtClean="0"/>
              <a:t>In between single tree and bagging ensemble</a:t>
            </a:r>
          </a:p>
          <a:p>
            <a:endParaRPr lang="en-US" dirty="0"/>
          </a:p>
          <a:p>
            <a:r>
              <a:rPr lang="en-US" dirty="0" smtClean="0"/>
              <a:t>[Pruning is tricky, and unreliable]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several classifiers to improve accuracy</a:t>
            </a:r>
          </a:p>
          <a:p>
            <a:r>
              <a:rPr lang="en-US" dirty="0" smtClean="0"/>
              <a:t>Many methods: bagging, boosting, stacking, …</a:t>
            </a:r>
          </a:p>
          <a:p>
            <a:endParaRPr lang="en-US" dirty="0"/>
          </a:p>
          <a:p>
            <a:r>
              <a:rPr lang="en-US" dirty="0" smtClean="0"/>
              <a:t>Simple probabilistic argument: if you vote 3 independent binary classifiers with a 40% error rate each, then majority vote achieves 35.2% error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Other explanations include representation and search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through bootstrap sampling of the training data</a:t>
            </a:r>
          </a:p>
          <a:p>
            <a:r>
              <a:rPr lang="en-US" dirty="0" smtClean="0"/>
              <a:t>Works well for “instable” base classifiers (e.g. trees)</a:t>
            </a:r>
          </a:p>
          <a:p>
            <a:endParaRPr lang="en-US" dirty="0" smtClean="0"/>
          </a:p>
          <a:p>
            <a:r>
              <a:rPr lang="en-US" dirty="0" smtClean="0"/>
              <a:t>Batch setting: sampling with replacement, ~63.2% unique</a:t>
            </a:r>
          </a:p>
          <a:p>
            <a:endParaRPr lang="en-US" dirty="0"/>
          </a:p>
          <a:p>
            <a:r>
              <a:rPr lang="en-US" dirty="0" smtClean="0"/>
              <a:t>Streaming:  Poisson(1) works similarly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pic>
        <p:nvPicPr>
          <p:cNvPr id="4" name="Picture 3" descr="pois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3" y="1923070"/>
            <a:ext cx="7782457" cy="48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[</a:t>
            </a:r>
            <a:r>
              <a:rPr lang="en-US" dirty="0" err="1" smtClean="0"/>
              <a:t>Oza</a:t>
            </a:r>
            <a:r>
              <a:rPr lang="en-US" dirty="0" smtClean="0"/>
              <a:t> &amp; Russell 2001]</a:t>
            </a:r>
            <a:endParaRPr lang="en-US" dirty="0"/>
          </a:p>
        </p:txBody>
      </p:sp>
      <p:pic>
        <p:nvPicPr>
          <p:cNvPr id="4" name="Picture 3" descr="ozab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5" y="2297294"/>
            <a:ext cx="11851200" cy="41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Leveraged Bagging [</a:t>
            </a:r>
            <a:r>
              <a:rPr lang="en-US" dirty="0" err="1" smtClean="0"/>
              <a:t>Bifet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‘10]</a:t>
            </a:r>
            <a:endParaRPr lang="en-US" dirty="0"/>
          </a:p>
        </p:txBody>
      </p:sp>
      <p:pic>
        <p:nvPicPr>
          <p:cNvPr id="4" name="Picture 3" descr="levb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6" y="2433666"/>
            <a:ext cx="9676319" cy="41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D700E6E-8570-324F-A010-D5933878A146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58" y="2175954"/>
            <a:ext cx="8761413" cy="457673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Decision Trees:</a:t>
            </a:r>
          </a:p>
          <a:p>
            <a:pPr lvl="1"/>
            <a:r>
              <a:rPr lang="en-US" sz="2400" dirty="0" err="1" smtClean="0"/>
              <a:t>Hoeffding</a:t>
            </a:r>
            <a:r>
              <a:rPr lang="en-US" sz="2400" dirty="0" smtClean="0"/>
              <a:t> tree</a:t>
            </a:r>
          </a:p>
          <a:p>
            <a:pPr lvl="2"/>
            <a:r>
              <a:rPr lang="en-US" sz="2200" dirty="0" smtClean="0"/>
              <a:t>Numeric attributes</a:t>
            </a:r>
          </a:p>
          <a:p>
            <a:pPr lvl="2"/>
            <a:r>
              <a:rPr lang="en-US" sz="2200" dirty="0" smtClean="0"/>
              <a:t>Fun</a:t>
            </a:r>
            <a:r>
              <a:rPr lang="en-US" sz="2200" dirty="0"/>
              <a:t>ctional adaptive </a:t>
            </a:r>
            <a:r>
              <a:rPr lang="en-US" sz="2200" dirty="0" smtClean="0"/>
              <a:t>leaves</a:t>
            </a:r>
          </a:p>
          <a:p>
            <a:pPr lvl="1"/>
            <a:r>
              <a:rPr lang="en-US" sz="2400" dirty="0" err="1" smtClean="0"/>
              <a:t>Drift&amp;Change</a:t>
            </a:r>
            <a:endParaRPr lang="en-US" sz="2400" dirty="0" smtClean="0"/>
          </a:p>
          <a:p>
            <a:pPr lvl="1"/>
            <a:r>
              <a:rPr lang="en-US" sz="2400" dirty="0" smtClean="0"/>
              <a:t>HOT</a:t>
            </a:r>
          </a:p>
          <a:p>
            <a:r>
              <a:rPr lang="en-US" sz="2600" dirty="0" smtClean="0"/>
              <a:t>Ensembles</a:t>
            </a:r>
            <a:endParaRPr lang="en-US" sz="2400" dirty="0" smtClean="0"/>
          </a:p>
          <a:p>
            <a:pPr lvl="1"/>
            <a:r>
              <a:rPr lang="en-US" sz="2400" dirty="0" smtClean="0"/>
              <a:t>Why?</a:t>
            </a:r>
          </a:p>
          <a:p>
            <a:pPr lvl="1"/>
            <a:r>
              <a:rPr lang="en-US" sz="2400" dirty="0" smtClean="0"/>
              <a:t>Bagging</a:t>
            </a:r>
          </a:p>
          <a:p>
            <a:pPr lvl="1"/>
            <a:r>
              <a:rPr lang="en-US" sz="2400" dirty="0" smtClean="0"/>
              <a:t>Boosting</a:t>
            </a:r>
          </a:p>
          <a:p>
            <a:pPr lvl="1"/>
            <a:r>
              <a:rPr lang="en-US" sz="2400" dirty="0" err="1" smtClean="0"/>
              <a:t>BLast</a:t>
            </a:r>
            <a:r>
              <a:rPr lang="en-US" sz="2400" dirty="0" smtClean="0"/>
              <a:t> (~ stacking)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uccess: good, yet diverse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Trade-off:</a:t>
            </a:r>
          </a:p>
          <a:p>
            <a:pPr lvl="1"/>
            <a:r>
              <a:rPr lang="en-US" dirty="0" smtClean="0"/>
              <a:t>Perfect single models are “identical”</a:t>
            </a:r>
          </a:p>
          <a:p>
            <a:pPr lvl="1"/>
            <a:r>
              <a:rPr lang="en-US" dirty="0" smtClean="0"/>
              <a:t>Weaker models can be more diverse</a:t>
            </a:r>
          </a:p>
          <a:p>
            <a:r>
              <a:rPr lang="en-US" dirty="0" smtClean="0"/>
              <a:t>Visualize: kappa-error diagram for all classifier-pairs</a:t>
            </a:r>
          </a:p>
          <a:p>
            <a:pPr lvl="1"/>
            <a:r>
              <a:rPr lang="en-US" dirty="0" smtClean="0"/>
              <a:t>Mean error vs.</a:t>
            </a:r>
          </a:p>
          <a:p>
            <a:pPr lvl="1"/>
            <a:r>
              <a:rPr lang="en-US" dirty="0" smtClean="0"/>
              <a:t>Kappa: measures agreement between 2 models:</a:t>
            </a:r>
          </a:p>
          <a:p>
            <a:pPr lvl="2"/>
            <a:r>
              <a:rPr lang="en-US" dirty="0" smtClean="0"/>
              <a:t>0 .. Purely random agreement</a:t>
            </a:r>
          </a:p>
          <a:p>
            <a:pPr lvl="2"/>
            <a:r>
              <a:rPr lang="en-US" dirty="0" smtClean="0"/>
              <a:t>1 .. Perfect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7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Kappa-error example</a:t>
            </a:r>
            <a:endParaRPr lang="en-US" dirty="0"/>
          </a:p>
        </p:txBody>
      </p:sp>
      <p:pic>
        <p:nvPicPr>
          <p:cNvPr id="4" name="Picture 3" descr="kappa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27" y="2070600"/>
            <a:ext cx="7244635" cy="46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ensemble members one by one</a:t>
            </a:r>
          </a:p>
          <a:p>
            <a:r>
              <a:rPr lang="en-US" dirty="0" smtClean="0"/>
              <a:t>Reweight examples in-between:</a:t>
            </a:r>
          </a:p>
          <a:p>
            <a:pPr lvl="1"/>
            <a:r>
              <a:rPr lang="en-US" dirty="0" smtClean="0"/>
              <a:t>Increase weight of misclassified ones</a:t>
            </a:r>
          </a:p>
          <a:p>
            <a:pPr lvl="1"/>
            <a:r>
              <a:rPr lang="en-US" dirty="0" smtClean="0"/>
              <a:t>Decrease weight of correctly classified ones</a:t>
            </a:r>
          </a:p>
          <a:p>
            <a:r>
              <a:rPr lang="en-US" dirty="0" smtClean="0"/>
              <a:t>Inherently “sequential” (bagging: embarrassingly parallel)</a:t>
            </a:r>
          </a:p>
          <a:p>
            <a:endParaRPr lang="en-US" dirty="0"/>
          </a:p>
          <a:p>
            <a:r>
              <a:rPr lang="en-US" dirty="0" smtClean="0"/>
              <a:t>Achieves </a:t>
            </a:r>
            <a:r>
              <a:rPr lang="en-US" dirty="0" smtClean="0"/>
              <a:t>bias reduction </a:t>
            </a:r>
            <a:r>
              <a:rPr lang="en-US" dirty="0" smtClean="0"/>
              <a:t>(bagging</a:t>
            </a:r>
            <a:r>
              <a:rPr lang="en-US" smtClean="0"/>
              <a:t>: </a:t>
            </a:r>
            <a:r>
              <a:rPr lang="en-US"/>
              <a:t>variance </a:t>
            </a:r>
            <a:r>
              <a:rPr lang="en-US" dirty="0" smtClean="0"/>
              <a:t>reduction)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Boosting [</a:t>
            </a:r>
            <a:r>
              <a:rPr lang="en-US" dirty="0" err="1" smtClean="0"/>
              <a:t>Oza&amp;Russell</a:t>
            </a:r>
            <a:r>
              <a:rPr lang="en-US" dirty="0" smtClean="0"/>
              <a:t> 2001]</a:t>
            </a:r>
            <a:endParaRPr lang="en-US" dirty="0"/>
          </a:p>
        </p:txBody>
      </p:sp>
      <p:pic>
        <p:nvPicPr>
          <p:cNvPr id="4" name="Picture 3" descr="ozaBo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32" y="2213713"/>
            <a:ext cx="3753218" cy="460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9075" y="2692541"/>
            <a:ext cx="49934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Sequential, but could be pipelined</a:t>
            </a:r>
          </a:p>
          <a:p>
            <a:endParaRPr lang="en-US" dirty="0"/>
          </a:p>
          <a:p>
            <a:r>
              <a:rPr lang="en-US" dirty="0" smtClean="0"/>
              <a:t>Does NOT outperform </a:t>
            </a:r>
            <a:r>
              <a:rPr lang="en-US" dirty="0" err="1" smtClean="0"/>
              <a:t>OnlineBagging</a:t>
            </a:r>
            <a:r>
              <a:rPr lang="en-US" dirty="0"/>
              <a:t> </a:t>
            </a:r>
            <a:r>
              <a:rPr lang="en-US" dirty="0" smtClean="0"/>
              <a:t>(???)</a:t>
            </a:r>
          </a:p>
          <a:p>
            <a:endParaRPr lang="en-US" dirty="0"/>
          </a:p>
          <a:p>
            <a:r>
              <a:rPr lang="en-US" dirty="0" smtClean="0"/>
              <a:t>Batch: Bagged(Boosting) works well</a:t>
            </a:r>
          </a:p>
          <a:p>
            <a:endParaRPr lang="en-US" dirty="0"/>
          </a:p>
          <a:p>
            <a:r>
              <a:rPr lang="en-US" dirty="0" smtClean="0"/>
              <a:t>Streams: ?</a:t>
            </a:r>
          </a:p>
          <a:p>
            <a:endParaRPr lang="en-US" dirty="0"/>
          </a:p>
          <a:p>
            <a:r>
              <a:rPr lang="en-US" dirty="0" smtClean="0"/>
              <a:t>Batch: </a:t>
            </a:r>
            <a:r>
              <a:rPr lang="en-US" dirty="0" err="1" smtClean="0"/>
              <a:t>XGBoost</a:t>
            </a:r>
            <a:r>
              <a:rPr lang="en-US" dirty="0" smtClean="0"/>
              <a:t>/</a:t>
            </a:r>
            <a:r>
              <a:rPr lang="en-US" dirty="0" err="1" smtClean="0"/>
              <a:t>LightGBM</a:t>
            </a:r>
            <a:r>
              <a:rPr lang="en-US" dirty="0" smtClean="0"/>
              <a:t> works well</a:t>
            </a:r>
          </a:p>
          <a:p>
            <a:endParaRPr lang="en-US" dirty="0" smtClean="0"/>
          </a:p>
          <a:p>
            <a:r>
              <a:rPr lang="en-US" dirty="0" smtClean="0"/>
              <a:t>Streams: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0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Random Forests: easy</a:t>
            </a:r>
          </a:p>
          <a:p>
            <a:pPr lvl="1"/>
            <a:r>
              <a:rPr lang="en-US" dirty="0" smtClean="0"/>
              <a:t>Leverage/online bag a </a:t>
            </a:r>
            <a:r>
              <a:rPr lang="en-US" dirty="0" err="1" smtClean="0"/>
              <a:t>RandomHoeffdingTree</a:t>
            </a:r>
            <a:r>
              <a:rPr lang="en-US" dirty="0" smtClean="0"/>
              <a:t> (monitors only random attribute subsets at each node)</a:t>
            </a:r>
          </a:p>
          <a:p>
            <a:pPr lvl="1"/>
            <a:r>
              <a:rPr lang="en-US" dirty="0" smtClean="0"/>
              <a:t>Adapt to change by regularly replacing worst tree</a:t>
            </a:r>
          </a:p>
          <a:p>
            <a:r>
              <a:rPr lang="en-US" dirty="0" smtClean="0"/>
              <a:t>Perceptron Stacking of Restricted </a:t>
            </a:r>
            <a:r>
              <a:rPr lang="en-US" dirty="0" err="1" smtClean="0"/>
              <a:t>Hoeffding</a:t>
            </a:r>
            <a:r>
              <a:rPr lang="en-US" dirty="0" smtClean="0"/>
              <a:t> Trees [</a:t>
            </a:r>
            <a:r>
              <a:rPr lang="en-US" dirty="0" err="1" smtClean="0"/>
              <a:t>Bifet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‘12]:</a:t>
            </a:r>
          </a:p>
          <a:p>
            <a:pPr lvl="1"/>
            <a:r>
              <a:rPr lang="en-US" dirty="0" smtClean="0"/>
              <a:t>Generate trees for all max-k-size attribute subsets</a:t>
            </a:r>
          </a:p>
          <a:p>
            <a:pPr lvl="1"/>
            <a:r>
              <a:rPr lang="en-US" dirty="0" smtClean="0"/>
              <a:t>Feed prediction probabilities into a Perceptron as the meta-learner</a:t>
            </a:r>
          </a:p>
          <a:p>
            <a:r>
              <a:rPr lang="en-US" dirty="0" smtClean="0"/>
              <a:t>Adaptive Size </a:t>
            </a:r>
            <a:r>
              <a:rPr lang="en-US" dirty="0" err="1" smtClean="0"/>
              <a:t>Hoeffding</a:t>
            </a:r>
            <a:r>
              <a:rPr lang="en-US" dirty="0" smtClean="0"/>
              <a:t> Tree Ensemble [</a:t>
            </a:r>
            <a:r>
              <a:rPr lang="en-US" dirty="0" err="1" smtClean="0"/>
              <a:t>Bifet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‘09]:</a:t>
            </a:r>
          </a:p>
          <a:p>
            <a:pPr lvl="1"/>
            <a:r>
              <a:rPr lang="en-US" dirty="0" smtClean="0"/>
              <a:t>Ensemble member sizes are limited to powers of 2</a:t>
            </a:r>
          </a:p>
          <a:p>
            <a:pPr lvl="1"/>
            <a:r>
              <a:rPr lang="en-US" dirty="0" smtClean="0"/>
              <a:t>Tree exceeds limit =&gt; reset to a single root node  “Busy Beaver”</a:t>
            </a:r>
          </a:p>
          <a:p>
            <a:pPr lvl="1"/>
            <a:r>
              <a:rPr lang="en-US" smtClean="0"/>
              <a:t>Weigh predictions </a:t>
            </a:r>
            <a:r>
              <a:rPr lang="en-US" dirty="0" smtClean="0"/>
              <a:t>by current accuracy estimate </a:t>
            </a:r>
            <a:r>
              <a:rPr lang="en-US" smtClean="0"/>
              <a:t>(from an EWMA)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1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BLast</a:t>
            </a:r>
            <a:r>
              <a:rPr lang="en-US" dirty="0" smtClean="0"/>
              <a:t> (simplest form of Stacking)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15626" cy="4070734"/>
          </a:xfrm>
        </p:spPr>
        <p:txBody>
          <a:bodyPr>
            <a:normAutofit/>
          </a:bodyPr>
          <a:lstStyle/>
          <a:p>
            <a:r>
              <a:rPr lang="en-US" dirty="0" smtClean="0"/>
              <a:t>From a set of diverse classifiers, choose the “Best Last” one: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Predict: use classifier with current maximum </a:t>
            </a:r>
            <a:r>
              <a:rPr lang="en-US" dirty="0" err="1" smtClean="0"/>
              <a:t>p_j</a:t>
            </a:r>
            <a:r>
              <a:rPr lang="en-US" dirty="0" smtClean="0"/>
              <a:t>, the “Best” one</a:t>
            </a:r>
            <a:endParaRPr lang="en-US" dirty="0"/>
          </a:p>
        </p:txBody>
      </p:sp>
      <p:pic>
        <p:nvPicPr>
          <p:cNvPr id="4" name="Picture 3" descr="bl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8" y="2974532"/>
            <a:ext cx="8898155" cy="31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Electricity again:</a:t>
            </a:r>
            <a:endParaRPr lang="en-US" dirty="0"/>
          </a:p>
        </p:txBody>
      </p:sp>
      <p:pic>
        <p:nvPicPr>
          <p:cNvPr id="4" name="Picture 3" descr="electri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5" y="2107788"/>
            <a:ext cx="11069498" cy="47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4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base level classifiers?</a:t>
            </a:r>
            <a:endParaRPr lang="en-US" dirty="0"/>
          </a:p>
        </p:txBody>
      </p:sp>
      <p:pic>
        <p:nvPicPr>
          <p:cNvPr id="4" name="Picture 3" descr="blastWhi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2"/>
            <a:ext cx="12192000" cy="3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25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</a:t>
            </a:r>
            <a:r>
              <a:rPr lang="en-US" dirty="0" err="1" smtClean="0"/>
              <a:t>BLast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blast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35" y="1884246"/>
            <a:ext cx="7514508" cy="48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adapt to streaming, if approximation is ok</a:t>
            </a:r>
          </a:p>
          <a:p>
            <a:r>
              <a:rPr lang="en-US" dirty="0" smtClean="0"/>
              <a:t>At each leaf:</a:t>
            </a:r>
          </a:p>
          <a:p>
            <a:pPr lvl="1"/>
            <a:r>
              <a:rPr lang="en-US" dirty="0" smtClean="0"/>
              <a:t>Accumulate sufficient statistics for split gain computation</a:t>
            </a:r>
          </a:p>
          <a:p>
            <a:pPr lvl="1"/>
            <a:r>
              <a:rPr lang="en-US" dirty="0" smtClean="0"/>
              <a:t>Split when best split reaches confidence level</a:t>
            </a:r>
          </a:p>
          <a:p>
            <a:pPr lvl="1"/>
            <a:r>
              <a:rPr lang="en-US" dirty="0" smtClean="0"/>
              <a:t>No Pruning (but see later)</a:t>
            </a:r>
            <a:endParaRPr lang="en-US" dirty="0"/>
          </a:p>
        </p:txBody>
      </p:sp>
      <p:pic>
        <p:nvPicPr>
          <p:cNvPr id="4" name="Picture 3" descr="hoefR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02" y="4520995"/>
            <a:ext cx="5740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HoeffdingTree</a:t>
            </a:r>
            <a:r>
              <a:rPr lang="en-US" dirty="0" smtClean="0"/>
              <a:t> [</a:t>
            </a:r>
            <a:r>
              <a:rPr lang="en-US" dirty="0" err="1" smtClean="0"/>
              <a:t>Hulten&amp;Domingos</a:t>
            </a:r>
            <a:r>
              <a:rPr lang="en-US" dirty="0" smtClean="0"/>
              <a:t> ‘00]</a:t>
            </a:r>
            <a:endParaRPr lang="en-US" dirty="0"/>
          </a:p>
        </p:txBody>
      </p:sp>
      <p:pic>
        <p:nvPicPr>
          <p:cNvPr id="4" name="Picture 3" descr="hoeffGr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10" y="2221304"/>
            <a:ext cx="80645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2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HoeffdingTree</a:t>
            </a:r>
            <a:r>
              <a:rPr lang="en-US" dirty="0" smtClean="0"/>
              <a:t>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or even identical attributes =&gt; no winner</a:t>
            </a:r>
          </a:p>
          <a:p>
            <a:pPr lvl="1"/>
            <a:r>
              <a:rPr lang="en-US" dirty="0" smtClean="0"/>
              <a:t>Growth would stall =&gt; split anyway, once </a:t>
            </a:r>
            <a:r>
              <a:rPr lang="en-US" dirty="0" err="1" smtClean="0"/>
              <a:t>Hoeffding</a:t>
            </a:r>
            <a:r>
              <a:rPr lang="en-US" dirty="0" smtClean="0"/>
              <a:t> bound below a threshold</a:t>
            </a:r>
          </a:p>
          <a:p>
            <a:r>
              <a:rPr lang="en-US" dirty="0" smtClean="0"/>
              <a:t>Computing split gains is expensive =&gt;</a:t>
            </a:r>
          </a:p>
          <a:p>
            <a:pPr lvl="1"/>
            <a:r>
              <a:rPr lang="en-US" dirty="0" smtClean="0"/>
              <a:t>Only do it every N examples</a:t>
            </a:r>
          </a:p>
          <a:p>
            <a:r>
              <a:rPr lang="en-US" dirty="0" smtClean="0"/>
              <a:t>Unbounded growth =&gt;</a:t>
            </a:r>
          </a:p>
          <a:p>
            <a:pPr lvl="1"/>
            <a:r>
              <a:rPr lang="en-US" dirty="0" smtClean="0"/>
              <a:t>Limit #nodes,  also deactivate low-coverage/low-error leaves</a:t>
            </a:r>
          </a:p>
          <a:p>
            <a:r>
              <a:rPr lang="en-US" dirty="0" smtClean="0"/>
              <a:t>Tree growth can be slow =&gt;</a:t>
            </a:r>
          </a:p>
          <a:p>
            <a:pPr lvl="1"/>
            <a:r>
              <a:rPr lang="en-US" dirty="0" err="1" smtClean="0"/>
              <a:t>Initialise</a:t>
            </a:r>
            <a:r>
              <a:rPr lang="en-US" dirty="0" smtClean="0"/>
              <a:t> with a batch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9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setting: scan sorted values to find best split point</a:t>
            </a:r>
          </a:p>
          <a:p>
            <a:r>
              <a:rPr lang="en-US" dirty="0" smtClean="0"/>
              <a:t>Streaming:</a:t>
            </a:r>
          </a:p>
          <a:p>
            <a:pPr lvl="1"/>
            <a:r>
              <a:rPr lang="en-US" dirty="0" smtClean="0"/>
              <a:t>Extreme 1: keep all values in a B-tree or similar (plus pruning …)</a:t>
            </a:r>
          </a:p>
          <a:p>
            <a:pPr lvl="1"/>
            <a:r>
              <a:rPr lang="en-US" dirty="0" smtClean="0"/>
              <a:t>Extreme 2: estimate one normal distribution per class (3 sums each)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Unexplored alternatives: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1: simply keep examples locally (instead of stats)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2: use some incremental </a:t>
            </a:r>
            <a:r>
              <a:rPr lang="en-US" dirty="0" err="1" smtClean="0"/>
              <a:t>discretisation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1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per class</a:t>
            </a:r>
            <a:endParaRPr lang="en-US" dirty="0"/>
          </a:p>
        </p:txBody>
      </p:sp>
      <p:pic>
        <p:nvPicPr>
          <p:cNvPr id="4" name="Picture 3" descr="spl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12" y="2322338"/>
            <a:ext cx="6597327" cy="45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stored in a leaf are exactly what a 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needs:</a:t>
            </a:r>
          </a:p>
          <a:p>
            <a:pPr lvl="1"/>
            <a:r>
              <a:rPr lang="en-US" dirty="0" smtClean="0"/>
              <a:t>=&gt; replace majority class prediction by 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In Moa: also monitor performance of both Majority Class and Na</a:t>
            </a:r>
            <a:r>
              <a:rPr lang="nl-NL" dirty="0" err="1" smtClean="0">
                <a:sym typeface="Wingdings"/>
              </a:rPr>
              <a:t>ï</a:t>
            </a:r>
            <a:r>
              <a:rPr lang="en-US" dirty="0" err="1" smtClean="0">
                <a:sym typeface="Wingdings"/>
              </a:rPr>
              <a:t>ve</a:t>
            </a:r>
            <a:r>
              <a:rPr lang="en-US" dirty="0" smtClean="0">
                <a:sym typeface="Wingdings"/>
              </a:rPr>
              <a:t> Bayes (two additional error counts), use better one dynamically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[if one were to store examples locally =&gt; same trick, but </a:t>
            </a:r>
            <a:r>
              <a:rPr lang="en-US" dirty="0" err="1" smtClean="0">
                <a:sym typeface="Wingdings"/>
              </a:rPr>
              <a:t>kNN</a:t>
            </a:r>
            <a:r>
              <a:rPr lang="en-US" dirty="0" smtClean="0">
                <a:sym typeface="Wingdings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Tree: Change and drift?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tree will automatically adapt over time,</a:t>
            </a:r>
          </a:p>
          <a:p>
            <a:pPr lvl="1"/>
            <a:r>
              <a:rPr lang="en-US" dirty="0" smtClean="0"/>
              <a:t>But COST may be too high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Bounded scenario</a:t>
            </a:r>
          </a:p>
          <a:p>
            <a:pPr lvl="1"/>
            <a:r>
              <a:rPr lang="en-US" dirty="0" smtClean="0"/>
              <a:t>Monitor performance of all nodes</a:t>
            </a:r>
          </a:p>
          <a:p>
            <a:pPr lvl="1"/>
            <a:r>
              <a:rPr lang="en-US" dirty="0" smtClean="0"/>
              <a:t>Prune bad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lvl="1"/>
            <a:r>
              <a:rPr lang="en-US" dirty="0" smtClean="0"/>
              <a:t>Grow alternative </a:t>
            </a:r>
            <a:r>
              <a:rPr lang="en-US" dirty="0" err="1" smtClean="0"/>
              <a:t>subtree</a:t>
            </a:r>
            <a:r>
              <a:rPr lang="en-US" dirty="0" smtClean="0"/>
              <a:t> in parallel, using good alternative split</a:t>
            </a:r>
          </a:p>
          <a:p>
            <a:pPr lvl="2"/>
            <a:r>
              <a:rPr lang="en-US" dirty="0" smtClean="0"/>
              <a:t>At some stage choose better one and cull worse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2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11811</TotalTime>
  <Words>856</Words>
  <Application>Microsoft Macintosh PowerPoint</Application>
  <PresentationFormat>Custom</PresentationFormat>
  <Paragraphs>152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HDOfficeLightV0</vt:lpstr>
      <vt:lpstr>Ion Boardroom</vt:lpstr>
      <vt:lpstr>PowerPoint Presentation</vt:lpstr>
      <vt:lpstr>Overview</vt:lpstr>
      <vt:lpstr>Decision Trees</vt:lpstr>
      <vt:lpstr>HoeffdingTree [Hulten&amp;Domingos ‘00]</vt:lpstr>
      <vt:lpstr>HoeffdingTree Engineering</vt:lpstr>
      <vt:lpstr>Numerical attributes?</vt:lpstr>
      <vt:lpstr>Normal distribution per class</vt:lpstr>
      <vt:lpstr>Functional leaves</vt:lpstr>
      <vt:lpstr>Tree: Change and drift?</vt:lpstr>
      <vt:lpstr>Various implementations</vt:lpstr>
      <vt:lpstr>HOT [Pfahringer etal ’07]</vt:lpstr>
      <vt:lpstr>Option tree example</vt:lpstr>
      <vt:lpstr>HOT induction</vt:lpstr>
      <vt:lpstr>HOT performance</vt:lpstr>
      <vt:lpstr>Ensembles: Why?</vt:lpstr>
      <vt:lpstr>Bagging</vt:lpstr>
      <vt:lpstr>Poisson distribution</vt:lpstr>
      <vt:lpstr>Bagging [Oza &amp; Russell 2001]</vt:lpstr>
      <vt:lpstr>Leveraged Bagging [Bifet etal ‘10]</vt:lpstr>
      <vt:lpstr>Success: good, yet diverse models</vt:lpstr>
      <vt:lpstr>Kappa-error example</vt:lpstr>
      <vt:lpstr>Boosting</vt:lpstr>
      <vt:lpstr>Online Boosting [Oza&amp;Russell 2001]</vt:lpstr>
      <vt:lpstr>More ensemble methods</vt:lpstr>
      <vt:lpstr>BLast (simplest form of Stacking)</vt:lpstr>
      <vt:lpstr>Why? Electricity again:</vt:lpstr>
      <vt:lpstr>Which base level classifiers?</vt:lpstr>
      <vt:lpstr>How good is BLast?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short term weather prediction</dc:title>
  <dc:creator>Luke Edwards</dc:creator>
  <cp:lastModifiedBy>Computer Science</cp:lastModifiedBy>
  <cp:revision>135</cp:revision>
  <cp:lastPrinted>2016-09-01T00:27:29Z</cp:lastPrinted>
  <dcterms:created xsi:type="dcterms:W3CDTF">2015-08-02T05:06:49Z</dcterms:created>
  <dcterms:modified xsi:type="dcterms:W3CDTF">2017-03-22T08:23:23Z</dcterms:modified>
</cp:coreProperties>
</file>