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46" r:id="rId2"/>
  </p:sldMasterIdLst>
  <p:notesMasterIdLst>
    <p:notesMasterId r:id="rId18"/>
  </p:notesMasterIdLst>
  <p:sldIdLst>
    <p:sldId id="294" r:id="rId3"/>
    <p:sldId id="268" r:id="rId4"/>
    <p:sldId id="321" r:id="rId5"/>
    <p:sldId id="322" r:id="rId6"/>
    <p:sldId id="323" r:id="rId7"/>
    <p:sldId id="328" r:id="rId8"/>
    <p:sldId id="329" r:id="rId9"/>
    <p:sldId id="324" r:id="rId10"/>
    <p:sldId id="330" r:id="rId11"/>
    <p:sldId id="331" r:id="rId12"/>
    <p:sldId id="332" r:id="rId13"/>
    <p:sldId id="325" r:id="rId14"/>
    <p:sldId id="326" r:id="rId15"/>
    <p:sldId id="327" r:id="rId16"/>
    <p:sldId id="33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0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1CC59-152A-3648-B98D-2BFD9924CFEF}" type="datetimeFigureOut">
              <a:rPr lang="en-US" smtClean="0"/>
              <a:t>15/02/17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7D6B-70DE-B245-8734-E0C1F6A4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4BCFE9DE-6E0F-FF40-9862-0CDE1B493749}" type="slidenum">
              <a:rPr lang="en-US" sz="1200">
                <a:latin typeface="Arial" charset="0"/>
              </a:rPr>
              <a:pPr algn="r" eaLnBrk="1" hangingPunct="1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413F648E-4149-1741-9768-FF852741BB0C}" type="slidenum">
              <a:rPr lang="en-US" sz="1200">
                <a:solidFill>
                  <a:srgbClr val="000000"/>
                </a:solidFill>
                <a:latin typeface="Arial" charset="0"/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2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Text Box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defRPr/>
            </a:pPr>
            <a:endParaRPr lang="en-AU" smtClean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104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7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51949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511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53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66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2701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52595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0928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1978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085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053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05075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7631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2830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4964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8886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2198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062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7024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327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697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70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2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353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8232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62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186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67EB67-E8C6-46B5-B500-E73F858AC699}" type="datetimeFigureOut">
              <a:rPr lang="en-NZ" smtClean="0"/>
              <a:t>15/02/17</a:t>
            </a:fld>
            <a:endParaRPr lang="en-NZ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2D7583-B008-42B5-B530-B1442788EEA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0753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adem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300" cy="6756400"/>
          </a:xfrm>
          <a:prstGeom prst="rect">
            <a:avLst/>
          </a:prstGeom>
          <a:blipFill rotWithShape="1">
            <a:blip r:embed="rId3">
              <a:alphaModFix amt="0"/>
            </a:blip>
            <a:stretch>
              <a:fillRect/>
            </a:stretch>
          </a:blipFill>
        </p:spPr>
      </p:pic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C8F62EB0-DC06-E944-BBFE-5273B54DDE71}" type="slidenum">
              <a:rPr lang="en-US" sz="1200">
                <a:solidFill>
                  <a:srgbClr val="000000"/>
                </a:solidFill>
              </a:rPr>
              <a:pPr algn="r"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3269" y="276647"/>
            <a:ext cx="8879044" cy="29550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Data Stream Mining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Lesson 4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NZ" sz="2400" dirty="0">
                <a:solidFill>
                  <a:schemeClr val="bg1"/>
                </a:solidFill>
              </a:rPr>
              <a:t>Bernhard Pfahringer</a:t>
            </a:r>
          </a:p>
          <a:p>
            <a:pPr algn="ctr"/>
            <a:r>
              <a:rPr lang="en-NZ" sz="2400" dirty="0">
                <a:solidFill>
                  <a:schemeClr val="bg1"/>
                </a:solidFill>
              </a:rPr>
              <a:t>University of Waikato, New Zealand</a:t>
            </a:r>
          </a:p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773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(batch)</a:t>
            </a:r>
            <a:endParaRPr lang="en-US" dirty="0"/>
          </a:p>
        </p:txBody>
      </p:sp>
      <p:pic>
        <p:nvPicPr>
          <p:cNvPr id="4" name="Picture 3" descr="dbsc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29" y="2819075"/>
            <a:ext cx="8051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2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Streaming variant of DBSCAN:</a:t>
            </a:r>
          </a:p>
          <a:p>
            <a:pPr lvl="1"/>
            <a:r>
              <a:rPr lang="en-US" dirty="0" smtClean="0"/>
              <a:t>Two-level approach with micro-clusters</a:t>
            </a:r>
          </a:p>
          <a:p>
            <a:pPr lvl="1"/>
            <a:r>
              <a:rPr lang="en-US" dirty="0" smtClean="0"/>
              <a:t>Incrementally grow p-micro-clusters (potential core points) and o-micro-clusters (potential outliers)</a:t>
            </a:r>
          </a:p>
          <a:p>
            <a:pPr lvl="1"/>
            <a:r>
              <a:rPr lang="en-US" dirty="0" smtClean="0"/>
              <a:t>Plus add a fading factor</a:t>
            </a:r>
          </a:p>
          <a:p>
            <a:pPr lvl="1"/>
            <a:r>
              <a:rPr lang="en-US" dirty="0" smtClean="0"/>
              <a:t>Regularly run DBSCAN on the micro-clusters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1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DenStream</a:t>
            </a:r>
            <a:endParaRPr lang="en-US" dirty="0"/>
          </a:p>
        </p:txBody>
      </p:sp>
      <p:pic>
        <p:nvPicPr>
          <p:cNvPr id="5" name="Picture 4" descr="de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56" y="2566255"/>
            <a:ext cx="5790880" cy="3289300"/>
          </a:xfrm>
          <a:prstGeom prst="rect">
            <a:avLst/>
          </a:prstGeom>
        </p:spPr>
      </p:pic>
      <p:pic>
        <p:nvPicPr>
          <p:cNvPr id="6" name="Picture 5" descr="de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39" y="2652523"/>
            <a:ext cx="6080061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5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ClusTree</a:t>
            </a:r>
            <a:r>
              <a:rPr lang="en-US" dirty="0" smtClean="0"/>
              <a:t> [</a:t>
            </a:r>
            <a:r>
              <a:rPr lang="en-US" dirty="0" err="1" smtClean="0"/>
              <a:t>Kranen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2011]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449" y="2311554"/>
            <a:ext cx="8761413" cy="3416300"/>
          </a:xfrm>
        </p:spPr>
        <p:txBody>
          <a:bodyPr/>
          <a:lstStyle/>
          <a:p>
            <a:r>
              <a:rPr lang="en-US" dirty="0" smtClean="0"/>
              <a:t>Truly anytime, instance processing can be interrupted gracefully by next</a:t>
            </a:r>
          </a:p>
          <a:p>
            <a:r>
              <a:rPr lang="en-US" dirty="0" smtClean="0"/>
              <a:t>Claims to be parameter-free</a:t>
            </a:r>
          </a:p>
          <a:p>
            <a:r>
              <a:rPr lang="en-US" dirty="0" smtClean="0"/>
              <a:t>Keeps an R-tree like index of micro-clusters</a:t>
            </a:r>
          </a:p>
          <a:p>
            <a:r>
              <a:rPr lang="en-US" dirty="0" smtClean="0"/>
              <a:t>Fast and compact</a:t>
            </a:r>
            <a:endParaRPr lang="en-US" dirty="0"/>
          </a:p>
        </p:txBody>
      </p:sp>
      <p:pic>
        <p:nvPicPr>
          <p:cNvPr id="4" name="Picture 3" descr="clus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48" y="3923837"/>
            <a:ext cx="9888840" cy="29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9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StreamKM</a:t>
            </a:r>
            <a:r>
              <a:rPr lang="en-US" dirty="0" smtClean="0"/>
              <a:t>++ [Ackermann </a:t>
            </a:r>
            <a:r>
              <a:rPr lang="en-US" dirty="0" err="1" smtClean="0"/>
              <a:t>etal</a:t>
            </a:r>
            <a:r>
              <a:rPr lang="en-US" dirty="0" smtClean="0"/>
              <a:t> ‘12]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K-means++ is smart about </a:t>
            </a:r>
            <a:r>
              <a:rPr lang="en-US" dirty="0" err="1" smtClean="0"/>
              <a:t>initialising</a:t>
            </a:r>
            <a:r>
              <a:rPr lang="en-US" dirty="0" smtClean="0"/>
              <a:t> the cluster </a:t>
            </a:r>
            <a:r>
              <a:rPr lang="en-US" dirty="0" err="1" smtClean="0"/>
              <a:t>centres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First one chosen at random</a:t>
            </a:r>
          </a:p>
          <a:p>
            <a:pPr lvl="1"/>
            <a:r>
              <a:rPr lang="en-US" dirty="0" smtClean="0"/>
              <a:t>Next k-1 at random with probability proportional to squared distance to already chosen ones [probabilistic, less extreme variant of </a:t>
            </a:r>
            <a:r>
              <a:rPr lang="en-US" dirty="0" err="1" smtClean="0"/>
              <a:t>FarthestFirst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StreamKM</a:t>
            </a:r>
            <a:r>
              <a:rPr lang="en-US" dirty="0" smtClean="0"/>
              <a:t>++ uses this idea to generate core-sets:</a:t>
            </a:r>
          </a:p>
          <a:p>
            <a:pPr lvl="1"/>
            <a:r>
              <a:rPr lang="en-US" dirty="0" smtClean="0"/>
              <a:t>Choose m examples like above</a:t>
            </a:r>
          </a:p>
          <a:p>
            <a:pPr lvl="1"/>
            <a:r>
              <a:rPr lang="en-US" dirty="0" smtClean="0"/>
              <a:t>For each one compute number of closest examples =&gt; weight</a:t>
            </a:r>
          </a:p>
          <a:p>
            <a:pPr lvl="1"/>
            <a:r>
              <a:rPr lang="en-US" dirty="0" smtClean="0"/>
              <a:t>Streaming: store examples into batches</a:t>
            </a:r>
          </a:p>
          <a:p>
            <a:pPr lvl="2"/>
            <a:r>
              <a:rPr lang="en-US" dirty="0" smtClean="0"/>
              <a:t>Full =&gt; merge with previous by computing core-set of both</a:t>
            </a:r>
          </a:p>
          <a:p>
            <a:pPr lvl="2"/>
            <a:r>
              <a:rPr lang="en-US" dirty="0" smtClean="0"/>
              <a:t>=&gt; keeps only a logarithmic number of core-sets</a:t>
            </a:r>
          </a:p>
          <a:p>
            <a:pPr lvl="1"/>
            <a:r>
              <a:rPr lang="en-US" dirty="0" smtClean="0"/>
              <a:t>Offline phase: k-means++ over all core-sets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Evaluation, too many way</a:t>
            </a:r>
            <a:endParaRPr lang="en-US" dirty="0"/>
          </a:p>
        </p:txBody>
      </p:sp>
      <p:pic>
        <p:nvPicPr>
          <p:cNvPr id="4" name="Picture 3" descr="clusterEv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26" y="2335569"/>
            <a:ext cx="4269739" cy="4277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5209" y="3058137"/>
            <a:ext cx="186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[Chen </a:t>
            </a:r>
            <a:r>
              <a:rPr lang="fr-FR" dirty="0" smtClean="0"/>
              <a:t>’</a:t>
            </a:r>
            <a:r>
              <a:rPr lang="en-US" dirty="0" smtClean="0"/>
              <a:t>09]</a:t>
            </a:r>
          </a:p>
        </p:txBody>
      </p:sp>
    </p:spTree>
    <p:extLst>
      <p:ext uri="{BB962C8B-B14F-4D97-AF65-F5344CB8AC3E}">
        <p14:creationId xmlns:p14="http://schemas.microsoft.com/office/powerpoint/2010/main" val="284701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eaLnBrk="0" hangingPunct="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宋体" charset="0"/>
              </a:defRPr>
            </a:lvl1pPr>
            <a:lvl2pPr marL="742950" indent="-28575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algn="ctr" eaLnBrk="0" hangingPunct="0"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fld id="{6D700E6E-8570-324F-A010-D5933878A146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658" y="2175954"/>
            <a:ext cx="8761413" cy="4576731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err="1" smtClean="0"/>
              <a:t>Discretisation</a:t>
            </a:r>
            <a:r>
              <a:rPr lang="en-US" sz="2600" dirty="0" smtClean="0"/>
              <a:t>:</a:t>
            </a:r>
          </a:p>
          <a:p>
            <a:pPr lvl="1"/>
            <a:r>
              <a:rPr lang="en-US" sz="2400" dirty="0" smtClean="0"/>
              <a:t>Simple</a:t>
            </a:r>
          </a:p>
          <a:p>
            <a:pPr lvl="1"/>
            <a:r>
              <a:rPr lang="en-US" sz="2400" dirty="0" smtClean="0"/>
              <a:t>PID</a:t>
            </a:r>
          </a:p>
          <a:p>
            <a:r>
              <a:rPr lang="en-US" sz="2600" dirty="0" smtClean="0"/>
              <a:t>Clustering</a:t>
            </a:r>
            <a:endParaRPr lang="en-US" sz="2400" dirty="0" smtClean="0"/>
          </a:p>
          <a:p>
            <a:pPr lvl="1"/>
            <a:r>
              <a:rPr lang="en-US" sz="2400" dirty="0" err="1" smtClean="0"/>
              <a:t>Kmeans</a:t>
            </a:r>
            <a:endParaRPr lang="en-US" sz="2400" dirty="0" smtClean="0"/>
          </a:p>
          <a:p>
            <a:pPr lvl="1"/>
            <a:r>
              <a:rPr lang="en-US" sz="2400" dirty="0" smtClean="0"/>
              <a:t>Birch and variants</a:t>
            </a:r>
          </a:p>
          <a:p>
            <a:pPr lvl="1"/>
            <a:r>
              <a:rPr lang="en-US" sz="2400" dirty="0" smtClean="0"/>
              <a:t>DBSCAN</a:t>
            </a:r>
            <a:endParaRPr lang="en-US" sz="2400" dirty="0" smtClean="0"/>
          </a:p>
          <a:p>
            <a:pPr lvl="1"/>
            <a:r>
              <a:rPr lang="en-US" sz="2400" dirty="0" err="1" smtClean="0"/>
              <a:t>DenStream</a:t>
            </a:r>
            <a:endParaRPr lang="en-US" sz="2400" dirty="0" smtClean="0"/>
          </a:p>
          <a:p>
            <a:pPr lvl="1"/>
            <a:r>
              <a:rPr lang="en-US" sz="2400" dirty="0" err="1" smtClean="0"/>
              <a:t>ClusTree</a:t>
            </a:r>
            <a:endParaRPr lang="en-US" sz="2400" dirty="0" smtClean="0"/>
          </a:p>
          <a:p>
            <a:pPr lvl="1"/>
            <a:r>
              <a:rPr lang="en-US" sz="2400" dirty="0" err="1" smtClean="0"/>
              <a:t>StreamKM</a:t>
            </a:r>
            <a:r>
              <a:rPr lang="en-US" sz="2400" dirty="0" smtClean="0"/>
              <a:t>++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1165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Discretisation</a:t>
            </a:r>
            <a:r>
              <a:rPr lang="en-US" dirty="0" smtClean="0"/>
              <a:t>: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scenario:</a:t>
            </a:r>
          </a:p>
          <a:p>
            <a:pPr lvl="1"/>
            <a:r>
              <a:rPr lang="en-US" dirty="0" smtClean="0"/>
              <a:t>Equal-width (may suffer from outliers)</a:t>
            </a:r>
          </a:p>
          <a:p>
            <a:pPr lvl="1"/>
            <a:r>
              <a:rPr lang="en-US" dirty="0" smtClean="0"/>
              <a:t>Equal-frequency (more robust)</a:t>
            </a:r>
          </a:p>
          <a:p>
            <a:pPr lvl="1"/>
            <a:r>
              <a:rPr lang="en-US" dirty="0" smtClean="0"/>
              <a:t>Single dimension k-means</a:t>
            </a:r>
          </a:p>
          <a:p>
            <a:pPr lvl="1"/>
            <a:r>
              <a:rPr lang="en-US" dirty="0" smtClean="0"/>
              <a:t>Fayyad-</a:t>
            </a:r>
            <a:r>
              <a:rPr lang="en-US" dirty="0" err="1" smtClean="0"/>
              <a:t>Irani</a:t>
            </a:r>
            <a:r>
              <a:rPr lang="en-US" dirty="0" smtClean="0"/>
              <a:t> 1993: single dimension decision tree with MDL stopping criterion</a:t>
            </a:r>
          </a:p>
          <a:p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Fayyad-</a:t>
            </a:r>
            <a:r>
              <a:rPr lang="en-US" dirty="0" err="1" smtClean="0"/>
              <a:t>Irani</a:t>
            </a:r>
            <a:r>
              <a:rPr lang="en-US" dirty="0" smtClean="0"/>
              <a:t> and k-means: no one has tried yet (</a:t>
            </a:r>
            <a:r>
              <a:rPr lang="en-US" dirty="0" err="1" smtClean="0"/>
              <a:t>afaik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Partition-incremental </a:t>
            </a:r>
            <a:r>
              <a:rPr lang="en-US" dirty="0" err="1" smtClean="0"/>
              <a:t>discretisation</a:t>
            </a:r>
            <a:r>
              <a:rPr lang="en-US" dirty="0" smtClean="0"/>
              <a:t> (PID) [</a:t>
            </a:r>
            <a:r>
              <a:rPr lang="en-US" dirty="0" err="1" smtClean="0"/>
              <a:t>Pinto&amp;Gama</a:t>
            </a:r>
            <a:r>
              <a:rPr lang="en-US" dirty="0" smtClean="0"/>
              <a:t> ‘05] standard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6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 smtClean="0">
                <a:solidFill>
                  <a:schemeClr val="bg1"/>
                </a:solidFill>
              </a:rPr>
              <a:t>PID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2 tiered approach:</a:t>
            </a:r>
          </a:p>
          <a:p>
            <a:pPr lvl="1"/>
            <a:r>
              <a:rPr lang="en-US" dirty="0" smtClean="0"/>
              <a:t>Level1 is instance-incremental</a:t>
            </a:r>
          </a:p>
          <a:p>
            <a:pPr lvl="2"/>
            <a:r>
              <a:rPr lang="en-US" dirty="0" smtClean="0"/>
              <a:t>Very approximate equal frequency </a:t>
            </a:r>
            <a:r>
              <a:rPr lang="en-US" dirty="0" err="1" smtClean="0"/>
              <a:t>discretisation</a:t>
            </a:r>
            <a:endParaRPr lang="en-US" dirty="0" smtClean="0"/>
          </a:p>
          <a:p>
            <a:pPr lvl="3"/>
            <a:r>
              <a:rPr lang="en-US" dirty="0" smtClean="0"/>
              <a:t>Buckets gets too heavy: split evenly</a:t>
            </a:r>
          </a:p>
          <a:p>
            <a:pPr lvl="3"/>
            <a:r>
              <a:rPr lang="en-US" dirty="0" smtClean="0"/>
              <a:t>Buckets gets too light: merge with smaller </a:t>
            </a:r>
            <a:r>
              <a:rPr lang="en-US" dirty="0" err="1" smtClean="0"/>
              <a:t>neighbour</a:t>
            </a:r>
            <a:endParaRPr lang="en-US" dirty="0" smtClean="0"/>
          </a:p>
          <a:p>
            <a:pPr lvl="1"/>
            <a:r>
              <a:rPr lang="en-US" dirty="0" smtClean="0"/>
              <a:t>Level2 is offline</a:t>
            </a:r>
          </a:p>
          <a:p>
            <a:pPr lvl="2"/>
            <a:r>
              <a:rPr lang="en-US" dirty="0" smtClean="0"/>
              <a:t> done at regular intervals, or on demand</a:t>
            </a:r>
          </a:p>
          <a:p>
            <a:pPr lvl="2"/>
            <a:r>
              <a:rPr lang="en-US" dirty="0" smtClean="0"/>
              <a:t>Can use any batch algorithm on the Level1 summaries</a:t>
            </a:r>
          </a:p>
          <a:p>
            <a:pPr lvl="2"/>
            <a:r>
              <a:rPr lang="en-US" dirty="0" smtClean="0"/>
              <a:t>Level1 needs to be fine-grained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7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K-means</a:t>
            </a:r>
            <a:endParaRPr lang="en-US" dirty="0"/>
          </a:p>
        </p:txBody>
      </p:sp>
      <p:pic>
        <p:nvPicPr>
          <p:cNvPr id="4" name="Picture 3" descr="kme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2" y="2225542"/>
            <a:ext cx="84963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5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single-pass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Initialise</a:t>
            </a:r>
            <a:r>
              <a:rPr lang="en-US" dirty="0" smtClean="0"/>
              <a:t> cluster K </a:t>
            </a:r>
            <a:r>
              <a:rPr lang="en-US" dirty="0" err="1" smtClean="0"/>
              <a:t>centres</a:t>
            </a:r>
            <a:r>
              <a:rPr lang="en-US" dirty="0" smtClean="0"/>
              <a:t> from the first N examples</a:t>
            </a:r>
          </a:p>
          <a:p>
            <a:r>
              <a:rPr lang="en-US" dirty="0" smtClean="0"/>
              <a:t>Then simply update for each instance:</a:t>
            </a:r>
          </a:p>
          <a:p>
            <a:pPr lvl="1"/>
            <a:r>
              <a:rPr lang="en-US" dirty="0" smtClean="0"/>
              <a:t>Add instance to closest </a:t>
            </a:r>
            <a:r>
              <a:rPr lang="en-US" dirty="0" err="1" smtClean="0"/>
              <a:t>centre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batch-incremental:</a:t>
            </a:r>
          </a:p>
          <a:p>
            <a:pPr lvl="1"/>
            <a:r>
              <a:rPr lang="en-US" dirty="0" smtClean="0"/>
              <a:t>Cluster batches and try to match up (allows to study cluster evolution)</a:t>
            </a:r>
          </a:p>
          <a:p>
            <a:pPr lvl="1"/>
            <a:r>
              <a:rPr lang="en-US" dirty="0" smtClean="0"/>
              <a:t>Or Merge and cluster old </a:t>
            </a:r>
            <a:r>
              <a:rPr lang="en-US" dirty="0" err="1" smtClean="0"/>
              <a:t>centres</a:t>
            </a:r>
            <a:r>
              <a:rPr lang="en-US" dirty="0" smtClean="0"/>
              <a:t> with new points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4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Micro-clusters, aka cluster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like cluster centers can be updated easily:</a:t>
            </a:r>
          </a:p>
          <a:p>
            <a:pPr lvl="1"/>
            <a:r>
              <a:rPr lang="en-US" dirty="0" smtClean="0"/>
              <a:t>N: number of points seen</a:t>
            </a:r>
          </a:p>
          <a:p>
            <a:pPr lvl="1"/>
            <a:r>
              <a:rPr lang="en-US" dirty="0" smtClean="0"/>
              <a:t>LS: linear sum over all points for each attribute</a:t>
            </a:r>
          </a:p>
          <a:p>
            <a:pPr lvl="1"/>
            <a:r>
              <a:rPr lang="en-US" dirty="0" smtClean="0"/>
              <a:t>SS: sum of squares </a:t>
            </a:r>
            <a:r>
              <a:rPr lang="en-US" dirty="0"/>
              <a:t>over all points for each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O(1) update per example</a:t>
            </a:r>
          </a:p>
          <a:p>
            <a:pPr lvl="1"/>
            <a:r>
              <a:rPr lang="en-US" dirty="0" smtClean="0"/>
              <a:t>Compute center and deviations from stats</a:t>
            </a:r>
          </a:p>
          <a:p>
            <a:pPr lvl="1"/>
            <a:r>
              <a:rPr lang="en-US" dirty="0" smtClean="0"/>
              <a:t>Additive: merge clusters easily</a:t>
            </a:r>
          </a:p>
          <a:p>
            <a:pPr lvl="1"/>
            <a:r>
              <a:rPr lang="en-US" dirty="0" smtClean="0"/>
              <a:t>Split: </a:t>
            </a:r>
            <a:r>
              <a:rPr lang="en-US" dirty="0" smtClean="0"/>
              <a:t>into halves by moving </a:t>
            </a:r>
            <a:r>
              <a:rPr lang="en-US" dirty="0" smtClean="0"/>
              <a:t>up and down a fraction of the </a:t>
            </a:r>
            <a:r>
              <a:rPr lang="en-US" dirty="0" err="1" smtClean="0"/>
              <a:t>stdev</a:t>
            </a:r>
            <a:endParaRPr lang="en-US" dirty="0" smtClean="0"/>
          </a:p>
          <a:p>
            <a:r>
              <a:rPr lang="en-US" dirty="0" smtClean="0"/>
              <a:t>Might want to use forgetting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Birch, and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Two-level algorithm:</a:t>
            </a:r>
          </a:p>
          <a:p>
            <a:pPr lvl="1"/>
            <a:r>
              <a:rPr lang="en-US" dirty="0" smtClean="0"/>
              <a:t>Level1 incremental: build B-Tree of micro-clusters of defined max-radius</a:t>
            </a:r>
          </a:p>
          <a:p>
            <a:pPr lvl="1"/>
            <a:r>
              <a:rPr lang="en-US" dirty="0" smtClean="0"/>
              <a:t>Level2 batch: apply k-means to the micro-clusters</a:t>
            </a:r>
          </a:p>
          <a:p>
            <a:pPr lvl="1"/>
            <a:endParaRPr lang="en-US" dirty="0"/>
          </a:p>
          <a:p>
            <a:r>
              <a:rPr lang="en-US" dirty="0" smtClean="0"/>
              <a:t>BICO: variant that uses more sophisticated core-sets ideas to build a better tree [plus k-means++ offline], probably the </a:t>
            </a:r>
            <a:r>
              <a:rPr lang="en-US" b="1" dirty="0" smtClean="0"/>
              <a:t>fastest good </a:t>
            </a:r>
            <a:r>
              <a:rPr lang="en-US" dirty="0" smtClean="0"/>
              <a:t>stream </a:t>
            </a:r>
            <a:r>
              <a:rPr lang="en-US" dirty="0" err="1" smtClean="0"/>
              <a:t>clusterer</a:t>
            </a:r>
            <a:r>
              <a:rPr lang="en-US" dirty="0" smtClean="0"/>
              <a:t> currently</a:t>
            </a:r>
            <a:endParaRPr lang="en-US" dirty="0" smtClean="0"/>
          </a:p>
          <a:p>
            <a:r>
              <a:rPr lang="en-US" dirty="0" smtClean="0"/>
              <a:t>CLU-STREAM: adds time-stamp information to micro-clusters, calls them cluster features</a:t>
            </a:r>
          </a:p>
          <a:p>
            <a:pPr lvl="1"/>
            <a:r>
              <a:rPr lang="en-US" dirty="0" smtClean="0"/>
              <a:t>If number of micro-clusters becomes to large:</a:t>
            </a:r>
          </a:p>
          <a:p>
            <a:pPr lvl="2"/>
            <a:r>
              <a:rPr lang="en-US" dirty="0" smtClean="0"/>
              <a:t>Delete the oldest micro-cluster</a:t>
            </a:r>
          </a:p>
          <a:p>
            <a:pPr lvl="2"/>
            <a:r>
              <a:rPr lang="en-US" dirty="0" smtClean="0"/>
              <a:t>Or merge the two oldest</a:t>
            </a:r>
          </a:p>
        </p:txBody>
      </p:sp>
    </p:spTree>
    <p:extLst>
      <p:ext uri="{BB962C8B-B14F-4D97-AF65-F5344CB8AC3E}">
        <p14:creationId xmlns:p14="http://schemas.microsoft.com/office/powerpoint/2010/main" val="152745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k-means and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Works best for spherical clusters</a:t>
            </a:r>
          </a:p>
          <a:p>
            <a:r>
              <a:rPr lang="en-US" dirty="0" smtClean="0"/>
              <a:t>Cannot find odd-shaped clusters</a:t>
            </a:r>
          </a:p>
          <a:p>
            <a:pPr lvl="1"/>
            <a:r>
              <a:rPr lang="en-US" dirty="0" smtClean="0"/>
              <a:t>[but can implicitly approximate if allowed many small clusters]</a:t>
            </a:r>
          </a:p>
          <a:p>
            <a:pPr lvl="1"/>
            <a:endParaRPr lang="en-US" dirty="0"/>
          </a:p>
          <a:p>
            <a:r>
              <a:rPr lang="en-US" dirty="0" smtClean="0"/>
              <a:t>Alternatives:</a:t>
            </a:r>
          </a:p>
          <a:p>
            <a:pPr lvl="1"/>
            <a:r>
              <a:rPr lang="en-US" dirty="0" smtClean="0"/>
              <a:t>density-based clustering</a:t>
            </a:r>
          </a:p>
          <a:p>
            <a:pPr lvl="1"/>
            <a:r>
              <a:rPr lang="en-US" dirty="0" smtClean="0"/>
              <a:t>2 points are “connected” if they are close to each other, or can be reached via connected points.</a:t>
            </a:r>
          </a:p>
          <a:p>
            <a:pPr lvl="1"/>
            <a:r>
              <a:rPr lang="en-US" dirty="0" smtClean="0"/>
              <a:t>All such points form one cluster</a:t>
            </a:r>
          </a:p>
          <a:p>
            <a:pPr lvl="1"/>
            <a:r>
              <a:rPr lang="en-US" dirty="0" smtClean="0"/>
              <a:t>Any point of the cluster defines the cluster, can be its “core point”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7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F1C4790-FE3C-4020-8CA7-00621DA7BB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7752</TotalTime>
  <Words>726</Words>
  <Application>Microsoft Macintosh PowerPoint</Application>
  <PresentationFormat>Custom</PresentationFormat>
  <Paragraphs>103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HDOfficeLightV0</vt:lpstr>
      <vt:lpstr>Ion Boardroom</vt:lpstr>
      <vt:lpstr>PowerPoint Presentation</vt:lpstr>
      <vt:lpstr>Overview</vt:lpstr>
      <vt:lpstr>Discretisation: Simple</vt:lpstr>
      <vt:lpstr>PID</vt:lpstr>
      <vt:lpstr>Clustering: K-means</vt:lpstr>
      <vt:lpstr>Simple single-pass k-means</vt:lpstr>
      <vt:lpstr>Micro-clusters, aka cluster features </vt:lpstr>
      <vt:lpstr>Birch, and friends</vt:lpstr>
      <vt:lpstr>Limitation of k-means and variants</vt:lpstr>
      <vt:lpstr>DBSCAN (batch)</vt:lpstr>
      <vt:lpstr>DenStream</vt:lpstr>
      <vt:lpstr>DenStream</vt:lpstr>
      <vt:lpstr>ClusTree [Kranen etal 2011]</vt:lpstr>
      <vt:lpstr>StreamKM++ [Ackermann etal ‘12]</vt:lpstr>
      <vt:lpstr>Problem: Evaluation, too many 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to short term weather prediction</dc:title>
  <dc:creator>Luke Edwards</dc:creator>
  <cp:lastModifiedBy>Computer Science</cp:lastModifiedBy>
  <cp:revision>129</cp:revision>
  <cp:lastPrinted>2016-09-01T00:27:29Z</cp:lastPrinted>
  <dcterms:created xsi:type="dcterms:W3CDTF">2015-08-02T05:06:49Z</dcterms:created>
  <dcterms:modified xsi:type="dcterms:W3CDTF">2017-02-15T09:35:39Z</dcterms:modified>
</cp:coreProperties>
</file>