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  <p:sldMasterId id="2147483846" r:id="rId2"/>
  </p:sldMasterIdLst>
  <p:notesMasterIdLst>
    <p:notesMasterId r:id="rId34"/>
  </p:notesMasterIdLst>
  <p:sldIdLst>
    <p:sldId id="294" r:id="rId3"/>
    <p:sldId id="268" r:id="rId4"/>
    <p:sldId id="321" r:id="rId5"/>
    <p:sldId id="349" r:id="rId6"/>
    <p:sldId id="350" r:id="rId7"/>
    <p:sldId id="322" r:id="rId8"/>
    <p:sldId id="347" r:id="rId9"/>
    <p:sldId id="348" r:id="rId10"/>
    <p:sldId id="323" r:id="rId11"/>
    <p:sldId id="345" r:id="rId12"/>
    <p:sldId id="346" r:id="rId13"/>
    <p:sldId id="324" r:id="rId14"/>
    <p:sldId id="325" r:id="rId15"/>
    <p:sldId id="326" r:id="rId16"/>
    <p:sldId id="327" r:id="rId17"/>
    <p:sldId id="340" r:id="rId18"/>
    <p:sldId id="328" r:id="rId19"/>
    <p:sldId id="329" r:id="rId20"/>
    <p:sldId id="337" r:id="rId21"/>
    <p:sldId id="341" r:id="rId22"/>
    <p:sldId id="343" r:id="rId23"/>
    <p:sldId id="330" r:id="rId24"/>
    <p:sldId id="331" r:id="rId25"/>
    <p:sldId id="332" r:id="rId26"/>
    <p:sldId id="333" r:id="rId27"/>
    <p:sldId id="339" r:id="rId28"/>
    <p:sldId id="334" r:id="rId29"/>
    <p:sldId id="351" r:id="rId30"/>
    <p:sldId id="335" r:id="rId31"/>
    <p:sldId id="344" r:id="rId32"/>
    <p:sldId id="33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-28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1CC59-152A-3648-B98D-2BFD9924CFEF}" type="datetimeFigureOut">
              <a:rPr lang="en-US" smtClean="0"/>
              <a:t>15/02/17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B7D6B-70DE-B245-8734-E0C1F6A4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3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algn="ctr" eaLnBrk="0" hangingPunct="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宋体" charset="0"/>
              </a:defRPr>
            </a:lvl1pPr>
            <a:lvl2pPr marL="742950" indent="-28575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fld id="{4BCFE9DE-6E0F-FF40-9862-0CDE1B493749}" type="slidenum">
              <a:rPr lang="en-US" sz="1200">
                <a:latin typeface="Arial" charset="0"/>
              </a:rPr>
              <a:pPr algn="r" eaLnBrk="1" hangingPunct="1"/>
              <a:t>1</a:t>
            </a:fld>
            <a:endParaRPr lang="en-US" sz="1200">
              <a:latin typeface="Arial" charset="0"/>
            </a:endParaRPr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宋体" charset="0"/>
              </a:defRPr>
            </a:lvl1pPr>
            <a:lvl2pPr marL="742950" indent="-28575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fld id="{413F648E-4149-1741-9768-FF852741BB0C}" type="slidenum">
              <a:rPr lang="en-US" sz="1200">
                <a:solidFill>
                  <a:srgbClr val="000000"/>
                </a:solidFill>
                <a:latin typeface="Arial" charset="0"/>
              </a:rPr>
              <a:pPr algn="r" eaLnBrk="1" hangingPunct="1"/>
              <a:t>1</a:t>
            </a:fld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602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3" name="Text Box 3"/>
          <p:cNvSpPr txBox="1"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  <a:defRPr/>
            </a:pPr>
            <a:endParaRPr lang="en-AU" smtClean="0">
              <a:latin typeface="Arial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CC9189-EC25-BB43-9134-987A1B7F0A0B}" type="slidenum">
              <a:rPr lang="en-US"/>
              <a:pPr/>
              <a:t>23</a:t>
            </a:fld>
            <a:endParaRPr lang="en-US"/>
          </a:p>
        </p:txBody>
      </p:sp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algn="r">
              <a:buClrTx/>
              <a:buFontTx/>
              <a:buNone/>
            </a:pPr>
            <a:fld id="{00483D59-205C-3D4A-A250-2E742E2102E9}" type="slidenum">
              <a:rPr lang="en-GB" sz="1200">
                <a:latin typeface="Arial" charset="0"/>
              </a:rPr>
              <a:pPr algn="r">
                <a:buClrTx/>
                <a:buFontTx/>
                <a:buNone/>
              </a:pPr>
              <a:t>23</a:t>
            </a:fld>
            <a:endParaRPr lang="en-GB" sz="1200">
              <a:latin typeface="Arial" charset="0"/>
            </a:endParaRPr>
          </a:p>
        </p:txBody>
      </p:sp>
      <p:sp>
        <p:nvSpPr>
          <p:cNvPr id="47106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710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6D18781-6AE9-7E49-BDB6-2724D8215C11}" type="slidenum">
              <a:rPr lang="en-US"/>
              <a:pPr/>
              <a:t>24</a:t>
            </a:fld>
            <a:endParaRPr lang="en-US"/>
          </a:p>
        </p:txBody>
      </p:sp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algn="r">
              <a:buClrTx/>
              <a:buFontTx/>
              <a:buNone/>
            </a:pPr>
            <a:fld id="{AD51AD1F-C25E-8242-9E9E-C6A618F18EF1}" type="slidenum">
              <a:rPr lang="en-GB" sz="1200">
                <a:latin typeface="Arial" charset="0"/>
              </a:rPr>
              <a:pPr algn="r">
                <a:buClrTx/>
                <a:buFontTx/>
                <a:buNone/>
              </a:pPr>
              <a:t>24</a:t>
            </a:fld>
            <a:endParaRPr lang="en-GB" sz="1200">
              <a:latin typeface="Arial" charset="0"/>
            </a:endParaRPr>
          </a:p>
        </p:txBody>
      </p:sp>
      <p:sp>
        <p:nvSpPr>
          <p:cNvPr id="55298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5299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972F60A-1869-D74C-A2D0-E54B410D8B2D}" type="slidenum">
              <a:rPr lang="en-US"/>
              <a:pPr/>
              <a:t>25</a:t>
            </a:fld>
            <a:endParaRPr lang="en-US"/>
          </a:p>
        </p:txBody>
      </p:sp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algn="r">
              <a:buClrTx/>
              <a:buFontTx/>
              <a:buNone/>
            </a:pPr>
            <a:fld id="{60CAA1E3-0093-4444-A623-F097A0F498DF}" type="slidenum">
              <a:rPr lang="en-GB" sz="1200">
                <a:latin typeface="Arial" charset="0"/>
              </a:rPr>
              <a:pPr algn="r">
                <a:buClrTx/>
                <a:buFontTx/>
                <a:buNone/>
              </a:pPr>
              <a:t>25</a:t>
            </a:fld>
            <a:endParaRPr lang="en-GB" sz="1200">
              <a:latin typeface="Arial" charset="0"/>
            </a:endParaRPr>
          </a:p>
        </p:txBody>
      </p:sp>
      <p:sp>
        <p:nvSpPr>
          <p:cNvPr id="56322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6323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0104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870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51949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NZ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75117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4453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669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12701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52595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00928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81978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0854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4053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050756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77631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728302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849648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188867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621984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0622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170240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3327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8697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170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52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0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1353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8232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562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theme" Target="../theme/theme2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8186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0753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jpg"/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waikato.ac.nz/research/scholarships/UoWDoctoralScholarship.s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cadem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300" cy="6756400"/>
          </a:xfrm>
          <a:prstGeom prst="rect">
            <a:avLst/>
          </a:prstGeom>
          <a:blipFill rotWithShape="1">
            <a:blip r:embed="rId3">
              <a:alphaModFix amt="0"/>
            </a:blip>
            <a:stretch>
              <a:fillRect/>
            </a:stretch>
          </a:blipFill>
        </p:spPr>
      </p:pic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宋体" charset="0"/>
              </a:defRPr>
            </a:lvl1pPr>
            <a:lvl2pPr marL="742950" indent="-28575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fld id="{C8F62EB0-DC06-E944-BBFE-5273B54DDE71}" type="slidenum">
              <a:rPr lang="en-US" sz="1200">
                <a:solidFill>
                  <a:srgbClr val="000000"/>
                </a:solidFill>
              </a:rPr>
              <a:pPr algn="r" eaLnBrk="1" hangingPunct="1"/>
              <a:t>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93269" y="276647"/>
            <a:ext cx="8879044" cy="29550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Data Stream Mining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Lesson 5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NZ" sz="2400" dirty="0">
                <a:solidFill>
                  <a:schemeClr val="bg1"/>
                </a:solidFill>
              </a:rPr>
              <a:t>Bernhard Pfahringer</a:t>
            </a:r>
          </a:p>
          <a:p>
            <a:pPr algn="ctr"/>
            <a:r>
              <a:rPr lang="en-NZ" sz="2400" dirty="0">
                <a:solidFill>
                  <a:schemeClr val="bg1"/>
                </a:solidFill>
              </a:rPr>
              <a:t>University of Waikato, New Zealand</a:t>
            </a:r>
          </a:p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0773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Twins are born, about half an hour apart.</a:t>
            </a:r>
          </a:p>
          <a:p>
            <a:r>
              <a:rPr lang="en-US" dirty="0" smtClean="0"/>
              <a:t>Legally speaking, the second-born is the older one.</a:t>
            </a:r>
          </a:p>
          <a:p>
            <a:r>
              <a:rPr lang="en-US" dirty="0" smtClean="0"/>
              <a:t>Possible, or not?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47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lesson: use UTC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representation </a:t>
            </a:r>
            <a:r>
              <a:rPr lang="en-US" dirty="0"/>
              <a:t>i</a:t>
            </a:r>
            <a:r>
              <a:rPr lang="en-US" dirty="0" smtClean="0"/>
              <a:t>ssues do happen in </a:t>
            </a:r>
            <a:r>
              <a:rPr lang="en-US" dirty="0" err="1" smtClean="0"/>
              <a:t>practise</a:t>
            </a:r>
            <a:r>
              <a:rPr lang="en-US" dirty="0" smtClean="0"/>
              <a:t>, e.g. smart meters …</a:t>
            </a:r>
          </a:p>
          <a:p>
            <a:endParaRPr lang="en-US" dirty="0"/>
          </a:p>
          <a:p>
            <a:r>
              <a:rPr lang="en-US" dirty="0" smtClean="0"/>
              <a:t>Also, I once had a pre-paid hotel booking in Singapore:</a:t>
            </a:r>
          </a:p>
          <a:p>
            <a:pPr lvl="1"/>
            <a:r>
              <a:rPr lang="en-US" dirty="0" smtClean="0"/>
              <a:t>Arrival date: 27 February 2000</a:t>
            </a:r>
          </a:p>
          <a:p>
            <a:pPr lvl="1"/>
            <a:r>
              <a:rPr lang="en-US" dirty="0" smtClean="0"/>
              <a:t>Departure date: 2 March 2000</a:t>
            </a:r>
          </a:p>
          <a:p>
            <a:pPr lvl="1"/>
            <a:r>
              <a:rPr lang="en-US" dirty="0" smtClean="0"/>
              <a:t>Duration: 3 nights</a:t>
            </a:r>
          </a:p>
          <a:p>
            <a:pPr lvl="1"/>
            <a:r>
              <a:rPr lang="en-US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89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Feature Selection</a:t>
            </a:r>
            <a:endParaRPr lang="en-NZ" dirty="0"/>
          </a:p>
        </p:txBody>
      </p:sp>
      <p:pic>
        <p:nvPicPr>
          <p:cNvPr id="4" name="Content Placeholder 3" descr="journalFS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2" r="-483"/>
          <a:stretch/>
        </p:blipFill>
        <p:spPr>
          <a:xfrm>
            <a:off x="982800" y="2030399"/>
            <a:ext cx="10728000" cy="4014674"/>
          </a:xfrm>
        </p:spPr>
      </p:pic>
    </p:spTree>
    <p:extLst>
      <p:ext uri="{BB962C8B-B14F-4D97-AF65-F5344CB8AC3E}">
        <p14:creationId xmlns:p14="http://schemas.microsoft.com/office/powerpoint/2010/main" val="792184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Feature Drift</a:t>
            </a:r>
            <a:endParaRPr lang="en-NZ" dirty="0"/>
          </a:p>
        </p:txBody>
      </p:sp>
      <p:pic>
        <p:nvPicPr>
          <p:cNvPr id="5" name="Content Placeholder 4" descr="featureDrift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" b="352"/>
          <a:stretch/>
        </p:blipFill>
        <p:spPr>
          <a:xfrm>
            <a:off x="1154960" y="2151367"/>
            <a:ext cx="7795199" cy="4069433"/>
          </a:xfrm>
        </p:spPr>
      </p:pic>
    </p:spTree>
    <p:extLst>
      <p:ext uri="{BB962C8B-B14F-4D97-AF65-F5344CB8AC3E}">
        <p14:creationId xmlns:p14="http://schemas.microsoft.com/office/powerpoint/2010/main" val="143781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996047" cy="728480"/>
          </a:xfrm>
        </p:spPr>
        <p:txBody>
          <a:bodyPr/>
          <a:lstStyle/>
          <a:p>
            <a:r>
              <a:rPr lang="en-NZ" sz="3200" dirty="0" smtClean="0"/>
              <a:t>LFDD: landmark-based feature drift detector</a:t>
            </a:r>
            <a:endParaRPr lang="en-NZ" sz="3200" dirty="0"/>
          </a:p>
        </p:txBody>
      </p:sp>
      <p:pic>
        <p:nvPicPr>
          <p:cNvPr id="4" name="Content Placeholder 3" descr="lfdd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6" r="811" b="3376"/>
          <a:stretch/>
        </p:blipFill>
        <p:spPr>
          <a:xfrm>
            <a:off x="1198150" y="2344300"/>
            <a:ext cx="5877314" cy="4144340"/>
          </a:xfrm>
        </p:spPr>
      </p:pic>
    </p:spTree>
    <p:extLst>
      <p:ext uri="{BB962C8B-B14F-4D97-AF65-F5344CB8AC3E}">
        <p14:creationId xmlns:p14="http://schemas.microsoft.com/office/powerpoint/2010/main" val="1944666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245" y="947920"/>
            <a:ext cx="9606735" cy="728480"/>
          </a:xfrm>
        </p:spPr>
        <p:txBody>
          <a:bodyPr/>
          <a:lstStyle/>
          <a:p>
            <a:r>
              <a:rPr lang="en-NZ" sz="3200" dirty="0" smtClean="0"/>
              <a:t>Feature weighting as an alternative to selection</a:t>
            </a:r>
            <a:endParaRPr lang="en-N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ECML2016 “</a:t>
            </a:r>
            <a:r>
              <a:rPr lang="en-US" dirty="0"/>
              <a:t>On Dynamic Feature Weighting for Feature Drifting Data </a:t>
            </a:r>
            <a:r>
              <a:rPr lang="en-US" dirty="0" smtClean="0"/>
              <a:t>Streams” [</a:t>
            </a:r>
            <a:r>
              <a:rPr lang="en-US" dirty="0" err="1" smtClean="0"/>
              <a:t>Barddal</a:t>
            </a:r>
            <a:r>
              <a:rPr lang="en-US" dirty="0" smtClean="0"/>
              <a:t> </a:t>
            </a:r>
            <a:r>
              <a:rPr lang="en-US" dirty="0" err="1" smtClean="0"/>
              <a:t>etal</a:t>
            </a:r>
            <a:r>
              <a:rPr lang="en-US" dirty="0" smtClean="0"/>
              <a:t>]</a:t>
            </a:r>
          </a:p>
          <a:p>
            <a:endParaRPr lang="pt-BR" dirty="0"/>
          </a:p>
          <a:p>
            <a:r>
              <a:rPr lang="en-US" dirty="0" smtClean="0"/>
              <a:t>E</a:t>
            </a:r>
            <a:r>
              <a:rPr lang="pt-BR" dirty="0" err="1" smtClean="0"/>
              <a:t>stimate</a:t>
            </a:r>
            <a:r>
              <a:rPr lang="pt-BR" dirty="0" smtClean="0"/>
              <a:t> </a:t>
            </a:r>
            <a:r>
              <a:rPr lang="pt-BR" dirty="0" err="1" smtClean="0"/>
              <a:t>feature</a:t>
            </a:r>
            <a:r>
              <a:rPr lang="pt-BR" dirty="0" smtClean="0"/>
              <a:t> </a:t>
            </a:r>
            <a:r>
              <a:rPr lang="pt-BR" dirty="0" err="1" smtClean="0"/>
              <a:t>weights</a:t>
            </a:r>
            <a:r>
              <a:rPr lang="pt-BR" dirty="0" smtClean="0"/>
              <a:t> </a:t>
            </a:r>
            <a:r>
              <a:rPr lang="pt-BR" dirty="0" err="1" smtClean="0"/>
              <a:t>based</a:t>
            </a:r>
            <a:r>
              <a:rPr lang="pt-BR" dirty="0" smtClean="0"/>
              <a:t> </a:t>
            </a:r>
            <a:r>
              <a:rPr lang="pt-BR" dirty="0" err="1" smtClean="0"/>
              <a:t>Symmetric</a:t>
            </a:r>
            <a:r>
              <a:rPr lang="pt-BR" dirty="0" smtClean="0"/>
              <a:t> </a:t>
            </a:r>
            <a:r>
              <a:rPr lang="pt-BR" dirty="0" err="1" smtClean="0"/>
              <a:t>Uncertainty</a:t>
            </a:r>
            <a:r>
              <a:rPr lang="pt-BR" dirty="0" smtClean="0"/>
              <a:t> (SU) [must </a:t>
            </a:r>
            <a:r>
              <a:rPr lang="pt-BR" dirty="0" err="1" smtClean="0"/>
              <a:t>discretize</a:t>
            </a:r>
            <a:r>
              <a:rPr lang="pt-BR" dirty="0" smtClean="0"/>
              <a:t> </a:t>
            </a:r>
            <a:r>
              <a:rPr lang="pt-BR" dirty="0" err="1" smtClean="0"/>
              <a:t>numeric</a:t>
            </a:r>
            <a:r>
              <a:rPr lang="pt-BR" dirty="0" smtClean="0"/>
              <a:t> </a:t>
            </a:r>
            <a:r>
              <a:rPr lang="pt-BR" dirty="0" err="1" smtClean="0"/>
              <a:t>features</a:t>
            </a:r>
            <a:r>
              <a:rPr lang="pt-BR" dirty="0" smtClean="0"/>
              <a:t>], over a </a:t>
            </a:r>
            <a:r>
              <a:rPr lang="pt-BR" dirty="0" err="1" smtClean="0"/>
              <a:t>sliding</a:t>
            </a:r>
            <a:r>
              <a:rPr lang="pt-BR" dirty="0" smtClean="0"/>
              <a:t> </a:t>
            </a:r>
            <a:r>
              <a:rPr lang="pt-BR" dirty="0" err="1" smtClean="0"/>
              <a:t>window</a:t>
            </a:r>
            <a:endParaRPr lang="pt-BR" dirty="0" smtClean="0"/>
          </a:p>
          <a:p>
            <a:endParaRPr lang="en-US" dirty="0" smtClean="0"/>
          </a:p>
          <a:p>
            <a:r>
              <a:rPr lang="en-US" dirty="0" smtClean="0"/>
              <a:t>M</a:t>
            </a:r>
            <a:r>
              <a:rPr lang="pt-BR" dirty="0" err="1" smtClean="0"/>
              <a:t>odify</a:t>
            </a:r>
            <a:r>
              <a:rPr lang="pt-BR" dirty="0" smtClean="0"/>
              <a:t> </a:t>
            </a:r>
            <a:r>
              <a:rPr lang="pt-BR" dirty="0" err="1" smtClean="0"/>
              <a:t>NaiveBayes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Nearest</a:t>
            </a:r>
            <a:r>
              <a:rPr lang="pt-BR" dirty="0" smtClean="0"/>
              <a:t> </a:t>
            </a:r>
            <a:r>
              <a:rPr lang="pt-BR" dirty="0" err="1" smtClean="0"/>
              <a:t>Neighbour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use </a:t>
            </a:r>
            <a:r>
              <a:rPr lang="pt-BR" dirty="0" err="1" smtClean="0"/>
              <a:t>weighted</a:t>
            </a:r>
            <a:r>
              <a:rPr lang="pt-BR" dirty="0" smtClean="0"/>
              <a:t> </a:t>
            </a:r>
            <a:r>
              <a:rPr lang="pt-BR" dirty="0" err="1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05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Weighting formulas</a:t>
            </a:r>
            <a:endParaRPr lang="en-US" dirty="0"/>
          </a:p>
        </p:txBody>
      </p:sp>
      <p:pic>
        <p:nvPicPr>
          <p:cNvPr id="4" name="Picture 3" descr="wkn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10" y="2879310"/>
            <a:ext cx="4889500" cy="1155700"/>
          </a:xfrm>
          <a:prstGeom prst="rect">
            <a:avLst/>
          </a:prstGeom>
        </p:spPr>
      </p:pic>
      <p:pic>
        <p:nvPicPr>
          <p:cNvPr id="5" name="Picture 4" descr="wn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434" y="4521160"/>
            <a:ext cx="5156200" cy="977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4801" y="3174920"/>
            <a:ext cx="429467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Na</a:t>
            </a:r>
            <a:r>
              <a:rPr lang="nl-NL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Bayes:</a:t>
            </a:r>
          </a:p>
          <a:p>
            <a:endParaRPr lang="en-US" dirty="0"/>
          </a:p>
          <a:p>
            <a:r>
              <a:rPr lang="en-US" dirty="0" smtClean="0"/>
              <a:t>[w(.) is simply Symmetric Uncertainty]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6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245" y="947920"/>
            <a:ext cx="9606735" cy="728480"/>
          </a:xfrm>
        </p:spPr>
        <p:txBody>
          <a:bodyPr/>
          <a:lstStyle/>
          <a:p>
            <a:r>
              <a:rPr lang="en-NZ" sz="3200" dirty="0" smtClean="0"/>
              <a:t>Feature weighting as an alternative to selection</a:t>
            </a:r>
            <a:endParaRPr lang="en-NZ" sz="3200" dirty="0"/>
          </a:p>
        </p:txBody>
      </p:sp>
      <p:pic>
        <p:nvPicPr>
          <p:cNvPr id="4" name="Content Placeholder 3" descr="fWresult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4" b="984"/>
          <a:stretch/>
        </p:blipFill>
        <p:spPr>
          <a:xfrm>
            <a:off x="693621" y="2214000"/>
            <a:ext cx="10122593" cy="4489200"/>
          </a:xfrm>
        </p:spPr>
      </p:pic>
    </p:spTree>
    <p:extLst>
      <p:ext uri="{BB962C8B-B14F-4D97-AF65-F5344CB8AC3E}">
        <p14:creationId xmlns:p14="http://schemas.microsoft.com/office/powerpoint/2010/main" val="372581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245" y="947920"/>
            <a:ext cx="9606735" cy="728480"/>
          </a:xfrm>
          <a:prstGeom prst="rightArrow">
            <a:avLst/>
          </a:prstGeom>
        </p:spPr>
        <p:txBody>
          <a:bodyPr/>
          <a:lstStyle/>
          <a:p>
            <a:r>
              <a:rPr lang="en-NZ" sz="3200" dirty="0" smtClean="0"/>
              <a:t>Can we do better? Online wrappers?</a:t>
            </a:r>
            <a:endParaRPr lang="en-NZ" sz="3200" dirty="0"/>
          </a:p>
        </p:txBody>
      </p:sp>
      <p:pic>
        <p:nvPicPr>
          <p:cNvPr id="5" name="Content Placeholder 4" descr="subset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7" b="-868"/>
          <a:stretch/>
        </p:blipFill>
        <p:spPr>
          <a:xfrm>
            <a:off x="1180872" y="2386800"/>
            <a:ext cx="8761413" cy="3992400"/>
          </a:xfrm>
        </p:spPr>
      </p:pic>
      <p:sp>
        <p:nvSpPr>
          <p:cNvPr id="7" name="TextBox 6"/>
          <p:cNvSpPr txBox="1"/>
          <p:nvPr/>
        </p:nvSpPr>
        <p:spPr>
          <a:xfrm>
            <a:off x="9442590" y="4812480"/>
            <a:ext cx="1416819" cy="733663"/>
          </a:xfrm>
          <a:prstGeom prst="rightArrow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67208" y="5486400"/>
            <a:ext cx="83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80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245" y="947920"/>
            <a:ext cx="9606735" cy="728480"/>
          </a:xfrm>
          <a:prstGeom prst="rightArrow">
            <a:avLst/>
          </a:prstGeom>
        </p:spPr>
        <p:txBody>
          <a:bodyPr/>
          <a:lstStyle/>
          <a:p>
            <a:r>
              <a:rPr lang="en-NZ" sz="3200" dirty="0" smtClean="0"/>
              <a:t>Heuristic: rank features, monitor some subsets</a:t>
            </a:r>
            <a:endParaRPr lang="en-NZ" sz="3200" dirty="0"/>
          </a:p>
        </p:txBody>
      </p:sp>
      <p:pic>
        <p:nvPicPr>
          <p:cNvPr id="5" name="Content Placeholder 4" descr="subset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7" b="-868"/>
          <a:stretch/>
        </p:blipFill>
        <p:spPr>
          <a:xfrm>
            <a:off x="1180872" y="2386800"/>
            <a:ext cx="8761413" cy="3992400"/>
          </a:xfrm>
        </p:spPr>
      </p:pic>
      <p:sp>
        <p:nvSpPr>
          <p:cNvPr id="3" name="Oval 2"/>
          <p:cNvSpPr/>
          <p:nvPr/>
        </p:nvSpPr>
        <p:spPr>
          <a:xfrm>
            <a:off x="5037989" y="5806011"/>
            <a:ext cx="935028" cy="683881"/>
          </a:xfrm>
          <a:prstGeom prst="ellipse">
            <a:avLst/>
          </a:prstGeom>
          <a:gradFill>
            <a:gsLst>
              <a:gs pos="0">
                <a:schemeClr val="accent1">
                  <a:tint val="98000"/>
                  <a:lumMod val="114000"/>
                  <a:alpha val="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41126" y="4869785"/>
            <a:ext cx="935028" cy="683881"/>
          </a:xfrm>
          <a:prstGeom prst="ellipse">
            <a:avLst/>
          </a:prstGeom>
          <a:gradFill>
            <a:gsLst>
              <a:gs pos="0">
                <a:schemeClr val="accent1">
                  <a:tint val="98000"/>
                  <a:lumMod val="114000"/>
                  <a:alpha val="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59240" y="4031254"/>
            <a:ext cx="935028" cy="683881"/>
          </a:xfrm>
          <a:prstGeom prst="ellipse">
            <a:avLst/>
          </a:prstGeom>
          <a:gradFill>
            <a:gsLst>
              <a:gs pos="0">
                <a:schemeClr val="accent1">
                  <a:tint val="98000"/>
                  <a:lumMod val="114000"/>
                  <a:alpha val="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714136" y="3108985"/>
            <a:ext cx="935028" cy="683881"/>
          </a:xfrm>
          <a:prstGeom prst="ellipse">
            <a:avLst/>
          </a:prstGeom>
          <a:gradFill>
            <a:gsLst>
              <a:gs pos="0">
                <a:schemeClr val="accent1">
                  <a:tint val="98000"/>
                  <a:lumMod val="114000"/>
                  <a:alpha val="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01193" y="3135774"/>
            <a:ext cx="935028" cy="683881"/>
          </a:xfrm>
          <a:prstGeom prst="ellipse">
            <a:avLst/>
          </a:prstGeom>
          <a:gradFill>
            <a:gsLst>
              <a:gs pos="0">
                <a:schemeClr val="accent1">
                  <a:tint val="98000"/>
                  <a:lumMod val="114000"/>
                  <a:alpha val="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92686" y="3162563"/>
            <a:ext cx="935028" cy="683881"/>
          </a:xfrm>
          <a:prstGeom prst="ellipse">
            <a:avLst/>
          </a:prstGeom>
          <a:gradFill>
            <a:gsLst>
              <a:gs pos="0">
                <a:schemeClr val="accent1">
                  <a:tint val="98000"/>
                  <a:lumMod val="114000"/>
                  <a:alpha val="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379744" y="3077699"/>
            <a:ext cx="935028" cy="683881"/>
          </a:xfrm>
          <a:prstGeom prst="ellipse">
            <a:avLst/>
          </a:prstGeom>
          <a:gradFill>
            <a:gsLst>
              <a:gs pos="0">
                <a:schemeClr val="accent1">
                  <a:tint val="98000"/>
                  <a:lumMod val="114000"/>
                  <a:alpha val="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377266" y="5345437"/>
            <a:ext cx="1688633" cy="6280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363310" y="4451080"/>
            <a:ext cx="3083086" cy="6431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533360" y="3584637"/>
            <a:ext cx="1942059" cy="6163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06747" y="2622746"/>
            <a:ext cx="2024680" cy="7129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547317" y="2651783"/>
            <a:ext cx="909340" cy="653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333175" y="2623870"/>
            <a:ext cx="2109526" cy="7374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2" idx="1"/>
          </p:cNvCxnSpPr>
          <p:nvPr/>
        </p:nvCxnSpPr>
        <p:spPr>
          <a:xfrm>
            <a:off x="5677723" y="2663492"/>
            <a:ext cx="860402" cy="572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042617" y="2861454"/>
            <a:ext cx="126992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Ranking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D2</a:t>
            </a:r>
          </a:p>
          <a:p>
            <a:pPr algn="ctr"/>
            <a:r>
              <a:rPr lang="en-US" dirty="0" smtClean="0"/>
              <a:t>D3</a:t>
            </a:r>
          </a:p>
          <a:p>
            <a:pPr algn="ctr"/>
            <a:r>
              <a:rPr lang="en-US" dirty="0" smtClean="0"/>
              <a:t>D1</a:t>
            </a:r>
          </a:p>
          <a:p>
            <a:pPr algn="ctr"/>
            <a:r>
              <a:rPr lang="en-US" dirty="0" smtClean="0"/>
              <a:t>D4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38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 eaLnBrk="0" hangingPunct="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宋体" charset="0"/>
              </a:defRPr>
            </a:lvl1pPr>
            <a:lvl2pPr marL="742950" indent="-28575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fld id="{6D700E6E-8570-324F-A010-D5933878A146}" type="slidenum">
              <a:rPr lang="en-US" altLang="zh-CN" sz="1200"/>
              <a:pPr algn="r" eaLnBrk="1" hangingPunct="1"/>
              <a:t>2</a:t>
            </a:fld>
            <a:endParaRPr lang="en-US" altLang="zh-CN" sz="1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658" y="2175954"/>
            <a:ext cx="8761413" cy="4576731"/>
          </a:xfrm>
        </p:spPr>
        <p:txBody>
          <a:bodyPr>
            <a:normAutofit/>
          </a:bodyPr>
          <a:lstStyle/>
          <a:p>
            <a:r>
              <a:rPr lang="en-US" sz="2600" dirty="0" smtClean="0"/>
              <a:t>Regression</a:t>
            </a:r>
          </a:p>
          <a:p>
            <a:r>
              <a:rPr lang="en-US" sz="2600" dirty="0" smtClean="0"/>
              <a:t>Pattern Mining</a:t>
            </a:r>
          </a:p>
          <a:p>
            <a:r>
              <a:rPr lang="en-US" sz="2600" dirty="0" smtClean="0"/>
              <a:t>Preprocessing / Feature selection</a:t>
            </a:r>
            <a:endParaRPr lang="en-US" sz="2400" dirty="0" smtClean="0"/>
          </a:p>
          <a:p>
            <a:r>
              <a:rPr lang="en-US" sz="2600" dirty="0" smtClean="0"/>
              <a:t>Other open issues</a:t>
            </a:r>
            <a:endParaRPr lang="en-US" sz="2400" dirty="0" smtClean="0"/>
          </a:p>
          <a:p>
            <a:pPr lvl="1"/>
            <a:r>
              <a:rPr lang="en-US" sz="2400" dirty="0" smtClean="0"/>
              <a:t>Labels?</a:t>
            </a:r>
          </a:p>
          <a:p>
            <a:pPr lvl="1"/>
            <a:r>
              <a:rPr lang="en-US" sz="2400" dirty="0" smtClean="0"/>
              <a:t>Sources</a:t>
            </a:r>
          </a:p>
          <a:p>
            <a:pPr marL="457200" lvl="1" indent="0">
              <a:buNone/>
            </a:pPr>
            <a:r>
              <a:rPr lang="en-US" sz="2400" dirty="0" smtClean="0"/>
              <a:t>    and even more </a:t>
            </a:r>
            <a:r>
              <a:rPr lang="en-US" sz="2400" dirty="0" smtClean="0">
                <a:sym typeface="Wingdings"/>
              </a:rPr>
              <a:t></a:t>
            </a:r>
            <a:r>
              <a:rPr lang="en-US" sz="2400" dirty="0" smtClean="0"/>
              <a:t> 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1165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Monitors only a linear number of subsets:</a:t>
            </a:r>
          </a:p>
          <a:p>
            <a:pPr lvl="1"/>
            <a:r>
              <a:rPr lang="en-US" dirty="0" smtClean="0"/>
              <a:t>All one-feature ones</a:t>
            </a:r>
          </a:p>
          <a:p>
            <a:pPr lvl="1"/>
            <a:r>
              <a:rPr lang="en-US" dirty="0" smtClean="0"/>
              <a:t>Exactly one subset of each size k &gt; 1</a:t>
            </a:r>
          </a:p>
          <a:p>
            <a:r>
              <a:rPr lang="en-US" dirty="0" smtClean="0"/>
              <a:t>Features are ranked by Symmetric Uncertainty</a:t>
            </a:r>
          </a:p>
          <a:p>
            <a:pPr lvl="1"/>
            <a:r>
              <a:rPr lang="en-US" dirty="0" smtClean="0"/>
              <a:t>Must discretize numeric attributes, we use PID</a:t>
            </a:r>
            <a:endParaRPr lang="en-US" dirty="0"/>
          </a:p>
          <a:p>
            <a:pPr lvl="1"/>
            <a:r>
              <a:rPr lang="en-US" dirty="0" smtClean="0"/>
              <a:t>Batch-incremental: updated after each window</a:t>
            </a:r>
          </a:p>
          <a:p>
            <a:r>
              <a:rPr lang="en-US" dirty="0" smtClean="0"/>
              <a:t>Used inside online window-based </a:t>
            </a:r>
            <a:r>
              <a:rPr lang="en-US" dirty="0" err="1" smtClean="0"/>
              <a:t>kNN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Euclidean distances can be updated incrementally</a:t>
            </a:r>
          </a:p>
          <a:p>
            <a:pPr lvl="1"/>
            <a:r>
              <a:rPr lang="en-US" dirty="0" smtClean="0"/>
              <a:t>BUT: neighbors must be recomputed (can be sped up?)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599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[Yuan </a:t>
            </a:r>
            <a:r>
              <a:rPr lang="fr-FR" dirty="0" smtClean="0"/>
              <a:t>’</a:t>
            </a:r>
            <a:r>
              <a:rPr lang="en-US" dirty="0" smtClean="0"/>
              <a:t>17 unpublished]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418" y="4146161"/>
            <a:ext cx="2900755" cy="17366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121" y="2356438"/>
            <a:ext cx="2918450" cy="17472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93" y="2363736"/>
            <a:ext cx="2931389" cy="17549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93" y="4146160"/>
            <a:ext cx="2931389" cy="17549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562" y="5950048"/>
            <a:ext cx="3087881" cy="57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71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Labels? Which labels?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116995" cy="390242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750"/>
              </a:spcBef>
              <a:buClr>
                <a:srgbClr val="CC0000"/>
              </a:buClr>
              <a:buFont typeface="Wingdings" charset="0"/>
              <a:buChar char=""/>
            </a:pPr>
            <a:r>
              <a:rPr lang="en-US" sz="3000" dirty="0"/>
              <a:t>Might be delayed:</a:t>
            </a:r>
          </a:p>
          <a:p>
            <a:pPr lvl="1">
              <a:spcBef>
                <a:spcPts val="650"/>
              </a:spcBef>
              <a:buClr>
                <a:srgbClr val="CC0000"/>
              </a:buClr>
              <a:buFont typeface="Wingdings" charset="0"/>
              <a:buChar char=""/>
            </a:pPr>
            <a:r>
              <a:rPr lang="en-US" sz="2600" dirty="0"/>
              <a:t>Predict the rainfall 1hour/1day ahead =&gt; receive true label 1hour/1day later</a:t>
            </a:r>
          </a:p>
          <a:p>
            <a:pPr>
              <a:spcBef>
                <a:spcPts val="750"/>
              </a:spcBef>
              <a:buClr>
                <a:srgbClr val="CC0000"/>
              </a:buClr>
              <a:buFont typeface="Wingdings" charset="0"/>
              <a:buChar char=""/>
            </a:pPr>
            <a:r>
              <a:rPr lang="en-US" sz="3000" dirty="0"/>
              <a:t>Might be expensive:</a:t>
            </a:r>
          </a:p>
          <a:p>
            <a:pPr lvl="1">
              <a:spcBef>
                <a:spcPts val="650"/>
              </a:spcBef>
              <a:buClr>
                <a:srgbClr val="CC0000"/>
              </a:buClr>
              <a:buFont typeface="Wingdings" charset="0"/>
              <a:buChar char=""/>
            </a:pPr>
            <a:r>
              <a:rPr lang="en-US" sz="2600" dirty="0"/>
              <a:t>What is the polarity of a tweet?</a:t>
            </a:r>
          </a:p>
          <a:p>
            <a:pPr lvl="2">
              <a:spcBef>
                <a:spcPts val="575"/>
              </a:spcBef>
              <a:buClr>
                <a:srgbClr val="CC0000"/>
              </a:buClr>
              <a:buFont typeface="Wingdings" charset="0"/>
              <a:buChar char=""/>
            </a:pPr>
            <a:r>
              <a:rPr lang="en-US" sz="2300" dirty="0"/>
              <a:t>Ground truth needs human: can never label all tweets</a:t>
            </a:r>
          </a:p>
          <a:p>
            <a:pPr lvl="1">
              <a:spcBef>
                <a:spcPts val="650"/>
              </a:spcBef>
              <a:buClr>
                <a:srgbClr val="CC0000"/>
              </a:buClr>
              <a:buFont typeface="Wingdings" charset="0"/>
              <a:buChar char=""/>
            </a:pPr>
            <a:r>
              <a:rPr lang="en-US" sz="2600" dirty="0"/>
              <a:t>How long will this battery last:</a:t>
            </a:r>
          </a:p>
          <a:p>
            <a:pPr lvl="2">
              <a:spcBef>
                <a:spcPts val="575"/>
              </a:spcBef>
              <a:buClr>
                <a:srgbClr val="CC0000"/>
              </a:buClr>
              <a:buFont typeface="Wingdings" charset="0"/>
              <a:buChar char=""/>
            </a:pPr>
            <a:r>
              <a:rPr lang="en-US" sz="2300" dirty="0"/>
              <a:t>Destructive testing can only use </a:t>
            </a:r>
            <a:r>
              <a:rPr lang="en-US" sz="2300" dirty="0" smtClean="0"/>
              <a:t>samples</a:t>
            </a:r>
          </a:p>
          <a:p>
            <a:pPr lvl="1">
              <a:spcBef>
                <a:spcPts val="575"/>
              </a:spcBef>
              <a:buClr>
                <a:srgbClr val="CC0000"/>
              </a:buClr>
              <a:buFont typeface="Wingdings" charset="0"/>
              <a:buChar char=""/>
            </a:pPr>
            <a:r>
              <a:rPr lang="en-US" sz="2500" dirty="0" smtClean="0"/>
              <a:t>House value/price:</a:t>
            </a:r>
          </a:p>
          <a:p>
            <a:pPr lvl="2">
              <a:spcBef>
                <a:spcPts val="575"/>
              </a:spcBef>
              <a:buClr>
                <a:srgbClr val="CC0000"/>
              </a:buClr>
              <a:buFont typeface="Wingdings" charset="0"/>
              <a:buChar char=""/>
            </a:pPr>
            <a:r>
              <a:rPr lang="en-US" sz="2300" dirty="0" smtClean="0"/>
              <a:t>Only some are sold per time unit</a:t>
            </a:r>
            <a:endParaRPr lang="en-US" sz="2300" dirty="0"/>
          </a:p>
          <a:p>
            <a:pPr>
              <a:spcBef>
                <a:spcPts val="750"/>
              </a:spcBef>
              <a:buClr>
                <a:srgbClr val="CC0000"/>
              </a:buClr>
              <a:buFont typeface="Wingdings" charset="0"/>
              <a:buChar char=""/>
            </a:pPr>
            <a:r>
              <a:rPr lang="en-US" sz="3000" dirty="0"/>
              <a:t>ONE solution: Active Learning, but …</a:t>
            </a:r>
          </a:p>
          <a:p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3546771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624417" y="115889"/>
            <a:ext cx="10970683" cy="11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28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algn="l">
              <a:buClrTx/>
              <a:buFontTx/>
              <a:buNone/>
            </a:pPr>
            <a:r>
              <a:rPr lang="en-GB" sz="3300"/>
              <a:t>Changes can happen anywhere: </a:t>
            </a:r>
            <a:br>
              <a:rPr lang="en-GB" sz="3300"/>
            </a:br>
            <a:r>
              <a:rPr lang="en-GB" sz="3300"/>
              <a:t>may fool Uncertainty sampling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85" y="2171701"/>
            <a:ext cx="11491383" cy="275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483" name="Oval 3"/>
          <p:cNvSpPr>
            <a:spLocks noChangeArrowheads="1"/>
          </p:cNvSpPr>
          <p:nvPr/>
        </p:nvSpPr>
        <p:spPr bwMode="auto">
          <a:xfrm rot="2820000">
            <a:off x="1454150" y="1040342"/>
            <a:ext cx="1257300" cy="4783667"/>
          </a:xfrm>
          <a:prstGeom prst="ellipse">
            <a:avLst/>
          </a:prstGeom>
          <a:noFill/>
          <a:ln w="720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700617" y="5099051"/>
            <a:ext cx="2783416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720" tIns="55080" rIns="81720" bIns="40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sz="180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uncertainty ~ closeness to the decision boundary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4618567" y="5062538"/>
            <a:ext cx="2785533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720" tIns="55080" rIns="81720" bIns="40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sz="180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changes happen in </a:t>
            </a:r>
            <a:r>
              <a:rPr lang="en-GB" sz="1800" b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uncertain</a:t>
            </a:r>
            <a:r>
              <a:rPr lang="en-GB" sz="180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regions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8538634" y="5062538"/>
            <a:ext cx="2783417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720" tIns="55080" rIns="81720" bIns="40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sz="180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changes happen in very </a:t>
            </a:r>
            <a:r>
              <a:rPr lang="en-GB" sz="1800" b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certain</a:t>
            </a:r>
            <a:r>
              <a:rPr lang="en-GB" sz="180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regions</a:t>
            </a:r>
          </a:p>
        </p:txBody>
      </p:sp>
    </p:spTree>
    <p:extLst>
      <p:ext uri="{BB962C8B-B14F-4D97-AF65-F5344CB8AC3E}">
        <p14:creationId xmlns:p14="http://schemas.microsoft.com/office/powerpoint/2010/main" val="29105032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527051" y="-100013"/>
            <a:ext cx="10970683" cy="1146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352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algn="l">
              <a:buClrTx/>
              <a:buFontTx/>
              <a:buNone/>
            </a:pPr>
            <a:r>
              <a:rPr lang="en-GB" sz="3200"/>
              <a:t>Why use clustering / density?</a:t>
            </a:r>
          </a:p>
        </p:txBody>
      </p:sp>
      <p:sp>
        <p:nvSpPr>
          <p:cNvPr id="28674" name="Oval 2"/>
          <p:cNvSpPr>
            <a:spLocks noChangeArrowheads="1"/>
          </p:cNvSpPr>
          <p:nvPr/>
        </p:nvSpPr>
        <p:spPr bwMode="auto">
          <a:xfrm>
            <a:off x="6747934" y="4083051"/>
            <a:ext cx="218017" cy="161925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7838018" y="3917951"/>
            <a:ext cx="215900" cy="163513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7620001" y="4408489"/>
            <a:ext cx="218017" cy="161925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V="1">
            <a:off x="1957918" y="2936875"/>
            <a:ext cx="9580033" cy="14747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7543801" y="3170239"/>
            <a:ext cx="215900" cy="161925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6096001" y="2613026"/>
            <a:ext cx="218017" cy="161925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6965951" y="2122488"/>
            <a:ext cx="215900" cy="163512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2393951" y="4244976"/>
            <a:ext cx="218016" cy="163513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AutoShape 10"/>
          <p:cNvSpPr>
            <a:spLocks noChangeArrowheads="1"/>
          </p:cNvSpPr>
          <p:nvPr/>
        </p:nvSpPr>
        <p:spPr bwMode="auto">
          <a:xfrm>
            <a:off x="6532034" y="3101976"/>
            <a:ext cx="215900" cy="163513"/>
          </a:xfrm>
          <a:prstGeom prst="roundRect">
            <a:avLst>
              <a:gd name="adj" fmla="val 16667"/>
            </a:avLst>
          </a:prstGeom>
          <a:solidFill>
            <a:srgbClr val="FF333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AutoShape 11"/>
          <p:cNvSpPr>
            <a:spLocks noChangeArrowheads="1"/>
          </p:cNvSpPr>
          <p:nvPr/>
        </p:nvSpPr>
        <p:spPr bwMode="auto">
          <a:xfrm>
            <a:off x="7401985" y="3917951"/>
            <a:ext cx="2116" cy="163513"/>
          </a:xfrm>
          <a:prstGeom prst="triangle">
            <a:avLst>
              <a:gd name="adj" fmla="val 50000"/>
            </a:avLst>
          </a:prstGeom>
          <a:solidFill>
            <a:srgbClr val="FF3366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AutoShape 12"/>
          <p:cNvSpPr>
            <a:spLocks noChangeArrowheads="1"/>
          </p:cNvSpPr>
          <p:nvPr/>
        </p:nvSpPr>
        <p:spPr bwMode="auto">
          <a:xfrm>
            <a:off x="6314018" y="4083051"/>
            <a:ext cx="215900" cy="161925"/>
          </a:xfrm>
          <a:prstGeom prst="triangle">
            <a:avLst>
              <a:gd name="adj" fmla="val 50000"/>
            </a:avLst>
          </a:prstGeom>
          <a:solidFill>
            <a:srgbClr val="23FF2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AutoShape 13"/>
          <p:cNvSpPr>
            <a:spLocks noChangeArrowheads="1"/>
          </p:cNvSpPr>
          <p:nvPr/>
        </p:nvSpPr>
        <p:spPr bwMode="auto">
          <a:xfrm>
            <a:off x="7401985" y="3917951"/>
            <a:ext cx="215900" cy="163513"/>
          </a:xfrm>
          <a:prstGeom prst="triangle">
            <a:avLst>
              <a:gd name="adj" fmla="val 50000"/>
            </a:avLst>
          </a:prstGeom>
          <a:solidFill>
            <a:srgbClr val="23FF2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Oval 14"/>
          <p:cNvSpPr>
            <a:spLocks noChangeArrowheads="1"/>
          </p:cNvSpPr>
          <p:nvPr/>
        </p:nvSpPr>
        <p:spPr bwMode="auto">
          <a:xfrm>
            <a:off x="6965951" y="2122488"/>
            <a:ext cx="215900" cy="163512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7095067" y="2816226"/>
            <a:ext cx="215900" cy="161925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4281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609601" y="273051"/>
            <a:ext cx="10970684" cy="11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352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algn="l">
              <a:buClrTx/>
              <a:buFontTx/>
              <a:buNone/>
            </a:pPr>
            <a:r>
              <a:rPr lang="en-GB" sz="3200"/>
              <a:t>Why use clustering / density?</a:t>
            </a:r>
          </a:p>
        </p:txBody>
      </p:sp>
      <p:sp>
        <p:nvSpPr>
          <p:cNvPr id="29698" name="Oval 2"/>
          <p:cNvSpPr>
            <a:spLocks noChangeArrowheads="1"/>
          </p:cNvSpPr>
          <p:nvPr/>
        </p:nvSpPr>
        <p:spPr bwMode="auto">
          <a:xfrm>
            <a:off x="6747934" y="4083051"/>
            <a:ext cx="218017" cy="161925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7838018" y="3917951"/>
            <a:ext cx="215900" cy="163513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7620001" y="4408489"/>
            <a:ext cx="218017" cy="161925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 flipV="1">
            <a:off x="2829985" y="1425575"/>
            <a:ext cx="7183967" cy="47418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6096001" y="2613026"/>
            <a:ext cx="218017" cy="161925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7"/>
          <p:cNvSpPr>
            <a:spLocks noChangeArrowheads="1"/>
          </p:cNvSpPr>
          <p:nvPr/>
        </p:nvSpPr>
        <p:spPr bwMode="auto">
          <a:xfrm>
            <a:off x="6965951" y="2122488"/>
            <a:ext cx="215900" cy="163512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Oval 8"/>
          <p:cNvSpPr>
            <a:spLocks noChangeArrowheads="1"/>
          </p:cNvSpPr>
          <p:nvPr/>
        </p:nvSpPr>
        <p:spPr bwMode="auto">
          <a:xfrm>
            <a:off x="2393951" y="4244976"/>
            <a:ext cx="218016" cy="163513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AutoShape 9"/>
          <p:cNvSpPr>
            <a:spLocks noChangeArrowheads="1"/>
          </p:cNvSpPr>
          <p:nvPr/>
        </p:nvSpPr>
        <p:spPr bwMode="auto">
          <a:xfrm>
            <a:off x="6532034" y="3101976"/>
            <a:ext cx="215900" cy="163513"/>
          </a:xfrm>
          <a:prstGeom prst="roundRect">
            <a:avLst>
              <a:gd name="adj" fmla="val 16667"/>
            </a:avLst>
          </a:prstGeom>
          <a:solidFill>
            <a:srgbClr val="FF333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AutoShape 10"/>
          <p:cNvSpPr>
            <a:spLocks noChangeArrowheads="1"/>
          </p:cNvSpPr>
          <p:nvPr/>
        </p:nvSpPr>
        <p:spPr bwMode="auto">
          <a:xfrm>
            <a:off x="7401985" y="3917951"/>
            <a:ext cx="2116" cy="163513"/>
          </a:xfrm>
          <a:prstGeom prst="triangle">
            <a:avLst>
              <a:gd name="adj" fmla="val 50000"/>
            </a:avLst>
          </a:prstGeom>
          <a:solidFill>
            <a:srgbClr val="FF3366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AutoShape 11"/>
          <p:cNvSpPr>
            <a:spLocks noChangeArrowheads="1"/>
          </p:cNvSpPr>
          <p:nvPr/>
        </p:nvSpPr>
        <p:spPr bwMode="auto">
          <a:xfrm>
            <a:off x="6314018" y="4083051"/>
            <a:ext cx="215900" cy="161925"/>
          </a:xfrm>
          <a:prstGeom prst="triangle">
            <a:avLst>
              <a:gd name="adj" fmla="val 50000"/>
            </a:avLst>
          </a:prstGeom>
          <a:solidFill>
            <a:srgbClr val="23FF2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AutoShape 12"/>
          <p:cNvSpPr>
            <a:spLocks noChangeArrowheads="1"/>
          </p:cNvSpPr>
          <p:nvPr/>
        </p:nvSpPr>
        <p:spPr bwMode="auto">
          <a:xfrm>
            <a:off x="7401985" y="3917951"/>
            <a:ext cx="215900" cy="163513"/>
          </a:xfrm>
          <a:prstGeom prst="triangle">
            <a:avLst>
              <a:gd name="adj" fmla="val 50000"/>
            </a:avLst>
          </a:prstGeom>
          <a:solidFill>
            <a:srgbClr val="23FF2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Oval 13"/>
          <p:cNvSpPr>
            <a:spLocks noChangeArrowheads="1"/>
          </p:cNvSpPr>
          <p:nvPr/>
        </p:nvSpPr>
        <p:spPr bwMode="auto">
          <a:xfrm>
            <a:off x="6965951" y="2122488"/>
            <a:ext cx="215900" cy="163512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Oval 14"/>
          <p:cNvSpPr>
            <a:spLocks noChangeArrowheads="1"/>
          </p:cNvSpPr>
          <p:nvPr/>
        </p:nvSpPr>
        <p:spPr bwMode="auto">
          <a:xfrm>
            <a:off x="7095067" y="2816226"/>
            <a:ext cx="215900" cy="161925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AutoShape 15"/>
          <p:cNvSpPr>
            <a:spLocks noChangeArrowheads="1"/>
          </p:cNvSpPr>
          <p:nvPr/>
        </p:nvSpPr>
        <p:spPr bwMode="auto">
          <a:xfrm>
            <a:off x="7600951" y="3157539"/>
            <a:ext cx="218016" cy="161925"/>
          </a:xfrm>
          <a:prstGeom prst="triangle">
            <a:avLst>
              <a:gd name="adj" fmla="val 50000"/>
            </a:avLst>
          </a:prstGeom>
          <a:solidFill>
            <a:srgbClr val="23FF23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141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OPAL [Georg </a:t>
            </a:r>
            <a:r>
              <a:rPr lang="en-US" dirty="0" err="1" smtClean="0"/>
              <a:t>Krempl</a:t>
            </a:r>
            <a:r>
              <a:rPr lang="en-US" dirty="0" smtClean="0"/>
              <a:t> </a:t>
            </a:r>
            <a:r>
              <a:rPr lang="en-US" dirty="0" err="1" smtClean="0"/>
              <a:t>etal</a:t>
            </a:r>
            <a:r>
              <a:rPr lang="en-US" dirty="0" smtClean="0"/>
              <a:t> 2015]</a:t>
            </a:r>
            <a:endParaRPr lang="en-US" dirty="0"/>
          </a:p>
        </p:txBody>
      </p:sp>
      <p:pic>
        <p:nvPicPr>
          <p:cNvPr id="4" name="Content Placeholder 3" descr="georg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9" b="1555"/>
          <a:stretch/>
        </p:blipFill>
        <p:spPr>
          <a:xfrm>
            <a:off x="1168759" y="1744164"/>
            <a:ext cx="8761413" cy="5025600"/>
          </a:xfrm>
        </p:spPr>
      </p:pic>
    </p:spTree>
    <p:extLst>
      <p:ext uri="{BB962C8B-B14F-4D97-AF65-F5344CB8AC3E}">
        <p14:creationId xmlns:p14="http://schemas.microsoft.com/office/powerpoint/2010/main" val="3588687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sources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116995" cy="3902420"/>
          </a:xfrm>
        </p:spPr>
        <p:txBody>
          <a:bodyPr>
            <a:normAutofit/>
          </a:bodyPr>
          <a:lstStyle/>
          <a:p>
            <a:r>
              <a:rPr lang="en-NZ" sz="2400" dirty="0" smtClean="0"/>
              <a:t>No easy access to real-world streams </a:t>
            </a:r>
          </a:p>
          <a:p>
            <a:r>
              <a:rPr lang="en-NZ" sz="2400" dirty="0" smtClean="0"/>
              <a:t>Twitter: may collect, but not share </a:t>
            </a:r>
            <a:r>
              <a:rPr lang="en-US" sz="2400" dirty="0" smtClean="0">
                <a:sym typeface="Wingdings"/>
              </a:rPr>
              <a:t></a:t>
            </a:r>
          </a:p>
          <a:p>
            <a:endParaRPr lang="en-US" sz="2400" dirty="0">
              <a:sym typeface="Wingdings"/>
            </a:endParaRPr>
          </a:p>
          <a:p>
            <a:r>
              <a:rPr lang="en-US" sz="2400" dirty="0" smtClean="0">
                <a:sym typeface="Wingdings"/>
              </a:rPr>
              <a:t>Do we actually want/need “sets”, or</a:t>
            </a:r>
          </a:p>
          <a:p>
            <a:r>
              <a:rPr lang="en-US" sz="2400" dirty="0" smtClean="0">
                <a:sym typeface="Wingdings"/>
              </a:rPr>
              <a:t>Publish/share sources instead?</a:t>
            </a:r>
          </a:p>
          <a:p>
            <a:endParaRPr lang="en-US" sz="2400" dirty="0">
              <a:sym typeface="Wingdings"/>
            </a:endParaRPr>
          </a:p>
          <a:p>
            <a:r>
              <a:rPr lang="en-US" sz="2400" dirty="0" smtClean="0">
                <a:sym typeface="Wingdings"/>
              </a:rPr>
              <a:t>Generators to the rescue 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1646592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directions and angles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stream mining</a:t>
            </a:r>
          </a:p>
          <a:p>
            <a:r>
              <a:rPr lang="en-US" dirty="0" smtClean="0"/>
              <a:t>Concept evolution, recurrent concepts</a:t>
            </a:r>
          </a:p>
          <a:p>
            <a:r>
              <a:rPr lang="en-US" dirty="0" smtClean="0"/>
              <a:t>True real-time </a:t>
            </a:r>
            <a:r>
              <a:rPr lang="en-US" dirty="0" err="1" smtClean="0"/>
              <a:t>behaviour</a:t>
            </a:r>
            <a:endParaRPr lang="en-US" dirty="0" smtClean="0"/>
          </a:p>
          <a:p>
            <a:r>
              <a:rPr lang="en-US" dirty="0" smtClean="0"/>
              <a:t>Streams vs. Batch: could it be more of a continuum?</a:t>
            </a:r>
          </a:p>
          <a:p>
            <a:r>
              <a:rPr lang="en-US" dirty="0" smtClean="0"/>
              <a:t>Streams &amp; Deep Learning: is </a:t>
            </a:r>
            <a:r>
              <a:rPr lang="en-US" smtClean="0"/>
              <a:t>it feasible?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95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Stream mining summary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116995" cy="3902420"/>
          </a:xfrm>
        </p:spPr>
        <p:txBody>
          <a:bodyPr>
            <a:normAutofit/>
          </a:bodyPr>
          <a:lstStyle/>
          <a:p>
            <a:r>
              <a:rPr lang="en-NZ" sz="2400" dirty="0" smtClean="0"/>
              <a:t>Stream mining = online learning </a:t>
            </a:r>
            <a:r>
              <a:rPr lang="en-NZ" sz="2400" dirty="0" smtClean="0">
                <a:solidFill>
                  <a:srgbClr val="FF0000"/>
                </a:solidFill>
              </a:rPr>
              <a:t>without</a:t>
            </a:r>
            <a:r>
              <a:rPr lang="en-NZ" sz="2400" dirty="0" smtClean="0"/>
              <a:t> the IID assumption</a:t>
            </a:r>
          </a:p>
          <a:p>
            <a:endParaRPr lang="en-NZ" sz="2400" dirty="0"/>
          </a:p>
          <a:p>
            <a:pPr marL="0" indent="0">
              <a:buNone/>
            </a:pPr>
            <a:endParaRPr lang="en-NZ" sz="2400" dirty="0"/>
          </a:p>
          <a:p>
            <a:pPr marL="0" indent="0">
              <a:buNone/>
            </a:pPr>
            <a:r>
              <a:rPr lang="en-NZ" sz="2400" dirty="0" smtClean="0"/>
              <a:t>Lots of missing bits =&gt; opportunity</a:t>
            </a:r>
          </a:p>
          <a:p>
            <a:pPr marL="0" indent="0">
              <a:buNone/>
            </a:pPr>
            <a:r>
              <a:rPr lang="en-NZ" sz="2400" dirty="0" smtClean="0"/>
              <a:t>Lots of space for cool R&amp;D</a:t>
            </a:r>
          </a:p>
          <a:p>
            <a:endParaRPr lang="en-NZ" sz="2400" dirty="0"/>
          </a:p>
          <a:p>
            <a:pPr marL="0" indent="0">
              <a:buNone/>
            </a:pPr>
            <a:r>
              <a:rPr lang="en-NZ" sz="2400" dirty="0" smtClean="0"/>
              <a:t>THANK YOU!</a:t>
            </a:r>
            <a:endParaRPr lang="en-NZ" sz="2400" dirty="0"/>
          </a:p>
        </p:txBody>
      </p:sp>
      <p:pic>
        <p:nvPicPr>
          <p:cNvPr id="4" name="Picture 3" descr="halfFu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101" y="3282280"/>
            <a:ext cx="4809540" cy="320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31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Rather neglected area</a:t>
            </a:r>
          </a:p>
          <a:p>
            <a:r>
              <a:rPr lang="en-US" dirty="0" smtClean="0"/>
              <a:t>Most approaches are adaptions of Classification Stream learners</a:t>
            </a:r>
          </a:p>
          <a:p>
            <a:r>
              <a:rPr lang="en-US" dirty="0" smtClean="0"/>
              <a:t>Can simply adapt SGD for numeric loss, e.g.</a:t>
            </a:r>
          </a:p>
          <a:p>
            <a:pPr lvl="1"/>
            <a:r>
              <a:rPr lang="en-US" dirty="0" smtClean="0"/>
              <a:t>Squared loss</a:t>
            </a:r>
          </a:p>
          <a:p>
            <a:pPr lvl="1"/>
            <a:r>
              <a:rPr lang="en-US" dirty="0" smtClean="0"/>
              <a:t>Hinge loss</a:t>
            </a:r>
          </a:p>
          <a:p>
            <a:pPr lvl="1"/>
            <a:r>
              <a:rPr lang="en-US" dirty="0" smtClean="0"/>
              <a:t>Huber loss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4669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You, my co-authors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smtClean="0"/>
              <a:t>Ricard </a:t>
            </a:r>
            <a:r>
              <a:rPr lang="nl-NL" dirty="0" err="1"/>
              <a:t>Gavaldà</a:t>
            </a:r>
            <a:r>
              <a:rPr lang="nl-NL" dirty="0"/>
              <a:t> </a:t>
            </a:r>
            <a:r>
              <a:rPr lang="nl-NL" dirty="0" smtClean="0"/>
              <a:t>Albert </a:t>
            </a:r>
            <a:r>
              <a:rPr lang="nl-NL" dirty="0" err="1" smtClean="0"/>
              <a:t>Bifet</a:t>
            </a:r>
            <a:r>
              <a:rPr lang="nl-NL" dirty="0" smtClean="0"/>
              <a:t> </a:t>
            </a:r>
            <a:r>
              <a:rPr lang="nl-NL" dirty="0" err="1" smtClean="0"/>
              <a:t>Geoff</a:t>
            </a:r>
            <a:r>
              <a:rPr lang="nl-NL" dirty="0" smtClean="0"/>
              <a:t> </a:t>
            </a:r>
            <a:r>
              <a:rPr lang="nl-NL" dirty="0"/>
              <a:t>Holmes </a:t>
            </a:r>
            <a:endParaRPr lang="nl-NL" dirty="0" smtClean="0"/>
          </a:p>
          <a:p>
            <a:r>
              <a:rPr lang="nl-NL" dirty="0" err="1" smtClean="0"/>
              <a:t>Eibe</a:t>
            </a:r>
            <a:r>
              <a:rPr lang="nl-NL" dirty="0" smtClean="0"/>
              <a:t> </a:t>
            </a:r>
            <a:r>
              <a:rPr lang="nl-NL" dirty="0"/>
              <a:t>Frank Stefan Kramer Jesse Read Richard </a:t>
            </a:r>
            <a:r>
              <a:rPr lang="nl-NL" dirty="0" err="1"/>
              <a:t>Kirkby</a:t>
            </a:r>
            <a:r>
              <a:rPr lang="nl-NL" dirty="0"/>
              <a:t> </a:t>
            </a:r>
            <a:r>
              <a:rPr lang="nl-NL" dirty="0" err="1"/>
              <a:t>Indre</a:t>
            </a:r>
            <a:r>
              <a:rPr lang="nl-NL" dirty="0"/>
              <a:t> </a:t>
            </a:r>
            <a:r>
              <a:rPr lang="nl-NL" dirty="0" err="1"/>
              <a:t>Zliobaite</a:t>
            </a:r>
            <a:r>
              <a:rPr lang="nl-NL" dirty="0"/>
              <a:t> Mark A. Hall Felipe Bravo-</a:t>
            </a:r>
            <a:r>
              <a:rPr lang="nl-NL" dirty="0" err="1"/>
              <a:t>Marquez</a:t>
            </a:r>
            <a:r>
              <a:rPr lang="nl-NL" dirty="0"/>
              <a:t> </a:t>
            </a:r>
            <a:r>
              <a:rPr lang="nl-NL" dirty="0" err="1"/>
              <a:t>Joaquin</a:t>
            </a:r>
            <a:r>
              <a:rPr lang="nl-NL" dirty="0"/>
              <a:t> </a:t>
            </a:r>
            <a:r>
              <a:rPr lang="nl-NL" dirty="0" err="1"/>
              <a:t>Vanschoren</a:t>
            </a:r>
            <a:r>
              <a:rPr lang="nl-NL" dirty="0"/>
              <a:t> </a:t>
            </a:r>
            <a:r>
              <a:rPr lang="nl-NL" dirty="0" err="1"/>
              <a:t>Quan</a:t>
            </a:r>
            <a:r>
              <a:rPr lang="nl-NL" dirty="0"/>
              <a:t> Sun </a:t>
            </a:r>
            <a:r>
              <a:rPr lang="nl-NL" dirty="0" err="1"/>
              <a:t>Timm</a:t>
            </a:r>
            <a:r>
              <a:rPr lang="nl-NL" dirty="0"/>
              <a:t> Jansen Philipp Kranen Peter </a:t>
            </a:r>
            <a:r>
              <a:rPr lang="nl-NL" dirty="0" err="1"/>
              <a:t>Reutemann</a:t>
            </a:r>
            <a:r>
              <a:rPr lang="nl-NL" dirty="0"/>
              <a:t> Hardy Kremer Thomas </a:t>
            </a:r>
            <a:r>
              <a:rPr lang="nl-NL" dirty="0" err="1" smtClean="0"/>
              <a:t>Seidl</a:t>
            </a:r>
            <a:r>
              <a:rPr lang="nl-NL" dirty="0" smtClean="0"/>
              <a:t> </a:t>
            </a:r>
            <a:r>
              <a:rPr lang="nl-NL" dirty="0"/>
              <a:t>Hendrik </a:t>
            </a:r>
            <a:r>
              <a:rPr lang="nl-NL" dirty="0" err="1"/>
              <a:t>Blockeel</a:t>
            </a:r>
            <a:r>
              <a:rPr lang="nl-NL" dirty="0"/>
              <a:t> Dino </a:t>
            </a:r>
            <a:r>
              <a:rPr lang="nl-NL" dirty="0" err="1"/>
              <a:t>Ienco</a:t>
            </a:r>
            <a:r>
              <a:rPr lang="nl-NL" dirty="0"/>
              <a:t> Kurt Driessens Grant Anderson Gerhard </a:t>
            </a:r>
            <a:r>
              <a:rPr lang="nl-NL" dirty="0" err="1"/>
              <a:t>Widmer</a:t>
            </a:r>
            <a:r>
              <a:rPr lang="nl-NL" dirty="0"/>
              <a:t> Mark </a:t>
            </a:r>
            <a:r>
              <a:rPr lang="nl-NL" dirty="0" err="1"/>
              <a:t>Utting</a:t>
            </a:r>
            <a:r>
              <a:rPr lang="nl-NL" dirty="0"/>
              <a:t> Ian H. Witten Johannes </a:t>
            </a:r>
            <a:r>
              <a:rPr lang="nl-NL" dirty="0" err="1"/>
              <a:t>Fürnkranz</a:t>
            </a:r>
            <a:r>
              <a:rPr lang="nl-NL" dirty="0"/>
              <a:t> Jan N. van Rijn Michael Mayo Stefan </a:t>
            </a:r>
            <a:r>
              <a:rPr lang="nl-NL" dirty="0" err="1"/>
              <a:t>Mutter</a:t>
            </a:r>
            <a:r>
              <a:rPr lang="nl-NL" dirty="0"/>
              <a:t> Samuel </a:t>
            </a:r>
            <a:r>
              <a:rPr lang="nl-NL" dirty="0" err="1"/>
              <a:t>Sarjant</a:t>
            </a:r>
            <a:r>
              <a:rPr lang="nl-NL" dirty="0"/>
              <a:t> </a:t>
            </a:r>
            <a:r>
              <a:rPr lang="nl-NL" dirty="0" err="1"/>
              <a:t>Sripirakas</a:t>
            </a:r>
            <a:r>
              <a:rPr lang="nl-NL" dirty="0"/>
              <a:t> </a:t>
            </a:r>
            <a:r>
              <a:rPr lang="nl-NL" dirty="0" err="1"/>
              <a:t>Sakthithasan</a:t>
            </a:r>
            <a:r>
              <a:rPr lang="nl-NL" dirty="0"/>
              <a:t> Tim </a:t>
            </a:r>
            <a:r>
              <a:rPr lang="nl-NL" dirty="0" err="1"/>
              <a:t>Leathart</a:t>
            </a:r>
            <a:r>
              <a:rPr lang="nl-NL" dirty="0"/>
              <a:t> Robert </a:t>
            </a:r>
            <a:r>
              <a:rPr lang="nl-NL" dirty="0" err="1"/>
              <a:t>Trappl</a:t>
            </a:r>
            <a:r>
              <a:rPr lang="nl-NL" dirty="0"/>
              <a:t> Claire </a:t>
            </a:r>
            <a:r>
              <a:rPr lang="nl-NL" dirty="0" err="1"/>
              <a:t>Leschi</a:t>
            </a:r>
            <a:r>
              <a:rPr lang="nl-NL" dirty="0"/>
              <a:t> </a:t>
            </a:r>
            <a:r>
              <a:rPr lang="nl-NL" dirty="0" err="1"/>
              <a:t>Luís</a:t>
            </a:r>
            <a:r>
              <a:rPr lang="nl-NL" dirty="0"/>
              <a:t> </a:t>
            </a:r>
            <a:r>
              <a:rPr lang="nl-NL" dirty="0" err="1"/>
              <a:t>Torgo</a:t>
            </a:r>
            <a:r>
              <a:rPr lang="nl-NL" dirty="0"/>
              <a:t> Madeleine </a:t>
            </a:r>
            <a:r>
              <a:rPr lang="nl-NL" dirty="0" err="1"/>
              <a:t>Seeland</a:t>
            </a:r>
            <a:r>
              <a:rPr lang="nl-NL" dirty="0"/>
              <a:t> Rita P. </a:t>
            </a:r>
            <a:r>
              <a:rPr lang="nl-NL" dirty="0" err="1"/>
              <a:t>Ribeiro</a:t>
            </a:r>
            <a:r>
              <a:rPr lang="nl-NL" dirty="0"/>
              <a:t> Christoph </a:t>
            </a:r>
            <a:r>
              <a:rPr lang="nl-NL" dirty="0" err="1"/>
              <a:t>Helma</a:t>
            </a:r>
            <a:r>
              <a:rPr lang="nl-NL" dirty="0"/>
              <a:t> </a:t>
            </a:r>
            <a:r>
              <a:rPr lang="nl-NL" dirty="0" err="1"/>
              <a:t>Saso</a:t>
            </a:r>
            <a:r>
              <a:rPr lang="nl-NL" dirty="0"/>
              <a:t> </a:t>
            </a:r>
            <a:r>
              <a:rPr lang="nl-NL" dirty="0" err="1"/>
              <a:t>Dzeroski</a:t>
            </a:r>
            <a:r>
              <a:rPr lang="nl-NL" dirty="0"/>
              <a:t> Michael de Groeve Russel </a:t>
            </a:r>
            <a:r>
              <a:rPr lang="nl-NL" dirty="0" err="1"/>
              <a:t>Pears</a:t>
            </a:r>
            <a:r>
              <a:rPr lang="nl-NL" dirty="0"/>
              <a:t> Min-</a:t>
            </a:r>
            <a:r>
              <a:rPr lang="nl-NL" dirty="0" err="1"/>
              <a:t>Hsien</a:t>
            </a:r>
            <a:r>
              <a:rPr lang="nl-NL" dirty="0"/>
              <a:t> </a:t>
            </a:r>
            <a:r>
              <a:rPr lang="nl-NL" dirty="0" err="1"/>
              <a:t>Weng</a:t>
            </a:r>
            <a:r>
              <a:rPr lang="nl-NL" dirty="0"/>
              <a:t> </a:t>
            </a:r>
            <a:r>
              <a:rPr lang="nl-NL" dirty="0" err="1"/>
              <a:t>Boris</a:t>
            </a:r>
            <a:r>
              <a:rPr lang="nl-NL" dirty="0"/>
              <a:t> </a:t>
            </a:r>
            <a:r>
              <a:rPr lang="nl-NL" dirty="0" err="1"/>
              <a:t>Kompare</a:t>
            </a:r>
            <a:r>
              <a:rPr lang="nl-NL" dirty="0"/>
              <a:t> Pascal Poncelet Tony Smith Paula Branco Wim Van </a:t>
            </a:r>
            <a:r>
              <a:rPr lang="nl-NL" dirty="0" err="1"/>
              <a:t>Laer</a:t>
            </a:r>
            <a:r>
              <a:rPr lang="nl-NL" dirty="0"/>
              <a:t> Jean Paul </a:t>
            </a:r>
            <a:r>
              <a:rPr lang="nl-NL" dirty="0" err="1"/>
              <a:t>Barddal</a:t>
            </a:r>
            <a:r>
              <a:rPr lang="nl-NL" dirty="0"/>
              <a:t> </a:t>
            </a:r>
            <a:r>
              <a:rPr lang="nl-NL" dirty="0" err="1"/>
              <a:t>Fabrício</a:t>
            </a:r>
            <a:r>
              <a:rPr lang="nl-NL" dirty="0"/>
              <a:t> </a:t>
            </a:r>
            <a:r>
              <a:rPr lang="nl-NL" dirty="0" err="1"/>
              <a:t>Enembreck</a:t>
            </a:r>
            <a:r>
              <a:rPr lang="nl-NL" dirty="0"/>
              <a:t> Roger </a:t>
            </a:r>
            <a:r>
              <a:rPr lang="nl-NL" dirty="0" err="1"/>
              <a:t>Clayton</a:t>
            </a:r>
            <a:r>
              <a:rPr lang="nl-NL" dirty="0"/>
              <a:t> </a:t>
            </a:r>
            <a:r>
              <a:rPr lang="nl-NL" dirty="0" err="1"/>
              <a:t>Saif</a:t>
            </a:r>
            <a:r>
              <a:rPr lang="nl-NL" dirty="0"/>
              <a:t> Mohammad </a:t>
            </a:r>
            <a:r>
              <a:rPr lang="nl-NL" dirty="0" err="1"/>
              <a:t>Jochen</a:t>
            </a:r>
            <a:r>
              <a:rPr lang="nl-NL" dirty="0"/>
              <a:t> </a:t>
            </a:r>
            <a:r>
              <a:rPr lang="nl-NL" dirty="0" err="1"/>
              <a:t>Renz</a:t>
            </a:r>
            <a:r>
              <a:rPr lang="nl-NL" dirty="0"/>
              <a:t> </a:t>
            </a:r>
            <a:r>
              <a:rPr lang="nl-NL" dirty="0" err="1"/>
              <a:t>Gabi</a:t>
            </a:r>
            <a:r>
              <a:rPr lang="nl-NL" dirty="0"/>
              <a:t> Schmidberger Johann </a:t>
            </a:r>
            <a:r>
              <a:rPr lang="nl-NL" dirty="0" err="1"/>
              <a:t>Petrak</a:t>
            </a:r>
            <a:r>
              <a:rPr lang="nl-NL" dirty="0"/>
              <a:t> Johannes </a:t>
            </a:r>
            <a:r>
              <a:rPr lang="nl-NL" dirty="0" err="1"/>
              <a:t>Matiasek</a:t>
            </a:r>
            <a:r>
              <a:rPr lang="nl-NL" dirty="0"/>
              <a:t> </a:t>
            </a:r>
            <a:r>
              <a:rPr lang="nl-NL" dirty="0" err="1"/>
              <a:t>Ashraf</a:t>
            </a:r>
            <a:r>
              <a:rPr lang="nl-NL" dirty="0"/>
              <a:t> M. </a:t>
            </a:r>
            <a:r>
              <a:rPr lang="nl-NL" dirty="0" err="1"/>
              <a:t>Kibriya</a:t>
            </a:r>
            <a:r>
              <a:rPr lang="nl-NL" dirty="0"/>
              <a:t> Christophe G. </a:t>
            </a:r>
            <a:r>
              <a:rPr lang="nl-NL" dirty="0" err="1"/>
              <a:t>Giraud</a:t>
            </a:r>
            <a:r>
              <a:rPr lang="nl-NL" dirty="0"/>
              <a:t>-Carrier John G. </a:t>
            </a:r>
            <a:r>
              <a:rPr lang="nl-NL" dirty="0" err="1"/>
              <a:t>Cleary</a:t>
            </a:r>
            <a:r>
              <a:rPr lang="nl-NL" dirty="0"/>
              <a:t> Wolfgang Heinz </a:t>
            </a:r>
            <a:r>
              <a:rPr lang="nl-NL" dirty="0" err="1"/>
              <a:t>Xing</a:t>
            </a:r>
            <a:r>
              <a:rPr lang="nl-NL" dirty="0"/>
              <a:t> </a:t>
            </a:r>
            <a:r>
              <a:rPr lang="nl-NL" dirty="0" err="1"/>
              <a:t>Wu</a:t>
            </a:r>
            <a:r>
              <a:rPr lang="nl-NL" dirty="0"/>
              <a:t> Klaus </a:t>
            </a:r>
            <a:r>
              <a:rPr lang="nl-NL" dirty="0" err="1"/>
              <a:t>Kovar</a:t>
            </a:r>
            <a:r>
              <a:rPr lang="nl-NL" dirty="0"/>
              <a:t> </a:t>
            </a:r>
            <a:r>
              <a:rPr lang="nl-NL" dirty="0" err="1"/>
              <a:t>Gianmarco</a:t>
            </a:r>
            <a:r>
              <a:rPr lang="nl-NL" dirty="0"/>
              <a:t> De </a:t>
            </a:r>
            <a:r>
              <a:rPr lang="nl-NL" dirty="0" err="1"/>
              <a:t>Francisci</a:t>
            </a:r>
            <a:r>
              <a:rPr lang="nl-NL" dirty="0"/>
              <a:t> Morales Leonard E. </a:t>
            </a:r>
            <a:r>
              <a:rPr lang="nl-NL" dirty="0" err="1"/>
              <a:t>Trigg</a:t>
            </a:r>
            <a:r>
              <a:rPr lang="nl-NL" dirty="0"/>
              <a:t> M. </a:t>
            </a:r>
            <a:r>
              <a:rPr lang="nl-NL" dirty="0" err="1"/>
              <a:t>Hoberstorfer</a:t>
            </a:r>
            <a:r>
              <a:rPr lang="nl-NL" dirty="0"/>
              <a:t> </a:t>
            </a:r>
            <a:r>
              <a:rPr lang="nl-NL" dirty="0" err="1"/>
              <a:t>Heitor</a:t>
            </a:r>
            <a:r>
              <a:rPr lang="nl-NL" dirty="0"/>
              <a:t> </a:t>
            </a:r>
            <a:r>
              <a:rPr lang="nl-NL" dirty="0" err="1"/>
              <a:t>Murilo</a:t>
            </a:r>
            <a:r>
              <a:rPr lang="nl-NL" dirty="0"/>
              <a:t> Gomes </a:t>
            </a:r>
            <a:r>
              <a:rPr lang="nl-NL" dirty="0" err="1"/>
              <a:t>Maximilien</a:t>
            </a:r>
            <a:r>
              <a:rPr lang="nl-NL" dirty="0"/>
              <a:t> </a:t>
            </a:r>
            <a:r>
              <a:rPr lang="nl-NL" dirty="0" err="1"/>
              <a:t>Sauban</a:t>
            </a:r>
            <a:r>
              <a:rPr lang="nl-NL" dirty="0"/>
              <a:t> Mi Li Michael J. </a:t>
            </a:r>
            <a:r>
              <a:rPr lang="nl-NL" dirty="0" err="1"/>
              <a:t>Cree</a:t>
            </a:r>
            <a:r>
              <a:rPr lang="nl-NL" dirty="0"/>
              <a:t> Henry </a:t>
            </a:r>
            <a:r>
              <a:rPr lang="nl-NL" dirty="0" err="1"/>
              <a:t>Gouk</a:t>
            </a:r>
            <a:r>
              <a:rPr lang="nl-NL" dirty="0"/>
              <a:t> Elizabeth </a:t>
            </a:r>
            <a:r>
              <a:rPr lang="nl-NL" dirty="0" err="1"/>
              <a:t>Garner</a:t>
            </a:r>
            <a:r>
              <a:rPr lang="nl-NL" dirty="0"/>
              <a:t> Hermann </a:t>
            </a:r>
            <a:r>
              <a:rPr lang="nl-NL" dirty="0" err="1"/>
              <a:t>Kaindl</a:t>
            </a:r>
            <a:r>
              <a:rPr lang="nl-NL" dirty="0"/>
              <a:t> Nils </a:t>
            </a:r>
            <a:r>
              <a:rPr lang="nl-NL" dirty="0" err="1"/>
              <a:t>Weidmann</a:t>
            </a:r>
            <a:r>
              <a:rPr lang="nl-NL" dirty="0"/>
              <a:t> Ernst </a:t>
            </a:r>
            <a:r>
              <a:rPr lang="nl-NL" dirty="0" err="1"/>
              <a:t>Buchberger</a:t>
            </a:r>
            <a:r>
              <a:rPr lang="nl-NL" dirty="0"/>
              <a:t> </a:t>
            </a:r>
            <a:r>
              <a:rPr lang="nl-NL" dirty="0" err="1"/>
              <a:t>Hilan</a:t>
            </a:r>
            <a:r>
              <a:rPr lang="nl-NL" dirty="0"/>
              <a:t> </a:t>
            </a:r>
            <a:r>
              <a:rPr lang="nl-NL" dirty="0" err="1"/>
              <a:t>Bensusan</a:t>
            </a:r>
            <a:r>
              <a:rPr lang="nl-NL" dirty="0"/>
              <a:t> </a:t>
            </a:r>
            <a:r>
              <a:rPr lang="nl-NL" dirty="0" err="1"/>
              <a:t>Jörg</a:t>
            </a:r>
            <a:r>
              <a:rPr lang="nl-NL" dirty="0"/>
              <a:t> </a:t>
            </a:r>
            <a:r>
              <a:rPr lang="nl-NL" dirty="0" err="1"/>
              <a:t>Wicker</a:t>
            </a:r>
            <a:r>
              <a:rPr lang="nl-NL" dirty="0"/>
              <a:t> </a:t>
            </a:r>
            <a:r>
              <a:rPr lang="nl-NL" dirty="0" err="1"/>
              <a:t>Achim</a:t>
            </a:r>
            <a:r>
              <a:rPr lang="nl-NL" dirty="0"/>
              <a:t> G. Hoffmann Andreas </a:t>
            </a:r>
            <a:r>
              <a:rPr lang="nl-NL" dirty="0" err="1"/>
              <a:t>Hapfelmeier</a:t>
            </a:r>
            <a:r>
              <a:rPr lang="nl-NL" dirty="0"/>
              <a:t> Christian </a:t>
            </a:r>
            <a:r>
              <a:rPr lang="nl-NL" dirty="0" err="1"/>
              <a:t>Holzbaur</a:t>
            </a:r>
            <a:r>
              <a:rPr lang="nl-NL" dirty="0"/>
              <a:t> Fabian </a:t>
            </a:r>
            <a:r>
              <a:rPr lang="nl-NL" dirty="0" err="1"/>
              <a:t>Buchwald</a:t>
            </a:r>
            <a:r>
              <a:rPr lang="nl-NL" dirty="0"/>
              <a:t> Remco R. </a:t>
            </a:r>
            <a:r>
              <a:rPr lang="nl-NL" dirty="0" err="1"/>
              <a:t>Bouckaert</a:t>
            </a:r>
            <a:r>
              <a:rPr lang="nl-NL" dirty="0"/>
              <a:t> </a:t>
            </a:r>
            <a:r>
              <a:rPr lang="nl-NL" dirty="0" err="1"/>
              <a:t>Frankie</a:t>
            </a:r>
            <a:r>
              <a:rPr lang="nl-NL" dirty="0"/>
              <a:t> Yuan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2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University of Waikato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3885140"/>
          </a:xfrm>
        </p:spPr>
        <p:txBody>
          <a:bodyPr>
            <a:normAutofit fontScale="92500" lnSpcReduction="20000"/>
          </a:bodyPr>
          <a:lstStyle/>
          <a:p>
            <a:r>
              <a:rPr lang="en-NZ" sz="2400" dirty="0" smtClean="0"/>
              <a:t>Hamilton, New Zealand</a:t>
            </a:r>
          </a:p>
          <a:p>
            <a:endParaRPr lang="en-NZ" sz="2400" dirty="0" smtClean="0"/>
          </a:p>
          <a:p>
            <a:endParaRPr lang="en-NZ" sz="2400" dirty="0"/>
          </a:p>
          <a:p>
            <a:endParaRPr lang="en-NZ" sz="2400" dirty="0" smtClean="0"/>
          </a:p>
          <a:p>
            <a:endParaRPr lang="en-NZ" sz="2400" dirty="0"/>
          </a:p>
          <a:p>
            <a:endParaRPr lang="en-NZ" sz="2400" dirty="0" smtClean="0"/>
          </a:p>
          <a:p>
            <a:endParaRPr lang="en-NZ" sz="2400" dirty="0" smtClean="0"/>
          </a:p>
          <a:p>
            <a:r>
              <a:rPr lang="en-US" sz="2400" dirty="0">
                <a:hlinkClick r:id="rId2"/>
              </a:rPr>
              <a:t>http://www.waikato.ac.nz/research/scholarships/</a:t>
            </a:r>
            <a:r>
              <a:rPr lang="en-US" sz="2400" dirty="0" smtClean="0">
                <a:hlinkClick r:id="rId2"/>
              </a:rPr>
              <a:t>UoWDoctoralScholarship.shtml</a:t>
            </a:r>
            <a:r>
              <a:rPr lang="en-US" sz="2400" dirty="0" smtClean="0"/>
              <a:t>  31 Oct / 30 April</a:t>
            </a:r>
            <a:endParaRPr lang="en-NZ" sz="2400" dirty="0" smtClean="0"/>
          </a:p>
          <a:p>
            <a:r>
              <a:rPr lang="en-NZ" sz="2400" dirty="0" smtClean="0"/>
              <a:t>Research visits</a:t>
            </a:r>
            <a:endParaRPr lang="en-NZ" dirty="0"/>
          </a:p>
        </p:txBody>
      </p:sp>
      <p:pic>
        <p:nvPicPr>
          <p:cNvPr id="4" name="Picture 3" descr="academy_nigh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661" y="3030360"/>
            <a:ext cx="3152700" cy="2101800"/>
          </a:xfrm>
          <a:prstGeom prst="rect">
            <a:avLst/>
          </a:prstGeom>
        </p:spPr>
      </p:pic>
      <p:pic>
        <p:nvPicPr>
          <p:cNvPr id="5" name="Picture 4" descr="hobbit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815" y="3010261"/>
            <a:ext cx="3239681" cy="216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67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FIMT-DD [</a:t>
            </a:r>
            <a:r>
              <a:rPr lang="en-US" dirty="0" err="1" smtClean="0"/>
              <a:t>Ikonomovska</a:t>
            </a:r>
            <a:r>
              <a:rPr lang="en-US" dirty="0" smtClean="0"/>
              <a:t> </a:t>
            </a:r>
            <a:r>
              <a:rPr lang="en-US" dirty="0" err="1" smtClean="0"/>
              <a:t>etal</a:t>
            </a:r>
            <a:r>
              <a:rPr lang="en-US" dirty="0" smtClean="0"/>
              <a:t> 2011]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Incremental Model Tree with Drift Detection</a:t>
            </a:r>
          </a:p>
          <a:p>
            <a:pPr lvl="1"/>
            <a:r>
              <a:rPr lang="en-US" dirty="0" smtClean="0"/>
              <a:t>Split: minimize standard deviation of the target</a:t>
            </a:r>
          </a:p>
          <a:p>
            <a:pPr lvl="1"/>
            <a:r>
              <a:rPr lang="en-US" dirty="0" smtClean="0"/>
              <a:t>Numeric attributes: full binary tree + internal pruning</a:t>
            </a:r>
          </a:p>
          <a:p>
            <a:pPr lvl="1"/>
            <a:r>
              <a:rPr lang="en-US" dirty="0" smtClean="0"/>
              <a:t>Leave models: linear model SGD</a:t>
            </a:r>
          </a:p>
          <a:p>
            <a:pPr lvl="1"/>
            <a:r>
              <a:rPr lang="en-US" dirty="0" smtClean="0"/>
              <a:t>Drift detection: Page-</a:t>
            </a:r>
            <a:r>
              <a:rPr lang="en-US" dirty="0" err="1" smtClean="0"/>
              <a:t>Hinkley</a:t>
            </a:r>
            <a:r>
              <a:rPr lang="en-US" dirty="0" smtClean="0"/>
              <a:t> in the nodes</a:t>
            </a:r>
          </a:p>
          <a:p>
            <a:pPr lvl="1"/>
            <a:r>
              <a:rPr lang="en-US" dirty="0" smtClean="0"/>
              <a:t>Q-statistics based alternative branches</a:t>
            </a:r>
          </a:p>
          <a:p>
            <a:pPr lvl="1"/>
            <a:r>
              <a:rPr lang="en-US" dirty="0" smtClean="0"/>
              <a:t>Also: Option-tree-based variant</a:t>
            </a:r>
          </a:p>
          <a:p>
            <a:r>
              <a:rPr lang="en-US" dirty="0" smtClean="0"/>
              <a:t>State of the 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1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Simple, yet surprisingly effective, for regression (and classification)</a:t>
            </a:r>
          </a:p>
          <a:p>
            <a:r>
              <a:rPr lang="en-US" dirty="0" smtClean="0"/>
              <a:t>Naturally incremental with a simple sliding window</a:t>
            </a:r>
          </a:p>
          <a:p>
            <a:endParaRPr lang="en-US" dirty="0"/>
          </a:p>
          <a:p>
            <a:r>
              <a:rPr lang="en-US" dirty="0" smtClean="0"/>
              <a:t>Can be more sophisticated [</a:t>
            </a:r>
            <a:r>
              <a:rPr lang="en-US" dirty="0" err="1" smtClean="0"/>
              <a:t>Bifet</a:t>
            </a:r>
            <a:r>
              <a:rPr lang="en-US" dirty="0" smtClean="0"/>
              <a:t> </a:t>
            </a:r>
            <a:r>
              <a:rPr lang="en-US" dirty="0" err="1" smtClean="0"/>
              <a:t>etal</a:t>
            </a:r>
            <a:r>
              <a:rPr lang="en-US" dirty="0" smtClean="0"/>
              <a:t> ‘13]:</a:t>
            </a:r>
          </a:p>
          <a:p>
            <a:pPr lvl="1"/>
            <a:r>
              <a:rPr lang="en-US" dirty="0" smtClean="0"/>
              <a:t>Keep some older data as well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Adwin</a:t>
            </a:r>
            <a:r>
              <a:rPr lang="en-US" dirty="0" smtClean="0"/>
              <a:t> to adapt window-size</a:t>
            </a:r>
          </a:p>
          <a:p>
            <a:pPr lvl="1"/>
            <a:r>
              <a:rPr lang="en-US" dirty="0" smtClean="0"/>
              <a:t>Or use inside leveraged-bagging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968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600" dirty="0" smtClean="0">
                <a:solidFill>
                  <a:schemeClr val="bg1"/>
                </a:solidFill>
              </a:rPr>
              <a:t>Pattern Mining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4" name="Picture 3" descr="transac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893" y="3030754"/>
            <a:ext cx="2070100" cy="2171700"/>
          </a:xfrm>
          <a:prstGeom prst="rect">
            <a:avLst/>
          </a:prstGeom>
        </p:spPr>
      </p:pic>
      <p:pic>
        <p:nvPicPr>
          <p:cNvPr id="5" name="Picture 4" descr="itemse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772" y="2769950"/>
            <a:ext cx="62484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79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batch-incremental approach</a:t>
            </a:r>
            <a:endParaRPr lang="en-US" dirty="0"/>
          </a:p>
        </p:txBody>
      </p:sp>
      <p:pic>
        <p:nvPicPr>
          <p:cNvPr id="4" name="Picture 3" descr="batchM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79" y="2327033"/>
            <a:ext cx="58928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80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 sketches to count frequencies (e.g. </a:t>
            </a:r>
            <a:r>
              <a:rPr lang="en-US" dirty="0" err="1" smtClean="0"/>
              <a:t>SpaceSaving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Issue: memory</a:t>
            </a:r>
          </a:p>
          <a:p>
            <a:pPr lvl="1"/>
            <a:r>
              <a:rPr lang="en-US" dirty="0" smtClean="0"/>
              <a:t>Issue: forgetting impossible</a:t>
            </a:r>
          </a:p>
          <a:p>
            <a:r>
              <a:rPr lang="en-US" dirty="0" smtClean="0"/>
              <a:t>Moment [Chi </a:t>
            </a:r>
            <a:r>
              <a:rPr lang="en-US" dirty="0" err="1" smtClean="0"/>
              <a:t>etal</a:t>
            </a:r>
            <a:r>
              <a:rPr lang="en-US" dirty="0" smtClean="0"/>
              <a:t> ‘04] Mining Closed </a:t>
            </a:r>
            <a:r>
              <a:rPr lang="en-US" dirty="0" err="1" smtClean="0"/>
              <a:t>Itemsets</a:t>
            </a:r>
            <a:r>
              <a:rPr lang="en-US" dirty="0"/>
              <a:t> </a:t>
            </a:r>
            <a:r>
              <a:rPr lang="en-US" dirty="0" smtClean="0"/>
              <a:t>Exactly over a Sliding Window</a:t>
            </a:r>
          </a:p>
          <a:p>
            <a:pPr lvl="1"/>
            <a:r>
              <a:rPr lang="en-US" dirty="0" smtClean="0"/>
              <a:t>Uses a Closed Enumeration Tree with 4 types of nodes, complex update rules</a:t>
            </a:r>
          </a:p>
          <a:p>
            <a:r>
              <a:rPr lang="en-US" dirty="0" smtClean="0"/>
              <a:t>FP-Stream [</a:t>
            </a:r>
            <a:r>
              <a:rPr lang="en-US" dirty="0" err="1" smtClean="0"/>
              <a:t>Gianella</a:t>
            </a:r>
            <a:r>
              <a:rPr lang="en-US" dirty="0" smtClean="0"/>
              <a:t> </a:t>
            </a:r>
            <a:r>
              <a:rPr lang="en-US" dirty="0" err="1" smtClean="0"/>
              <a:t>etal</a:t>
            </a:r>
            <a:r>
              <a:rPr lang="en-US" dirty="0" smtClean="0"/>
              <a:t> ‘02]</a:t>
            </a:r>
          </a:p>
          <a:p>
            <a:pPr lvl="1"/>
            <a:r>
              <a:rPr lang="en-US" dirty="0" smtClean="0"/>
              <a:t>batch-incremental, FP-Tree based, using multiple levels of tilted-time windows</a:t>
            </a:r>
          </a:p>
          <a:p>
            <a:r>
              <a:rPr lang="en-US" dirty="0" err="1" smtClean="0"/>
              <a:t>IncMiner</a:t>
            </a:r>
            <a:r>
              <a:rPr lang="en-US" dirty="0" smtClean="0"/>
              <a:t> [</a:t>
            </a:r>
            <a:r>
              <a:rPr lang="en-US" dirty="0" err="1" smtClean="0"/>
              <a:t>Quadrana</a:t>
            </a:r>
            <a:r>
              <a:rPr lang="en-US" dirty="0" smtClean="0"/>
              <a:t> </a:t>
            </a:r>
            <a:r>
              <a:rPr lang="en-US" dirty="0" err="1" smtClean="0"/>
              <a:t>etal</a:t>
            </a:r>
            <a:r>
              <a:rPr lang="en-US" dirty="0" smtClean="0"/>
              <a:t> ‘15]</a:t>
            </a:r>
          </a:p>
          <a:p>
            <a:pPr lvl="1"/>
            <a:r>
              <a:rPr lang="en-US" dirty="0" smtClean="0"/>
              <a:t>More approximate, has false-negatives, but also much faster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9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Preprocessing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976" y="2663980"/>
            <a:ext cx="7069515" cy="34163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Somewhat neglected in stream mining</a:t>
            </a:r>
          </a:p>
          <a:p>
            <a:r>
              <a:rPr lang="en-US" sz="2400" dirty="0" smtClean="0"/>
              <a:t>Fair amount of online PCA papers, but most assume </a:t>
            </a:r>
            <a:r>
              <a:rPr lang="en-US" sz="2400" dirty="0" err="1" smtClean="0"/>
              <a:t>i.i.d</a:t>
            </a:r>
            <a:r>
              <a:rPr lang="en-US" sz="2400" smtClean="0"/>
              <a:t>. </a:t>
            </a:r>
            <a:r>
              <a:rPr lang="en-US" sz="2400" dirty="0" smtClean="0"/>
              <a:t>data</a:t>
            </a:r>
          </a:p>
          <a:p>
            <a:r>
              <a:rPr lang="en-US" sz="2400" dirty="0" smtClean="0"/>
              <a:t>Good discretization methods</a:t>
            </a:r>
          </a:p>
          <a:p>
            <a:r>
              <a:rPr lang="en-NZ" sz="2400" dirty="0" smtClean="0"/>
              <a:t>Essential for application: 80/20</a:t>
            </a:r>
          </a:p>
          <a:p>
            <a:endParaRPr lang="en-NZ" sz="2200" dirty="0"/>
          </a:p>
          <a:p>
            <a:endParaRPr lang="en-NZ" sz="2400" dirty="0" smtClean="0"/>
          </a:p>
          <a:p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1993553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>
    <a:spDef>
      <a:spPr>
        <a:gradFill>
          <a:gsLst>
            <a:gs pos="0">
              <a:schemeClr val="accent1">
                <a:tint val="98000"/>
                <a:lumMod val="114000"/>
                <a:alpha val="0"/>
              </a:schemeClr>
            </a:gs>
            <a:gs pos="100000">
              <a:schemeClr val="accent1">
                <a:shade val="90000"/>
                <a:lumMod val="84000"/>
              </a:schemeClr>
            </a:gs>
          </a:gsLst>
        </a:gradFill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Ion Boardroom" id="{FC33163D-4339-46B1-8EED-24C834239D99}" vid="{BF1C4790-FE3C-4020-8CA7-00621DA7BBB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7519</TotalTime>
  <Words>1043</Words>
  <Application>Microsoft Macintosh PowerPoint</Application>
  <PresentationFormat>Custom</PresentationFormat>
  <Paragraphs>170</Paragraphs>
  <Slides>31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HDOfficeLightV0</vt:lpstr>
      <vt:lpstr>Ion Boardroom</vt:lpstr>
      <vt:lpstr>PowerPoint Presentation</vt:lpstr>
      <vt:lpstr>Overview</vt:lpstr>
      <vt:lpstr>Regression</vt:lpstr>
      <vt:lpstr>FIMT-DD [Ikonomovska etal 2011] </vt:lpstr>
      <vt:lpstr>kNN </vt:lpstr>
      <vt:lpstr>Pattern Mining</vt:lpstr>
      <vt:lpstr>Generic batch-incremental approach</vt:lpstr>
      <vt:lpstr>Various approaches</vt:lpstr>
      <vt:lpstr>Preprocessing</vt:lpstr>
      <vt:lpstr>Trick question</vt:lpstr>
      <vt:lpstr>Preprocessing lesson: use UTC</vt:lpstr>
      <vt:lpstr>Feature Selection</vt:lpstr>
      <vt:lpstr>Feature Drift</vt:lpstr>
      <vt:lpstr>LFDD: landmark-based feature drift detector</vt:lpstr>
      <vt:lpstr>Feature weighting as an alternative to selection</vt:lpstr>
      <vt:lpstr>Weighting formulas</vt:lpstr>
      <vt:lpstr>Feature weighting as an alternative to selection</vt:lpstr>
      <vt:lpstr>Can we do better? Online wrappers?</vt:lpstr>
      <vt:lpstr>Heuristic: rank features, monitor some subsets</vt:lpstr>
      <vt:lpstr>Properties</vt:lpstr>
      <vt:lpstr>Performance [Yuan ’17 unpublished]</vt:lpstr>
      <vt:lpstr>Labels? Which labels?</vt:lpstr>
      <vt:lpstr>PowerPoint Presentation</vt:lpstr>
      <vt:lpstr>PowerPoint Presentation</vt:lpstr>
      <vt:lpstr>PowerPoint Presentation</vt:lpstr>
      <vt:lpstr>OPAL [Georg Krempl etal 2015]</vt:lpstr>
      <vt:lpstr>Data sources</vt:lpstr>
      <vt:lpstr>Other directions and angles</vt:lpstr>
      <vt:lpstr>Stream mining summary</vt:lpstr>
      <vt:lpstr>Thank You, my co-authors</vt:lpstr>
      <vt:lpstr>University of Waikato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approaches to short term weather prediction</dc:title>
  <dc:creator>Luke Edwards</dc:creator>
  <cp:lastModifiedBy>Computer Science</cp:lastModifiedBy>
  <cp:revision>137</cp:revision>
  <cp:lastPrinted>2016-09-01T00:27:29Z</cp:lastPrinted>
  <dcterms:created xsi:type="dcterms:W3CDTF">2015-08-02T05:06:49Z</dcterms:created>
  <dcterms:modified xsi:type="dcterms:W3CDTF">2017-02-15T09:45:57Z</dcterms:modified>
</cp:coreProperties>
</file>