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6582" y="1837765"/>
            <a:ext cx="6312783" cy="2364628"/>
          </a:xfrm>
        </p:spPr>
        <p:txBody>
          <a:bodyPr>
            <a:normAutofit/>
          </a:bodyPr>
          <a:lstStyle/>
          <a:p>
            <a:r>
              <a:rPr lang="en-US" dirty="0" smtClean="0"/>
              <a:t>KALKULUS-1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type="subTitle" idx="1"/>
          </p:nvPr>
        </p:nvSpPr>
        <p:spPr>
          <a:xfrm>
            <a:off x="4746134" y="3498408"/>
            <a:ext cx="4778189" cy="2265081"/>
          </a:xfrm>
        </p:spPr>
        <p:txBody>
          <a:bodyPr>
            <a:noAutofit/>
          </a:bodyPr>
          <a:lstStyle/>
          <a:p>
            <a:pPr marL="623888" indent="-514350" eaLnBrk="1" hangingPunct="1">
              <a:buFont typeface="Wingdings 3" panose="05040102010807070707" pitchFamily="18" charset="2"/>
              <a:buNone/>
            </a:pPr>
            <a:endParaRPr lang="en-US" altLang="en-US" sz="3200" dirty="0" smtClean="0">
              <a:latin typeface="Bookman Old Style" panose="02050604050505020204" pitchFamily="18" charset="0"/>
            </a:endParaRPr>
          </a:p>
          <a:p>
            <a:pPr marL="623888" indent="-514350" eaLnBrk="1" hangingPunct="1">
              <a:buFont typeface="Wingdings 3" panose="05040102010807070707" pitchFamily="18" charset="2"/>
              <a:buNone/>
            </a:pPr>
            <a:endParaRPr lang="en-US" altLang="en-US" sz="3200" dirty="0" smtClean="0"/>
          </a:p>
          <a:p>
            <a:pPr marL="623888" indent="-514350" eaLnBrk="1" hangingPunct="1">
              <a:buFont typeface="Wingdings 3" panose="05040102010807070707" pitchFamily="18" charset="2"/>
              <a:buAutoNum type="arabicPeriod"/>
            </a:pPr>
            <a:r>
              <a:rPr lang="id-ID" altLang="en-US" sz="3200" dirty="0" smtClean="0"/>
              <a:t>PERKENALAN</a:t>
            </a:r>
          </a:p>
          <a:p>
            <a:pPr marL="623888" indent="-514350" eaLnBrk="1" hangingPunct="1">
              <a:buFont typeface="Wingdings 3" panose="05040102010807070707" pitchFamily="18" charset="2"/>
              <a:buAutoNum type="arabicPeriod"/>
            </a:pPr>
            <a:r>
              <a:rPr lang="id-ID" altLang="en-US" sz="3200" dirty="0" smtClean="0"/>
              <a:t>KONTRAK KULIAH</a:t>
            </a:r>
          </a:p>
          <a:p>
            <a:pPr marL="623888" indent="-514350" eaLnBrk="1" hangingPunct="1">
              <a:buFont typeface="Arial" panose="020B0604020202020204" pitchFamily="34" charset="0"/>
              <a:buNone/>
            </a:pPr>
            <a:endParaRPr lang="id-ID" altLang="en-US" sz="3200" dirty="0" smtClean="0"/>
          </a:p>
          <a:p>
            <a:pPr marL="623888" indent="-514350" eaLnBrk="1" hangingPunct="1">
              <a:buFont typeface="Arial" panose="020B0604020202020204" pitchFamily="34" charset="0"/>
              <a:buNone/>
            </a:pPr>
            <a:endParaRPr lang="id-ID" altLang="en-US" sz="3200" dirty="0" smtClean="0"/>
          </a:p>
          <a:p>
            <a:pPr marL="623888" indent="-514350" eaLnBrk="1" hangingPunct="1">
              <a:buFont typeface="Wingdings 3" panose="05040102010807070707" pitchFamily="18" charset="2"/>
              <a:buAutoNum type="arabicPeriod"/>
            </a:pPr>
            <a:endParaRPr lang="id-ID" altLang="en-US" sz="3200" dirty="0" smtClean="0"/>
          </a:p>
          <a:p>
            <a:pPr marL="623888" indent="-514350" eaLnBrk="1" hangingPunct="1">
              <a:buFont typeface="Wingdings 3" panose="05040102010807070707" pitchFamily="18" charset="2"/>
              <a:buAutoNum type="arabicPeriod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511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1709" y="1392238"/>
            <a:ext cx="8229600" cy="3440112"/>
          </a:xfrm>
        </p:spPr>
        <p:txBody>
          <a:bodyPr/>
          <a:lstStyle/>
          <a:p>
            <a:pPr eaLnBrk="1" hangingPunct="1"/>
            <a:r>
              <a:rPr lang="id-ID" altLang="en-US" sz="6000" b="1" dirty="0" smtClean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6955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KONTRAK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069877"/>
          </a:xfrm>
        </p:spPr>
        <p:txBody>
          <a:bodyPr/>
          <a:lstStyle/>
          <a:p>
            <a:r>
              <a:rPr lang="id-ID" dirty="0" smtClean="0"/>
              <a:t>Nama mata Kuliah 	: Kalkulus 1 ( 4 sks )</a:t>
            </a:r>
          </a:p>
          <a:p>
            <a:r>
              <a:rPr lang="id-ID" dirty="0" smtClean="0"/>
              <a:t>Dosen Pengampu	: Yani Parti Astuti, S.Si, M.Kom</a:t>
            </a:r>
          </a:p>
          <a:p>
            <a:r>
              <a:rPr lang="id-ID" dirty="0" smtClean="0"/>
              <a:t>Jadwal 1		: </a:t>
            </a:r>
          </a:p>
          <a:p>
            <a:r>
              <a:rPr lang="id-ID" dirty="0" smtClean="0"/>
              <a:t>Jadwal 2		: </a:t>
            </a:r>
          </a:p>
          <a:p>
            <a:r>
              <a:rPr lang="id-ID" dirty="0" smtClean="0"/>
              <a:t>Kelas Tambahan		:</a:t>
            </a:r>
          </a:p>
          <a:p>
            <a:r>
              <a:rPr lang="id-ID" dirty="0" smtClean="0"/>
              <a:t>Penilaian		: 1. Tugas  : 20%</a:t>
            </a:r>
          </a:p>
          <a:p>
            <a:pPr marL="2743200" lvl="6" indent="0">
              <a:buNone/>
            </a:pPr>
            <a:r>
              <a:rPr lang="id-ID" dirty="0" smtClean="0"/>
              <a:t>  2. UTS     : 40%</a:t>
            </a:r>
          </a:p>
          <a:p>
            <a:pPr marL="2743200" lvl="6" indent="0">
              <a:buNone/>
            </a:pPr>
            <a:r>
              <a:rPr lang="id-ID" dirty="0" smtClean="0"/>
              <a:t>  3. UAS     : 40%</a:t>
            </a:r>
          </a:p>
          <a:p>
            <a:pPr marL="2743200" lvl="6" indent="0">
              <a:buNone/>
            </a:pPr>
            <a:endParaRPr lang="id-ID" dirty="0" smtClean="0"/>
          </a:p>
          <a:p>
            <a:r>
              <a:rPr lang="id-ID" dirty="0" smtClean="0"/>
              <a:t>Kewajiban		: Absensi minimal 75%</a:t>
            </a:r>
          </a:p>
          <a:p>
            <a:r>
              <a:rPr lang="id-ID" dirty="0" smtClean="0"/>
              <a:t>Tambahan		: Kuis, Responsi, Keaktifan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774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237" y="1656019"/>
            <a:ext cx="9744637" cy="1391982"/>
          </a:xfrm>
        </p:spPr>
        <p:txBody>
          <a:bodyPr>
            <a:normAutofit/>
          </a:bodyPr>
          <a:lstStyle/>
          <a:p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Kalkulus</a:t>
            </a:r>
            <a:r>
              <a:rPr lang="en-US" sz="2000" dirty="0"/>
              <a:t> I, </a:t>
            </a:r>
            <a:r>
              <a:rPr lang="en-US" sz="2000" dirty="0" err="1"/>
              <a:t>Universitas</a:t>
            </a:r>
            <a:r>
              <a:rPr lang="en-US" sz="2000" dirty="0"/>
              <a:t> Dian </a:t>
            </a:r>
            <a:r>
              <a:rPr lang="en-US" sz="2000" dirty="0" err="1"/>
              <a:t>Nuswantoro</a:t>
            </a:r>
            <a:endParaRPr lang="en-US" sz="2000" dirty="0"/>
          </a:p>
          <a:p>
            <a:r>
              <a:rPr lang="en-US" sz="2000" dirty="0"/>
              <a:t>Frank </a:t>
            </a:r>
            <a:r>
              <a:rPr lang="en-US" sz="2000" dirty="0" err="1"/>
              <a:t>Ayre</a:t>
            </a:r>
            <a:r>
              <a:rPr lang="en-US" sz="2000" dirty="0"/>
              <a:t> JR, </a:t>
            </a:r>
            <a:r>
              <a:rPr lang="en-US" sz="2000" dirty="0" err="1"/>
              <a:t>Differensial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Integral </a:t>
            </a:r>
            <a:r>
              <a:rPr lang="en-US" sz="2000" dirty="0" err="1"/>
              <a:t>Kalkulus</a:t>
            </a:r>
            <a:r>
              <a:rPr lang="en-US" sz="2000" dirty="0"/>
              <a:t>, </a:t>
            </a:r>
            <a:r>
              <a:rPr lang="en-US" sz="2000" dirty="0" err="1"/>
              <a:t>Edisi</a:t>
            </a:r>
            <a:r>
              <a:rPr lang="en-US" sz="2000" dirty="0"/>
              <a:t> 4, </a:t>
            </a:r>
            <a:r>
              <a:rPr lang="en-US" sz="2000" dirty="0" err="1"/>
              <a:t>Erlangga</a:t>
            </a:r>
            <a:r>
              <a:rPr lang="en-US" sz="2000" dirty="0"/>
              <a:t> 2007</a:t>
            </a:r>
          </a:p>
          <a:p>
            <a:r>
              <a:rPr lang="en-US" sz="2000" dirty="0"/>
              <a:t>Edwin J Purcell, Dale </a:t>
            </a:r>
            <a:r>
              <a:rPr lang="en-US" sz="2000" dirty="0" err="1"/>
              <a:t>Vanberg</a:t>
            </a:r>
            <a:r>
              <a:rPr lang="en-US" sz="2000" dirty="0"/>
              <a:t>, </a:t>
            </a:r>
            <a:r>
              <a:rPr lang="en-US" sz="2000" dirty="0" err="1"/>
              <a:t>Kalkulus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Geometri</a:t>
            </a:r>
            <a:r>
              <a:rPr lang="en-US" sz="2000" dirty="0"/>
              <a:t> </a:t>
            </a:r>
            <a:r>
              <a:rPr lang="en-US" sz="2000" dirty="0" err="1"/>
              <a:t>Analitik</a:t>
            </a:r>
            <a:r>
              <a:rPr lang="en-US" sz="2000" dirty="0"/>
              <a:t>, </a:t>
            </a:r>
            <a:r>
              <a:rPr lang="en-US" sz="2000" dirty="0" err="1"/>
              <a:t>alih</a:t>
            </a:r>
            <a:r>
              <a:rPr lang="en-US" sz="2000" dirty="0"/>
              <a:t> Bahasa </a:t>
            </a:r>
            <a:r>
              <a:rPr lang="en-US" sz="2000" dirty="0" err="1"/>
              <a:t>Drs</a:t>
            </a:r>
            <a:r>
              <a:rPr lang="en-US" sz="2000" dirty="0"/>
              <a:t> I </a:t>
            </a:r>
            <a:r>
              <a:rPr lang="en-US" sz="2000" dirty="0" err="1"/>
              <a:t>Nyoman</a:t>
            </a:r>
            <a:r>
              <a:rPr lang="en-US" sz="2000" dirty="0"/>
              <a:t> </a:t>
            </a:r>
            <a:r>
              <a:rPr lang="en-US" sz="2000" dirty="0" err="1"/>
              <a:t>Susila,Jilid</a:t>
            </a:r>
            <a:r>
              <a:rPr lang="en-US" sz="2000" dirty="0"/>
              <a:t> 3 </a:t>
            </a:r>
            <a:r>
              <a:rPr lang="en-US" sz="2000" dirty="0" err="1"/>
              <a:t>Erlangga</a:t>
            </a:r>
            <a:r>
              <a:rPr lang="en-US" sz="2000" dirty="0"/>
              <a:t> 2008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4714">
            <a:off x="3083361" y="3482609"/>
            <a:ext cx="2057400" cy="2713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07930">
            <a:off x="7170306" y="3420365"/>
            <a:ext cx="1822544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346" y="727305"/>
            <a:ext cx="9744637" cy="809251"/>
          </a:xfrm>
        </p:spPr>
        <p:txBody>
          <a:bodyPr/>
          <a:lstStyle/>
          <a:p>
            <a:r>
              <a:rPr lang="en-US" dirty="0"/>
              <a:t>BILANGAN RIIL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156691" y="1536556"/>
            <a:ext cx="82296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Asli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menghitung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banyaknya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elemen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suatu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: {1, 2, 3, …}</a:t>
            </a: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2.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Prima</a:t>
            </a: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mempunyai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faktor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yaitu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1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dirinya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sendiri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: { 2, 3, 5,7,11,…}</a:t>
            </a: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3.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Komposit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asli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mempunyai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lebih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faktor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: {4, 6, 8, 9, …}</a:t>
            </a: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2388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0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1076036" y="921327"/>
            <a:ext cx="82296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Cacah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asli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beserta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nol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: {0,1,2,3,…}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5.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bulat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cacah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disebut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juga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dengan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bulat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non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negatif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: {…, -2,-1,0,1,2,…}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6.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rasional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(Q)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Q={X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│X=a/b,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dengan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a,b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l-G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ϵ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Z,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b ≠ 0}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jika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a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habis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dibagi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b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disebut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bulat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,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bila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a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tidak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habis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dibagi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b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maka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disebut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pecahan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Bilangan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rasional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selalu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mempunyai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bentuk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desimal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berulang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atau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bentuk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desimal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yang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berakhir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Calibri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	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Calibri"/>
              </a:rPr>
              <a:t> : 1/8 = 0,125; 6/25 = 0,24; 2/3 = 0,666…, 5/11 = 0,4545…; 22/7 = 3,142857142857…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	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394364" y="1189182"/>
            <a:ext cx="82296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 Himpunan bilangan irrasional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himpunan bilangan yang anggotanya bukan bilangan rasional. Bilangan ini bukan hasil bagi antara bilangan bulat dan bilangan asli dan tidak mempunyai bentuk desimal berulang.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contoh 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√2 = 1,414213…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√3 = 1,732050…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√5 = 2,236067…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4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auto">
          <a:xfrm>
            <a:off x="1297709" y="579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Diagram Bilangan Riil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70" y="1905634"/>
            <a:ext cx="6073547" cy="46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99446" y="6902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altLang="en-US" dirty="0" smtClean="0"/>
              <a:t>SIFAT BILANGAN RIIL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7121" y="1590964"/>
            <a:ext cx="7781925" cy="4525963"/>
          </a:xfrm>
        </p:spPr>
      </p:pic>
    </p:spTree>
    <p:extLst>
      <p:ext uri="{BB962C8B-B14F-4D97-AF65-F5344CB8AC3E}">
        <p14:creationId xmlns:p14="http://schemas.microsoft.com/office/powerpoint/2010/main" val="15933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4873" y="681038"/>
            <a:ext cx="8229600" cy="1143000"/>
          </a:xfrm>
        </p:spPr>
        <p:txBody>
          <a:bodyPr/>
          <a:lstStyle/>
          <a:p>
            <a:r>
              <a:rPr lang="id-ID" altLang="en-US" smtClean="0"/>
              <a:t>LANJUT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99" y="1711037"/>
            <a:ext cx="8118475" cy="4525963"/>
          </a:xfrm>
        </p:spPr>
      </p:pic>
    </p:spTree>
    <p:extLst>
      <p:ext uri="{BB962C8B-B14F-4D97-AF65-F5344CB8AC3E}">
        <p14:creationId xmlns:p14="http://schemas.microsoft.com/office/powerpoint/2010/main" val="21728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32</TotalTime>
  <Words>78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Signika</vt:lpstr>
      <vt:lpstr>Wingdings 3</vt:lpstr>
      <vt:lpstr>designfik</vt:lpstr>
      <vt:lpstr>KALKULUS-1 </vt:lpstr>
      <vt:lpstr>KONTRAK KULIAH</vt:lpstr>
      <vt:lpstr>Reference:</vt:lpstr>
      <vt:lpstr>BILANGAN RIIL</vt:lpstr>
      <vt:lpstr>PowerPoint Presentation</vt:lpstr>
      <vt:lpstr>PowerPoint Presentation</vt:lpstr>
      <vt:lpstr>PowerPoint Presentation</vt:lpstr>
      <vt:lpstr>PowerPoint Presentation</vt:lpstr>
      <vt:lpstr>LANJUT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KALKULUS-1</dc:title>
  <dc:creator>user</dc:creator>
  <cp:lastModifiedBy>Acer</cp:lastModifiedBy>
  <cp:revision>4</cp:revision>
  <dcterms:created xsi:type="dcterms:W3CDTF">2021-09-16T06:17:25Z</dcterms:created>
  <dcterms:modified xsi:type="dcterms:W3CDTF">2021-10-04T12:21:50Z</dcterms:modified>
</cp:coreProperties>
</file>