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323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17" r:id="rId21"/>
    <p:sldId id="318" r:id="rId22"/>
    <p:sldId id="319" r:id="rId23"/>
    <p:sldId id="329" r:id="rId24"/>
    <p:sldId id="325" r:id="rId25"/>
    <p:sldId id="326" r:id="rId26"/>
    <p:sldId id="311" r:id="rId27"/>
    <p:sldId id="327" r:id="rId28"/>
    <p:sldId id="306" r:id="rId29"/>
    <p:sldId id="307" r:id="rId30"/>
    <p:sldId id="308" r:id="rId31"/>
    <p:sldId id="309" r:id="rId32"/>
    <p:sldId id="312" r:id="rId33"/>
    <p:sldId id="313" r:id="rId34"/>
    <p:sldId id="314" r:id="rId35"/>
    <p:sldId id="315" r:id="rId36"/>
    <p:sldId id="316" r:id="rId37"/>
    <p:sldId id="320" r:id="rId38"/>
    <p:sldId id="321" r:id="rId39"/>
    <p:sldId id="328" r:id="rId40"/>
    <p:sldId id="32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02CF3-DCB1-4FBC-B8FC-7DE645706D8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A68C0-EE3D-4548-93A2-6B1D2D25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9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9F47A5-0CF4-45A1-8309-E76DBF169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CE4D8E-C140-4E29-B38F-228EF39B2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8024E3-120A-4138-A791-BA9FA900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5793-24D6-4470-9185-F3CEA31A84A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0E5DA7-A8BA-4CF6-992A-44A9E2B2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F91761-EDA8-40A7-9F2E-F3ACF1C5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3BD0-B958-43BA-8A57-2F620D2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0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6B933-F4E9-451D-BA58-28A18281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FB65791-407B-4238-80AE-C7FB6056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F13088-1B84-4C5D-96A7-ABD96DC0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5793-24D6-4470-9185-F3CEA31A84A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0E115C-0718-4148-A3C2-98508EF9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74FB4A-2E61-4116-ACD6-ACDFCBA7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3BD0-B958-43BA-8A57-2F620D2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7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EEFAB3E-FD72-4DFE-BAA4-88A14ACD1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2367386-5824-4A74-87A8-5A73F92F9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14AD09-64D4-456F-8683-AE67762A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5793-24D6-4470-9185-F3CEA31A84A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B52B1C-6BCC-4909-AD8F-91A3B9F6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DA344C-775F-4F94-878D-973AACAB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3BD0-B958-43BA-8A57-2F620D2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98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51A233-11CF-4386-A229-B8732692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D5429-B84A-4415-8C0D-FC48865E7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0A8673-E5F3-4704-B427-EECD6050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5793-24D6-4470-9185-F3CEA31A84A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EB3DB5-0C86-48AC-99B5-A315DF39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11CE19-5599-4BFF-830A-8F0AD864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3BD0-B958-43BA-8A57-2F620D2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93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EDB25-E0CD-4636-A6FF-C2E4B1CB5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8A4FAF-F279-4E3C-9F93-1298BAF83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58666F-FDBC-4DD3-A681-E1695A52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5793-24D6-4470-9185-F3CEA31A84A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B39D37-E471-48EA-A32E-96C9CAA9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BC16B4-25E4-4F7B-85B9-61118F44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3BD0-B958-43BA-8A57-2F620D2B75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044070" y="4562475"/>
            <a:ext cx="4134677" cy="2037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02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210C42-EBF7-4E1C-90CE-A6AF6AC7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73F5AE-D874-4FB6-8887-1E951F0C6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CA040BA-5AD8-4D3A-A42E-3E08AC730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CE1E45-CF16-422C-B426-5E8FDB58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5793-24D6-4470-9185-F3CEA31A84A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3B3819-8DB8-4C34-B24C-BA23EFED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FE87CC-637D-40AD-8415-B9790FB2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3BD0-B958-43BA-8A57-2F620D2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3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97C898-7DEA-45BA-ADC1-5FC90065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D8F986-51E7-4B79-9187-3EA24DC12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67A2388-1C3D-4D9F-BE32-4F90D3365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BB1E4F0-B52A-4EBA-8D29-349ACCA91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C727443-9835-411D-81FD-0DDA2A006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C53AEF9-1E0C-4869-BAD1-D0861A22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5793-24D6-4470-9185-F3CEA31A84A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04045FA-1914-4F1D-ABFF-D89D32AB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2E6014A-1C60-4739-863E-2E002639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3BD0-B958-43BA-8A57-2F620D2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0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7AAD74-1435-4C14-9080-C6012F23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7CBE5C8-9491-4223-8EFE-77FA61B3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5793-24D6-4470-9185-F3CEA31A84A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AE0F97-493E-46E9-838F-5A6A362A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683C5E1-693F-4606-901E-68EAB0E0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3BD0-B958-43BA-8A57-2F620D2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6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7D6A47D-CD50-4EED-BF19-A6859A79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5793-24D6-4470-9185-F3CEA31A84A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6D6CE1-CCBB-408C-A62C-28B79859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2306B7-0149-43D9-96D7-95C17A7B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3BD0-B958-43BA-8A57-2F620D2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5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EF78E-04BB-4DDA-8A55-49A859D6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638C0B-67C9-4902-9323-6186E0B25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205C58-D2B2-4608-AC42-3B0B609CA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3102D7-0842-49A6-B180-409CA447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5793-24D6-4470-9185-F3CEA31A84A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AC6829-90FF-432D-90A7-0C728451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55CA00-D91D-471C-9CA4-5EA4FE81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3BD0-B958-43BA-8A57-2F620D2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2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F55E78-0696-48F4-BE16-920AFC96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F5E21B4-02BF-4C1C-9396-791D34199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48306F-50B6-4EA9-8A9E-6EDBE4561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DF7AED-8B51-4E3B-A57A-53BC2DB7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5793-24D6-4470-9185-F3CEA31A84A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19A5479-737C-436D-8957-DC3E6DE4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FEE44FF-8593-4155-AB3E-FBAD4B6A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3BD0-B958-43BA-8A57-2F620D2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1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E115313-70FC-4691-B4F2-F4955AA2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F7924A-D3DD-4524-9608-5A02BD5D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193463-D7B3-433B-B98C-F4CE25498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E5793-24D6-4470-9185-F3CEA31A84A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8A5F32-6D70-41E0-9BE1-86F9A73DE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9B6509-754B-45DD-90C6-08BB8C1A7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D3BD0-B958-43BA-8A57-2F620D2B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fgLyUuiVd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d-ID" dirty="0" smtClean="0"/>
              <a:t>   MATERI PERKULIAHAN</a:t>
            </a:r>
            <a:endParaRPr lang="en-GB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algn="ctr">
              <a:buClr>
                <a:schemeClr val="accent3"/>
              </a:buClr>
              <a:buNone/>
              <a:defRPr/>
            </a:pPr>
            <a:endParaRPr lang="id-ID" dirty="0" smtClean="0"/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id-ID" sz="3200" dirty="0" smtClean="0">
                <a:solidFill>
                  <a:srgbClr val="00B050"/>
                </a:solidFill>
              </a:rPr>
              <a:t>MANAJEMEN DATABASE</a:t>
            </a:r>
            <a:r>
              <a:rPr lang="en-US" sz="3200" dirty="0" smtClean="0">
                <a:solidFill>
                  <a:srgbClr val="00B050"/>
                </a:solidFill>
              </a:rPr>
              <a:t>	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3200" dirty="0" smtClean="0">
                <a:solidFill>
                  <a:srgbClr val="00B050"/>
                </a:solidFill>
              </a:rPr>
              <a:t>PERTEMUAN 10</a:t>
            </a:r>
            <a:endParaRPr lang="id-ID" sz="3200" dirty="0">
              <a:solidFill>
                <a:srgbClr val="00B050"/>
              </a:solidFill>
            </a:endParaRPr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id-ID" sz="32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id-ID" sz="3200" dirty="0"/>
              <a:t>DISUSUN OLEH :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id-ID" sz="32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id-ID" sz="3200" dirty="0"/>
              <a:t>OKI SETIONO, M.KOM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id-ID" sz="32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id-ID" sz="32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id-ID" sz="3200" dirty="0">
                <a:solidFill>
                  <a:srgbClr val="00B050"/>
                </a:solidFill>
              </a:rPr>
              <a:t>Fakultas </a:t>
            </a:r>
            <a:r>
              <a:rPr lang="id-ID" sz="3200" dirty="0" smtClean="0">
                <a:solidFill>
                  <a:srgbClr val="00B050"/>
                </a:solidFill>
              </a:rPr>
              <a:t>Kesehatan</a:t>
            </a:r>
            <a:endParaRPr lang="id-ID" sz="3200" dirty="0">
              <a:solidFill>
                <a:srgbClr val="00B050"/>
              </a:solidFill>
            </a:endParaRPr>
          </a:p>
        </p:txBody>
      </p:sp>
      <p:sp>
        <p:nvSpPr>
          <p:cNvPr id="5124" name="WordArt 4"/>
          <p:cNvSpPr>
            <a:spLocks noChangeArrowheads="1" noChangeShapeType="1" noTextEdit="1"/>
          </p:cNvSpPr>
          <p:nvPr/>
        </p:nvSpPr>
        <p:spPr bwMode="auto">
          <a:xfrm>
            <a:off x="3352800" y="2133601"/>
            <a:ext cx="5715000" cy="175101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endParaRPr lang="id-ID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pic>
        <p:nvPicPr>
          <p:cNvPr id="5125" name="Picture 2" descr="logo-udin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898" y="74676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9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Menyimpan</a:t>
            </a:r>
            <a:r>
              <a:rPr lang="en-US" b="1" dirty="0" smtClean="0"/>
              <a:t> </a:t>
            </a:r>
            <a:r>
              <a:rPr lang="en-US" b="1" dirty="0" err="1" smtClean="0"/>
              <a:t>seluruh</a:t>
            </a:r>
            <a:r>
              <a:rPr lang="en-US" b="1" dirty="0" smtClean="0"/>
              <a:t> </a:t>
            </a:r>
            <a:r>
              <a:rPr lang="en-US" b="1" dirty="0" err="1" smtClean="0"/>
              <a:t>aktivitas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84754"/>
            <a:ext cx="8411308" cy="34163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 smtClean="0"/>
              <a:t>Ketik</a:t>
            </a:r>
            <a:r>
              <a:rPr lang="en-US" sz="2400" dirty="0" smtClean="0"/>
              <a:t> 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 : </a:t>
            </a:r>
            <a:r>
              <a:rPr lang="en-US" sz="2400" b="1" dirty="0" smtClean="0"/>
              <a:t>Tee d:\mysql_xxxxx.log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mengakhiri</a:t>
            </a:r>
            <a:r>
              <a:rPr lang="en-US" sz="2400" dirty="0" smtClean="0"/>
              <a:t> </a:t>
            </a:r>
            <a:r>
              <a:rPr lang="en-US" sz="2400" dirty="0" err="1" smtClean="0"/>
              <a:t>ketik</a:t>
            </a:r>
            <a:r>
              <a:rPr lang="en-US" sz="2400" dirty="0" smtClean="0"/>
              <a:t> : </a:t>
            </a:r>
            <a:r>
              <a:rPr lang="en-US" sz="2400" b="1" dirty="0" err="1" smtClean="0"/>
              <a:t>notee</a:t>
            </a:r>
            <a:endParaRPr lang="en-US" sz="2400" b="1" dirty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(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 di MySQL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logging file)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err="1" smtClean="0"/>
              <a:t>Referensi</a:t>
            </a:r>
            <a:r>
              <a:rPr lang="en-US" sz="2400" dirty="0"/>
              <a:t> 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www.youtube.com/watch?v=0fgLyUuiVdo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447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5784" y="2097210"/>
            <a:ext cx="8428893" cy="2298945"/>
          </a:xfrm>
        </p:spPr>
        <p:txBody>
          <a:bodyPr/>
          <a:lstStyle/>
          <a:p>
            <a:pPr algn="ctr"/>
            <a:r>
              <a:rPr lang="en-US" b="1" dirty="0" smtClean="0"/>
              <a:t>MEMULAI LATIHAN </a:t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DDL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(DATA DEFINITON LANGUAGE)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9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Pembuatan</a:t>
            </a:r>
            <a:r>
              <a:rPr lang="en-US" b="1" dirty="0" smtClean="0"/>
              <a:t> Database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315" y="2838065"/>
            <a:ext cx="11189369" cy="4644189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Database : </a:t>
            </a:r>
            <a:r>
              <a:rPr lang="en-US" sz="2400" b="1" dirty="0" err="1" smtClean="0"/>
              <a:t>Pegawai_XXXXX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anose="05000000000000000000" pitchFamily="2" charset="2"/>
              </a:rPr>
              <a:t> (XXXXX = 5 Digit </a:t>
            </a:r>
            <a:r>
              <a:rPr lang="en-US" sz="2400" b="1" dirty="0" err="1" smtClean="0">
                <a:sym typeface="Wingdings" panose="05000000000000000000" pitchFamily="2" charset="2"/>
              </a:rPr>
              <a:t>nim</a:t>
            </a:r>
            <a:r>
              <a:rPr lang="en-US" sz="2400" b="1" dirty="0" smtClean="0">
                <a:sym typeface="Wingdings" panose="05000000000000000000" pitchFamily="2" charset="2"/>
              </a:rPr>
              <a:t> </a:t>
            </a:r>
            <a:r>
              <a:rPr lang="en-US" sz="2400" b="1" dirty="0" err="1" smtClean="0">
                <a:sym typeface="Wingdings" panose="05000000000000000000" pitchFamily="2" charset="2"/>
              </a:rPr>
              <a:t>terakhir</a:t>
            </a:r>
            <a:r>
              <a:rPr lang="en-US" sz="2400" b="1" dirty="0" smtClean="0">
                <a:sym typeface="Wingdings" panose="05000000000000000000" pitchFamily="2" charset="2"/>
              </a:rPr>
              <a:t>)</a:t>
            </a:r>
            <a:endParaRPr lang="en-US" sz="2400" b="1" dirty="0" smtClean="0"/>
          </a:p>
          <a:p>
            <a:pPr algn="just"/>
            <a:r>
              <a:rPr lang="en-US" sz="2400" dirty="0" err="1" smtClean="0"/>
              <a:t>Tabel</a:t>
            </a:r>
            <a:r>
              <a:rPr lang="en-US" sz="2400" dirty="0" smtClean="0"/>
              <a:t> :</a:t>
            </a:r>
          </a:p>
          <a:p>
            <a:pPr marL="914400" indent="-395288" algn="just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Pegawai</a:t>
            </a:r>
            <a:endParaRPr lang="en-US" sz="2400" b="1" dirty="0" smtClean="0"/>
          </a:p>
          <a:p>
            <a:pPr marL="738188" indent="0" algn="just">
              <a:buNone/>
            </a:pPr>
            <a:r>
              <a:rPr lang="en-US" sz="2400" dirty="0" err="1" smtClean="0"/>
              <a:t>NIP,Nama</a:t>
            </a:r>
            <a:r>
              <a:rPr lang="en-US" sz="2400" dirty="0" smtClean="0"/>
              <a:t>, </a:t>
            </a:r>
            <a:r>
              <a:rPr lang="en-US" sz="2400" dirty="0" err="1" smtClean="0"/>
              <a:t>Tgl_Lahir</a:t>
            </a:r>
            <a:r>
              <a:rPr lang="en-US" sz="2400" dirty="0" smtClean="0"/>
              <a:t>, </a:t>
            </a:r>
            <a:r>
              <a:rPr lang="en-US" sz="2400" dirty="0" err="1" smtClean="0"/>
              <a:t>Kelamin</a:t>
            </a:r>
            <a:r>
              <a:rPr lang="en-US" sz="2400" dirty="0" smtClean="0"/>
              <a:t>, </a:t>
            </a:r>
            <a:r>
              <a:rPr lang="en-US" sz="2400" dirty="0" err="1" smtClean="0"/>
              <a:t>Alamat</a:t>
            </a:r>
            <a:r>
              <a:rPr lang="en-US" sz="2400" dirty="0" smtClean="0"/>
              <a:t>, Kota, </a:t>
            </a:r>
            <a:r>
              <a:rPr lang="en-US" sz="2400" dirty="0" err="1" smtClean="0"/>
              <a:t>Tgl_Masuk</a:t>
            </a:r>
            <a:r>
              <a:rPr lang="en-US" sz="2400" dirty="0" smtClean="0"/>
              <a:t>, </a:t>
            </a:r>
            <a:r>
              <a:rPr lang="en-US" sz="2400" dirty="0" err="1" smtClean="0"/>
              <a:t>Kode_jabatan</a:t>
            </a:r>
            <a:r>
              <a:rPr lang="en-US" sz="2400" dirty="0" smtClean="0"/>
              <a:t>, </a:t>
            </a:r>
            <a:r>
              <a:rPr lang="en-US" sz="2400" dirty="0" err="1" smtClean="0"/>
              <a:t>Kode_Area</a:t>
            </a:r>
            <a:endParaRPr lang="en-US" sz="2400" dirty="0" smtClean="0"/>
          </a:p>
          <a:p>
            <a:pPr marL="922338" indent="-457200" algn="just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Jabatan</a:t>
            </a:r>
            <a:endParaRPr lang="en-US" sz="2400" b="1" dirty="0" smtClean="0"/>
          </a:p>
          <a:p>
            <a:pPr marL="738188" indent="0" algn="just">
              <a:buNone/>
            </a:pPr>
            <a:r>
              <a:rPr lang="en-US" sz="2400" dirty="0" err="1" smtClean="0"/>
              <a:t>Kode_jabatan</a:t>
            </a:r>
            <a:r>
              <a:rPr lang="en-US" sz="2400" dirty="0" smtClean="0"/>
              <a:t>, </a:t>
            </a:r>
            <a:r>
              <a:rPr lang="en-US" sz="2400" dirty="0" err="1" smtClean="0"/>
              <a:t>nama_jabatan</a:t>
            </a:r>
            <a:r>
              <a:rPr lang="en-US" sz="2400" dirty="0" smtClean="0"/>
              <a:t>, </a:t>
            </a:r>
            <a:r>
              <a:rPr lang="en-US" sz="2400" dirty="0" err="1" smtClean="0"/>
              <a:t>gaji_pokok</a:t>
            </a:r>
            <a:endParaRPr lang="en-US" sz="2400" dirty="0" smtClean="0"/>
          </a:p>
          <a:p>
            <a:pPr marL="914400" indent="-449263" algn="just">
              <a:buFont typeface="Wingdings" panose="05000000000000000000" pitchFamily="2" charset="2"/>
              <a:buChar char="§"/>
            </a:pPr>
            <a:r>
              <a:rPr lang="en-US" sz="2400" b="1" dirty="0" smtClean="0"/>
              <a:t>Area</a:t>
            </a:r>
          </a:p>
          <a:p>
            <a:pPr marL="738188" indent="0" algn="just">
              <a:buNone/>
            </a:pPr>
            <a:r>
              <a:rPr lang="en-US" sz="2400" dirty="0" err="1" smtClean="0"/>
              <a:t>Kode_area</a:t>
            </a:r>
            <a:r>
              <a:rPr lang="en-US" sz="2400" dirty="0" smtClean="0"/>
              <a:t>, </a:t>
            </a:r>
            <a:r>
              <a:rPr lang="en-US" sz="2400" dirty="0" err="1" smtClean="0"/>
              <a:t>nama_area</a:t>
            </a:r>
            <a:r>
              <a:rPr lang="en-US" sz="2400" dirty="0" smtClean="0"/>
              <a:t>, </a:t>
            </a:r>
            <a:r>
              <a:rPr lang="en-US" sz="2400" dirty="0" err="1" smtClean="0"/>
              <a:t>alamat_area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651738" y="1532426"/>
            <a:ext cx="3455377" cy="1175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LATIHAN SQL</a:t>
            </a:r>
          </a:p>
          <a:p>
            <a:pPr algn="ctr"/>
            <a:r>
              <a:rPr lang="en-US" sz="3200" dirty="0" smtClean="0"/>
              <a:t>DIMULAI DARI SINI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817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DataBase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 smtClean="0"/>
              <a:t>Ketikkan</a:t>
            </a:r>
            <a:r>
              <a:rPr lang="en-US" sz="2400" dirty="0" smtClean="0"/>
              <a:t> 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 </a:t>
            </a:r>
            <a:r>
              <a:rPr lang="en-US" sz="2400" dirty="0" err="1"/>
              <a:t>pada</a:t>
            </a:r>
            <a:r>
              <a:rPr lang="en-US" sz="2400" dirty="0"/>
              <a:t> prompt </a:t>
            </a:r>
            <a:r>
              <a:rPr lang="en-US" sz="2400" dirty="0" err="1"/>
              <a:t>mysql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	SHOW </a:t>
            </a:r>
            <a:r>
              <a:rPr lang="en-US" sz="2400" b="1" dirty="0"/>
              <a:t>DATABASES;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(</a:t>
            </a:r>
            <a:r>
              <a:rPr lang="en-US" sz="2400" dirty="0" err="1" smtClean="0">
                <a:solidFill>
                  <a:srgbClr val="FF0000"/>
                </a:solidFill>
              </a:rPr>
              <a:t>ini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untuk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menampilkan</a:t>
            </a:r>
            <a:r>
              <a:rPr lang="en-US" sz="2400" dirty="0" smtClean="0">
                <a:solidFill>
                  <a:srgbClr val="FF0000"/>
                </a:solidFill>
              </a:rPr>
              <a:t> database </a:t>
            </a:r>
            <a:r>
              <a:rPr lang="en-US" sz="2400" dirty="0" err="1" smtClean="0">
                <a:solidFill>
                  <a:srgbClr val="FF0000"/>
                </a:solidFill>
              </a:rPr>
              <a:t>saat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ini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yang </a:t>
            </a:r>
            <a:r>
              <a:rPr lang="en-US" sz="2400" dirty="0" err="1" smtClean="0">
                <a:solidFill>
                  <a:srgbClr val="FF0000"/>
                </a:solidFill>
              </a:rPr>
              <a:t>ada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CREATE </a:t>
            </a:r>
            <a:r>
              <a:rPr lang="en-US" sz="2400" b="1" dirty="0"/>
              <a:t>DATABASE </a:t>
            </a:r>
            <a:r>
              <a:rPr lang="en-US" sz="2400" b="1" dirty="0" err="1" smtClean="0"/>
              <a:t>PegawaiXYZ</a:t>
            </a:r>
            <a:r>
              <a:rPr lang="en-US" sz="2400" b="1" dirty="0" smtClean="0"/>
              <a:t>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(</a:t>
            </a:r>
            <a:r>
              <a:rPr lang="en-US" sz="2400" dirty="0" err="1" smtClean="0">
                <a:solidFill>
                  <a:srgbClr val="FF0000"/>
                </a:solidFill>
              </a:rPr>
              <a:t>ini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untuk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membuat</a:t>
            </a:r>
            <a:r>
              <a:rPr lang="en-US" sz="2400" dirty="0" smtClean="0">
                <a:solidFill>
                  <a:srgbClr val="FF0000"/>
                </a:solidFill>
              </a:rPr>
              <a:t> database </a:t>
            </a:r>
            <a:r>
              <a:rPr lang="en-US" sz="2400" dirty="0" err="1" smtClean="0">
                <a:solidFill>
                  <a:srgbClr val="FF0000"/>
                </a:solidFill>
              </a:rPr>
              <a:t>PegawaiXYZ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22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Memilih</a:t>
            </a:r>
            <a:r>
              <a:rPr lang="en-US" b="1" dirty="0" smtClean="0"/>
              <a:t>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Ketikkan</a:t>
            </a:r>
            <a:r>
              <a:rPr lang="en-US" sz="2400" dirty="0" smtClean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USE Pegawai_01234;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(</a:t>
            </a:r>
            <a:r>
              <a:rPr lang="en-US" sz="2400" dirty="0" err="1" smtClean="0">
                <a:solidFill>
                  <a:srgbClr val="FF0000"/>
                </a:solidFill>
              </a:rPr>
              <a:t>perintah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ini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untuk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memilih</a:t>
            </a:r>
            <a:r>
              <a:rPr lang="en-US" sz="2400" dirty="0" smtClean="0">
                <a:solidFill>
                  <a:srgbClr val="FF0000"/>
                </a:solidFill>
              </a:rPr>
              <a:t> database yang </a:t>
            </a:r>
            <a:r>
              <a:rPr lang="en-US" sz="2400" dirty="0" err="1" smtClean="0">
                <a:solidFill>
                  <a:srgbClr val="FF0000"/>
                </a:solidFill>
              </a:rPr>
              <a:t>akan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kita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kelola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67" t="46765" r="77495" b="45998"/>
          <a:stretch/>
        </p:blipFill>
        <p:spPr>
          <a:xfrm>
            <a:off x="1730080" y="4186707"/>
            <a:ext cx="5812410" cy="144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Tipe</a:t>
            </a:r>
            <a:r>
              <a:rPr lang="en-US" b="1" dirty="0" smtClean="0"/>
              <a:t>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355" y="1566008"/>
            <a:ext cx="5053263" cy="3416301"/>
          </a:xfrm>
        </p:spPr>
        <p:txBody>
          <a:bodyPr>
            <a:noAutofit/>
          </a:bodyPr>
          <a:lstStyle/>
          <a:p>
            <a:r>
              <a:rPr lang="en-US" sz="2000" b="1" dirty="0"/>
              <a:t>KARAKTER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CHAR</a:t>
            </a:r>
            <a:r>
              <a:rPr lang="en-US" sz="2000" dirty="0"/>
              <a:t>: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maksimal</a:t>
            </a:r>
            <a:r>
              <a:rPr lang="en-US" sz="2000" dirty="0"/>
              <a:t> 255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VARCHAR</a:t>
            </a:r>
            <a:r>
              <a:rPr lang="en-US" sz="2000" dirty="0"/>
              <a:t>: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maksimal</a:t>
            </a:r>
            <a:r>
              <a:rPr lang="en-US" sz="2000" dirty="0"/>
              <a:t> 255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TEXT</a:t>
            </a:r>
            <a:r>
              <a:rPr lang="en-US" sz="2000" dirty="0"/>
              <a:t>: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</a:t>
            </a:r>
            <a:r>
              <a:rPr lang="en-US" sz="2000" dirty="0" err="1"/>
              <a:t>maksimal</a:t>
            </a:r>
            <a:r>
              <a:rPr lang="en-US" sz="2000" dirty="0"/>
              <a:t> </a:t>
            </a:r>
            <a:r>
              <a:rPr lang="en-US" sz="2000" dirty="0" smtClean="0"/>
              <a:t>65535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771919" y="1381369"/>
            <a:ext cx="5751095" cy="4254500"/>
          </a:xfrm>
        </p:spPr>
        <p:txBody>
          <a:bodyPr>
            <a:normAutofit/>
          </a:bodyPr>
          <a:lstStyle/>
          <a:p>
            <a:pPr marL="285750" lvl="1"/>
            <a:r>
              <a:rPr lang="en-US" sz="2000" b="1" dirty="0" smtClean="0"/>
              <a:t>BILANGAN</a:t>
            </a:r>
          </a:p>
          <a:p>
            <a:pPr marL="285750" lvl="1"/>
            <a:endParaRPr lang="en-US" sz="2000" b="1" dirty="0"/>
          </a:p>
          <a:p>
            <a:pPr marL="685800" lvl="2"/>
            <a:r>
              <a:rPr lang="en-US" sz="2000" dirty="0">
                <a:solidFill>
                  <a:srgbClr val="FF0000"/>
                </a:solidFill>
              </a:rPr>
              <a:t>TINYINT</a:t>
            </a:r>
            <a:r>
              <a:rPr lang="en-US" sz="2000" dirty="0"/>
              <a:t>: </a:t>
            </a:r>
            <a:r>
              <a:rPr lang="en-US" sz="2000" dirty="0" err="1"/>
              <a:t>Bilangan</a:t>
            </a:r>
            <a:r>
              <a:rPr lang="en-US" sz="2000" dirty="0"/>
              <a:t> 1 byte </a:t>
            </a:r>
          </a:p>
          <a:p>
            <a:pPr marL="685800" lvl="2"/>
            <a:r>
              <a:rPr lang="en-US" sz="2000" dirty="0">
                <a:solidFill>
                  <a:srgbClr val="FF0000"/>
                </a:solidFill>
              </a:rPr>
              <a:t>SMALLINT</a:t>
            </a:r>
            <a:r>
              <a:rPr lang="en-US" sz="2000" dirty="0"/>
              <a:t>: </a:t>
            </a:r>
            <a:r>
              <a:rPr lang="en-US" sz="2000" dirty="0" err="1"/>
              <a:t>Bilangan</a:t>
            </a:r>
            <a:r>
              <a:rPr lang="en-US" sz="2000" dirty="0"/>
              <a:t> 2 byte </a:t>
            </a:r>
          </a:p>
          <a:p>
            <a:pPr marL="685800" lvl="2"/>
            <a:r>
              <a:rPr lang="en-US" sz="2000" dirty="0">
                <a:solidFill>
                  <a:srgbClr val="FF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INTEGER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4 byte </a:t>
            </a:r>
          </a:p>
          <a:p>
            <a:pPr marL="685800" lvl="2"/>
            <a:r>
              <a:rPr lang="en-US" sz="2000" dirty="0">
                <a:solidFill>
                  <a:srgbClr val="FF0000"/>
                </a:solidFill>
              </a:rPr>
              <a:t>BIGINT</a:t>
            </a:r>
            <a:r>
              <a:rPr lang="en-US" sz="2000" dirty="0"/>
              <a:t>: </a:t>
            </a:r>
            <a:r>
              <a:rPr lang="en-US" sz="2000" dirty="0" err="1"/>
              <a:t>Bilangan</a:t>
            </a:r>
            <a:r>
              <a:rPr lang="en-US" sz="2000" dirty="0"/>
              <a:t> 8 byte </a:t>
            </a:r>
          </a:p>
          <a:p>
            <a:pPr marL="685800" lvl="2"/>
            <a:r>
              <a:rPr lang="en-US" sz="2000" dirty="0">
                <a:solidFill>
                  <a:srgbClr val="FF0000"/>
                </a:solidFill>
              </a:rPr>
              <a:t>FLOAT</a:t>
            </a:r>
            <a:r>
              <a:rPr lang="en-US" sz="2000" dirty="0"/>
              <a:t>: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pecahan</a:t>
            </a:r>
            <a:r>
              <a:rPr lang="en-US" sz="2000" dirty="0"/>
              <a:t> (4 byte) </a:t>
            </a:r>
          </a:p>
          <a:p>
            <a:pPr marL="685800" lvl="2"/>
            <a:r>
              <a:rPr lang="en-US" sz="2000" dirty="0">
                <a:solidFill>
                  <a:srgbClr val="FF0000"/>
                </a:solidFill>
              </a:rPr>
              <a:t>DOUBLE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REAL</a:t>
            </a:r>
            <a:r>
              <a:rPr lang="en-US" sz="2000" dirty="0"/>
              <a:t>: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pecahan</a:t>
            </a:r>
            <a:r>
              <a:rPr lang="en-US" sz="2000" dirty="0"/>
              <a:t> (8 byte) </a:t>
            </a:r>
          </a:p>
          <a:p>
            <a:pPr marL="685800" lvl="2"/>
            <a:r>
              <a:rPr lang="en-US" sz="2000" dirty="0">
                <a:solidFill>
                  <a:srgbClr val="FF0000"/>
                </a:solidFill>
              </a:rPr>
              <a:t>DECIMAL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NUMERIC</a:t>
            </a:r>
            <a:r>
              <a:rPr lang="en-US" sz="2000" dirty="0"/>
              <a:t>: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pecahan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Tipe</a:t>
            </a:r>
            <a:r>
              <a:rPr lang="en-US" b="1" dirty="0" smtClean="0"/>
              <a:t>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77" y="1928601"/>
            <a:ext cx="11066354" cy="3818020"/>
          </a:xfrm>
        </p:spPr>
        <p:txBody>
          <a:bodyPr>
            <a:normAutofit/>
          </a:bodyPr>
          <a:lstStyle/>
          <a:p>
            <a:r>
              <a:rPr lang="en-US" sz="2400" b="1" dirty="0"/>
              <a:t>LAIN-LAIN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DATE			</a:t>
            </a:r>
            <a:r>
              <a:rPr lang="en-US" sz="2400" dirty="0" smtClean="0"/>
              <a:t>: </a:t>
            </a:r>
            <a:r>
              <a:rPr lang="en-US" sz="2400" dirty="0" err="1"/>
              <a:t>Tanggal</a:t>
            </a:r>
            <a:r>
              <a:rPr lang="en-US" sz="2400" dirty="0"/>
              <a:t> (YYYY/MM/DD) 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DATETIME		</a:t>
            </a:r>
            <a:r>
              <a:rPr lang="en-US" sz="2400" dirty="0" smtClean="0"/>
              <a:t>: </a:t>
            </a:r>
            <a:r>
              <a:rPr lang="en-US" sz="2400" dirty="0" err="1"/>
              <a:t>Waktu</a:t>
            </a:r>
            <a:r>
              <a:rPr lang="en-US" sz="2400" dirty="0"/>
              <a:t> (</a:t>
            </a:r>
            <a:r>
              <a:rPr lang="en-US" sz="2400" dirty="0" err="1"/>
              <a:t>tanggal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jam) (YYYY/MM/DD   HH:MM:SS) </a:t>
            </a: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TIME</a:t>
            </a:r>
            <a:r>
              <a:rPr lang="en-US" sz="2400" dirty="0" smtClean="0"/>
              <a:t> 			: </a:t>
            </a:r>
            <a:r>
              <a:rPr lang="en-US" sz="2400" dirty="0"/>
              <a:t>Jam (HH:MM:SS) 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ENUM</a:t>
            </a:r>
            <a:r>
              <a:rPr lang="en-US" sz="2400" dirty="0"/>
              <a:t>(‘nilai1’, ‘nilai2’, …):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enumerasi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BOOLEAN		</a:t>
            </a:r>
            <a:r>
              <a:rPr lang="en-US" sz="2400" dirty="0" smtClean="0"/>
              <a:t>: </a:t>
            </a:r>
            <a:r>
              <a:rPr lang="en-US" sz="2400" dirty="0" err="1"/>
              <a:t>tipe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58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Keterangan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Tambahan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NOT </a:t>
            </a:r>
            <a:r>
              <a:rPr lang="en-US" sz="2400" dirty="0">
                <a:solidFill>
                  <a:srgbClr val="FF0000"/>
                </a:solidFill>
              </a:rPr>
              <a:t>NULL </a:t>
            </a:r>
            <a:r>
              <a:rPr lang="en-US" sz="2400" dirty="0" smtClean="0">
                <a:solidFill>
                  <a:srgbClr val="FF0000"/>
                </a:solidFill>
              </a:rPr>
              <a:t>		</a:t>
            </a:r>
            <a:r>
              <a:rPr lang="en-US" sz="2400" dirty="0" smtClean="0"/>
              <a:t>: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kosong</a:t>
            </a:r>
            <a:r>
              <a:rPr lang="en-US" sz="2400" dirty="0"/>
              <a:t>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PRIMARY KEY 	</a:t>
            </a:r>
            <a:r>
              <a:rPr lang="en-US" sz="2400" dirty="0" smtClean="0"/>
              <a:t>: </a:t>
            </a:r>
            <a:r>
              <a:rPr lang="en-US" sz="2400" dirty="0" err="1"/>
              <a:t>Kunci</a:t>
            </a:r>
            <a:r>
              <a:rPr lang="en-US" sz="2400" dirty="0"/>
              <a:t> primer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AUTO_INCREMENT</a:t>
            </a:r>
            <a:r>
              <a:rPr lang="en-US" sz="2400" dirty="0" smtClean="0"/>
              <a:t> 	: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naik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otomatis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diisi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41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Membuat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84" y="1277450"/>
            <a:ext cx="10020070" cy="4833204"/>
          </a:xfrm>
        </p:spPr>
        <p:txBody>
          <a:bodyPr>
            <a:noAutofit/>
          </a:bodyPr>
          <a:lstStyle/>
          <a:p>
            <a:r>
              <a:rPr lang="en-US" sz="2400" dirty="0" smtClean="0"/>
              <a:t>Nama </a:t>
            </a:r>
            <a:r>
              <a:rPr lang="en-US" sz="2400" dirty="0" err="1" smtClean="0"/>
              <a:t>Tabel</a:t>
            </a:r>
            <a:r>
              <a:rPr lang="en-US" sz="2400" dirty="0" smtClean="0"/>
              <a:t> : Area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didalamnya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:</a:t>
            </a:r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CREATE TABLE Area(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err="1" smtClean="0"/>
              <a:t>Kode_Area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rgbClr val="FF0000"/>
                </a:solidFill>
              </a:rPr>
              <a:t>CHAR(2)</a:t>
            </a:r>
            <a:r>
              <a:rPr lang="en-US" sz="2400" b="1" dirty="0"/>
              <a:t> NOT NULL PRIMARY KEY,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err="1" smtClean="0"/>
              <a:t>Nama_Area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rgbClr val="FF0000"/>
                </a:solidFill>
              </a:rPr>
              <a:t>VARCHAR(35)</a:t>
            </a:r>
            <a:r>
              <a:rPr lang="en-US" sz="2400" b="1" dirty="0"/>
              <a:t> NOT NULL,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err="1" smtClean="0"/>
              <a:t>Alamat_Area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rgbClr val="FF0000"/>
                </a:solidFill>
              </a:rPr>
              <a:t>VARCHAR(35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r>
              <a:rPr lang="en-US" sz="2400" b="1" dirty="0" smtClean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Database :</a:t>
            </a:r>
          </a:p>
          <a:p>
            <a:pPr marL="0" indent="0">
              <a:buNone/>
            </a:pPr>
            <a:r>
              <a:rPr lang="en-US" sz="2400" b="1" dirty="0"/>
              <a:t>SHOW TABLES</a:t>
            </a:r>
            <a:r>
              <a:rPr lang="en-US" sz="2400" b="1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check </a:t>
            </a:r>
            <a:r>
              <a:rPr lang="en-US" sz="2400" dirty="0" err="1" smtClean="0"/>
              <a:t>tabel</a:t>
            </a:r>
            <a:r>
              <a:rPr lang="en-US" sz="2400" dirty="0" smtClean="0"/>
              <a:t>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buat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35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Melihat</a:t>
            </a:r>
            <a:r>
              <a:rPr lang="en-US" b="1" dirty="0" smtClean="0"/>
              <a:t> </a:t>
            </a:r>
            <a:r>
              <a:rPr lang="en-US" b="1" dirty="0" err="1" smtClean="0"/>
              <a:t>Struktur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DESC </a:t>
            </a:r>
            <a:r>
              <a:rPr lang="en-US" sz="2400" dirty="0" err="1"/>
              <a:t>nama_tabel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Contoh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b="1" dirty="0" smtClean="0"/>
              <a:t>DESC </a:t>
            </a:r>
            <a:r>
              <a:rPr lang="en-US" sz="2400" b="1" dirty="0"/>
              <a:t>Area</a:t>
            </a:r>
            <a:r>
              <a:rPr lang="en-US" sz="2400" b="1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88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LATIHAN 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DDL (DATA DEFINITON LANGUAGE)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DML (DATA MANIPULATION LANGUAGE)</a:t>
            </a:r>
          </a:p>
          <a:p>
            <a:pPr marL="49213" indent="690563">
              <a:buNone/>
            </a:pPr>
            <a:endParaRPr lang="en-US" dirty="0" smtClean="0"/>
          </a:p>
          <a:p>
            <a:pPr marL="282575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679749"/>
            <a:ext cx="8063991" cy="68058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>
                <a:solidFill>
                  <a:schemeClr val="bg1"/>
                </a:solidFill>
              </a:rPr>
              <a:t>Pembahasan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698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Mengganti</a:t>
            </a:r>
            <a:r>
              <a:rPr lang="en-US" b="1" dirty="0" smtClean="0"/>
              <a:t> Nama Field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89747"/>
            <a:ext cx="10515678" cy="4379495"/>
          </a:xfrm>
        </p:spPr>
        <p:txBody>
          <a:bodyPr>
            <a:noAutofit/>
          </a:bodyPr>
          <a:lstStyle/>
          <a:p>
            <a:r>
              <a:rPr lang="en-US" sz="2400" dirty="0" err="1"/>
              <a:t>Perintah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b="1" dirty="0"/>
              <a:t>ALTER TABLE </a:t>
            </a:r>
          </a:p>
          <a:p>
            <a:r>
              <a:rPr lang="en-US" sz="2400" dirty="0" err="1" smtClean="0"/>
              <a:t>Contoh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ALTER </a:t>
            </a:r>
            <a:r>
              <a:rPr lang="en-US" sz="2400" b="1" dirty="0"/>
              <a:t>TABLE </a:t>
            </a:r>
            <a:r>
              <a:rPr lang="en-US" sz="2400" b="1" dirty="0" err="1"/>
              <a:t>Pegawai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CHANGE </a:t>
            </a:r>
            <a:r>
              <a:rPr lang="en-US" sz="2400" b="1" dirty="0" err="1"/>
              <a:t>Jenis_kelamin</a:t>
            </a:r>
            <a:r>
              <a:rPr lang="en-US" sz="2400" b="1" dirty="0"/>
              <a:t> </a:t>
            </a:r>
            <a:r>
              <a:rPr lang="en-US" sz="2400" b="1" dirty="0" err="1"/>
              <a:t>Kelamin</a:t>
            </a:r>
            <a:r>
              <a:rPr lang="en-US" sz="2400" b="1" dirty="0"/>
              <a:t> ENUM('P','W</a:t>
            </a:r>
            <a:r>
              <a:rPr lang="en-US" sz="2400" b="1" dirty="0" smtClean="0"/>
              <a:t>');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 smtClean="0"/>
              <a:t>Cek</a:t>
            </a:r>
            <a:r>
              <a:rPr lang="en-US" sz="2400" dirty="0" smtClean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DESC </a:t>
            </a:r>
            <a:r>
              <a:rPr lang="en-US" sz="2400" b="1" dirty="0" err="1"/>
              <a:t>Pegawai</a:t>
            </a:r>
            <a:r>
              <a:rPr lang="en-US" sz="24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93727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Mengganti</a:t>
            </a:r>
            <a:r>
              <a:rPr lang="en-US" b="1" dirty="0" smtClean="0"/>
              <a:t> </a:t>
            </a:r>
            <a:r>
              <a:rPr lang="en-US" b="1" dirty="0" err="1" smtClean="0"/>
              <a:t>Ukuran</a:t>
            </a:r>
            <a:r>
              <a:rPr lang="en-US" b="1" dirty="0" smtClean="0"/>
              <a:t> / </a:t>
            </a:r>
            <a:r>
              <a:rPr lang="en-US" b="1" dirty="0" err="1" smtClean="0"/>
              <a:t>Tipe</a:t>
            </a:r>
            <a:r>
              <a:rPr lang="en-US" b="1" dirty="0" smtClean="0"/>
              <a:t> Field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395362" cy="3416300"/>
          </a:xfrm>
        </p:spPr>
        <p:txBody>
          <a:bodyPr>
            <a:noAutofit/>
          </a:bodyPr>
          <a:lstStyle/>
          <a:p>
            <a:r>
              <a:rPr lang="en-US" sz="2400" dirty="0" err="1"/>
              <a:t>Perintah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b="1" dirty="0"/>
              <a:t>ALTER TABLE </a:t>
            </a:r>
          </a:p>
          <a:p>
            <a:r>
              <a:rPr lang="en-US" sz="2400" dirty="0" err="1" smtClean="0"/>
              <a:t>Contoh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smtClean="0"/>
              <a:t>ALTER </a:t>
            </a:r>
            <a:r>
              <a:rPr lang="en-US" sz="2400" b="1" dirty="0"/>
              <a:t>TABLE </a:t>
            </a:r>
            <a:r>
              <a:rPr lang="en-US" sz="2400" b="1" dirty="0" err="1"/>
              <a:t>Pegawai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CHANGE </a:t>
            </a:r>
            <a:r>
              <a:rPr lang="en-US" sz="2400" b="1" dirty="0"/>
              <a:t>Kota </a:t>
            </a:r>
            <a:r>
              <a:rPr lang="en-US" sz="2400" b="1" dirty="0" err="1"/>
              <a:t>Kota</a:t>
            </a:r>
            <a:r>
              <a:rPr lang="en-US" sz="2400" b="1" dirty="0"/>
              <a:t> VARCHAR(20</a:t>
            </a:r>
            <a:r>
              <a:rPr lang="en-US" sz="2400" b="1" dirty="0" smtClean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 smtClean="0"/>
              <a:t>Cek</a:t>
            </a:r>
            <a:r>
              <a:rPr lang="en-US" sz="2400" dirty="0" smtClean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smtClean="0"/>
              <a:t>DESC </a:t>
            </a:r>
            <a:r>
              <a:rPr lang="en-US" sz="2400" b="1" dirty="0" err="1"/>
              <a:t>Pegawai</a:t>
            </a:r>
            <a:r>
              <a:rPr lang="en-US" sz="2400" b="1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563733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Mengganti</a:t>
            </a:r>
            <a:r>
              <a:rPr lang="en-US" b="1" dirty="0" smtClean="0"/>
              <a:t> DEFAULT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9731"/>
            <a:ext cx="8270400" cy="34163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DEFAULT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bawaan</a:t>
            </a:r>
            <a:r>
              <a:rPr lang="en-US" sz="2400" dirty="0"/>
              <a:t> /default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field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dimasukkan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 smtClean="0"/>
              <a:t>Contoh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ALTER </a:t>
            </a:r>
            <a:r>
              <a:rPr lang="en-US" sz="2400" b="1" dirty="0"/>
              <a:t>TABLE </a:t>
            </a:r>
            <a:r>
              <a:rPr lang="en-US" sz="2400" b="1" dirty="0" err="1"/>
              <a:t>Pegawai</a:t>
            </a:r>
            <a:r>
              <a:rPr lang="en-US" sz="2400" b="1" dirty="0"/>
              <a:t> CHANGE </a:t>
            </a:r>
            <a:r>
              <a:rPr lang="en-US" sz="2400" b="1" dirty="0" err="1" smtClean="0"/>
              <a:t>Jenis_kelamin</a:t>
            </a:r>
            <a:r>
              <a:rPr lang="en-US" sz="2400" b="1" dirty="0" smtClean="0"/>
              <a:t> </a:t>
            </a:r>
          </a:p>
          <a:p>
            <a:pPr marL="0" indent="0" algn="just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Jenis_kelamin</a:t>
            </a:r>
            <a:r>
              <a:rPr lang="en-US" sz="2400" b="1" smtClean="0"/>
              <a:t> </a:t>
            </a:r>
            <a:r>
              <a:rPr lang="en-US" sz="2400" b="1"/>
              <a:t>ENUM('L', 'P</a:t>
            </a:r>
            <a:r>
              <a:rPr lang="en-US" sz="2400" b="1" dirty="0" smtClean="0"/>
              <a:t>') </a:t>
            </a:r>
            <a:r>
              <a:rPr lang="en-US" sz="2400" b="1"/>
              <a:t>DEFAULT 'L</a:t>
            </a:r>
            <a:r>
              <a:rPr lang="en-US" sz="2400" b="1" dirty="0" smtClean="0"/>
              <a:t>';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20556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Menghapus</a:t>
            </a:r>
            <a:r>
              <a:rPr lang="en-US" b="1" dirty="0" smtClean="0"/>
              <a:t> Database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1" y="1690688"/>
            <a:ext cx="10395362" cy="3416300"/>
          </a:xfrm>
        </p:spPr>
        <p:txBody>
          <a:bodyPr>
            <a:noAutofit/>
          </a:bodyPr>
          <a:lstStyle/>
          <a:p>
            <a:r>
              <a:rPr lang="en-US" sz="2400" dirty="0" err="1"/>
              <a:t>Perintah</a:t>
            </a:r>
            <a:r>
              <a:rPr lang="en-US" sz="2400" dirty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hapus</a:t>
            </a:r>
            <a:r>
              <a:rPr lang="en-US" sz="2400" dirty="0" smtClean="0"/>
              <a:t> database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b="1" dirty="0" smtClean="0"/>
              <a:t>DROP DATABASE </a:t>
            </a:r>
          </a:p>
          <a:p>
            <a:r>
              <a:rPr lang="en-US" sz="2400" dirty="0" err="1" smtClean="0"/>
              <a:t>Contoh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d</a:t>
            </a:r>
            <a:r>
              <a:rPr lang="en-US" sz="2400" b="1" dirty="0" smtClean="0"/>
              <a:t>rop database </a:t>
            </a:r>
            <a:r>
              <a:rPr lang="en-US" sz="2400" b="1" dirty="0" err="1" smtClean="0"/>
              <a:t>Pegawai_xxxxx</a:t>
            </a:r>
            <a:r>
              <a:rPr lang="en-US" sz="2400" b="1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 err="1" smtClean="0"/>
              <a:t>Maka</a:t>
            </a:r>
            <a:r>
              <a:rPr lang="en-US" sz="2400" dirty="0" smtClean="0"/>
              <a:t> database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terhapus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MySQL)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===================================================================</a:t>
            </a:r>
          </a:p>
          <a:p>
            <a:r>
              <a:rPr lang="en-US" sz="2400" dirty="0" err="1"/>
              <a:t>Perintah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hapus</a:t>
            </a:r>
            <a:r>
              <a:rPr lang="en-US" sz="2400" dirty="0"/>
              <a:t> database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b="1" dirty="0" smtClean="0"/>
              <a:t>DROP TABLE</a:t>
            </a:r>
            <a:endParaRPr lang="en-US" sz="2400" b="1" dirty="0"/>
          </a:p>
          <a:p>
            <a:r>
              <a:rPr lang="en-US" sz="2400" dirty="0" err="1"/>
              <a:t>Contoh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drop </a:t>
            </a:r>
            <a:r>
              <a:rPr lang="en-US" sz="2400" b="1" dirty="0" smtClean="0"/>
              <a:t>table </a:t>
            </a:r>
            <a:r>
              <a:rPr lang="en-US" sz="2400" b="1" dirty="0" err="1" smtClean="0"/>
              <a:t>jabatan</a:t>
            </a:r>
            <a:r>
              <a:rPr lang="en-US" sz="2400" b="1" dirty="0" smtClean="0"/>
              <a:t>;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	(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jabatan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/>
              <a:t>terhapus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smtClean="0"/>
              <a:t>database </a:t>
            </a:r>
            <a:r>
              <a:rPr lang="en-US" sz="2400" dirty="0" err="1" smtClean="0"/>
              <a:t>Pegawai_xxxxx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err="1" smtClean="0"/>
              <a:t>Catatan</a:t>
            </a:r>
            <a:r>
              <a:rPr lang="en-US" sz="2400" b="1" dirty="0" smtClean="0"/>
              <a:t> drop </a:t>
            </a:r>
            <a:r>
              <a:rPr lang="en-US" sz="2400" b="1" dirty="0" err="1" smtClean="0"/>
              <a:t>tabel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dilakukan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setelah</a:t>
            </a:r>
            <a:r>
              <a:rPr lang="en-US" sz="2400" b="1" dirty="0" smtClean="0"/>
              <a:t> use database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45894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LANJUTKAN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err="1" smtClean="0">
                <a:solidFill>
                  <a:srgbClr val="FF0000"/>
                </a:solidFill>
              </a:rPr>
              <a:t>Membuat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Tabel</a:t>
            </a:r>
            <a:r>
              <a:rPr lang="en-US" b="1" dirty="0" smtClean="0">
                <a:solidFill>
                  <a:srgbClr val="FF0000"/>
                </a:solidFill>
              </a:rPr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Latihan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738" y="2400300"/>
            <a:ext cx="8825659" cy="405765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Jabatan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– </a:t>
            </a:r>
            <a:r>
              <a:rPr lang="en-US" b="1" dirty="0" err="1"/>
              <a:t>Kode_Jabatan</a:t>
            </a:r>
            <a:r>
              <a:rPr lang="en-US" b="1" dirty="0"/>
              <a:t>, CHAR, 2 </a:t>
            </a:r>
            <a:r>
              <a:rPr lang="en-US" b="1" dirty="0" err="1"/>
              <a:t>karakter</a:t>
            </a:r>
            <a:r>
              <a:rPr lang="en-US" b="1" dirty="0"/>
              <a:t>, primary key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– </a:t>
            </a:r>
            <a:r>
              <a:rPr lang="en-US" b="1" dirty="0" err="1"/>
              <a:t>Nama_Jabatan</a:t>
            </a:r>
            <a:r>
              <a:rPr lang="en-US" b="1" dirty="0"/>
              <a:t>, VARCHAR, 20 </a:t>
            </a:r>
            <a:r>
              <a:rPr lang="en-US" b="1" dirty="0" err="1"/>
              <a:t>karakter</a:t>
            </a:r>
            <a:r>
              <a:rPr lang="en-US" b="1" dirty="0"/>
              <a:t>, </a:t>
            </a:r>
            <a:r>
              <a:rPr lang="en-US" b="1" dirty="0" err="1"/>
              <a:t>harus</a:t>
            </a:r>
            <a:r>
              <a:rPr lang="en-US" b="1" dirty="0"/>
              <a:t> </a:t>
            </a:r>
            <a:r>
              <a:rPr lang="en-US" b="1" dirty="0" err="1" smtClean="0"/>
              <a:t>diisi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 </a:t>
            </a:r>
            <a:r>
              <a:rPr lang="en-US" b="1" dirty="0"/>
              <a:t>– </a:t>
            </a:r>
            <a:r>
              <a:rPr lang="en-US" b="1" dirty="0" err="1"/>
              <a:t>Gaji_Pokok</a:t>
            </a:r>
            <a:r>
              <a:rPr lang="en-US" b="1" dirty="0"/>
              <a:t>, 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2505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09800"/>
            <a:ext cx="8825659" cy="4648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err="1"/>
              <a:t>Buatlah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Pegawai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CREATE </a:t>
            </a:r>
            <a:r>
              <a:rPr lang="en-US" sz="2400" b="1" dirty="0"/>
              <a:t>TABLE </a:t>
            </a:r>
            <a:r>
              <a:rPr lang="en-US" sz="2400" b="1" dirty="0" err="1"/>
              <a:t>Pegawai</a:t>
            </a:r>
            <a:r>
              <a:rPr lang="en-US" sz="2400" b="1" dirty="0"/>
              <a:t>(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NIP </a:t>
            </a:r>
            <a:r>
              <a:rPr lang="en-US" sz="2400" b="1" dirty="0">
                <a:solidFill>
                  <a:srgbClr val="FF0000"/>
                </a:solidFill>
              </a:rPr>
              <a:t>CHAR(5)</a:t>
            </a:r>
            <a:r>
              <a:rPr lang="en-US" sz="2400" b="1" dirty="0"/>
              <a:t> NOT NULL PRIMARY KEY,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Nama </a:t>
            </a:r>
            <a:r>
              <a:rPr lang="en-US" sz="2400" b="1" dirty="0">
                <a:solidFill>
                  <a:srgbClr val="FF0000"/>
                </a:solidFill>
              </a:rPr>
              <a:t>VARCHAR(35)</a:t>
            </a:r>
            <a:r>
              <a:rPr lang="en-US" sz="2400" b="1" dirty="0"/>
              <a:t> NOT NULL,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/>
              <a:t>Tgl_lahir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rgbClr val="FF0000"/>
                </a:solidFill>
              </a:rPr>
              <a:t>DATE</a:t>
            </a:r>
            <a:r>
              <a:rPr lang="en-US" sz="2400" b="1" dirty="0"/>
              <a:t>,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/>
              <a:t>Jenis_kelamin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rgbClr val="FF0000"/>
                </a:solidFill>
              </a:rPr>
              <a:t>ENUM('P','W')</a:t>
            </a:r>
            <a:r>
              <a:rPr lang="en-US" sz="2400" b="1" dirty="0"/>
              <a:t>,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/>
              <a:t>Alamat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VARCHAR(35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sz="2400" b="1" dirty="0"/>
              <a:t>,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Kota </a:t>
            </a:r>
            <a:r>
              <a:rPr lang="en-US" sz="2400" b="1" dirty="0" smtClean="0">
                <a:solidFill>
                  <a:srgbClr val="FF0000"/>
                </a:solidFill>
              </a:rPr>
              <a:t>VARCHAR(15)</a:t>
            </a:r>
            <a:r>
              <a:rPr lang="en-US" sz="2400" b="1" dirty="0" smtClean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/>
              <a:t>Tgl_masuk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rgbClr val="FF0000"/>
                </a:solidFill>
              </a:rPr>
              <a:t>DATE</a:t>
            </a:r>
            <a:r>
              <a:rPr lang="en-US" sz="2400" b="1" dirty="0"/>
              <a:t>,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Kode_Jabatan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rgbClr val="FF0000"/>
                </a:solidFill>
              </a:rPr>
              <a:t>CHAR(2)</a:t>
            </a:r>
            <a:r>
              <a:rPr lang="en-US" sz="2400" b="1" dirty="0"/>
              <a:t>,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Kode_Area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rgbClr val="FF0000"/>
                </a:solidFill>
              </a:rPr>
              <a:t>CHAR(2)</a:t>
            </a:r>
            <a:r>
              <a:rPr lang="en-US" sz="2400" b="1" dirty="0"/>
              <a:t>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LANJUTKAN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err="1" smtClean="0">
                <a:solidFill>
                  <a:srgbClr val="FF0000"/>
                </a:solidFill>
              </a:rPr>
              <a:t>Membuat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Tabel</a:t>
            </a:r>
            <a:r>
              <a:rPr lang="en-US" b="1" dirty="0" smtClean="0">
                <a:solidFill>
                  <a:srgbClr val="FF0000"/>
                </a:solidFill>
              </a:rPr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Latihan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56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Membuat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Foreign KEY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7980254" cy="34163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ALTER TABLE </a:t>
            </a:r>
            <a:r>
              <a:rPr lang="en-US" sz="2400" dirty="0" err="1"/>
              <a:t>pegawai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ADD FOREIGN KEY</a:t>
            </a:r>
            <a:r>
              <a:rPr lang="en-US" sz="2400" dirty="0"/>
              <a:t> (</a:t>
            </a:r>
            <a:r>
              <a:rPr lang="en-US" sz="2400" dirty="0" err="1"/>
              <a:t>Kode_Jabatan</a:t>
            </a:r>
            <a:r>
              <a:rPr lang="en-US" sz="2400" dirty="0"/>
              <a:t>) REFERENCES </a:t>
            </a:r>
            <a:r>
              <a:rPr lang="en-US" sz="2400" u="sng" dirty="0" err="1"/>
              <a:t>jabatan</a:t>
            </a:r>
            <a:r>
              <a:rPr lang="en-US" sz="2400" u="sng" dirty="0"/>
              <a:t> (</a:t>
            </a:r>
            <a:r>
              <a:rPr lang="en-US" sz="2400" u="sng" dirty="0" err="1"/>
              <a:t>Kode_Jabatan</a:t>
            </a:r>
            <a:r>
              <a:rPr lang="en-US" sz="2400" u="sng" dirty="0" smtClean="0"/>
              <a:t>)</a:t>
            </a:r>
            <a:r>
              <a:rPr lang="en-US" sz="2400" dirty="0" smtClean="0"/>
              <a:t>;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ALTER TABLE </a:t>
            </a:r>
            <a:r>
              <a:rPr lang="en-US" sz="2400" dirty="0" err="1"/>
              <a:t>pegawai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ADD FOREIGN KEY</a:t>
            </a:r>
            <a:r>
              <a:rPr lang="en-US" sz="2400" dirty="0"/>
              <a:t> (</a:t>
            </a:r>
            <a:r>
              <a:rPr lang="en-US" sz="2400" dirty="0" err="1"/>
              <a:t>Kode_Area</a:t>
            </a:r>
            <a:r>
              <a:rPr lang="en-US" sz="2400" dirty="0"/>
              <a:t>) REFERENCES </a:t>
            </a:r>
            <a:r>
              <a:rPr lang="en-US" sz="2400" u="sng" dirty="0"/>
              <a:t>area(</a:t>
            </a:r>
            <a:r>
              <a:rPr lang="en-US" sz="2400" u="sng" dirty="0" err="1"/>
              <a:t>Kode_Area</a:t>
            </a:r>
            <a:r>
              <a:rPr lang="en-US" sz="2400" u="sng" dirty="0" smtClean="0"/>
              <a:t>)</a:t>
            </a:r>
            <a:r>
              <a:rPr lang="en-US" sz="2400" dirty="0" smtClean="0"/>
              <a:t>;</a:t>
            </a:r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amati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b="1" dirty="0" smtClean="0"/>
              <a:t>DESC </a:t>
            </a:r>
            <a:r>
              <a:rPr lang="en-US" sz="2400" b="1" dirty="0" err="1" smtClean="0"/>
              <a:t>pegawai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6618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5784" y="2097210"/>
            <a:ext cx="8428893" cy="2298945"/>
          </a:xfrm>
        </p:spPr>
        <p:txBody>
          <a:bodyPr/>
          <a:lstStyle/>
          <a:p>
            <a:pPr algn="ctr"/>
            <a:r>
              <a:rPr lang="en-US" b="1" dirty="0" smtClean="0"/>
              <a:t>MEMULAI LATIHAN </a:t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DML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(DATA MANIPULATION LANGUAGE)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48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Penambahan</a:t>
            </a:r>
            <a:r>
              <a:rPr lang="en-US" b="1" dirty="0" smtClean="0"/>
              <a:t>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755" y="1369750"/>
            <a:ext cx="8639676" cy="5154142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 smtClean="0"/>
              <a:t>Penambahan</a:t>
            </a:r>
            <a:r>
              <a:rPr lang="en-US" sz="2400" dirty="0" smtClean="0"/>
              <a:t> data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INSERT 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Bentukdasar</a:t>
            </a:r>
            <a:r>
              <a:rPr lang="en-US" sz="2400" dirty="0" smtClean="0"/>
              <a:t> </a:t>
            </a:r>
            <a:r>
              <a:rPr lang="en-US" sz="2400" dirty="0"/>
              <a:t>: </a:t>
            </a:r>
            <a:endParaRPr lang="en-US" sz="2400" dirty="0" smtClean="0"/>
          </a:p>
          <a:p>
            <a:pPr marL="465138" indent="0" algn="just">
              <a:buNone/>
            </a:pPr>
            <a:r>
              <a:rPr lang="en-US" sz="2400" b="1" dirty="0" smtClean="0"/>
              <a:t>INSERT </a:t>
            </a:r>
            <a:r>
              <a:rPr lang="en-US" sz="2400" b="1" dirty="0"/>
              <a:t>INTO </a:t>
            </a:r>
            <a:r>
              <a:rPr lang="en-US" sz="2400" b="1" dirty="0" err="1"/>
              <a:t>nama_tabel</a:t>
            </a:r>
            <a:r>
              <a:rPr lang="en-US" sz="2400" b="1" dirty="0"/>
              <a:t> (</a:t>
            </a:r>
            <a:r>
              <a:rPr lang="en-US" sz="2400" b="1" dirty="0" err="1"/>
              <a:t>nama_field</a:t>
            </a:r>
            <a:r>
              <a:rPr lang="en-US" sz="2400" b="1" dirty="0"/>
              <a:t>, </a:t>
            </a:r>
            <a:r>
              <a:rPr lang="en-US" sz="2400" b="1" dirty="0" err="1"/>
              <a:t>nama_field</a:t>
            </a:r>
            <a:r>
              <a:rPr lang="en-US" sz="2400" b="1" dirty="0"/>
              <a:t>, …) </a:t>
            </a:r>
            <a:endParaRPr lang="en-US" sz="2400" b="1" dirty="0" smtClean="0"/>
          </a:p>
          <a:p>
            <a:pPr marL="465138" indent="0" algn="just">
              <a:buNone/>
            </a:pPr>
            <a:r>
              <a:rPr lang="en-US" sz="2400" b="1" dirty="0" smtClean="0"/>
              <a:t>VALUES </a:t>
            </a:r>
            <a:r>
              <a:rPr lang="en-US" sz="2400" b="1" dirty="0"/>
              <a:t>(</a:t>
            </a:r>
            <a:r>
              <a:rPr lang="en-US" sz="2400" b="1" dirty="0" err="1"/>
              <a:t>nilai</a:t>
            </a:r>
            <a:r>
              <a:rPr lang="en-US" sz="2400" b="1" dirty="0"/>
              <a:t>, </a:t>
            </a:r>
            <a:r>
              <a:rPr lang="en-US" sz="2400" b="1" dirty="0" err="1"/>
              <a:t>nilai</a:t>
            </a:r>
            <a:r>
              <a:rPr lang="en-US" sz="2400" b="1" dirty="0"/>
              <a:t>, …);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err="1" smtClean="0"/>
              <a:t>Contoh</a:t>
            </a:r>
            <a:r>
              <a:rPr lang="en-US" sz="2400" dirty="0"/>
              <a:t>: </a:t>
            </a:r>
          </a:p>
          <a:p>
            <a:pPr marL="0" indent="0" algn="just">
              <a:buNone/>
            </a:pPr>
            <a:r>
              <a:rPr lang="en-US" sz="2400" b="1" dirty="0" smtClean="0"/>
              <a:t>INSERT </a:t>
            </a:r>
            <a:r>
              <a:rPr lang="en-US" sz="2400" b="1" dirty="0"/>
              <a:t>INTO Area (</a:t>
            </a:r>
            <a:r>
              <a:rPr lang="en-US" sz="2400" b="1" dirty="0" err="1"/>
              <a:t>Kode_Area</a:t>
            </a:r>
            <a:r>
              <a:rPr lang="en-US" sz="2400" b="1" dirty="0"/>
              <a:t>, </a:t>
            </a:r>
            <a:r>
              <a:rPr lang="en-US" sz="2400" b="1" dirty="0" err="1"/>
              <a:t>Nama_Area</a:t>
            </a:r>
            <a:r>
              <a:rPr lang="en-US" sz="2400" b="1" dirty="0"/>
              <a:t>, </a:t>
            </a:r>
            <a:r>
              <a:rPr lang="en-US" sz="2400" b="1" dirty="0" err="1"/>
              <a:t>Alamat_Area</a:t>
            </a:r>
            <a:r>
              <a:rPr lang="en-US" sz="2400" b="1" dirty="0"/>
              <a:t>) VALUES ('B1', </a:t>
            </a:r>
            <a:r>
              <a:rPr lang="en-US" sz="2400" b="1" dirty="0" smtClean="0"/>
              <a:t>‘Basement 1', </a:t>
            </a:r>
            <a:r>
              <a:rPr lang="en-US" sz="2400" b="1" dirty="0"/>
              <a:t>'</a:t>
            </a:r>
            <a:r>
              <a:rPr lang="en-US" sz="2400" b="1" dirty="0" err="1"/>
              <a:t>Jalan</a:t>
            </a:r>
            <a:r>
              <a:rPr lang="en-US" sz="2400" b="1" dirty="0"/>
              <a:t> </a:t>
            </a:r>
            <a:r>
              <a:rPr lang="en-US" sz="2400" b="1" dirty="0" err="1" smtClean="0"/>
              <a:t>Surapati</a:t>
            </a:r>
            <a:r>
              <a:rPr lang="en-US" sz="2400" b="1" dirty="0" smtClean="0"/>
              <a:t> 180</a:t>
            </a:r>
            <a:r>
              <a:rPr lang="en-US" sz="2400" b="1" dirty="0" smtClean="0"/>
              <a:t>'),</a:t>
            </a: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 smtClean="0"/>
              <a:t>(‘.….','………..………', </a:t>
            </a:r>
            <a:r>
              <a:rPr lang="en-US" sz="2400" b="1" dirty="0" smtClean="0"/>
              <a:t>'……………………………'),</a:t>
            </a: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 err="1" smtClean="0"/>
              <a:t>Dst</a:t>
            </a:r>
            <a:r>
              <a:rPr lang="en-US" sz="2400" b="1" dirty="0" smtClean="0"/>
              <a:t>					      ;</a:t>
            </a:r>
            <a:endParaRPr lang="en-US" sz="2400" b="1" dirty="0"/>
          </a:p>
          <a:p>
            <a:pPr marL="0" indent="0" algn="just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5988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Menampilkan</a:t>
            </a:r>
            <a:r>
              <a:rPr lang="en-US" b="1" dirty="0" smtClean="0"/>
              <a:t> Isi Data </a:t>
            </a:r>
            <a:r>
              <a:rPr lang="en-US" b="1" dirty="0" err="1" smtClean="0"/>
              <a:t>Tabel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Perintah</a:t>
            </a:r>
            <a:r>
              <a:rPr lang="en-US" sz="2400" dirty="0"/>
              <a:t> SELECT</a:t>
            </a:r>
          </a:p>
          <a:p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/>
              <a:t>Umum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SELECT </a:t>
            </a:r>
            <a:r>
              <a:rPr lang="en-US" sz="2400" dirty="0"/>
              <a:t>* FROM </a:t>
            </a:r>
            <a:r>
              <a:rPr lang="en-US" sz="2400" dirty="0" err="1"/>
              <a:t>Nama_Tabel</a:t>
            </a:r>
            <a:endParaRPr lang="en-US" sz="2400" dirty="0"/>
          </a:p>
          <a:p>
            <a:r>
              <a:rPr lang="en-US" sz="2400" dirty="0" err="1" smtClean="0"/>
              <a:t>Contoh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SELECT </a:t>
            </a:r>
            <a:r>
              <a:rPr lang="en-US" sz="2400" dirty="0">
                <a:solidFill>
                  <a:srgbClr val="FF0000"/>
                </a:solidFill>
              </a:rPr>
              <a:t>* FROM Area;</a:t>
            </a:r>
          </a:p>
        </p:txBody>
      </p:sp>
    </p:spTree>
    <p:extLst>
      <p:ext uri="{BB962C8B-B14F-4D97-AF65-F5344CB8AC3E}">
        <p14:creationId xmlns:p14="http://schemas.microsoft.com/office/powerpoint/2010/main" val="40229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Pengenalan</a:t>
            </a:r>
            <a:r>
              <a:rPr lang="en-US" b="1" dirty="0" smtClean="0"/>
              <a:t> MySQL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3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Penambahan</a:t>
            </a:r>
            <a:r>
              <a:rPr lang="en-US" b="1" dirty="0" smtClean="0"/>
              <a:t> Data (</a:t>
            </a:r>
            <a:r>
              <a:rPr lang="en-US" b="1" dirty="0" err="1" smtClean="0"/>
              <a:t>Latihan</a:t>
            </a:r>
            <a:r>
              <a:rPr lang="en-US" b="1" dirty="0" smtClean="0"/>
              <a:t>)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55700" y="2603500"/>
          <a:ext cx="821785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193"/>
                <a:gridCol w="2054543"/>
                <a:gridCol w="42421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Kode_Area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Nama_Area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Alamat</a:t>
                      </a:r>
                      <a:r>
                        <a:rPr lang="en-US" sz="2400" dirty="0" smtClean="0"/>
                        <a:t> Area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Basement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Jalan</a:t>
                      </a:r>
                      <a:r>
                        <a:rPr lang="en-US" sz="2400" dirty="0" smtClean="0"/>
                        <a:t> Ahmad </a:t>
                      </a:r>
                      <a:r>
                        <a:rPr lang="en-US" sz="2400" dirty="0" err="1" smtClean="0"/>
                        <a:t>Yani</a:t>
                      </a:r>
                      <a:r>
                        <a:rPr lang="en-US" sz="2400" dirty="0" smtClean="0"/>
                        <a:t> 200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Basement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Jalan</a:t>
                      </a:r>
                      <a:r>
                        <a:rPr lang="en-US" sz="2400" dirty="0" smtClean="0"/>
                        <a:t> KH. Ahmad </a:t>
                      </a:r>
                      <a:r>
                        <a:rPr lang="en-US" sz="2400" dirty="0" err="1" smtClean="0"/>
                        <a:t>Dahlan</a:t>
                      </a:r>
                      <a:r>
                        <a:rPr lang="en-US" sz="2400" dirty="0" smtClean="0"/>
                        <a:t> 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Lobby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Jalan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Dipatiukur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8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Memanipulasi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mengisi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Tabel</a:t>
            </a:r>
            <a:r>
              <a:rPr lang="en-US" b="1" dirty="0" smtClean="0"/>
              <a:t> (</a:t>
            </a:r>
            <a:r>
              <a:rPr lang="en-US" b="1" dirty="0" err="1" smtClean="0"/>
              <a:t>Latihan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00300"/>
            <a:ext cx="8825659" cy="4057650"/>
          </a:xfrm>
        </p:spPr>
        <p:txBody>
          <a:bodyPr>
            <a:normAutofit/>
          </a:bodyPr>
          <a:lstStyle/>
          <a:p>
            <a:r>
              <a:rPr lang="en-US" dirty="0" err="1" smtClean="0"/>
              <a:t>Isikan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dirty="0">
                <a:solidFill>
                  <a:srgbClr val="FF0000"/>
                </a:solidFill>
              </a:rPr>
              <a:t>01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EDP</a:t>
            </a:r>
            <a:r>
              <a:rPr lang="en-US" dirty="0"/>
              <a:t>, </a:t>
            </a:r>
            <a:r>
              <a:rPr lang="en-US" dirty="0" err="1"/>
              <a:t>gaji_pokok</a:t>
            </a:r>
            <a:r>
              <a:rPr lang="en-US" dirty="0"/>
              <a:t> 1500000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dirty="0">
                <a:solidFill>
                  <a:srgbClr val="FF0000"/>
                </a:solidFill>
              </a:rPr>
              <a:t>02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Pemasaran</a:t>
            </a:r>
            <a:r>
              <a:rPr lang="en-US" dirty="0"/>
              <a:t> , </a:t>
            </a:r>
            <a:r>
              <a:rPr lang="en-US" dirty="0" err="1"/>
              <a:t>gaji_pokok</a:t>
            </a:r>
            <a:r>
              <a:rPr lang="en-US" dirty="0"/>
              <a:t> 1200000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dirty="0">
                <a:solidFill>
                  <a:srgbClr val="FF0000"/>
                </a:solidFill>
              </a:rPr>
              <a:t>03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Produksi</a:t>
            </a:r>
            <a:r>
              <a:rPr lang="en-US" dirty="0"/>
              <a:t> , </a:t>
            </a:r>
            <a:r>
              <a:rPr lang="en-US" dirty="0" err="1"/>
              <a:t>gaji_pokok</a:t>
            </a:r>
            <a:r>
              <a:rPr lang="en-US" dirty="0"/>
              <a:t> 2000000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dirty="0">
                <a:solidFill>
                  <a:srgbClr val="FF0000"/>
                </a:solidFill>
              </a:rPr>
              <a:t>04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SDM</a:t>
            </a:r>
            <a:r>
              <a:rPr lang="en-US" dirty="0"/>
              <a:t> , </a:t>
            </a:r>
            <a:r>
              <a:rPr lang="en-US" dirty="0" err="1"/>
              <a:t>gaji_pokok</a:t>
            </a:r>
            <a:r>
              <a:rPr lang="en-US" dirty="0"/>
              <a:t> 2500000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dirty="0">
                <a:solidFill>
                  <a:srgbClr val="FF0000"/>
                </a:solidFill>
              </a:rPr>
              <a:t>05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Akunting</a:t>
            </a:r>
            <a:r>
              <a:rPr lang="en-US" dirty="0"/>
              <a:t> , </a:t>
            </a:r>
            <a:r>
              <a:rPr lang="en-US" dirty="0" err="1"/>
              <a:t>gaji_pokok</a:t>
            </a:r>
            <a:r>
              <a:rPr lang="en-US" dirty="0"/>
              <a:t> 1200000</a:t>
            </a:r>
          </a:p>
        </p:txBody>
      </p:sp>
    </p:spTree>
    <p:extLst>
      <p:ext uri="{BB962C8B-B14F-4D97-AF65-F5344CB8AC3E}">
        <p14:creationId xmlns:p14="http://schemas.microsoft.com/office/powerpoint/2010/main" val="6003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Isikan</a:t>
            </a:r>
            <a:r>
              <a:rPr lang="en-US" b="1" dirty="0" smtClean="0"/>
              <a:t> data </a:t>
            </a:r>
            <a:r>
              <a:rPr lang="en-US" b="1" dirty="0" err="1" smtClean="0"/>
              <a:t>tabel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pegawai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Sebagai</a:t>
            </a:r>
            <a:r>
              <a:rPr lang="en-US" b="1" dirty="0" smtClean="0"/>
              <a:t> </a:t>
            </a:r>
            <a:r>
              <a:rPr lang="en-US" b="1" dirty="0" err="1" smtClean="0"/>
              <a:t>berikut</a:t>
            </a:r>
            <a:r>
              <a:rPr lang="en-US" b="1" dirty="0" smtClean="0"/>
              <a:t> :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026827"/>
              </p:ext>
            </p:extLst>
          </p:nvPr>
        </p:nvGraphicFramePr>
        <p:xfrm>
          <a:off x="393084" y="2359166"/>
          <a:ext cx="1164589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297"/>
                <a:gridCol w="1052297"/>
                <a:gridCol w="1569417"/>
                <a:gridCol w="1154355"/>
                <a:gridCol w="1911221"/>
                <a:gridCol w="1356459"/>
                <a:gridCol w="1491049"/>
                <a:gridCol w="1154964"/>
                <a:gridCol w="903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Tgl_Lahir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Jenis</a:t>
                      </a:r>
                      <a:r>
                        <a:rPr lang="en-US" dirty="0" smtClean="0"/>
                        <a:t>_</a:t>
                      </a:r>
                    </a:p>
                    <a:p>
                      <a:r>
                        <a:rPr lang="en-US" dirty="0" err="1" smtClean="0"/>
                        <a:t>kelamin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Tgl_Masuk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</a:t>
                      </a:r>
                      <a:r>
                        <a:rPr lang="en-US" dirty="0" smtClean="0"/>
                        <a:t>_</a:t>
                      </a:r>
                    </a:p>
                    <a:p>
                      <a:r>
                        <a:rPr lang="en-US" dirty="0" err="1" smtClean="0"/>
                        <a:t>jabatan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</a:t>
                      </a:r>
                      <a:r>
                        <a:rPr lang="en-US" dirty="0" smtClean="0"/>
                        <a:t>_</a:t>
                      </a:r>
                    </a:p>
                    <a:p>
                      <a:r>
                        <a:rPr lang="en-US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13/01/1966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Jalan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Titiran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08/02/2000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20/03/1970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Jalan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Citarum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03/09/2003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21/04/1976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Jalan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Laswi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06/09/2004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44444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06/08/1980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Jalan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Antapani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19/02/2005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55555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Soleh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07/09/1982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Jalan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Banceuy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09/10/2005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327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69" y="733102"/>
            <a:ext cx="9769720" cy="706964"/>
          </a:xfrm>
        </p:spPr>
        <p:txBody>
          <a:bodyPr/>
          <a:lstStyle/>
          <a:p>
            <a:r>
              <a:rPr lang="en-US" b="1" dirty="0" err="1" smtClean="0"/>
              <a:t>Penambahan</a:t>
            </a:r>
            <a:r>
              <a:rPr lang="en-US" b="1" dirty="0" smtClean="0"/>
              <a:t> Data </a:t>
            </a:r>
            <a:r>
              <a:rPr lang="en-US" b="1" dirty="0" err="1" smtClean="0"/>
              <a:t>dengan</a:t>
            </a:r>
            <a:r>
              <a:rPr lang="en-US" b="1" dirty="0" smtClean="0"/>
              <a:t> Field </a:t>
            </a:r>
            <a:r>
              <a:rPr lang="en-US" b="1" dirty="0" err="1" smtClean="0"/>
              <a:t>tertentu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168" y="2124563"/>
            <a:ext cx="9527701" cy="3836622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CONTOH</a:t>
            </a:r>
            <a:r>
              <a:rPr lang="en-US" sz="2400" dirty="0" smtClean="0"/>
              <a:t> :</a:t>
            </a:r>
          </a:p>
          <a:p>
            <a:pPr marL="0" indent="0">
              <a:buNone/>
            </a:pPr>
            <a:r>
              <a:rPr lang="en-US" sz="2400" b="1" dirty="0" smtClean="0"/>
              <a:t>INSERT </a:t>
            </a:r>
            <a:r>
              <a:rPr lang="en-US" sz="2400" b="1" dirty="0"/>
              <a:t>INTO Area(</a:t>
            </a:r>
            <a:r>
              <a:rPr lang="en-US" sz="2400" b="1" dirty="0" err="1"/>
              <a:t>Kode_Area</a:t>
            </a:r>
            <a:r>
              <a:rPr lang="en-US" sz="2400" b="1" dirty="0"/>
              <a:t>, </a:t>
            </a:r>
            <a:r>
              <a:rPr lang="en-US" sz="2400" b="1" dirty="0" err="1"/>
              <a:t>Nama_Area</a:t>
            </a:r>
            <a:r>
              <a:rPr lang="en-US" sz="2400" b="1" dirty="0"/>
              <a:t>)  </a:t>
            </a:r>
            <a:r>
              <a:rPr lang="en-US" sz="2400" b="1" dirty="0" smtClean="0"/>
              <a:t>VALUES </a:t>
            </a:r>
            <a:r>
              <a:rPr lang="en-US" sz="2400" b="1" dirty="0"/>
              <a:t>(</a:t>
            </a:r>
            <a:r>
              <a:rPr lang="en-US" sz="2400" b="1" dirty="0" smtClean="0"/>
              <a:t>'B4',</a:t>
            </a:r>
            <a:r>
              <a:rPr lang="en-US" sz="2400" b="1" dirty="0"/>
              <a:t> 'Basement 4');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(Hal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ingin</a:t>
            </a:r>
            <a:r>
              <a:rPr lang="en-US" sz="2400" dirty="0" smtClean="0"/>
              <a:t> </a:t>
            </a:r>
            <a:r>
              <a:rPr lang="en-US" sz="2400" dirty="0" err="1" smtClean="0"/>
              <a:t>mengisi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menambah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field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amati</a:t>
            </a:r>
            <a:r>
              <a:rPr lang="en-US" sz="2400" dirty="0" smtClean="0"/>
              <a:t> </a:t>
            </a:r>
            <a:r>
              <a:rPr lang="en-US" sz="2400" dirty="0" err="1" smtClean="0"/>
              <a:t>hasilnya</a:t>
            </a:r>
            <a:r>
              <a:rPr lang="en-US" sz="2400" dirty="0" smtClean="0"/>
              <a:t>…. Dan </a:t>
            </a:r>
            <a:r>
              <a:rPr lang="en-US" sz="2400" dirty="0" err="1" smtClean="0"/>
              <a:t>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isi</a:t>
            </a:r>
            <a:r>
              <a:rPr lang="en-US" sz="2400" dirty="0"/>
              <a:t> </a:t>
            </a:r>
            <a:r>
              <a:rPr lang="en-US" sz="2400" dirty="0" err="1" smtClean="0"/>
              <a:t>tabelnya</a:t>
            </a:r>
            <a:r>
              <a:rPr lang="en-US" sz="2400" dirty="0" smtClean="0"/>
              <a:t> </a:t>
            </a:r>
            <a:r>
              <a:rPr lang="en-US" sz="2400" dirty="0" err="1" smtClean="0"/>
              <a:t>kembali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Select * from Area;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2424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Menguji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Pengaruh</a:t>
            </a:r>
            <a:r>
              <a:rPr lang="en-US" b="1" dirty="0" smtClean="0"/>
              <a:t> </a:t>
            </a:r>
            <a:r>
              <a:rPr lang="en-US" b="1" dirty="0" err="1" smtClean="0"/>
              <a:t>Kunci</a:t>
            </a:r>
            <a:r>
              <a:rPr lang="en-US" b="1" dirty="0" smtClean="0"/>
              <a:t> Primer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64062" cy="435133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ketikkan</a:t>
            </a:r>
            <a:r>
              <a:rPr lang="en-US" sz="2400" dirty="0" smtClean="0"/>
              <a:t> </a:t>
            </a:r>
            <a:r>
              <a:rPr lang="en-US" sz="2400" dirty="0" err="1" smtClean="0"/>
              <a:t>pernyataan</a:t>
            </a:r>
            <a:r>
              <a:rPr lang="en-US" sz="2400" dirty="0" smtClean="0"/>
              <a:t> </a:t>
            </a:r>
            <a:r>
              <a:rPr lang="en-US" sz="2400" dirty="0" err="1"/>
              <a:t>berikut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336550" indent="0">
              <a:buNone/>
            </a:pPr>
            <a:r>
              <a:rPr lang="en-US" sz="2400" dirty="0" smtClean="0"/>
              <a:t>INSERT </a:t>
            </a:r>
            <a:r>
              <a:rPr lang="en-US" sz="2400" dirty="0"/>
              <a:t>INTO Area (</a:t>
            </a:r>
            <a:r>
              <a:rPr lang="en-US" sz="2400" dirty="0" err="1"/>
              <a:t>Kode_Area,Nama_Area,Alamat_Area</a:t>
            </a:r>
            <a:r>
              <a:rPr lang="en-US" sz="2400" dirty="0"/>
              <a:t>) VALUES </a:t>
            </a:r>
            <a:r>
              <a:rPr lang="en-US" sz="2400" dirty="0" smtClean="0"/>
              <a:t>(</a:t>
            </a:r>
            <a:r>
              <a:rPr lang="en-US" sz="2400" b="1" dirty="0" smtClean="0"/>
              <a:t>'</a:t>
            </a:r>
            <a:r>
              <a:rPr lang="en-US" sz="2400" dirty="0" smtClean="0"/>
              <a:t>G2</a:t>
            </a:r>
            <a:r>
              <a:rPr lang="en-US" sz="2400" b="1" dirty="0" smtClean="0"/>
              <a:t>'</a:t>
            </a:r>
            <a:r>
              <a:rPr lang="en-US" sz="2400" dirty="0" smtClean="0"/>
              <a:t>,</a:t>
            </a:r>
            <a:r>
              <a:rPr lang="en-US" sz="2400" b="1" dirty="0"/>
              <a:t> '</a:t>
            </a:r>
            <a:r>
              <a:rPr lang="en-US" sz="2400" dirty="0" err="1" smtClean="0"/>
              <a:t>Gedung</a:t>
            </a:r>
            <a:r>
              <a:rPr lang="en-US" sz="2400" dirty="0" smtClean="0"/>
              <a:t> </a:t>
            </a:r>
            <a:r>
              <a:rPr lang="en-US" sz="2400" dirty="0"/>
              <a:t>2 </a:t>
            </a:r>
            <a:r>
              <a:rPr lang="en-US" sz="2400" dirty="0" err="1" smtClean="0"/>
              <a:t>baru</a:t>
            </a:r>
            <a:r>
              <a:rPr lang="en-US" sz="2400" b="1" dirty="0" smtClean="0"/>
              <a:t>'</a:t>
            </a:r>
            <a:r>
              <a:rPr lang="en-US" sz="2400" dirty="0" smtClean="0"/>
              <a:t>,</a:t>
            </a:r>
            <a:r>
              <a:rPr lang="en-US" sz="2400" b="1" dirty="0"/>
              <a:t> '</a:t>
            </a:r>
            <a:r>
              <a:rPr lang="en-US" sz="2400" dirty="0" err="1" smtClean="0"/>
              <a:t>Jl.Ir.H.Juanda</a:t>
            </a:r>
            <a:r>
              <a:rPr lang="en-US" sz="2400" dirty="0" smtClean="0"/>
              <a:t> 150</a:t>
            </a:r>
            <a:r>
              <a:rPr lang="en-US" sz="2400" b="1" dirty="0"/>
              <a:t>'</a:t>
            </a:r>
            <a:r>
              <a:rPr lang="en-US" sz="2400" dirty="0" smtClean="0"/>
              <a:t>);</a:t>
            </a:r>
          </a:p>
          <a:p>
            <a:pPr marL="336550" indent="0">
              <a:buNone/>
            </a:pPr>
            <a:endParaRPr lang="en-US" sz="2400" dirty="0"/>
          </a:p>
          <a:p>
            <a:pPr marL="336550" indent="0">
              <a:buNone/>
            </a:pP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hasilnya</a:t>
            </a:r>
            <a:r>
              <a:rPr lang="en-US" sz="2400" dirty="0" smtClean="0"/>
              <a:t>... ?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 smtClean="0"/>
              <a:t>coba</a:t>
            </a:r>
            <a:r>
              <a:rPr lang="en-US" sz="2400" dirty="0" smtClean="0"/>
              <a:t> </a:t>
            </a:r>
            <a:r>
              <a:rPr lang="en-US" sz="2400" dirty="0" err="1" smtClean="0"/>
              <a:t>kembali</a:t>
            </a:r>
            <a:r>
              <a:rPr lang="en-US" sz="2400" dirty="0" smtClean="0"/>
              <a:t> </a:t>
            </a:r>
            <a:r>
              <a:rPr lang="en-US" sz="2400" dirty="0" err="1" smtClean="0"/>
              <a:t>lakukan</a:t>
            </a:r>
            <a:endParaRPr lang="en-US" sz="2400" dirty="0" smtClean="0"/>
          </a:p>
          <a:p>
            <a:pPr marL="336550" indent="0">
              <a:buNone/>
            </a:pPr>
            <a:r>
              <a:rPr lang="en-US" sz="2400" b="1" dirty="0" smtClean="0"/>
              <a:t>Select * from Area;</a:t>
            </a:r>
          </a:p>
          <a:p>
            <a:pPr marL="33655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33655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Amati </a:t>
            </a:r>
            <a:r>
              <a:rPr lang="en-US" sz="2400" b="1" dirty="0" err="1" smtClean="0">
                <a:solidFill>
                  <a:srgbClr val="FF0000"/>
                </a:solidFill>
              </a:rPr>
              <a:t>dan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analisa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hasilnya</a:t>
            </a:r>
            <a:r>
              <a:rPr lang="en-US" sz="2400" b="1" dirty="0" smtClean="0">
                <a:solidFill>
                  <a:srgbClr val="FF0000"/>
                </a:solidFill>
              </a:rPr>
              <a:t>….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0137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Menguji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 smtClean="0"/>
              <a:t>Pengaruh</a:t>
            </a:r>
            <a:r>
              <a:rPr lang="en-US" b="1" dirty="0" smtClean="0"/>
              <a:t> NOT NULL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 smtClean="0"/>
              <a:t>Ketikkan</a:t>
            </a:r>
            <a:r>
              <a:rPr lang="en-US" sz="2400" dirty="0" smtClean="0"/>
              <a:t> 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INSERT </a:t>
            </a:r>
            <a:r>
              <a:rPr lang="en-US" sz="2400" dirty="0"/>
              <a:t>INTO Area(</a:t>
            </a:r>
            <a:r>
              <a:rPr lang="en-US" sz="2400" dirty="0" err="1"/>
              <a:t>Kode_Area</a:t>
            </a:r>
            <a:r>
              <a:rPr lang="en-US" sz="2400" dirty="0"/>
              <a:t>, </a:t>
            </a:r>
            <a:r>
              <a:rPr lang="en-US" sz="2400" dirty="0" err="1"/>
              <a:t>Alamat_Area</a:t>
            </a:r>
            <a:r>
              <a:rPr lang="en-US" sz="2400" dirty="0"/>
              <a:t>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VALUES (</a:t>
            </a:r>
            <a:r>
              <a:rPr lang="en-US" sz="2400" b="1" dirty="0" smtClean="0"/>
              <a:t>'</a:t>
            </a:r>
            <a:r>
              <a:rPr lang="en-US" sz="2400" dirty="0" smtClean="0"/>
              <a:t>G7</a:t>
            </a:r>
            <a:r>
              <a:rPr lang="en-US" sz="2400" b="1" dirty="0"/>
              <a:t>'</a:t>
            </a:r>
            <a:r>
              <a:rPr lang="en-US" sz="2400" dirty="0" smtClean="0"/>
              <a:t>, </a:t>
            </a:r>
            <a:r>
              <a:rPr lang="en-US" sz="2400" b="1" dirty="0"/>
              <a:t>'</a:t>
            </a:r>
            <a:r>
              <a:rPr lang="en-US" sz="2400" dirty="0" smtClean="0"/>
              <a:t>Jl</a:t>
            </a:r>
            <a:r>
              <a:rPr lang="en-US" sz="2400" dirty="0"/>
              <a:t>. </a:t>
            </a:r>
            <a:r>
              <a:rPr lang="en-US" sz="2400" dirty="0" err="1"/>
              <a:t>Dipatiukur</a:t>
            </a:r>
            <a:r>
              <a:rPr lang="en-US" sz="2400" dirty="0"/>
              <a:t> </a:t>
            </a:r>
            <a:r>
              <a:rPr lang="en-US" sz="2400" dirty="0" smtClean="0"/>
              <a:t>160</a:t>
            </a:r>
            <a:r>
              <a:rPr lang="en-US" sz="2400" b="1" dirty="0"/>
              <a:t>'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336550" indent="0">
              <a:buNone/>
            </a:pP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hasilnya</a:t>
            </a:r>
            <a:r>
              <a:rPr lang="en-US" sz="2400" dirty="0"/>
              <a:t>... ?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coba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 </a:t>
            </a:r>
            <a:r>
              <a:rPr lang="en-US" sz="2400" dirty="0" err="1"/>
              <a:t>lakukan</a:t>
            </a:r>
            <a:endParaRPr lang="en-US" sz="2400" dirty="0"/>
          </a:p>
          <a:p>
            <a:pPr marL="336550" indent="0">
              <a:buNone/>
            </a:pPr>
            <a:r>
              <a:rPr lang="en-US" sz="2400" b="1" dirty="0"/>
              <a:t>Select * from Area;</a:t>
            </a:r>
          </a:p>
          <a:p>
            <a:pPr marL="33655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33655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Amati </a:t>
            </a:r>
            <a:r>
              <a:rPr lang="en-US" sz="2400" b="1" dirty="0" err="1">
                <a:solidFill>
                  <a:srgbClr val="FF0000"/>
                </a:solidFill>
              </a:rPr>
              <a:t>dan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analisa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hasilnya</a:t>
            </a:r>
            <a:r>
              <a:rPr lang="en-US" sz="2400" b="1" dirty="0">
                <a:solidFill>
                  <a:srgbClr val="FF0000"/>
                </a:solidFill>
              </a:rPr>
              <a:t>….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0397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Menguji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 smtClean="0"/>
              <a:t>Pengaruh</a:t>
            </a:r>
            <a:r>
              <a:rPr lang="en-US" b="1" dirty="0" smtClean="0"/>
              <a:t> ENUM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9054"/>
            <a:ext cx="7452946" cy="34163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Ketikkan</a:t>
            </a:r>
            <a:r>
              <a:rPr lang="en-US" sz="2400" dirty="0" smtClean="0"/>
              <a:t> 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:</a:t>
            </a:r>
          </a:p>
          <a:p>
            <a:pPr marL="0" indent="0">
              <a:buNone/>
            </a:pPr>
            <a:endParaRPr lang="en-US" sz="2400" dirty="0" smtClean="0"/>
          </a:p>
          <a:p>
            <a:pPr marL="336550" indent="0">
              <a:buNone/>
            </a:pPr>
            <a:r>
              <a:rPr lang="en-US" sz="2400" dirty="0"/>
              <a:t>INSERT INTO </a:t>
            </a:r>
            <a:r>
              <a:rPr lang="en-US" sz="2400" dirty="0" err="1"/>
              <a:t>pegawai</a:t>
            </a:r>
            <a:r>
              <a:rPr lang="en-US" sz="2400" dirty="0"/>
              <a:t> (NIP, Nama, </a:t>
            </a:r>
            <a:r>
              <a:rPr lang="en-US" sz="2400" dirty="0" err="1"/>
              <a:t>Jenis_kelamin</a:t>
            </a:r>
            <a:r>
              <a:rPr lang="en-US" sz="2400" dirty="0"/>
              <a:t>) VALUES ('12361', 'Edi </a:t>
            </a:r>
            <a:r>
              <a:rPr lang="en-US" sz="2400" dirty="0" err="1"/>
              <a:t>harahap</a:t>
            </a:r>
            <a:r>
              <a:rPr lang="en-US" sz="2400" dirty="0"/>
              <a:t>', 'L');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Cek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dengan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SELECT,apakah</a:t>
            </a:r>
            <a:r>
              <a:rPr lang="en-US" sz="2400" b="1" dirty="0" smtClean="0">
                <a:solidFill>
                  <a:srgbClr val="FF0000"/>
                </a:solidFill>
              </a:rPr>
              <a:t> data </a:t>
            </a:r>
            <a:r>
              <a:rPr lang="en-US" sz="2400" b="1" dirty="0" err="1" smtClean="0">
                <a:solidFill>
                  <a:srgbClr val="FF0000"/>
                </a:solidFill>
              </a:rPr>
              <a:t>tersimpan</a:t>
            </a:r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68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Pengubahan</a:t>
            </a:r>
            <a:r>
              <a:rPr lang="en-US" b="1" dirty="0" smtClean="0"/>
              <a:t> / Update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797" y="1933896"/>
            <a:ext cx="10094572" cy="3821363"/>
          </a:xfrm>
        </p:spPr>
        <p:txBody>
          <a:bodyPr>
            <a:noAutofit/>
          </a:bodyPr>
          <a:lstStyle/>
          <a:p>
            <a:r>
              <a:rPr lang="en-US" sz="2400" dirty="0" err="1"/>
              <a:t>Perintah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b="1" dirty="0"/>
              <a:t>UPDATE </a:t>
            </a:r>
          </a:p>
          <a:p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/>
              <a:t>dasar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b="1" dirty="0" smtClean="0"/>
              <a:t>UPDATE </a:t>
            </a:r>
            <a:r>
              <a:rPr lang="en-US" sz="2400" b="1" dirty="0" err="1"/>
              <a:t>nama_tabel</a:t>
            </a:r>
            <a:r>
              <a:rPr lang="en-US" sz="2400" b="1" dirty="0"/>
              <a:t> SET </a:t>
            </a:r>
            <a:r>
              <a:rPr lang="en-US" sz="2400" b="1" dirty="0" err="1"/>
              <a:t>nama_field</a:t>
            </a:r>
            <a:r>
              <a:rPr lang="en-US" sz="2400" b="1" dirty="0"/>
              <a:t> = </a:t>
            </a:r>
            <a:r>
              <a:rPr lang="en-US" sz="2400" b="1" dirty="0" err="1"/>
              <a:t>nilai</a:t>
            </a:r>
            <a:r>
              <a:rPr lang="en-US" sz="2400" b="1" dirty="0"/>
              <a:t> … WHERE </a:t>
            </a:r>
            <a:r>
              <a:rPr lang="en-US" sz="2400" b="1" dirty="0" err="1"/>
              <a:t>nama_field</a:t>
            </a:r>
            <a:r>
              <a:rPr lang="en-US" sz="2400" b="1" dirty="0"/>
              <a:t> = </a:t>
            </a:r>
            <a:r>
              <a:rPr lang="en-US" sz="2400" b="1" dirty="0" err="1"/>
              <a:t>nilai</a:t>
            </a:r>
            <a:endParaRPr lang="en-US" sz="2400" b="1" dirty="0"/>
          </a:p>
          <a:p>
            <a:r>
              <a:rPr lang="en-US" sz="2400" dirty="0" smtClean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UPDATE </a:t>
            </a:r>
            <a:r>
              <a:rPr lang="en-US" sz="2400" b="1" dirty="0" err="1"/>
              <a:t>Pegawai</a:t>
            </a:r>
            <a:r>
              <a:rPr lang="en-US" sz="2400" b="1" dirty="0"/>
              <a:t> SET Nama= '</a:t>
            </a:r>
            <a:r>
              <a:rPr lang="en-US" sz="2400" b="1" dirty="0" err="1"/>
              <a:t>Riki</a:t>
            </a:r>
            <a:r>
              <a:rPr lang="en-US" sz="2400" b="1" dirty="0" smtClean="0"/>
              <a:t>' 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WHERE </a:t>
            </a:r>
            <a:r>
              <a:rPr lang="en-US" sz="2400" b="1" dirty="0"/>
              <a:t>NIP = '44444</a:t>
            </a:r>
            <a:r>
              <a:rPr lang="en-US" sz="2400" b="1" dirty="0" smtClean="0"/>
              <a:t>';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dirty="0" err="1"/>
              <a:t>Ujilah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/>
              <a:t>SELECT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1864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Penghapusan</a:t>
            </a:r>
            <a:r>
              <a:rPr lang="en-US" b="1" dirty="0" smtClean="0"/>
              <a:t>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146300"/>
            <a:ext cx="8604738" cy="3416300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</a:t>
            </a:r>
            <a:r>
              <a:rPr lang="en-US" sz="2400" b="1" dirty="0"/>
              <a:t>DELETE </a:t>
            </a:r>
          </a:p>
          <a:p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/>
              <a:t>dasar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DELETE </a:t>
            </a:r>
            <a:r>
              <a:rPr lang="en-US" sz="2400" b="1" dirty="0"/>
              <a:t>FROM </a:t>
            </a:r>
            <a:r>
              <a:rPr lang="en-US" sz="2400" b="1" dirty="0" err="1"/>
              <a:t>nama_tabel</a:t>
            </a:r>
            <a:r>
              <a:rPr lang="en-US" sz="2400" b="1" dirty="0"/>
              <a:t> WHERE </a:t>
            </a:r>
            <a:r>
              <a:rPr lang="en-US" sz="2400" b="1" dirty="0" err="1"/>
              <a:t>nama_field</a:t>
            </a:r>
            <a:r>
              <a:rPr lang="en-US" sz="2400" b="1" dirty="0"/>
              <a:t> = </a:t>
            </a:r>
            <a:r>
              <a:rPr lang="en-US" sz="2400" b="1" dirty="0" err="1"/>
              <a:t>nilai</a:t>
            </a:r>
            <a:endParaRPr lang="en-US" sz="2400" b="1" dirty="0"/>
          </a:p>
          <a:p>
            <a:r>
              <a:rPr lang="en-US" sz="2400" dirty="0" err="1" smtClean="0"/>
              <a:t>Contoh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DELETE </a:t>
            </a:r>
            <a:r>
              <a:rPr lang="en-US" sz="2400" b="1" dirty="0"/>
              <a:t>FROM </a:t>
            </a:r>
            <a:r>
              <a:rPr lang="en-US" sz="2400" b="1" dirty="0" err="1"/>
              <a:t>Pegawai</a:t>
            </a:r>
            <a:r>
              <a:rPr lang="en-US" sz="2400" b="1" dirty="0"/>
              <a:t> WHERE Nip = '44444</a:t>
            </a:r>
            <a:r>
              <a:rPr lang="en-US" sz="2400" b="1" dirty="0" smtClean="0"/>
              <a:t>';</a:t>
            </a:r>
            <a:endParaRPr lang="en-US" sz="2400" b="1" dirty="0"/>
          </a:p>
          <a:p>
            <a:r>
              <a:rPr lang="en-US" sz="2400" dirty="0" err="1" smtClean="0"/>
              <a:t>Ujilah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SELECT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3231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TUGAS MANDIRI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447" y="2441087"/>
            <a:ext cx="8336247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1" y="1465723"/>
            <a:ext cx="8862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database MySQL,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</a:p>
          <a:p>
            <a:r>
              <a:rPr lang="en-US" dirty="0" smtClean="0"/>
              <a:t>database : </a:t>
            </a:r>
            <a:r>
              <a:rPr lang="en-US" dirty="0" err="1" smtClean="0"/>
              <a:t>RawatInap_xxxxx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(</a:t>
            </a:r>
            <a:r>
              <a:rPr lang="en-US" dirty="0" err="1" smtClean="0">
                <a:sym typeface="Wingdings" panose="05000000000000000000" pitchFamily="2" charset="2"/>
              </a:rPr>
              <a:t>xxxxx</a:t>
            </a:r>
            <a:r>
              <a:rPr lang="en-US" dirty="0" smtClean="0">
                <a:sym typeface="Wingdings" panose="05000000000000000000" pitchFamily="2" charset="2"/>
              </a:rPr>
              <a:t> = 5 digit </a:t>
            </a:r>
            <a:r>
              <a:rPr lang="en-US" dirty="0" err="1" smtClean="0">
                <a:sym typeface="Wingdings" panose="05000000000000000000" pitchFamily="2" charset="2"/>
              </a:rPr>
              <a:t>nim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terakhir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Isilah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masing-masing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tabel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min. 5 record data yang </a:t>
            </a:r>
            <a:r>
              <a:rPr lang="en-US" dirty="0" err="1" smtClean="0">
                <a:sym typeface="Wingdings" panose="05000000000000000000" pitchFamily="2" charset="2"/>
              </a:rPr>
              <a:t>saling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terhubung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2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MySQL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88215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MySQL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Database server yang </a:t>
            </a:r>
            <a:r>
              <a:rPr lang="en-US" sz="2400" dirty="0" err="1" smtClean="0"/>
              <a:t>bersiat</a:t>
            </a:r>
            <a:r>
              <a:rPr lang="en-US" sz="2400" dirty="0" smtClean="0"/>
              <a:t> Open Source, Multiplatform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database </a:t>
            </a:r>
            <a:r>
              <a:rPr lang="en-US" sz="2400" dirty="0" err="1" smtClean="0"/>
              <a:t>relasional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mengakses</a:t>
            </a:r>
            <a:r>
              <a:rPr lang="en-US" sz="2400" dirty="0" smtClean="0"/>
              <a:t> basis data </a:t>
            </a:r>
            <a:r>
              <a:rPr lang="en-US" sz="2400" dirty="0" err="1" smtClean="0"/>
              <a:t>relasional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Perintah</a:t>
            </a:r>
            <a:r>
              <a:rPr lang="en-US" sz="2400" dirty="0" smtClean="0"/>
              <a:t> SQL </a:t>
            </a:r>
            <a:r>
              <a:rPr lang="en-US" sz="2400" dirty="0" err="1" smtClean="0"/>
              <a:t>dibgi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DDL </a:t>
            </a:r>
            <a:r>
              <a:rPr lang="en-US" sz="2400" dirty="0" err="1" smtClean="0"/>
              <a:t>dan</a:t>
            </a:r>
            <a:r>
              <a:rPr lang="en-US" sz="2400" dirty="0" smtClean="0"/>
              <a:t> DML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96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6536" y="2026261"/>
            <a:ext cx="8725388" cy="1323609"/>
          </a:xfrm>
        </p:spPr>
        <p:txBody>
          <a:bodyPr/>
          <a:lstStyle/>
          <a:p>
            <a:pPr algn="ctr"/>
            <a:r>
              <a:rPr lang="en-US" dirty="0" smtClean="0"/>
              <a:t>LATIHAN SELESAI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96781" y="3472840"/>
            <a:ext cx="6711950" cy="1500187"/>
          </a:xfrm>
        </p:spPr>
        <p:txBody>
          <a:bodyPr/>
          <a:lstStyle/>
          <a:p>
            <a:pPr algn="ctr"/>
            <a:r>
              <a:rPr lang="en-US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8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Perintah</a:t>
            </a:r>
            <a:r>
              <a:rPr lang="en-US" b="1" dirty="0" smtClean="0"/>
              <a:t> DDL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138515" cy="3965742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DDL </a:t>
            </a:r>
            <a:r>
              <a:rPr lang="en-US" sz="2400" dirty="0" smtClean="0">
                <a:sym typeface="Wingdings" panose="05000000000000000000" pitchFamily="2" charset="2"/>
              </a:rPr>
              <a:t> Data Definition Language</a:t>
            </a:r>
          </a:p>
          <a:p>
            <a:pPr algn="just"/>
            <a:r>
              <a:rPr lang="en-US" sz="2400" dirty="0" err="1" smtClean="0">
                <a:sym typeface="Wingdings" panose="05000000000000000000" pitchFamily="2" charset="2"/>
              </a:rPr>
              <a:t>Digunakan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untuk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kepentingan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penciptaan</a:t>
            </a:r>
            <a:r>
              <a:rPr lang="en-US" sz="2400" dirty="0" smtClean="0">
                <a:sym typeface="Wingdings" panose="05000000000000000000" pitchFamily="2" charset="2"/>
              </a:rPr>
              <a:t> database, table, </a:t>
            </a:r>
            <a:r>
              <a:rPr lang="en-US" sz="2400" dirty="0" err="1" smtClean="0">
                <a:sym typeface="Wingdings" panose="05000000000000000000" pitchFamily="2" charset="2"/>
              </a:rPr>
              <a:t>hingga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penghapusan</a:t>
            </a:r>
            <a:r>
              <a:rPr lang="en-US" sz="2400" dirty="0" smtClean="0">
                <a:sym typeface="Wingdings" panose="05000000000000000000" pitchFamily="2" charset="2"/>
              </a:rPr>
              <a:t> database </a:t>
            </a:r>
            <a:r>
              <a:rPr lang="en-US" sz="2400" dirty="0" err="1" smtClean="0">
                <a:sym typeface="Wingdings" panose="05000000000000000000" pitchFamily="2" charset="2"/>
              </a:rPr>
              <a:t>atau</a:t>
            </a:r>
            <a:r>
              <a:rPr lang="en-US" sz="2400" dirty="0" smtClean="0">
                <a:sym typeface="Wingdings" panose="05000000000000000000" pitchFamily="2" charset="2"/>
              </a:rPr>
              <a:t> table</a:t>
            </a:r>
          </a:p>
          <a:p>
            <a:pPr algn="just"/>
            <a:r>
              <a:rPr lang="en-US" sz="2400" dirty="0" err="1" smtClean="0">
                <a:sym typeface="Wingdings" panose="05000000000000000000" pitchFamily="2" charset="2"/>
              </a:rPr>
              <a:t>Contoh</a:t>
            </a:r>
            <a:r>
              <a:rPr lang="en-US" sz="2400" dirty="0" smtClean="0">
                <a:sym typeface="Wingdings" panose="05000000000000000000" pitchFamily="2" charset="2"/>
              </a:rPr>
              <a:t> :</a:t>
            </a:r>
          </a:p>
          <a:p>
            <a:pPr lvl="1" algn="just"/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CREATE DATABASE</a:t>
            </a:r>
          </a:p>
          <a:p>
            <a:pPr lvl="1" algn="just"/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CREATE TABLE</a:t>
            </a:r>
          </a:p>
          <a:p>
            <a:pPr lvl="1" algn="just"/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DROP TABLE</a:t>
            </a:r>
          </a:p>
          <a:p>
            <a:pPr lvl="1" algn="just"/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ALTER TABLE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7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Perintah</a:t>
            </a:r>
            <a:r>
              <a:rPr lang="en-US" b="1" dirty="0" smtClean="0"/>
              <a:t> DML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DML </a:t>
            </a:r>
            <a:r>
              <a:rPr lang="en-US" sz="2400" dirty="0" smtClean="0">
                <a:sym typeface="Wingdings" panose="05000000000000000000" pitchFamily="2" charset="2"/>
              </a:rPr>
              <a:t> Data Manipulation Language</a:t>
            </a:r>
          </a:p>
          <a:p>
            <a:pPr algn="just"/>
            <a:r>
              <a:rPr lang="en-US" sz="2400" dirty="0" err="1" smtClean="0">
                <a:sym typeface="Wingdings" panose="05000000000000000000" pitchFamily="2" charset="2"/>
              </a:rPr>
              <a:t>Digunakan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untuk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memanipulasi</a:t>
            </a:r>
            <a:r>
              <a:rPr lang="en-US" sz="2400" dirty="0" smtClean="0">
                <a:sym typeface="Wingdings" panose="05000000000000000000" pitchFamily="2" charset="2"/>
              </a:rPr>
              <a:t> data</a:t>
            </a:r>
          </a:p>
          <a:p>
            <a:pPr algn="just"/>
            <a:r>
              <a:rPr lang="en-US" sz="2400" dirty="0" err="1" smtClean="0">
                <a:sym typeface="Wingdings" panose="05000000000000000000" pitchFamily="2" charset="2"/>
              </a:rPr>
              <a:t>Contoh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SELECT</a:t>
            </a:r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INSERT</a:t>
            </a:r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UPDATE</a:t>
            </a:r>
          </a:p>
          <a:p>
            <a:pPr lvl="1"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24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Menggunakan</a:t>
            </a:r>
            <a:r>
              <a:rPr lang="en-US" b="1" dirty="0" smtClean="0"/>
              <a:t> Prompt MySQL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Aktifkan</a:t>
            </a:r>
            <a:r>
              <a:rPr lang="en-US" sz="2400" dirty="0" smtClean="0"/>
              <a:t> XAMPP (Start)</a:t>
            </a:r>
          </a:p>
          <a:p>
            <a:pPr algn="just"/>
            <a:r>
              <a:rPr lang="en-US" sz="2400" dirty="0" err="1" smtClean="0"/>
              <a:t>Buka</a:t>
            </a:r>
            <a:r>
              <a:rPr lang="en-US" sz="2400" dirty="0" smtClean="0"/>
              <a:t> Command Prompt (</a:t>
            </a:r>
            <a:r>
              <a:rPr lang="en-US" sz="2400" dirty="0" err="1" smtClean="0"/>
              <a:t>cmd</a:t>
            </a:r>
            <a:r>
              <a:rPr lang="en-US" sz="2400" dirty="0" smtClean="0"/>
              <a:t>)</a:t>
            </a:r>
          </a:p>
          <a:p>
            <a:pPr algn="just"/>
            <a:r>
              <a:rPr lang="en-US" sz="2400" dirty="0" err="1" smtClean="0"/>
              <a:t>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cd c: (</a:t>
            </a:r>
            <a:r>
              <a:rPr lang="en-US" sz="2400" b="1" dirty="0" err="1" smtClean="0">
                <a:sym typeface="Wingdings" panose="05000000000000000000" pitchFamily="2" charset="2"/>
              </a:rPr>
              <a:t>tergantung</a:t>
            </a:r>
            <a:r>
              <a:rPr lang="en-US" sz="2400" b="1" dirty="0" smtClean="0">
                <a:sym typeface="Wingdings" panose="05000000000000000000" pitchFamily="2" charset="2"/>
              </a:rPr>
              <a:t> </a:t>
            </a:r>
            <a:r>
              <a:rPr lang="en-US" sz="2400" b="1" dirty="0" err="1" smtClean="0">
                <a:sym typeface="Wingdings" panose="05000000000000000000" pitchFamily="2" charset="2"/>
              </a:rPr>
              <a:t>direktori</a:t>
            </a:r>
            <a:r>
              <a:rPr lang="en-US" sz="2400" b="1" dirty="0" smtClean="0">
                <a:sym typeface="Wingdings" panose="05000000000000000000" pitchFamily="2" charset="2"/>
              </a:rPr>
              <a:t> </a:t>
            </a:r>
            <a:r>
              <a:rPr lang="en-US" sz="2400" b="1" dirty="0" err="1" smtClean="0">
                <a:sym typeface="Wingdings" panose="05000000000000000000" pitchFamily="2" charset="2"/>
              </a:rPr>
              <a:t>tempat</a:t>
            </a:r>
            <a:r>
              <a:rPr lang="en-US" sz="2400" b="1" dirty="0" smtClean="0">
                <a:sym typeface="Wingdings" panose="05000000000000000000" pitchFamily="2" charset="2"/>
              </a:rPr>
              <a:t> </a:t>
            </a:r>
            <a:r>
              <a:rPr lang="en-US" sz="2400" b="1" dirty="0" err="1" smtClean="0">
                <a:sym typeface="Wingdings" panose="05000000000000000000" pitchFamily="2" charset="2"/>
              </a:rPr>
              <a:t>xampp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</a:p>
          <a:p>
            <a:pPr algn="just"/>
            <a:r>
              <a:rPr lang="en-US" sz="2400" dirty="0" err="1" smtClean="0">
                <a:sym typeface="Wingdings" panose="05000000000000000000" pitchFamily="2" charset="2"/>
              </a:rPr>
              <a:t>Masukkan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perintah</a:t>
            </a:r>
            <a:r>
              <a:rPr lang="en-US" sz="2400" dirty="0" smtClean="0">
                <a:sym typeface="Wingdings" panose="05000000000000000000" pitchFamily="2" charset="2"/>
              </a:rPr>
              <a:t>  cd </a:t>
            </a:r>
            <a:r>
              <a:rPr lang="en-US" sz="2400" dirty="0" err="1" smtClean="0">
                <a:sym typeface="Wingdings" panose="05000000000000000000" pitchFamily="2" charset="2"/>
              </a:rPr>
              <a:t>xampp</a:t>
            </a:r>
            <a:r>
              <a:rPr lang="en-US" sz="2400" dirty="0" smtClean="0">
                <a:sym typeface="Wingdings" panose="05000000000000000000" pitchFamily="2" charset="2"/>
              </a:rPr>
              <a:t>\</a:t>
            </a:r>
            <a:r>
              <a:rPr lang="en-US" sz="2400" dirty="0" err="1" smtClean="0">
                <a:sym typeface="Wingdings" panose="05000000000000000000" pitchFamily="2" charset="2"/>
              </a:rPr>
              <a:t>mysql</a:t>
            </a:r>
            <a:r>
              <a:rPr lang="en-US" sz="2400" dirty="0" smtClean="0">
                <a:sym typeface="Wingdings" panose="05000000000000000000" pitchFamily="2" charset="2"/>
              </a:rPr>
              <a:t>\bin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66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Masuk</a:t>
            </a:r>
            <a:r>
              <a:rPr lang="en-US" b="1" dirty="0" smtClean="0"/>
              <a:t> Program Client MySQL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523" y="1690688"/>
            <a:ext cx="10130667" cy="4259179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Ketikkan</a:t>
            </a:r>
            <a:r>
              <a:rPr lang="en-US" sz="2400" dirty="0" smtClean="0"/>
              <a:t> 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 :</a:t>
            </a:r>
          </a:p>
          <a:p>
            <a:pPr marL="457200" lvl="1" indent="0" algn="just">
              <a:buNone/>
            </a:pPr>
            <a:r>
              <a:rPr lang="en-US" sz="2400" dirty="0" err="1" smtClean="0"/>
              <a:t>mysql</a:t>
            </a:r>
            <a:r>
              <a:rPr lang="en-US" sz="2400" dirty="0" smtClean="0"/>
              <a:t> –u root –p</a:t>
            </a:r>
          </a:p>
          <a:p>
            <a:pPr marL="336550" lvl="1" algn="just"/>
            <a:r>
              <a:rPr lang="en-US" sz="2400" dirty="0" err="1" smtClean="0"/>
              <a:t>Masukkan</a:t>
            </a:r>
            <a:r>
              <a:rPr lang="en-US" sz="2400" dirty="0" smtClean="0"/>
              <a:t> Password </a:t>
            </a:r>
            <a:r>
              <a:rPr lang="en-US" sz="2400" dirty="0" err="1" smtClean="0"/>
              <a:t>tekan</a:t>
            </a:r>
            <a:r>
              <a:rPr lang="en-US" sz="2400" dirty="0" smtClean="0"/>
              <a:t> enter</a:t>
            </a:r>
          </a:p>
          <a:p>
            <a:pPr marL="336550" lvl="1" algn="just"/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200" t="13816" r="58661" b="47532"/>
          <a:stretch/>
        </p:blipFill>
        <p:spPr>
          <a:xfrm>
            <a:off x="1397821" y="3016251"/>
            <a:ext cx="6108970" cy="37779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2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Utilitas</a:t>
            </a:r>
            <a:r>
              <a:rPr lang="en-US" dirty="0" smtClean="0"/>
              <a:t>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977" y="1466927"/>
            <a:ext cx="8639677" cy="3902242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mysql</a:t>
            </a:r>
            <a:r>
              <a:rPr lang="en-US" sz="2400" dirty="0" smtClean="0"/>
              <a:t> </a:t>
            </a:r>
            <a:r>
              <a:rPr lang="en-US" sz="2400" i="1" dirty="0" smtClean="0"/>
              <a:t>client</a:t>
            </a:r>
            <a:r>
              <a:rPr lang="en-US" sz="2400" dirty="0" smtClean="0"/>
              <a:t> </a:t>
            </a:r>
            <a:r>
              <a:rPr lang="en-US" sz="2400" i="1" dirty="0" smtClean="0"/>
              <a:t>utility</a:t>
            </a:r>
            <a:r>
              <a:rPr lang="en-US" sz="2400" dirty="0" smtClean="0"/>
              <a:t>,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mengetikkn</a:t>
            </a:r>
            <a:r>
              <a:rPr lang="en-US" sz="2400" dirty="0" smtClean="0"/>
              <a:t> </a:t>
            </a:r>
            <a:r>
              <a:rPr lang="en-US" sz="2400" i="1" dirty="0" smtClean="0"/>
              <a:t>help</a:t>
            </a:r>
            <a:r>
              <a:rPr lang="en-US" sz="2400" dirty="0" smtClean="0"/>
              <a:t> di </a:t>
            </a:r>
            <a:r>
              <a:rPr lang="en-US" sz="2400" dirty="0" err="1" smtClean="0"/>
              <a:t>mysql</a:t>
            </a:r>
            <a:r>
              <a:rPr lang="en-US" sz="2400" dirty="0" smtClean="0"/>
              <a:t> </a:t>
            </a:r>
            <a:r>
              <a:rPr lang="en-US" sz="2400" i="1" dirty="0" smtClean="0"/>
              <a:t>prompt-</a:t>
            </a:r>
            <a:r>
              <a:rPr lang="en-US" sz="2400" dirty="0" err="1" smtClean="0"/>
              <a:t>ny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err="1" smtClean="0"/>
              <a:t>Hasilnya</a:t>
            </a:r>
            <a:r>
              <a:rPr lang="en-US" sz="2400" dirty="0" smtClean="0"/>
              <a:t> :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07" t="15406" r="57151" b="47313"/>
          <a:stretch/>
        </p:blipFill>
        <p:spPr>
          <a:xfrm>
            <a:off x="2697234" y="2528790"/>
            <a:ext cx="6509981" cy="37137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61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MI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MIK" id="{3ADF2FCD-4FBB-411D-89A0-F400A61D3DE9}" vid="{2C9D31A9-49D6-4A4D-AAC5-1C9AB16798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RMIK (1)</Template>
  <TotalTime>6627</TotalTime>
  <Words>926</Words>
  <Application>Microsoft Office PowerPoint</Application>
  <PresentationFormat>Widescreen</PresentationFormat>
  <Paragraphs>340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Impact</vt:lpstr>
      <vt:lpstr>Wingdings</vt:lpstr>
      <vt:lpstr>RMIK</vt:lpstr>
      <vt:lpstr>   MATERI PERKULIAHAN</vt:lpstr>
      <vt:lpstr>PowerPoint Presentation</vt:lpstr>
      <vt:lpstr>Pengenalan MySQL</vt:lpstr>
      <vt:lpstr>MySQL</vt:lpstr>
      <vt:lpstr>Perintah DDL</vt:lpstr>
      <vt:lpstr>Perintah DML</vt:lpstr>
      <vt:lpstr>Menggunakan Prompt MySQL</vt:lpstr>
      <vt:lpstr>Masuk Program Client MySQL</vt:lpstr>
      <vt:lpstr>Utilitas MySQL</vt:lpstr>
      <vt:lpstr>Menyimpan seluruh aktivitas</vt:lpstr>
      <vt:lpstr>MEMULAI LATIHAN  DDL (DATA DEFINITON LANGUAGE)</vt:lpstr>
      <vt:lpstr>Pembuatan Database dan Tabel</vt:lpstr>
      <vt:lpstr>Membuat DataBase Pegawai</vt:lpstr>
      <vt:lpstr>Memilih Database</vt:lpstr>
      <vt:lpstr>Tipe Data</vt:lpstr>
      <vt:lpstr>Tipe Data</vt:lpstr>
      <vt:lpstr>Keterangan Tambahan</vt:lpstr>
      <vt:lpstr>Membuat Tabel</vt:lpstr>
      <vt:lpstr>Melihat Struktur Tabel</vt:lpstr>
      <vt:lpstr>Mengganti Nama Field</vt:lpstr>
      <vt:lpstr>Mengganti Ukuran / Tipe Field</vt:lpstr>
      <vt:lpstr>Mengganti DEFAULT</vt:lpstr>
      <vt:lpstr>Menghapus Database dan Tabel</vt:lpstr>
      <vt:lpstr>LANJUTKAN Membuat Tabel (Latihan)</vt:lpstr>
      <vt:lpstr>LANJUTKAN Membuat Tabel (Latihan)</vt:lpstr>
      <vt:lpstr>Membuat Foreign KEY</vt:lpstr>
      <vt:lpstr>MEMULAI LATIHAN  DML (DATA MANIPULATION LANGUAGE)</vt:lpstr>
      <vt:lpstr>Penambahan Data</vt:lpstr>
      <vt:lpstr>Menampilkan Isi Data Tabel</vt:lpstr>
      <vt:lpstr>Penambahan Data (Latihan)</vt:lpstr>
      <vt:lpstr>Memanipulasi atau mengisi Tabel (Latihan)</vt:lpstr>
      <vt:lpstr>Isikan data tabel pegawai  Sebagai berikut : </vt:lpstr>
      <vt:lpstr>Penambahan Data dengan Field tertentu</vt:lpstr>
      <vt:lpstr>Menguji Pengaruh Kunci Primer</vt:lpstr>
      <vt:lpstr>Menguji Pengaruh NOT NULL</vt:lpstr>
      <vt:lpstr>Menguji Pengaruh ENUM</vt:lpstr>
      <vt:lpstr>Pengubahan / Update Data</vt:lpstr>
      <vt:lpstr>Penghapusan Data</vt:lpstr>
      <vt:lpstr>TUGAS MANDIRI</vt:lpstr>
      <vt:lpstr>LATIHAN SELESAI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ketiga</dc:creator>
  <cp:lastModifiedBy>Microsoft account</cp:lastModifiedBy>
  <cp:revision>96</cp:revision>
  <dcterms:created xsi:type="dcterms:W3CDTF">2020-09-06T00:21:06Z</dcterms:created>
  <dcterms:modified xsi:type="dcterms:W3CDTF">2021-05-24T08:08:38Z</dcterms:modified>
</cp:coreProperties>
</file>