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Signika"/>
      <p:regular r:id="rId14"/>
      <p:bold r:id="rId15"/>
    </p:embeddedFon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LIQpcsVPgJVv5+TfzvsyRKv8A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ignika-bold.fntdata"/><Relationship Id="rId14" Type="http://schemas.openxmlformats.org/officeDocument/2006/relationships/font" Target="fonts/Signika-regular.fntdata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ctrTitle"/>
          </p:nvPr>
        </p:nvSpPr>
        <p:spPr>
          <a:xfrm>
            <a:off x="4921624" y="1837765"/>
            <a:ext cx="5907741" cy="2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Signika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4921624" y="4338919"/>
            <a:ext cx="4778189" cy="69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i="1"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 1 Co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type="title"/>
          </p:nvPr>
        </p:nvSpPr>
        <p:spPr>
          <a:xfrm>
            <a:off x="1541928" y="1037478"/>
            <a:ext cx="9744637" cy="809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ignika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1541928" y="2034709"/>
            <a:ext cx="9744637" cy="297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3"/>
          <p:cNvSpPr txBox="1"/>
          <p:nvPr>
            <p:ph type="title"/>
          </p:nvPr>
        </p:nvSpPr>
        <p:spPr>
          <a:xfrm>
            <a:off x="5163673" y="1709739"/>
            <a:ext cx="4823010" cy="2145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Signika"/>
              <a:buNone/>
              <a:defRPr b="0" i="1" sz="4800">
                <a:solidFill>
                  <a:srgbClr val="FFFF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5163673" y="3979864"/>
            <a:ext cx="4310155" cy="1031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 2 Colom">
  <p:cSld name="Content A 2 Colom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1595719" y="1454598"/>
            <a:ext cx="4012224" cy="750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Signika"/>
                <a:ea typeface="Signika"/>
                <a:cs typeface="Signika"/>
                <a:sym typeface="Signik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1595719" y="2357718"/>
            <a:ext cx="4012224" cy="369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3" type="body"/>
          </p:nvPr>
        </p:nvSpPr>
        <p:spPr>
          <a:xfrm>
            <a:off x="6662911" y="1454598"/>
            <a:ext cx="4031983" cy="750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Signika"/>
                <a:ea typeface="Signika"/>
                <a:cs typeface="Signika"/>
                <a:sym typeface="Signik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4"/>
          <p:cNvSpPr txBox="1"/>
          <p:nvPr>
            <p:ph idx="4" type="body"/>
          </p:nvPr>
        </p:nvSpPr>
        <p:spPr>
          <a:xfrm>
            <a:off x="6662911" y="2357718"/>
            <a:ext cx="4031983" cy="369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 1 Colom">
  <p:cSld name="Content B 1 Col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/>
          <p:nvPr>
            <p:ph type="title"/>
          </p:nvPr>
        </p:nvSpPr>
        <p:spPr>
          <a:xfrm>
            <a:off x="1541928" y="1243666"/>
            <a:ext cx="9744637" cy="809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ignika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541928" y="2240897"/>
            <a:ext cx="9744637" cy="297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 2 Colom">
  <p:cSld name="Content B 2 Col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1595719" y="1454598"/>
            <a:ext cx="4012224" cy="750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Signika"/>
                <a:ea typeface="Signika"/>
                <a:cs typeface="Signika"/>
                <a:sym typeface="Signik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1595719" y="2357718"/>
            <a:ext cx="4012224" cy="369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3" type="body"/>
          </p:nvPr>
        </p:nvSpPr>
        <p:spPr>
          <a:xfrm>
            <a:off x="6662911" y="1454598"/>
            <a:ext cx="4031983" cy="750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Signika"/>
                <a:ea typeface="Signika"/>
                <a:cs typeface="Signika"/>
                <a:sym typeface="Signik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4" type="body"/>
          </p:nvPr>
        </p:nvSpPr>
        <p:spPr>
          <a:xfrm>
            <a:off x="6662911" y="2357718"/>
            <a:ext cx="4031983" cy="369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 &amp; Content 2 Colom">
  <p:cSld name="Big Picture &amp; Content 2 Col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1595719" y="4518212"/>
            <a:ext cx="4012224" cy="37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1595719" y="5047130"/>
            <a:ext cx="4012224" cy="1228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662911" y="4518212"/>
            <a:ext cx="4031983" cy="37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662911" y="5047130"/>
            <a:ext cx="4031983" cy="1228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/>
          <p:nvPr>
            <p:ph idx="5" type="pic"/>
          </p:nvPr>
        </p:nvSpPr>
        <p:spPr>
          <a:xfrm>
            <a:off x="0" y="1"/>
            <a:ext cx="12192000" cy="425823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 1 Colom &amp; pict">
  <p:cSld name="Content B 1 Colom &amp; pi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/>
          <p:nvPr>
            <p:ph type="title"/>
          </p:nvPr>
        </p:nvSpPr>
        <p:spPr>
          <a:xfrm>
            <a:off x="1541929" y="1243666"/>
            <a:ext cx="3558990" cy="809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ignika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1541928" y="2240897"/>
            <a:ext cx="3558991" cy="297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/>
          <p:nvPr>
            <p:ph idx="2" type="pic"/>
          </p:nvPr>
        </p:nvSpPr>
        <p:spPr>
          <a:xfrm>
            <a:off x="6019800" y="761719"/>
            <a:ext cx="6172200" cy="609628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c ">
  <p:cSld name="Content c 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636496" y="2483224"/>
            <a:ext cx="2348751" cy="1604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269335" y="1185657"/>
            <a:ext cx="6434524" cy="750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Signika"/>
                <a:ea typeface="Signika"/>
                <a:cs typeface="Signika"/>
                <a:sym typeface="Signik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4269335" y="2088777"/>
            <a:ext cx="6434524" cy="369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ignika"/>
              <a:buNone/>
              <a:defRPr b="1" i="0" sz="4400" u="none" cap="none" strike="noStrik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Relationship Id="rId15" Type="http://schemas.openxmlformats.org/officeDocument/2006/relationships/image" Target="../media/image9.png"/><Relationship Id="rId14" Type="http://schemas.openxmlformats.org/officeDocument/2006/relationships/oleObject" Target="../embeddings/oleObject4.bin"/><Relationship Id="rId17" Type="http://schemas.openxmlformats.org/officeDocument/2006/relationships/oleObject" Target="../embeddings/oleObject5.bin"/><Relationship Id="rId16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203437" y="4273093"/>
            <a:ext cx="4778189" cy="118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Disusun Oleh: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TIM RPL 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2230580" y="213032"/>
            <a:ext cx="3577937" cy="576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Signika"/>
              <a:buNone/>
            </a:pPr>
            <a:r>
              <a:t/>
            </a:r>
            <a:endParaRPr b="1" i="0" sz="6000" u="none" cap="none" strike="noStrike">
              <a:solidFill>
                <a:srgbClr val="FFFF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3440255" y="371355"/>
            <a:ext cx="3865420" cy="576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200"/>
              <a:buFont typeface="Arial Black"/>
              <a:buNone/>
            </a:pPr>
            <a:r>
              <a:rPr b="1" i="0" lang="en-US" sz="1200" u="none" cap="none" strike="noStrike">
                <a:solidFill>
                  <a:srgbClr val="C55A11"/>
                </a:solidFill>
                <a:latin typeface="Arial Black"/>
                <a:ea typeface="Arial Black"/>
                <a:cs typeface="Arial Black"/>
                <a:sym typeface="Arial Black"/>
              </a:rPr>
              <a:t>PROGRAM STUDI</a:t>
            </a:r>
            <a:br>
              <a:rPr b="1" i="0" lang="en-US" sz="1200" u="none" cap="none" strike="noStrike">
                <a:solidFill>
                  <a:srgbClr val="C55A1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1200" u="none" cap="none" strike="noStrike">
                <a:solidFill>
                  <a:srgbClr val="C55A11"/>
                </a:solidFill>
                <a:latin typeface="Arial Black"/>
                <a:ea typeface="Arial Black"/>
                <a:cs typeface="Arial Black"/>
                <a:sym typeface="Arial Black"/>
              </a:rPr>
              <a:t>TEKNIK INFORMATIKA </a:t>
            </a:r>
            <a:endParaRPr b="1" i="0" sz="1200" u="none" cap="none" strike="noStrike">
              <a:solidFill>
                <a:srgbClr val="C55A1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" name="Google Shape;73;p1"/>
          <p:cNvSpPr txBox="1"/>
          <p:nvPr>
            <p:ph type="ctrTitle"/>
          </p:nvPr>
        </p:nvSpPr>
        <p:spPr>
          <a:xfrm>
            <a:off x="203437" y="2395126"/>
            <a:ext cx="11934496" cy="22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Rekayasa Perangkat Lunak Lanjut</a:t>
            </a: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Pengenalan RPL</a:t>
            </a:r>
            <a:br>
              <a:rPr i="1"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8087360" y="665384"/>
            <a:ext cx="3533141" cy="678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REKAYASA PERANGKAT LUNAK LANJUT </a:t>
            </a:r>
            <a:endParaRPr b="1" i="1" sz="12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orld_connected_hg_clr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5675" y="2981446"/>
            <a:ext cx="4539961" cy="302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1288469" y="880232"/>
            <a:ext cx="4350331" cy="560642"/>
          </a:xfrm>
          <a:prstGeom prst="rect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944410" y="4327596"/>
            <a:ext cx="4476633" cy="141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956815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REKAYSA PERANGKAT LUNAK </a:t>
            </a:r>
            <a:endParaRPr b="1" i="1" sz="105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551131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TEKNIK INFORMATIKA </a:t>
            </a:r>
            <a:endParaRPr b="1" i="1" sz="105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>
            <p:ph type="title"/>
          </p:nvPr>
        </p:nvSpPr>
        <p:spPr>
          <a:xfrm>
            <a:off x="1288469" y="763733"/>
            <a:ext cx="7273640" cy="75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Agenda Perkuliahan</a:t>
            </a:r>
            <a:endParaRPr sz="35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1094505" y="1953216"/>
            <a:ext cx="79386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Tujuan perkuliahan</a:t>
            </a:r>
            <a:endParaRPr b="0" i="0" sz="3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Kontrak Kuliah</a:t>
            </a:r>
            <a:endParaRPr b="0" i="0" sz="3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Referensi</a:t>
            </a:r>
            <a:endParaRPr b="0" i="0" sz="3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Silabus mata kuliah</a:t>
            </a:r>
            <a:endParaRPr b="0" i="0" sz="3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1288469" y="880232"/>
            <a:ext cx="4100949" cy="560642"/>
          </a:xfrm>
          <a:prstGeom prst="rect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1944410" y="4327596"/>
            <a:ext cx="4476633" cy="141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956815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REKAYSA PERANGKAT LUNAK </a:t>
            </a:r>
            <a:endParaRPr b="1" i="1" sz="105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51131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TEKNIK INFORMATIKA </a:t>
            </a:r>
            <a:endParaRPr b="1" i="1" sz="105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>
            <p:ph type="title"/>
          </p:nvPr>
        </p:nvSpPr>
        <p:spPr>
          <a:xfrm>
            <a:off x="1288469" y="763733"/>
            <a:ext cx="7273640" cy="75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Tujuan Perkuliahan</a:t>
            </a:r>
            <a:endParaRPr sz="35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1202401" y="1567186"/>
            <a:ext cx="990894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Diharapkan setelah mendapatkan materi ini mahasiswa dapat  membuat aplikasi rekayasa web dengan menggunakan langkah-langkah yang sesuai dengan Web Engineering, dan melakukan analisis serta perancangan dengan konsep berorientasi objek.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1288469" y="880232"/>
            <a:ext cx="5132574" cy="560642"/>
          </a:xfrm>
          <a:prstGeom prst="rect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944410" y="4327596"/>
            <a:ext cx="4476633" cy="141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956815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REKAYSA PERANGKAT LUNAK </a:t>
            </a:r>
            <a:endParaRPr b="1" i="1" sz="105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551131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TEKNIK INFORMATIKA </a:t>
            </a:r>
            <a:endParaRPr b="1" i="1" sz="105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1288469" y="783505"/>
            <a:ext cx="5132574" cy="75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Kontrak Kuliah </a:t>
            </a:r>
            <a:endParaRPr sz="35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202401" y="1567186"/>
            <a:ext cx="9908944" cy="4978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Penilaian:</a:t>
            </a:r>
            <a:endParaRPr/>
          </a:p>
          <a:p>
            <a:pPr indent="-246887" lvl="1" marL="62179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UTS		30%</a:t>
            </a:r>
            <a:endParaRPr/>
          </a:p>
          <a:p>
            <a:pPr indent="-246887" lvl="1" marL="62179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UAS		40%</a:t>
            </a:r>
            <a:endParaRPr/>
          </a:p>
          <a:p>
            <a:pPr indent="-246887" lvl="1" marL="62179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Tugas       	30%</a:t>
            </a:r>
            <a:endParaRPr/>
          </a:p>
          <a:p>
            <a:pPr indent="-246887" lvl="1" marL="62179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Kehadiran            &gt;=75%</a:t>
            </a:r>
            <a:endParaRPr/>
          </a:p>
          <a:p>
            <a:pPr indent="0" lvl="1" marL="37490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Toleransi kehadiran 15 menit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56032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Dilarang melakukan plagiat pada tugas besar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56032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Wajib mengikuti Responsi Tugas Besar dan presentasi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56032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1288470" y="880232"/>
            <a:ext cx="2189022" cy="560642"/>
          </a:xfrm>
          <a:prstGeom prst="rect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1944410" y="4327596"/>
            <a:ext cx="4476633" cy="141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956815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REKAYSA PERANGKAT LUNAK </a:t>
            </a:r>
            <a:endParaRPr b="1" i="1" sz="105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551131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TEKNIK INFORMATIKA </a:t>
            </a:r>
            <a:endParaRPr b="1" i="1" sz="105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1288469" y="763733"/>
            <a:ext cx="7273640" cy="75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endParaRPr sz="35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202400" y="1567175"/>
            <a:ext cx="99480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Pressman, R.S., 2018,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Engineering: A Practitioner's Approach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Edisi ke-8, Mc Graw-Hill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Sommervillle, Ian. 2011,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Edisi ke-9, Addison Wesley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Gustavo Rossi, Oscar Pastor, Daniel S, Luis Olsina; Web Engineering,” Modelling and Implementing Web Applications’. Springer, 2008.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dan catatan perkuliahan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1288469" y="880232"/>
            <a:ext cx="3699167" cy="560642"/>
          </a:xfrm>
          <a:prstGeom prst="rect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1944410" y="4327596"/>
            <a:ext cx="4476633" cy="141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956815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REKAYSA PERANGKAT LUNAK </a:t>
            </a:r>
            <a:endParaRPr b="1" i="1" sz="105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551131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TEKNIK INFORMATIKA </a:t>
            </a:r>
            <a:endParaRPr b="1" i="1" sz="105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1263561" y="797360"/>
            <a:ext cx="3821060" cy="75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Silabus Mata Kuliah</a:t>
            </a:r>
            <a:endParaRPr sz="35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202401" y="1567186"/>
            <a:ext cx="990894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Pendahuluan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 Analisis Terstruktur – DFD, ERD, STD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 Perancangan  Terstruktur – Arsitektur, Interface, Data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Web App. + Requirement Web App.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Konsep Dasar Web Engineering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Pengenalan OOA (UML)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Presentasi Topik Tugas Besar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/>
          <p:nvPr/>
        </p:nvSpPr>
        <p:spPr>
          <a:xfrm>
            <a:off x="1288469" y="880232"/>
            <a:ext cx="5652658" cy="560642"/>
          </a:xfrm>
          <a:prstGeom prst="rect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1944410" y="4327596"/>
            <a:ext cx="4476633" cy="141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956815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REKAYSA PERANGKAT LUNAK </a:t>
            </a:r>
            <a:endParaRPr b="1" i="1" sz="105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551131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TEKNIK INFORMATIKA </a:t>
            </a:r>
            <a:endParaRPr b="1" i="1" sz="105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>
            <p:ph type="title"/>
          </p:nvPr>
        </p:nvSpPr>
        <p:spPr>
          <a:xfrm>
            <a:off x="1263561" y="813091"/>
            <a:ext cx="5968512" cy="75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Siklus Hidup Perangkat Lunak</a:t>
            </a:r>
            <a:endParaRPr sz="35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4756" y="1864500"/>
            <a:ext cx="4111875" cy="41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1288470" y="880231"/>
            <a:ext cx="5999021" cy="586444"/>
          </a:xfrm>
          <a:prstGeom prst="rect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1944410" y="4327596"/>
            <a:ext cx="4476633" cy="141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956815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REKAYSA PERANGKAT LUNAK </a:t>
            </a:r>
            <a:endParaRPr b="1" i="1" sz="105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5511311" y="203912"/>
            <a:ext cx="2295526" cy="51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Font typeface="Arial"/>
              <a:buNone/>
            </a:pPr>
            <a:r>
              <a:rPr b="1" i="1" lang="en-US"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TEKNIK INFORMATIKA </a:t>
            </a:r>
            <a:endParaRPr b="1" i="1" sz="105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 txBox="1"/>
          <p:nvPr>
            <p:ph type="title"/>
          </p:nvPr>
        </p:nvSpPr>
        <p:spPr>
          <a:xfrm>
            <a:off x="1285672" y="843102"/>
            <a:ext cx="6292763" cy="58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Lifecycle Activities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8"/>
          <p:cNvGrpSpPr/>
          <p:nvPr/>
        </p:nvGrpSpPr>
        <p:grpSpPr>
          <a:xfrm>
            <a:off x="1036236" y="1553249"/>
            <a:ext cx="9949510" cy="4898718"/>
            <a:chOff x="117" y="57"/>
            <a:chExt cx="5470" cy="3453"/>
          </a:xfrm>
        </p:grpSpPr>
        <p:cxnSp>
          <p:nvCxnSpPr>
            <p:cNvPr id="146" name="Google Shape;146;p8"/>
            <p:cNvCxnSpPr/>
            <p:nvPr/>
          </p:nvCxnSpPr>
          <p:spPr>
            <a:xfrm flipH="1">
              <a:off x="2233" y="393"/>
              <a:ext cx="9" cy="2957"/>
            </a:xfrm>
            <a:prstGeom prst="straightConnector1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47" name="Google Shape;147;p8"/>
            <p:cNvCxnSpPr/>
            <p:nvPr/>
          </p:nvCxnSpPr>
          <p:spPr>
            <a:xfrm>
              <a:off x="2486" y="866"/>
              <a:ext cx="0" cy="2484"/>
            </a:xfrm>
            <a:prstGeom prst="straightConnector1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48" name="Google Shape;148;p8"/>
            <p:cNvCxnSpPr/>
            <p:nvPr/>
          </p:nvCxnSpPr>
          <p:spPr>
            <a:xfrm>
              <a:off x="2759" y="1211"/>
              <a:ext cx="0" cy="2131"/>
            </a:xfrm>
            <a:prstGeom prst="straightConnector1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49" name="Google Shape;149;p8"/>
            <p:cNvCxnSpPr/>
            <p:nvPr/>
          </p:nvCxnSpPr>
          <p:spPr>
            <a:xfrm>
              <a:off x="3056" y="1970"/>
              <a:ext cx="0" cy="1380"/>
            </a:xfrm>
            <a:prstGeom prst="straightConnector1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50" name="Google Shape;150;p8"/>
            <p:cNvSpPr/>
            <p:nvPr/>
          </p:nvSpPr>
          <p:spPr>
            <a:xfrm>
              <a:off x="485" y="3187"/>
              <a:ext cx="1571" cy="324"/>
            </a:xfrm>
            <a:prstGeom prst="rect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Maintenance</a:t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85" y="598"/>
              <a:ext cx="1571" cy="324"/>
            </a:xfrm>
            <a:prstGeom prst="rect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System Design</a:t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85" y="221"/>
              <a:ext cx="1571" cy="324"/>
            </a:xfrm>
            <a:prstGeom prst="rect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Requirements Analysis and Definition</a:t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85" y="961"/>
              <a:ext cx="1571" cy="324"/>
            </a:xfrm>
            <a:prstGeom prst="rect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Program Design</a:t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485" y="1333"/>
              <a:ext cx="1571" cy="346"/>
            </a:xfrm>
            <a:prstGeom prst="rect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Program Implementation</a:t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485" y="1724"/>
              <a:ext cx="1571" cy="324"/>
            </a:xfrm>
            <a:prstGeom prst="rect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Unit Testing</a:t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485" y="2094"/>
              <a:ext cx="1571" cy="324"/>
            </a:xfrm>
            <a:prstGeom prst="rect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Integration Testing</a:t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485" y="2458"/>
              <a:ext cx="1571" cy="324"/>
            </a:xfrm>
            <a:prstGeom prst="rect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System Testing</a:t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485" y="2829"/>
              <a:ext cx="1571" cy="324"/>
            </a:xfrm>
            <a:prstGeom prst="rect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System Delivery</a:t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 rot="-5400000">
              <a:off x="-1192" y="1683"/>
              <a:ext cx="286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SOFTWARE DEVELOPMENT STEPS</a:t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 rot="5400000">
              <a:off x="4611" y="783"/>
              <a:ext cx="170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DEVELOPER ROLES</a:t>
              </a:r>
              <a:endParaRPr/>
            </a:p>
          </p:txBody>
        </p:sp>
        <p:graphicFrame>
          <p:nvGraphicFramePr>
            <p:cNvPr id="161" name="Google Shape;161;p8"/>
            <p:cNvGraphicFramePr/>
            <p:nvPr/>
          </p:nvGraphicFramePr>
          <p:xfrm>
            <a:off x="3766" y="1722"/>
            <a:ext cx="420" cy="323"/>
          </p:xfrm>
          <a:graphic>
            <a:graphicData uri="http://schemas.openxmlformats.org/presentationml/2006/ole">
              <mc:AlternateContent>
                <mc:Choice Requires="v">
                  <p:oleObj r:id="rId4" imgH="323" imgW="420" progId="" spid="_x0000_s1">
                    <p:embed/>
                  </p:oleObj>
                </mc:Choice>
                <mc:Fallback>
                  <p:oleObj r:id="rId5" imgH="323" imgW="420" progId="">
                    <p:embed/>
                    <p:pic>
                      <p:nvPicPr>
                        <p:cNvPr id="161" name="Google Shape;161;p8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766" y="1722"/>
                          <a:ext cx="42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" name="Google Shape;162;p8"/>
            <p:cNvGraphicFramePr/>
            <p:nvPr/>
          </p:nvGraphicFramePr>
          <p:xfrm>
            <a:off x="3819" y="219"/>
            <a:ext cx="420" cy="324"/>
          </p:xfrm>
          <a:graphic>
            <a:graphicData uri="http://schemas.openxmlformats.org/presentationml/2006/ole">
              <mc:AlternateContent>
                <mc:Choice Requires="v">
                  <p:oleObj r:id="rId7" imgH="324" imgW="420" progId="" spid="_x0000_s2">
                    <p:embed/>
                  </p:oleObj>
                </mc:Choice>
                <mc:Fallback>
                  <p:oleObj r:id="rId8" imgH="324" imgW="420" progId="">
                    <p:embed/>
                    <p:pic>
                      <p:nvPicPr>
                        <p:cNvPr id="162" name="Google Shape;162;p8"/>
                        <p:cNvPicPr preferRelativeResize="0"/>
                        <p:nvPr/>
                      </p:nvPicPr>
                      <p:blipFill rotWithShape="1">
                        <a:blip r:embed="rId9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819" y="219"/>
                          <a:ext cx="42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Google Shape;163;p8"/>
            <p:cNvGraphicFramePr/>
            <p:nvPr/>
          </p:nvGraphicFramePr>
          <p:xfrm>
            <a:off x="3783" y="965"/>
            <a:ext cx="421" cy="324"/>
          </p:xfrm>
          <a:graphic>
            <a:graphicData uri="http://schemas.openxmlformats.org/presentationml/2006/ole">
              <mc:AlternateContent>
                <mc:Choice Requires="v">
                  <p:oleObj r:id="rId10" imgH="324" imgW="421" progId="" spid="_x0000_s3">
                    <p:embed/>
                  </p:oleObj>
                </mc:Choice>
                <mc:Fallback>
                  <p:oleObj r:id="rId11" imgH="324" imgW="421" progId="">
                    <p:embed/>
                    <p:pic>
                      <p:nvPicPr>
                        <p:cNvPr id="163" name="Google Shape;163;p8"/>
                        <p:cNvPicPr preferRelativeResize="0"/>
                        <p:nvPr/>
                      </p:nvPicPr>
                      <p:blipFill rotWithShape="1">
                        <a:blip r:embed="rId12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783" y="965"/>
                          <a:ext cx="421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" name="Google Shape;164;p8"/>
            <p:cNvGraphicFramePr/>
            <p:nvPr/>
          </p:nvGraphicFramePr>
          <p:xfrm>
            <a:off x="3831" y="2671"/>
            <a:ext cx="304" cy="324"/>
          </p:xfrm>
          <a:graphic>
            <a:graphicData uri="http://schemas.openxmlformats.org/presentationml/2006/ole">
              <mc:AlternateContent>
                <mc:Choice Requires="v">
                  <p:oleObj r:id="rId13" imgH="324" imgW="304" progId="" spid="_x0000_s4">
                    <p:embed/>
                  </p:oleObj>
                </mc:Choice>
                <mc:Fallback>
                  <p:oleObj r:id="rId14" imgH="324" imgW="304" progId="">
                    <p:embed/>
                    <p:pic>
                      <p:nvPicPr>
                        <p:cNvPr id="164" name="Google Shape;164;p8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831" y="2671"/>
                          <a:ext cx="30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" name="Google Shape;165;p8"/>
            <p:cNvSpPr/>
            <p:nvPr/>
          </p:nvSpPr>
          <p:spPr>
            <a:xfrm>
              <a:off x="4151" y="238"/>
              <a:ext cx="71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ANALYST</a:t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4142" y="754"/>
              <a:ext cx="7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DESIGNER</a:t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151" y="970"/>
              <a:ext cx="106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PROGRAMMER</a:t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151" y="1760"/>
              <a:ext cx="6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TESTER</a:t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151" y="2685"/>
              <a:ext cx="6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TRAINER</a:t>
              </a:r>
              <a:endParaRPr/>
            </a:p>
          </p:txBody>
        </p:sp>
        <p:graphicFrame>
          <p:nvGraphicFramePr>
            <p:cNvPr id="170" name="Google Shape;170;p8"/>
            <p:cNvGraphicFramePr/>
            <p:nvPr/>
          </p:nvGraphicFramePr>
          <p:xfrm>
            <a:off x="3893" y="597"/>
            <a:ext cx="304" cy="324"/>
          </p:xfrm>
          <a:graphic>
            <a:graphicData uri="http://schemas.openxmlformats.org/presentationml/2006/ole">
              <mc:AlternateContent>
                <mc:Choice Requires="v">
                  <p:oleObj r:id="rId16" imgH="324" imgW="304" progId="" spid="_x0000_s5">
                    <p:embed/>
                  </p:oleObj>
                </mc:Choice>
                <mc:Fallback>
                  <p:oleObj r:id="rId17" imgH="324" imgW="304" progId="">
                    <p:embed/>
                    <p:pic>
                      <p:nvPicPr>
                        <p:cNvPr id="170" name="Google Shape;170;p8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893" y="597"/>
                          <a:ext cx="30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1" name="Google Shape;171;p8"/>
            <p:cNvCxnSpPr>
              <a:endCxn id="158" idx="3"/>
            </p:cNvCxnSpPr>
            <p:nvPr/>
          </p:nvCxnSpPr>
          <p:spPr>
            <a:xfrm flipH="1">
              <a:off x="2056" y="2391"/>
              <a:ext cx="1800" cy="600"/>
            </a:xfrm>
            <a:prstGeom prst="bentConnector3">
              <a:avLst>
                <a:gd fmla="val 242364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72" name="Google Shape;172;p8"/>
            <p:cNvCxnSpPr>
              <a:endCxn id="150" idx="3"/>
            </p:cNvCxnSpPr>
            <p:nvPr/>
          </p:nvCxnSpPr>
          <p:spPr>
            <a:xfrm flipH="1">
              <a:off x="2056" y="2749"/>
              <a:ext cx="1800" cy="600"/>
            </a:xfrm>
            <a:prstGeom prst="bentConnector3">
              <a:avLst>
                <a:gd fmla="val 242352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73" name="Google Shape;173;p8"/>
            <p:cNvCxnSpPr>
              <a:endCxn id="152" idx="3"/>
            </p:cNvCxnSpPr>
            <p:nvPr/>
          </p:nvCxnSpPr>
          <p:spPr>
            <a:xfrm rot="10800000">
              <a:off x="2056" y="383"/>
              <a:ext cx="1800" cy="0"/>
            </a:xfrm>
            <a:prstGeom prst="straightConnector1">
              <a:avLst/>
            </a:prstGeom>
            <a:noFill/>
            <a:ln cap="sq" cmpd="sng" w="38100">
              <a:solidFill>
                <a:srgbClr val="80808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74" name="Google Shape;174;p8"/>
            <p:cNvCxnSpPr>
              <a:endCxn id="151" idx="3"/>
            </p:cNvCxnSpPr>
            <p:nvPr/>
          </p:nvCxnSpPr>
          <p:spPr>
            <a:xfrm flipH="1">
              <a:off x="2056" y="160"/>
              <a:ext cx="1800" cy="600"/>
            </a:xfrm>
            <a:prstGeom prst="bentConnector3">
              <a:avLst>
                <a:gd fmla="val 243312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75" name="Google Shape;175;p8"/>
            <p:cNvCxnSpPr/>
            <p:nvPr/>
          </p:nvCxnSpPr>
          <p:spPr>
            <a:xfrm flipH="1">
              <a:off x="2064" y="844"/>
              <a:ext cx="1829" cy="1"/>
            </a:xfrm>
            <a:prstGeom prst="bentConnector3">
              <a:avLst>
                <a:gd fmla="val 237538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76" name="Google Shape;176;p8"/>
            <p:cNvCxnSpPr>
              <a:endCxn id="153" idx="3"/>
            </p:cNvCxnSpPr>
            <p:nvPr/>
          </p:nvCxnSpPr>
          <p:spPr>
            <a:xfrm flipH="1">
              <a:off x="2056" y="523"/>
              <a:ext cx="1800" cy="600"/>
            </a:xfrm>
            <a:prstGeom prst="bentConnector3">
              <a:avLst>
                <a:gd fmla="val 237516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77" name="Google Shape;177;p8"/>
            <p:cNvCxnSpPr/>
            <p:nvPr/>
          </p:nvCxnSpPr>
          <p:spPr>
            <a:xfrm rot="10800000">
              <a:off x="2064" y="1208"/>
              <a:ext cx="1719" cy="4"/>
            </a:xfrm>
            <a:prstGeom prst="bentConnector3">
              <a:avLst>
                <a:gd fmla="val 246340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78" name="Google Shape;178;p8"/>
            <p:cNvCxnSpPr>
              <a:endCxn id="154" idx="3"/>
            </p:cNvCxnSpPr>
            <p:nvPr/>
          </p:nvCxnSpPr>
          <p:spPr>
            <a:xfrm flipH="1">
              <a:off x="2056" y="906"/>
              <a:ext cx="1800" cy="600"/>
            </a:xfrm>
            <a:prstGeom prst="bentConnector3">
              <a:avLst>
                <a:gd fmla="val 246319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79" name="Google Shape;179;p8"/>
            <p:cNvCxnSpPr>
              <a:endCxn id="155" idx="3"/>
            </p:cNvCxnSpPr>
            <p:nvPr/>
          </p:nvCxnSpPr>
          <p:spPr>
            <a:xfrm flipH="1">
              <a:off x="2056" y="986"/>
              <a:ext cx="1800" cy="900"/>
            </a:xfrm>
            <a:prstGeom prst="bentConnector3">
              <a:avLst>
                <a:gd fmla="val 246319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80" name="Google Shape;180;p8"/>
            <p:cNvCxnSpPr/>
            <p:nvPr/>
          </p:nvCxnSpPr>
          <p:spPr>
            <a:xfrm flipH="1">
              <a:off x="2064" y="1968"/>
              <a:ext cx="1702" cy="3"/>
            </a:xfrm>
            <a:prstGeom prst="bentConnector3">
              <a:avLst>
                <a:gd fmla="val 247802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81" name="Google Shape;181;p8"/>
            <p:cNvCxnSpPr>
              <a:endCxn id="156" idx="3"/>
            </p:cNvCxnSpPr>
            <p:nvPr/>
          </p:nvCxnSpPr>
          <p:spPr>
            <a:xfrm flipH="1">
              <a:off x="2056" y="1656"/>
              <a:ext cx="1800" cy="600"/>
            </a:xfrm>
            <a:prstGeom prst="bentConnector3">
              <a:avLst>
                <a:gd fmla="val 247783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82" name="Google Shape;182;p8"/>
            <p:cNvCxnSpPr>
              <a:endCxn id="157" idx="3"/>
            </p:cNvCxnSpPr>
            <p:nvPr/>
          </p:nvCxnSpPr>
          <p:spPr>
            <a:xfrm flipH="1">
              <a:off x="2056" y="2020"/>
              <a:ext cx="1800" cy="600"/>
            </a:xfrm>
            <a:prstGeom prst="bentConnector3">
              <a:avLst>
                <a:gd fmla="val 247783" name="adj1"/>
              </a:avLst>
            </a:prstGeom>
            <a:noFill/>
            <a:ln cap="sq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4076553" y="2396649"/>
            <a:ext cx="4823010" cy="1438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0"/>
              <a:buFont typeface="Signika"/>
              <a:buNone/>
            </a:pPr>
            <a:r>
              <a:rPr b="1" lang="en-US" sz="8000"/>
              <a:t>THANKS</a:t>
            </a:r>
            <a:endParaRPr b="1" sz="8000"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4228953" y="3742841"/>
            <a:ext cx="4310155" cy="1031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ANY QUESTIONS?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7767" y="2543174"/>
            <a:ext cx="1388786" cy="143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2020-07-23T01:18:59Z</dcterms:created>
  <dc:creator>dhanu banyu</dc:creator>
</cp:coreProperties>
</file>