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694" y="2520442"/>
            <a:ext cx="388061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317985" y="6346356"/>
            <a:ext cx="7366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62261" y="6346356"/>
            <a:ext cx="17138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localhost/store/searchfrm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co.com/appcontext" TargetMode="External"/><Relationship Id="rId2" Type="http://schemas.openxmlformats.org/officeDocument/2006/relationships/hyperlink" Target="http://www.mycompany.com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346" y="4158208"/>
            <a:ext cx="3792854" cy="82779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i="1" dirty="0">
                <a:latin typeface="Times New Roman"/>
                <a:cs typeface="Times New Roman"/>
              </a:rPr>
              <a:t>Disusun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Oleh: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000" i="1" dirty="0">
                <a:latin typeface="Times New Roman"/>
                <a:cs typeface="Times New Roman"/>
              </a:rPr>
              <a:t>Tim RPLL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96" y="418845"/>
            <a:ext cx="193802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Arial Black"/>
                <a:cs typeface="Arial Black"/>
              </a:rPr>
              <a:t>PROGRAM STUDI  TEKNIK</a:t>
            </a:r>
            <a:r>
              <a:rPr sz="1200" spc="-85" dirty="0">
                <a:solidFill>
                  <a:srgbClr val="C55A1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C55A11"/>
                </a:solidFill>
                <a:latin typeface="Arial Black"/>
                <a:cs typeface="Arial Black"/>
              </a:rPr>
              <a:t>INFORMATIKA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346" y="1568653"/>
            <a:ext cx="11346180" cy="2115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1" spc="-10" dirty="0">
                <a:latin typeface="Comic Sans MS"/>
                <a:cs typeface="Comic Sans MS"/>
              </a:rPr>
              <a:t>Rekayasa </a:t>
            </a:r>
            <a:r>
              <a:rPr sz="5500" b="1" spc="-5" dirty="0">
                <a:latin typeface="Comic Sans MS"/>
                <a:cs typeface="Comic Sans MS"/>
              </a:rPr>
              <a:t>Perangkat Lunak</a:t>
            </a:r>
            <a:r>
              <a:rPr sz="5500" b="1" spc="20" dirty="0">
                <a:latin typeface="Comic Sans MS"/>
                <a:cs typeface="Comic Sans MS"/>
              </a:rPr>
              <a:t> </a:t>
            </a:r>
            <a:r>
              <a:rPr sz="5500" b="1" spc="-5" dirty="0">
                <a:latin typeface="Comic Sans MS"/>
                <a:cs typeface="Comic Sans MS"/>
              </a:rPr>
              <a:t>Lanjut</a:t>
            </a:r>
            <a:endParaRPr sz="5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40"/>
              </a:spcBef>
            </a:pPr>
            <a:r>
              <a:rPr sz="3600" b="1" i="1" spc="-70" dirty="0">
                <a:latin typeface="Times New Roman"/>
                <a:cs typeface="Times New Roman"/>
              </a:rPr>
              <a:t>WebE </a:t>
            </a:r>
            <a:r>
              <a:rPr sz="3600" b="1" i="1" spc="-5" dirty="0">
                <a:latin typeface="Times New Roman"/>
                <a:cs typeface="Times New Roman"/>
              </a:rPr>
              <a:t>Design</a:t>
            </a:r>
            <a:r>
              <a:rPr sz="3600" b="1" i="1" spc="6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(2)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9088" y="671321"/>
            <a:ext cx="258318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7675">
              <a:lnSpc>
                <a:spcPts val="1330"/>
              </a:lnSpc>
              <a:spcBef>
                <a:spcPts val="100"/>
              </a:spcBef>
            </a:pPr>
            <a:r>
              <a:rPr sz="1200" i="1" spc="-45" dirty="0">
                <a:latin typeface="Calibri"/>
                <a:cs typeface="Calibri"/>
              </a:rPr>
              <a:t>MATA</a:t>
            </a:r>
            <a:r>
              <a:rPr sz="1200" i="1" spc="-1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KULIAH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810"/>
              </a:lnSpc>
            </a:pPr>
            <a:r>
              <a:rPr sz="1600" b="1" i="1" spc="-40" dirty="0">
                <a:solidFill>
                  <a:srgbClr val="2D75B6"/>
                </a:solidFill>
                <a:latin typeface="Calibri"/>
                <a:cs typeface="Calibri"/>
              </a:rPr>
              <a:t>REKAYASA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600" b="1" i="1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06056" y="2980944"/>
            <a:ext cx="4539996" cy="3026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8804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Designing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App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2261" y="6324701"/>
            <a:ext cx="2592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817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mb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08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	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288" y="1470151"/>
            <a:ext cx="10520680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  <a:tab pos="1327785" algn="l"/>
                <a:tab pos="2048510" algn="l"/>
                <a:tab pos="2889885" algn="l"/>
                <a:tab pos="3552825" algn="l"/>
                <a:tab pos="4445635" algn="l"/>
                <a:tab pos="5319395" algn="l"/>
                <a:tab pos="6195695" algn="l"/>
                <a:tab pos="7275195" algn="l"/>
                <a:tab pos="8021955" algn="l"/>
                <a:tab pos="8997315" algn="l"/>
                <a:tab pos="10073640" algn="l"/>
              </a:tabLst>
            </a:pPr>
            <a:r>
              <a:rPr sz="2100" dirty="0">
                <a:latin typeface="Comic Sans MS"/>
                <a:cs typeface="Comic Sans MS"/>
              </a:rPr>
              <a:t>Partisi	ya</a:t>
            </a:r>
            <a:r>
              <a:rPr sz="2100" spc="5" dirty="0">
                <a:latin typeface="Comic Sans MS"/>
                <a:cs typeface="Comic Sans MS"/>
              </a:rPr>
              <a:t>n</a:t>
            </a:r>
            <a:r>
              <a:rPr sz="2100" dirty="0">
                <a:latin typeface="Comic Sans MS"/>
                <a:cs typeface="Comic Sans MS"/>
              </a:rPr>
              <a:t>g	</a:t>
            </a:r>
            <a:r>
              <a:rPr sz="2100" spc="-5" dirty="0">
                <a:latin typeface="Comic Sans MS"/>
                <a:cs typeface="Comic Sans MS"/>
              </a:rPr>
              <a:t>te</a:t>
            </a:r>
            <a:r>
              <a:rPr sz="2100" spc="5" dirty="0">
                <a:latin typeface="Comic Sans MS"/>
                <a:cs typeface="Comic Sans MS"/>
              </a:rPr>
              <a:t>p</a:t>
            </a:r>
            <a:r>
              <a:rPr sz="2100" dirty="0">
                <a:latin typeface="Comic Sans MS"/>
                <a:cs typeface="Comic Sans MS"/>
              </a:rPr>
              <a:t>at	</a:t>
            </a:r>
            <a:r>
              <a:rPr sz="2100" spc="-5" dirty="0">
                <a:latin typeface="Comic Sans MS"/>
                <a:cs typeface="Comic Sans MS"/>
              </a:rPr>
              <a:t>d</a:t>
            </a:r>
            <a:r>
              <a:rPr sz="2100" spc="5" dirty="0">
                <a:latin typeface="Comic Sans MS"/>
                <a:cs typeface="Comic Sans MS"/>
              </a:rPr>
              <a:t>a</a:t>
            </a:r>
            <a:r>
              <a:rPr sz="2100" spc="-5" dirty="0">
                <a:latin typeface="Comic Sans MS"/>
                <a:cs typeface="Comic Sans MS"/>
              </a:rPr>
              <a:t>r</a:t>
            </a:r>
            <a:r>
              <a:rPr sz="2100" dirty="0">
                <a:latin typeface="Comic Sans MS"/>
                <a:cs typeface="Comic Sans MS"/>
              </a:rPr>
              <a:t>i	obyek	</a:t>
            </a:r>
            <a:r>
              <a:rPr sz="2100" spc="-5" dirty="0">
                <a:latin typeface="Comic Sans MS"/>
                <a:cs typeface="Comic Sans MS"/>
              </a:rPr>
              <a:t>b</a:t>
            </a:r>
            <a:r>
              <a:rPr sz="2100" spc="5" dirty="0">
                <a:latin typeface="Comic Sans MS"/>
                <a:cs typeface="Comic Sans MS"/>
              </a:rPr>
              <a:t>i</a:t>
            </a:r>
            <a:r>
              <a:rPr sz="2100" spc="10" dirty="0">
                <a:latin typeface="Comic Sans MS"/>
                <a:cs typeface="Comic Sans MS"/>
              </a:rPr>
              <a:t>s</a:t>
            </a:r>
            <a:r>
              <a:rPr sz="2100" spc="5" dirty="0">
                <a:latin typeface="Comic Sans MS"/>
                <a:cs typeface="Comic Sans MS"/>
              </a:rPr>
              <a:t>n</a:t>
            </a:r>
            <a:r>
              <a:rPr sz="2100" spc="-5" dirty="0">
                <a:latin typeface="Comic Sans MS"/>
                <a:cs typeface="Comic Sans MS"/>
              </a:rPr>
              <a:t>i</a:t>
            </a:r>
            <a:r>
              <a:rPr sz="2100" dirty="0">
                <a:latin typeface="Comic Sans MS"/>
                <a:cs typeface="Comic Sans MS"/>
              </a:rPr>
              <a:t>s	</a:t>
            </a:r>
            <a:r>
              <a:rPr sz="2100" spc="-5" dirty="0">
                <a:latin typeface="Comic Sans MS"/>
                <a:cs typeface="Comic Sans MS"/>
              </a:rPr>
              <a:t>d</a:t>
            </a:r>
            <a:r>
              <a:rPr sz="2100" spc="5" dirty="0">
                <a:latin typeface="Comic Sans MS"/>
                <a:cs typeface="Comic Sans MS"/>
              </a:rPr>
              <a:t>a</a:t>
            </a:r>
            <a:r>
              <a:rPr sz="2100" dirty="0">
                <a:latin typeface="Comic Sans MS"/>
                <a:cs typeface="Comic Sans MS"/>
              </a:rPr>
              <a:t>lam	a</a:t>
            </a:r>
            <a:r>
              <a:rPr sz="2100" spc="5" dirty="0">
                <a:latin typeface="Comic Sans MS"/>
                <a:cs typeface="Comic Sans MS"/>
              </a:rPr>
              <a:t>p</a:t>
            </a:r>
            <a:r>
              <a:rPr sz="2100" dirty="0">
                <a:latin typeface="Comic Sans MS"/>
                <a:cs typeface="Comic Sans MS"/>
              </a:rPr>
              <a:t>likasi	Web	sa</a:t>
            </a:r>
            <a:r>
              <a:rPr sz="2100" spc="5" dirty="0">
                <a:latin typeface="Comic Sans MS"/>
                <a:cs typeface="Comic Sans MS"/>
              </a:rPr>
              <a:t>n</a:t>
            </a:r>
            <a:r>
              <a:rPr sz="2100" dirty="0">
                <a:latin typeface="Comic Sans MS"/>
                <a:cs typeface="Comic Sans MS"/>
              </a:rPr>
              <a:t>gat	pe</a:t>
            </a:r>
            <a:r>
              <a:rPr sz="2100" spc="5" dirty="0">
                <a:latin typeface="Comic Sans MS"/>
                <a:cs typeface="Comic Sans MS"/>
              </a:rPr>
              <a:t>n</a:t>
            </a:r>
            <a:r>
              <a:rPr sz="2100" spc="-5" dirty="0">
                <a:latin typeface="Comic Sans MS"/>
                <a:cs typeface="Comic Sans MS"/>
              </a:rPr>
              <a:t>tin</a:t>
            </a:r>
            <a:r>
              <a:rPr sz="2100" dirty="0">
                <a:latin typeface="Comic Sans MS"/>
                <a:cs typeface="Comic Sans MS"/>
              </a:rPr>
              <a:t>g	</a:t>
            </a:r>
            <a:r>
              <a:rPr sz="2100" spc="-5" dirty="0">
                <a:latin typeface="Comic Sans MS"/>
                <a:cs typeface="Comic Sans MS"/>
              </a:rPr>
              <a:t>d</a:t>
            </a:r>
            <a:r>
              <a:rPr sz="2100" spc="5" dirty="0">
                <a:latin typeface="Comic Sans MS"/>
                <a:cs typeface="Comic Sans MS"/>
              </a:rPr>
              <a:t>a</a:t>
            </a:r>
            <a:r>
              <a:rPr sz="2100" dirty="0">
                <a:latin typeface="Comic Sans MS"/>
                <a:cs typeface="Comic Sans MS"/>
              </a:rPr>
              <a:t>n  </a:t>
            </a:r>
            <a:r>
              <a:rPr sz="2100" spc="-5" dirty="0">
                <a:latin typeface="Comic Sans MS"/>
                <a:cs typeface="Comic Sans MS"/>
              </a:rPr>
              <a:t>tergantung </a:t>
            </a:r>
            <a:r>
              <a:rPr sz="2100" dirty="0">
                <a:latin typeface="Comic Sans MS"/>
                <a:cs typeface="Comic Sans MS"/>
              </a:rPr>
              <a:t>pada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arsitektur</a:t>
            </a:r>
            <a:endParaRPr sz="2100">
              <a:latin typeface="Comic Sans MS"/>
              <a:cs typeface="Comic Sans MS"/>
            </a:endParaRPr>
          </a:p>
          <a:p>
            <a:pPr marL="812800" marR="5715" lvl="1" indent="-342900">
              <a:lnSpc>
                <a:spcPct val="150000"/>
              </a:lnSpc>
              <a:buFont typeface="Wingdings"/>
              <a:buChar char=""/>
              <a:tabLst>
                <a:tab pos="812165" algn="l"/>
                <a:tab pos="812800" algn="l"/>
                <a:tab pos="1778635" algn="l"/>
                <a:tab pos="2711450" algn="l"/>
                <a:tab pos="3892550" algn="l"/>
                <a:tab pos="4952365" algn="l"/>
                <a:tab pos="5962650" algn="l"/>
                <a:tab pos="7273290" algn="l"/>
                <a:tab pos="8042909" algn="l"/>
                <a:tab pos="9120505" algn="l"/>
                <a:tab pos="9968230" algn="l"/>
              </a:tabLst>
            </a:pPr>
            <a:r>
              <a:rPr sz="2100" spc="-5" dirty="0">
                <a:latin typeface="Comic Sans MS"/>
                <a:cs typeface="Comic Sans MS"/>
              </a:rPr>
              <a:t>O</a:t>
            </a:r>
            <a:r>
              <a:rPr sz="2100" dirty="0">
                <a:latin typeface="Comic Sans MS"/>
                <a:cs typeface="Comic Sans MS"/>
              </a:rPr>
              <a:t>b</a:t>
            </a:r>
            <a:r>
              <a:rPr sz="2100" spc="-5" dirty="0">
                <a:latin typeface="Comic Sans MS"/>
                <a:cs typeface="Comic Sans MS"/>
              </a:rPr>
              <a:t>j</a:t>
            </a:r>
            <a:r>
              <a:rPr sz="2100" dirty="0">
                <a:latin typeface="Comic Sans MS"/>
                <a:cs typeface="Comic Sans MS"/>
              </a:rPr>
              <a:t>ek	</a:t>
            </a:r>
            <a:r>
              <a:rPr sz="2100" spc="-5" dirty="0">
                <a:latin typeface="Comic Sans MS"/>
                <a:cs typeface="Comic Sans MS"/>
              </a:rPr>
              <a:t>bend</a:t>
            </a:r>
            <a:r>
              <a:rPr sz="2100" dirty="0">
                <a:latin typeface="Comic Sans MS"/>
                <a:cs typeface="Comic Sans MS"/>
              </a:rPr>
              <a:t>a	mung</a:t>
            </a:r>
            <a:r>
              <a:rPr sz="2100" spc="-5" dirty="0">
                <a:latin typeface="Comic Sans MS"/>
                <a:cs typeface="Comic Sans MS"/>
              </a:rPr>
              <a:t>ki</a:t>
            </a:r>
            <a:r>
              <a:rPr sz="2100" dirty="0">
                <a:latin typeface="Comic Sans MS"/>
                <a:cs typeface="Comic Sans MS"/>
              </a:rPr>
              <a:t>n	</a:t>
            </a:r>
            <a:r>
              <a:rPr sz="2100" spc="-5" dirty="0">
                <a:latin typeface="Comic Sans MS"/>
                <a:cs typeface="Comic Sans MS"/>
              </a:rPr>
              <a:t>ber</a:t>
            </a:r>
            <a:r>
              <a:rPr sz="2100" spc="5" dirty="0">
                <a:latin typeface="Comic Sans MS"/>
                <a:cs typeface="Comic Sans MS"/>
              </a:rPr>
              <a:t>a</a:t>
            </a:r>
            <a:r>
              <a:rPr sz="2100" spc="-5" dirty="0">
                <a:latin typeface="Comic Sans MS"/>
                <a:cs typeface="Comic Sans MS"/>
              </a:rPr>
              <a:t>d</a:t>
            </a:r>
            <a:r>
              <a:rPr sz="2100" dirty="0">
                <a:latin typeface="Comic Sans MS"/>
                <a:cs typeface="Comic Sans MS"/>
              </a:rPr>
              <a:t>a	secara	ekskl</a:t>
            </a:r>
            <a:r>
              <a:rPr sz="2100" spc="-10" dirty="0">
                <a:latin typeface="Comic Sans MS"/>
                <a:cs typeface="Comic Sans MS"/>
              </a:rPr>
              <a:t>u</a:t>
            </a:r>
            <a:r>
              <a:rPr sz="2100" dirty="0">
                <a:latin typeface="Comic Sans MS"/>
                <a:cs typeface="Comic Sans MS"/>
              </a:rPr>
              <a:t>sif	p</a:t>
            </a:r>
            <a:r>
              <a:rPr sz="2100" spc="5" dirty="0">
                <a:latin typeface="Comic Sans MS"/>
                <a:cs typeface="Comic Sans MS"/>
              </a:rPr>
              <a:t>a</a:t>
            </a:r>
            <a:r>
              <a:rPr sz="2100" spc="-5" dirty="0">
                <a:latin typeface="Comic Sans MS"/>
                <a:cs typeface="Comic Sans MS"/>
              </a:rPr>
              <a:t>d</a:t>
            </a:r>
            <a:r>
              <a:rPr sz="2100" dirty="0">
                <a:latin typeface="Comic Sans MS"/>
                <a:cs typeface="Comic Sans MS"/>
              </a:rPr>
              <a:t>a	serve</a:t>
            </a:r>
            <a:r>
              <a:rPr sz="2100" spc="5" dirty="0">
                <a:latin typeface="Comic Sans MS"/>
                <a:cs typeface="Comic Sans MS"/>
              </a:rPr>
              <a:t>r</a:t>
            </a:r>
            <a:r>
              <a:rPr sz="2100" dirty="0">
                <a:latin typeface="Comic Sans MS"/>
                <a:cs typeface="Comic Sans MS"/>
              </a:rPr>
              <a:t>,	</a:t>
            </a:r>
            <a:r>
              <a:rPr sz="2100" spc="-5" dirty="0">
                <a:latin typeface="Comic Sans MS"/>
                <a:cs typeface="Comic Sans MS"/>
              </a:rPr>
              <a:t>k</a:t>
            </a:r>
            <a:r>
              <a:rPr sz="2100" dirty="0">
                <a:latin typeface="Comic Sans MS"/>
                <a:cs typeface="Comic Sans MS"/>
              </a:rPr>
              <a:t>l</a:t>
            </a:r>
            <a:r>
              <a:rPr sz="2100" spc="-5" dirty="0">
                <a:latin typeface="Comic Sans MS"/>
                <a:cs typeface="Comic Sans MS"/>
              </a:rPr>
              <a:t>ie</a:t>
            </a:r>
            <a:r>
              <a:rPr sz="2100" spc="10" dirty="0">
                <a:latin typeface="Comic Sans MS"/>
                <a:cs typeface="Comic Sans MS"/>
              </a:rPr>
              <a:t>n</a:t>
            </a:r>
            <a:r>
              <a:rPr sz="2100" dirty="0">
                <a:latin typeface="Comic Sans MS"/>
                <a:cs typeface="Comic Sans MS"/>
              </a:rPr>
              <a:t>,	atau  </a:t>
            </a:r>
            <a:r>
              <a:rPr sz="2100" spc="-5" dirty="0">
                <a:latin typeface="Comic Sans MS"/>
                <a:cs typeface="Comic Sans MS"/>
              </a:rPr>
              <a:t>keduanya</a:t>
            </a:r>
            <a:endParaRPr sz="2100">
              <a:latin typeface="Comic Sans MS"/>
              <a:cs typeface="Comic Sans MS"/>
            </a:endParaRPr>
          </a:p>
          <a:p>
            <a:pPr marL="812800" marR="6985" lvl="1" indent="-342900">
              <a:lnSpc>
                <a:spcPts val="3779"/>
              </a:lnSpc>
              <a:spcBef>
                <a:spcPts val="335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100" dirty="0">
                <a:solidFill>
                  <a:srgbClr val="FF0000"/>
                </a:solidFill>
                <a:latin typeface="Comic Sans MS"/>
                <a:cs typeface="Comic Sans MS"/>
              </a:rPr>
              <a:t>Thin Web </a:t>
            </a:r>
            <a:r>
              <a:rPr sz="2100" spc="-5" dirty="0">
                <a:solidFill>
                  <a:srgbClr val="FF0000"/>
                </a:solidFill>
                <a:latin typeface="Comic Sans MS"/>
                <a:cs typeface="Comic Sans MS"/>
              </a:rPr>
              <a:t>client </a:t>
            </a:r>
            <a:r>
              <a:rPr sz="2100" spc="-5" dirty="0">
                <a:latin typeface="Comic Sans MS"/>
                <a:cs typeface="Comic Sans MS"/>
              </a:rPr>
              <a:t>menempatkan semua benda </a:t>
            </a:r>
            <a:r>
              <a:rPr sz="2100" dirty="0">
                <a:latin typeface="Comic Sans MS"/>
                <a:cs typeface="Comic Sans MS"/>
              </a:rPr>
              <a:t>di </a:t>
            </a:r>
            <a:r>
              <a:rPr sz="2100" spc="-5" dirty="0">
                <a:latin typeface="Comic Sans MS"/>
                <a:cs typeface="Comic Sans MS"/>
              </a:rPr>
              <a:t>belakang </a:t>
            </a:r>
            <a:r>
              <a:rPr sz="2100" dirty="0">
                <a:latin typeface="Comic Sans MS"/>
                <a:cs typeface="Comic Sans MS"/>
              </a:rPr>
              <a:t>server, berjalan </a:t>
            </a:r>
            <a:r>
              <a:rPr sz="2100" spc="-5" dirty="0">
                <a:latin typeface="Comic Sans MS"/>
                <a:cs typeface="Comic Sans MS"/>
              </a:rPr>
              <a:t>baik  </a:t>
            </a:r>
            <a:r>
              <a:rPr sz="2100" dirty="0">
                <a:latin typeface="Comic Sans MS"/>
                <a:cs typeface="Comic Sans MS"/>
              </a:rPr>
              <a:t>pada server Web atau pada </a:t>
            </a:r>
            <a:r>
              <a:rPr sz="2100" spc="-5" dirty="0">
                <a:latin typeface="Comic Sans MS"/>
                <a:cs typeface="Comic Sans MS"/>
              </a:rPr>
              <a:t>tingkat </a:t>
            </a:r>
            <a:r>
              <a:rPr sz="2100" dirty="0">
                <a:latin typeface="Comic Sans MS"/>
                <a:cs typeface="Comic Sans MS"/>
              </a:rPr>
              <a:t>lain yang </a:t>
            </a:r>
            <a:r>
              <a:rPr sz="2100" spc="-5" dirty="0">
                <a:latin typeface="Comic Sans MS"/>
                <a:cs typeface="Comic Sans MS"/>
              </a:rPr>
              <a:t>berhubungan dengan</a:t>
            </a:r>
            <a:r>
              <a:rPr sz="2100" spc="-4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server.</a:t>
            </a:r>
            <a:endParaRPr sz="2100">
              <a:latin typeface="Comic Sans MS"/>
              <a:cs typeface="Comic Sans MS"/>
            </a:endParaRPr>
          </a:p>
          <a:p>
            <a:pPr marL="812800" marR="6985" lvl="1" indent="-342900">
              <a:lnSpc>
                <a:spcPts val="3779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  <a:tab pos="1649095" algn="l"/>
                <a:tab pos="2376170" algn="l"/>
                <a:tab pos="3217545" algn="l"/>
                <a:tab pos="5124450" algn="l"/>
                <a:tab pos="6424295" algn="l"/>
                <a:tab pos="7265670" algn="l"/>
                <a:tab pos="8098155" algn="l"/>
                <a:tab pos="9932035" algn="l"/>
              </a:tabLst>
            </a:pPr>
            <a:r>
              <a:rPr sz="2100" dirty="0">
                <a:solidFill>
                  <a:srgbClr val="FF0000"/>
                </a:solidFill>
                <a:latin typeface="Comic Sans MS"/>
                <a:cs typeface="Comic Sans MS"/>
              </a:rPr>
              <a:t>Thick	Web	clie</a:t>
            </a:r>
            <a:r>
              <a:rPr sz="2100" spc="5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100" dirty="0">
                <a:solidFill>
                  <a:srgbClr val="FF0000"/>
                </a:solidFill>
                <a:latin typeface="Comic Sans MS"/>
                <a:cs typeface="Comic Sans MS"/>
              </a:rPr>
              <a:t>t	</a:t>
            </a:r>
            <a:r>
              <a:rPr sz="2100" dirty="0">
                <a:latin typeface="Comic Sans MS"/>
                <a:cs typeface="Comic Sans MS"/>
              </a:rPr>
              <a:t>me</a:t>
            </a:r>
            <a:r>
              <a:rPr sz="2100" spc="10" dirty="0">
                <a:latin typeface="Comic Sans MS"/>
                <a:cs typeface="Comic Sans MS"/>
              </a:rPr>
              <a:t>m</a:t>
            </a:r>
            <a:r>
              <a:rPr sz="2100" dirty="0">
                <a:latin typeface="Comic Sans MS"/>
                <a:cs typeface="Comic Sans MS"/>
              </a:rPr>
              <a:t>ung</a:t>
            </a:r>
            <a:r>
              <a:rPr sz="2100" spc="-5" dirty="0">
                <a:latin typeface="Comic Sans MS"/>
                <a:cs typeface="Comic Sans MS"/>
              </a:rPr>
              <a:t>kinka</a:t>
            </a:r>
            <a:r>
              <a:rPr sz="2100" dirty="0">
                <a:latin typeface="Comic Sans MS"/>
                <a:cs typeface="Comic Sans MS"/>
              </a:rPr>
              <a:t>n	</a:t>
            </a:r>
            <a:r>
              <a:rPr sz="2100" spc="-5" dirty="0">
                <a:latin typeface="Comic Sans MS"/>
                <a:cs typeface="Comic Sans MS"/>
              </a:rPr>
              <a:t>be</a:t>
            </a:r>
            <a:r>
              <a:rPr sz="2100" dirty="0">
                <a:latin typeface="Comic Sans MS"/>
                <a:cs typeface="Comic Sans MS"/>
              </a:rPr>
              <a:t>bera</a:t>
            </a:r>
            <a:r>
              <a:rPr sz="2100" spc="5" dirty="0">
                <a:latin typeface="Comic Sans MS"/>
                <a:cs typeface="Comic Sans MS"/>
              </a:rPr>
              <a:t>p</a:t>
            </a:r>
            <a:r>
              <a:rPr sz="2100" dirty="0">
                <a:latin typeface="Comic Sans MS"/>
                <a:cs typeface="Comic Sans MS"/>
              </a:rPr>
              <a:t>a	objek	untuk	menge</a:t>
            </a:r>
            <a:r>
              <a:rPr sz="2100" spc="5" dirty="0">
                <a:latin typeface="Comic Sans MS"/>
                <a:cs typeface="Comic Sans MS"/>
              </a:rPr>
              <a:t>k</a:t>
            </a:r>
            <a:r>
              <a:rPr sz="2100" dirty="0">
                <a:latin typeface="Comic Sans MS"/>
                <a:cs typeface="Comic Sans MS"/>
              </a:rPr>
              <a:t>se</a:t>
            </a:r>
            <a:r>
              <a:rPr sz="2100" spc="-10" dirty="0">
                <a:latin typeface="Comic Sans MS"/>
                <a:cs typeface="Comic Sans MS"/>
              </a:rPr>
              <a:t>k</a:t>
            </a:r>
            <a:r>
              <a:rPr sz="2100" dirty="0">
                <a:latin typeface="Comic Sans MS"/>
                <a:cs typeface="Comic Sans MS"/>
              </a:rPr>
              <a:t>usi	p</a:t>
            </a:r>
            <a:r>
              <a:rPr sz="2100" spc="5" dirty="0">
                <a:latin typeface="Comic Sans MS"/>
                <a:cs typeface="Comic Sans MS"/>
              </a:rPr>
              <a:t>a</a:t>
            </a:r>
            <a:r>
              <a:rPr sz="2100" spc="-5" dirty="0">
                <a:latin typeface="Comic Sans MS"/>
                <a:cs typeface="Comic Sans MS"/>
              </a:rPr>
              <a:t>da  klien.</a:t>
            </a:r>
            <a:endParaRPr sz="21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925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100" dirty="0">
                <a:solidFill>
                  <a:srgbClr val="FF0000"/>
                </a:solidFill>
                <a:latin typeface="Comic Sans MS"/>
                <a:cs typeface="Comic Sans MS"/>
              </a:rPr>
              <a:t>Web </a:t>
            </a:r>
            <a:r>
              <a:rPr sz="2100" spc="-5" dirty="0">
                <a:solidFill>
                  <a:srgbClr val="FF0000"/>
                </a:solidFill>
                <a:latin typeface="Comic Sans MS"/>
                <a:cs typeface="Comic Sans MS"/>
              </a:rPr>
              <a:t>delivery applications </a:t>
            </a:r>
            <a:r>
              <a:rPr sz="2100" dirty="0">
                <a:latin typeface="Comic Sans MS"/>
                <a:cs typeface="Comic Sans MS"/>
              </a:rPr>
              <a:t>memiliki </a:t>
            </a:r>
            <a:r>
              <a:rPr sz="2100" spc="-5" dirty="0">
                <a:latin typeface="Comic Sans MS"/>
                <a:cs typeface="Comic Sans MS"/>
              </a:rPr>
              <a:t>kebebasan yang paling dalam</a:t>
            </a:r>
            <a:r>
              <a:rPr sz="2100" spc="49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penempatan</a:t>
            </a:r>
            <a:endParaRPr sz="2100">
              <a:latin typeface="Comic Sans MS"/>
              <a:cs typeface="Comic Sans MS"/>
            </a:endParaRPr>
          </a:p>
          <a:p>
            <a:pPr marL="812800">
              <a:lnSpc>
                <a:spcPct val="100000"/>
              </a:lnSpc>
              <a:spcBef>
                <a:spcPts val="1260"/>
              </a:spcBef>
            </a:pPr>
            <a:r>
              <a:rPr sz="2100" dirty="0">
                <a:latin typeface="Comic Sans MS"/>
                <a:cs typeface="Comic Sans MS"/>
              </a:rPr>
              <a:t>objek, </a:t>
            </a:r>
            <a:r>
              <a:rPr sz="2100" spc="-5" dirty="0">
                <a:latin typeface="Comic Sans MS"/>
                <a:cs typeface="Comic Sans MS"/>
              </a:rPr>
              <a:t>menjadi sistem </a:t>
            </a:r>
            <a:r>
              <a:rPr sz="2100" dirty="0">
                <a:latin typeface="Comic Sans MS"/>
                <a:cs typeface="Comic Sans MS"/>
              </a:rPr>
              <a:t>objek </a:t>
            </a:r>
            <a:r>
              <a:rPr sz="2100" spc="-5" dirty="0">
                <a:latin typeface="Comic Sans MS"/>
                <a:cs typeface="Comic Sans MS"/>
              </a:rPr>
              <a:t>terdistribusi </a:t>
            </a:r>
            <a:r>
              <a:rPr sz="2100" dirty="0">
                <a:latin typeface="Comic Sans MS"/>
                <a:cs typeface="Comic Sans MS"/>
              </a:rPr>
              <a:t>pada dasarnya </a:t>
            </a:r>
            <a:r>
              <a:rPr sz="2100" spc="-5" dirty="0">
                <a:latin typeface="Comic Sans MS"/>
                <a:cs typeface="Comic Sans MS"/>
              </a:rPr>
              <a:t>yang terjadi</a:t>
            </a:r>
            <a:r>
              <a:rPr sz="2100" spc="19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untuk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4388" y="6431686"/>
            <a:ext cx="27959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omic Sans MS"/>
                <a:cs typeface="Comic Sans MS"/>
              </a:rPr>
              <a:t>menggunakan</a:t>
            </a:r>
            <a:r>
              <a:rPr sz="2100" spc="-9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browser.</a:t>
            </a:r>
            <a:endParaRPr sz="2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66305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Thick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398803"/>
            <a:ext cx="1052131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Ketika </a:t>
            </a:r>
            <a:r>
              <a:rPr sz="2200" dirty="0">
                <a:latin typeface="Comic Sans MS"/>
                <a:cs typeface="Comic Sans MS"/>
              </a:rPr>
              <a:t>merancang </a:t>
            </a:r>
            <a:r>
              <a:rPr sz="2200" spc="-5" dirty="0">
                <a:latin typeface="Comic Sans MS"/>
                <a:cs typeface="Comic Sans MS"/>
              </a:rPr>
              <a:t>aplikasi thick Web client Web, sejumlah </a:t>
            </a:r>
            <a:r>
              <a:rPr sz="2200" spc="-10" dirty="0">
                <a:latin typeface="Comic Sans MS"/>
                <a:cs typeface="Comic Sans MS"/>
              </a:rPr>
              <a:t>besar benda-benda  </a:t>
            </a:r>
            <a:r>
              <a:rPr sz="2200" spc="-5" dirty="0">
                <a:latin typeface="Comic Sans MS"/>
                <a:cs typeface="Comic Sans MS"/>
              </a:rPr>
              <a:t>yang </a:t>
            </a:r>
            <a:r>
              <a:rPr sz="2200" spc="-10" dirty="0">
                <a:latin typeface="Comic Sans MS"/>
                <a:cs typeface="Comic Sans MS"/>
              </a:rPr>
              <a:t>ditemukan </a:t>
            </a:r>
            <a:r>
              <a:rPr sz="2200" spc="-5" dirty="0">
                <a:latin typeface="Comic Sans MS"/>
                <a:cs typeface="Comic Sans MS"/>
              </a:rPr>
              <a:t>selama analisis </a:t>
            </a:r>
            <a:r>
              <a:rPr sz="2200" spc="-10" dirty="0">
                <a:latin typeface="Comic Sans MS"/>
                <a:cs typeface="Comic Sans MS"/>
              </a:rPr>
              <a:t>dapat dengan </a:t>
            </a:r>
            <a:r>
              <a:rPr sz="2200" spc="-5" dirty="0">
                <a:latin typeface="Comic Sans MS"/>
                <a:cs typeface="Comic Sans MS"/>
              </a:rPr>
              <a:t>mudah </a:t>
            </a:r>
            <a:r>
              <a:rPr sz="2200" spc="-10" dirty="0">
                <a:latin typeface="Comic Sans MS"/>
                <a:cs typeface="Comic Sans MS"/>
              </a:rPr>
              <a:t>dipartisi dalam first</a:t>
            </a:r>
            <a:r>
              <a:rPr sz="2200" spc="3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pass</a:t>
            </a:r>
            <a:endParaRPr sz="2200">
              <a:latin typeface="Comic Sans MS"/>
              <a:cs typeface="Comic Sans MS"/>
            </a:endParaRPr>
          </a:p>
          <a:p>
            <a:pPr marL="355600" marR="5080" indent="-342900">
              <a:lnSpc>
                <a:spcPts val="3960"/>
              </a:lnSpc>
              <a:spcBef>
                <a:spcPts val="350"/>
              </a:spcBef>
              <a:buFont typeface="Wingdings"/>
              <a:buChar char=""/>
              <a:tabLst>
                <a:tab pos="355600" algn="l"/>
                <a:tab pos="1656714" algn="l"/>
                <a:tab pos="2595880" algn="l"/>
                <a:tab pos="4080510" algn="l"/>
                <a:tab pos="5278120" algn="l"/>
                <a:tab pos="6633209" algn="l"/>
                <a:tab pos="7831455" algn="l"/>
                <a:tab pos="8855710" algn="l"/>
                <a:tab pos="10053320" algn="l"/>
              </a:tabLst>
            </a:pPr>
            <a:r>
              <a:rPr sz="2200" spc="-10" dirty="0">
                <a:latin typeface="Comic Sans MS"/>
                <a:cs typeface="Comic Sans MS"/>
              </a:rPr>
              <a:t>Seb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gian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sar,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220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200" spc="5" dirty="0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sist</a:t>
            </a:r>
            <a:r>
              <a:rPr sz="2200" spc="-15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200" spc="-1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objects,</a:t>
            </a:r>
            <a:r>
              <a:rPr sz="2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co</a:t>
            </a:r>
            <a:r>
              <a:rPr sz="220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mic Sans MS"/>
                <a:cs typeface="Comic Sans MS"/>
              </a:rPr>
              <a:t>taine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r>
              <a:rPr sz="2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objects,</a:t>
            </a:r>
            <a:r>
              <a:rPr sz="2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sh</a:t>
            </a:r>
            <a:r>
              <a:rPr sz="2200" spc="1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Comic Sans MS"/>
                <a:cs typeface="Comic Sans MS"/>
              </a:rPr>
              <a:t>re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sz="2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200" spc="5" dirty="0">
                <a:solidFill>
                  <a:srgbClr val="FF0000"/>
                </a:solidFill>
                <a:latin typeface="Comic Sans MS"/>
                <a:cs typeface="Comic Sans MS"/>
              </a:rPr>
              <a:t>b</a:t>
            </a:r>
            <a:r>
              <a:rPr sz="2200" spc="-10" dirty="0">
                <a:solidFill>
                  <a:srgbClr val="FF0000"/>
                </a:solidFill>
                <a:latin typeface="Comic Sans MS"/>
                <a:cs typeface="Comic Sans MS"/>
              </a:rPr>
              <a:t>jects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and  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complex objects </a:t>
            </a:r>
            <a:r>
              <a:rPr sz="2200" spc="-5" dirty="0">
                <a:latin typeface="Comic Sans MS"/>
                <a:cs typeface="Comic Sans MS"/>
              </a:rPr>
              <a:t>semua </a:t>
            </a:r>
            <a:r>
              <a:rPr sz="2200" spc="-10" dirty="0">
                <a:latin typeface="Comic Sans MS"/>
                <a:cs typeface="Comic Sans MS"/>
              </a:rPr>
              <a:t>dimiliki</a:t>
            </a:r>
            <a:r>
              <a:rPr sz="2200" spc="8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server</a:t>
            </a:r>
            <a:endParaRPr sz="2200">
              <a:latin typeface="Comic Sans MS"/>
              <a:cs typeface="Comic Sans MS"/>
            </a:endParaRPr>
          </a:p>
          <a:p>
            <a:pPr marL="812800" marR="5080" lvl="1" indent="-342900">
              <a:lnSpc>
                <a:spcPts val="396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  <a:tab pos="1754505" algn="l"/>
                <a:tab pos="2790825" algn="l"/>
                <a:tab pos="3926840" algn="l"/>
                <a:tab pos="4782820" algn="l"/>
                <a:tab pos="5874385" algn="l"/>
                <a:tab pos="6605905" algn="l"/>
                <a:tab pos="7668259" algn="l"/>
                <a:tab pos="8740140" algn="l"/>
                <a:tab pos="10056495" algn="l"/>
              </a:tabLst>
            </a:pPr>
            <a:r>
              <a:rPr sz="2200" spc="-10" dirty="0">
                <a:latin typeface="Comic Sans MS"/>
                <a:cs typeface="Comic Sans MS"/>
              </a:rPr>
              <a:t>O</a:t>
            </a:r>
            <a:r>
              <a:rPr sz="2200" dirty="0">
                <a:latin typeface="Comic Sans MS"/>
                <a:cs typeface="Comic Sans MS"/>
              </a:rPr>
              <a:t>b</a:t>
            </a:r>
            <a:r>
              <a:rPr sz="2200" spc="-10" dirty="0">
                <a:latin typeface="Comic Sans MS"/>
                <a:cs typeface="Comic Sans MS"/>
              </a:rPr>
              <a:t>je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nga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asosi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si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un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uk</a:t>
            </a:r>
            <a:r>
              <a:rPr sz="2200" dirty="0">
                <a:latin typeface="Comic Sans MS"/>
                <a:cs typeface="Comic Sans MS"/>
              </a:rPr>
              <a:t>	sum</a:t>
            </a:r>
            <a:r>
              <a:rPr sz="2200" spc="-10" dirty="0">
                <a:latin typeface="Comic Sans MS"/>
                <a:cs typeface="Comic Sans MS"/>
              </a:rPr>
              <a:t>be</a:t>
            </a:r>
            <a:r>
              <a:rPr sz="2200" spc="-5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day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s</a:t>
            </a:r>
            <a:r>
              <a:rPr sz="2200" spc="-5" dirty="0">
                <a:latin typeface="Comic Sans MS"/>
                <a:cs typeface="Comic Sans MS"/>
              </a:rPr>
              <a:t>erv</a:t>
            </a:r>
            <a:r>
              <a:rPr sz="2200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seper</a:t>
            </a:r>
            <a:r>
              <a:rPr sz="2200" spc="-1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datab</a:t>
            </a:r>
            <a:r>
              <a:rPr sz="2200" dirty="0">
                <a:latin typeface="Comic Sans MS"/>
                <a:cs typeface="Comic Sans MS"/>
              </a:rPr>
              <a:t>as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2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n  sistem legacy, </a:t>
            </a:r>
            <a:r>
              <a:rPr sz="2200" spc="-10" dirty="0">
                <a:latin typeface="Comic Sans MS"/>
                <a:cs typeface="Comic Sans MS"/>
              </a:rPr>
              <a:t>juga termasuk dalam </a:t>
            </a:r>
            <a:r>
              <a:rPr sz="2200" spc="-5" dirty="0">
                <a:latin typeface="Comic Sans MS"/>
                <a:cs typeface="Comic Sans MS"/>
              </a:rPr>
              <a:t>server</a:t>
            </a:r>
            <a:r>
              <a:rPr sz="2200" spc="15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tier</a:t>
            </a:r>
            <a:endParaRPr sz="2200">
              <a:latin typeface="Comic Sans MS"/>
              <a:cs typeface="Comic Sans MS"/>
            </a:endParaRPr>
          </a:p>
          <a:p>
            <a:pPr marL="812800" marR="5715" lvl="1" indent="-342900">
              <a:lnSpc>
                <a:spcPts val="396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Objek yang menjaga asosiasi statis </a:t>
            </a:r>
            <a:r>
              <a:rPr sz="2200" dirty="0">
                <a:latin typeface="Comic Sans MS"/>
                <a:cs typeface="Comic Sans MS"/>
              </a:rPr>
              <a:t>atau </a:t>
            </a:r>
            <a:r>
              <a:rPr sz="2200" spc="-5" dirty="0">
                <a:latin typeface="Comic Sans MS"/>
                <a:cs typeface="Comic Sans MS"/>
              </a:rPr>
              <a:t>dependensi dengan </a:t>
            </a:r>
            <a:r>
              <a:rPr sz="2200" spc="-10" dirty="0">
                <a:latin typeface="Comic Sans MS"/>
                <a:cs typeface="Comic Sans MS"/>
              </a:rPr>
              <a:t>benda-benda  juga </a:t>
            </a:r>
            <a:r>
              <a:rPr sz="2200" spc="-5" dirty="0">
                <a:latin typeface="Comic Sans MS"/>
                <a:cs typeface="Comic Sans MS"/>
              </a:rPr>
              <a:t>harus ada </a:t>
            </a:r>
            <a:r>
              <a:rPr sz="2200" spc="-10" dirty="0">
                <a:latin typeface="Comic Sans MS"/>
                <a:cs typeface="Comic Sans MS"/>
              </a:rPr>
              <a:t>di</a:t>
            </a:r>
            <a:r>
              <a:rPr sz="2200" spc="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server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66305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Thick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486" y="1451254"/>
            <a:ext cx="1052131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Comic Sans MS"/>
                <a:cs typeface="Comic Sans MS"/>
              </a:rPr>
              <a:t>Sebuah </a:t>
            </a:r>
            <a:r>
              <a:rPr sz="2200" spc="-5" dirty="0">
                <a:latin typeface="Comic Sans MS"/>
                <a:cs typeface="Comic Sans MS"/>
              </a:rPr>
              <a:t>objek </a:t>
            </a:r>
            <a:r>
              <a:rPr sz="2200" spc="-10" dirty="0">
                <a:latin typeface="Comic Sans MS"/>
                <a:cs typeface="Comic Sans MS"/>
              </a:rPr>
              <a:t>bisa berada </a:t>
            </a:r>
            <a:r>
              <a:rPr sz="2200" spc="-5" dirty="0">
                <a:latin typeface="Comic Sans MS"/>
                <a:cs typeface="Comic Sans MS"/>
              </a:rPr>
              <a:t>pada </a:t>
            </a:r>
            <a:r>
              <a:rPr sz="2200" spc="-10" dirty="0">
                <a:latin typeface="Comic Sans MS"/>
                <a:cs typeface="Comic Sans MS"/>
              </a:rPr>
              <a:t>klien jika tidak </a:t>
            </a:r>
            <a:r>
              <a:rPr sz="2200" spc="-5" dirty="0">
                <a:latin typeface="Comic Sans MS"/>
                <a:cs typeface="Comic Sans MS"/>
              </a:rPr>
              <a:t>memiliki </a:t>
            </a:r>
            <a:r>
              <a:rPr sz="2200" dirty="0">
                <a:latin typeface="Comic Sans MS"/>
                <a:cs typeface="Comic Sans MS"/>
              </a:rPr>
              <a:t>asosiasi </a:t>
            </a:r>
            <a:r>
              <a:rPr sz="2200" spc="-5" dirty="0">
                <a:latin typeface="Comic Sans MS"/>
                <a:cs typeface="Comic Sans MS"/>
              </a:rPr>
              <a:t>atau  </a:t>
            </a:r>
            <a:r>
              <a:rPr sz="2200" spc="-10" dirty="0">
                <a:latin typeface="Comic Sans MS"/>
                <a:cs typeface="Comic Sans MS"/>
              </a:rPr>
              <a:t>dependensi dengan objek </a:t>
            </a:r>
            <a:r>
              <a:rPr sz="2200" spc="-5" dirty="0">
                <a:latin typeface="Comic Sans MS"/>
                <a:cs typeface="Comic Sans MS"/>
              </a:rPr>
              <a:t>pada server </a:t>
            </a:r>
            <a:r>
              <a:rPr sz="2200" spc="-10" dirty="0">
                <a:latin typeface="Comic Sans MS"/>
                <a:cs typeface="Comic Sans MS"/>
              </a:rPr>
              <a:t>dan memiliki </a:t>
            </a:r>
            <a:r>
              <a:rPr sz="2200" dirty="0">
                <a:latin typeface="Comic Sans MS"/>
                <a:cs typeface="Comic Sans MS"/>
              </a:rPr>
              <a:t>asosiasi </a:t>
            </a:r>
            <a:r>
              <a:rPr sz="2200" spc="-10" dirty="0">
                <a:latin typeface="Comic Sans MS"/>
                <a:cs typeface="Comic Sans MS"/>
              </a:rPr>
              <a:t>dan dependensi  </a:t>
            </a:r>
            <a:r>
              <a:rPr sz="2200" spc="-5" dirty="0">
                <a:latin typeface="Comic Sans MS"/>
                <a:cs typeface="Comic Sans MS"/>
              </a:rPr>
              <a:t>hanya </a:t>
            </a:r>
            <a:r>
              <a:rPr sz="2200" spc="-10" dirty="0">
                <a:latin typeface="Comic Sans MS"/>
                <a:cs typeface="Comic Sans MS"/>
              </a:rPr>
              <a:t>dengan </a:t>
            </a:r>
            <a:r>
              <a:rPr sz="2200" spc="-5" dirty="0">
                <a:latin typeface="Comic Sans MS"/>
                <a:cs typeface="Comic Sans MS"/>
              </a:rPr>
              <a:t>sumber informasi lainnya tentang </a:t>
            </a:r>
            <a:r>
              <a:rPr sz="2200" spc="-10" dirty="0">
                <a:latin typeface="Comic Sans MS"/>
                <a:cs typeface="Comic Sans MS"/>
              </a:rPr>
              <a:t>klien, </a:t>
            </a:r>
            <a:r>
              <a:rPr sz="2200" spc="-5" dirty="0">
                <a:latin typeface="Comic Sans MS"/>
                <a:cs typeface="Comic Sans MS"/>
              </a:rPr>
              <a:t>seperti browsers and  Java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applets</a:t>
            </a:r>
            <a:endParaRPr sz="2200">
              <a:latin typeface="Comic Sans MS"/>
              <a:cs typeface="Comic Sans MS"/>
            </a:endParaRPr>
          </a:p>
          <a:p>
            <a:pPr marL="812165" marR="6985" lvl="1" indent="-342900" algn="just">
              <a:lnSpc>
                <a:spcPts val="3960"/>
              </a:lnSpc>
              <a:spcBef>
                <a:spcPts val="350"/>
              </a:spcBef>
              <a:buFont typeface="Arial"/>
              <a:buChar char="•"/>
              <a:tabLst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Kandidat objek untuk partisi </a:t>
            </a:r>
            <a:r>
              <a:rPr sz="2200" spc="-10" dirty="0">
                <a:latin typeface="Comic Sans MS"/>
                <a:cs typeface="Comic Sans MS"/>
              </a:rPr>
              <a:t>dalam klien </a:t>
            </a:r>
            <a:r>
              <a:rPr sz="2200" spc="-5" dirty="0">
                <a:latin typeface="Comic Sans MS"/>
                <a:cs typeface="Comic Sans MS"/>
              </a:rPr>
              <a:t>adalah </a:t>
            </a:r>
            <a:r>
              <a:rPr sz="2200" spc="-10" dirty="0">
                <a:latin typeface="Comic Sans MS"/>
                <a:cs typeface="Comic Sans MS"/>
              </a:rPr>
              <a:t>field </a:t>
            </a:r>
            <a:r>
              <a:rPr sz="2200" spc="-5" dirty="0">
                <a:latin typeface="Comic Sans MS"/>
                <a:cs typeface="Comic Sans MS"/>
              </a:rPr>
              <a:t>validation objects,  user </a:t>
            </a:r>
            <a:r>
              <a:rPr sz="2200" spc="-10" dirty="0">
                <a:latin typeface="Comic Sans MS"/>
                <a:cs typeface="Comic Sans MS"/>
              </a:rPr>
              <a:t>interface </a:t>
            </a:r>
            <a:r>
              <a:rPr sz="2200" spc="-5" dirty="0">
                <a:latin typeface="Comic Sans MS"/>
                <a:cs typeface="Comic Sans MS"/>
              </a:rPr>
              <a:t>controls, </a:t>
            </a:r>
            <a:r>
              <a:rPr sz="2200" spc="-10" dirty="0">
                <a:latin typeface="Comic Sans MS"/>
                <a:cs typeface="Comic Sans MS"/>
              </a:rPr>
              <a:t>dan navigation </a:t>
            </a:r>
            <a:r>
              <a:rPr sz="2200" spc="-5" dirty="0">
                <a:latin typeface="Comic Sans MS"/>
                <a:cs typeface="Comic Sans MS"/>
              </a:rPr>
              <a:t>assisting</a:t>
            </a:r>
            <a:r>
              <a:rPr sz="2200" spc="1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controls</a:t>
            </a:r>
            <a:endParaRPr sz="2200">
              <a:latin typeface="Comic Sans MS"/>
              <a:cs typeface="Comic Sans MS"/>
            </a:endParaRPr>
          </a:p>
          <a:p>
            <a:pPr marL="812165" marR="9525" lvl="1" indent="-342900" algn="just">
              <a:lnSpc>
                <a:spcPts val="396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Objek Klien </a:t>
            </a:r>
            <a:r>
              <a:rPr sz="2200" spc="-10" dirty="0">
                <a:latin typeface="Comic Sans MS"/>
                <a:cs typeface="Comic Sans MS"/>
              </a:rPr>
              <a:t>dapat </a:t>
            </a:r>
            <a:r>
              <a:rPr sz="2200" spc="-5" dirty="0">
                <a:latin typeface="Comic Sans MS"/>
                <a:cs typeface="Comic Sans MS"/>
              </a:rPr>
              <a:t>diimplementasikan dengan </a:t>
            </a:r>
            <a:r>
              <a:rPr sz="2200" spc="-10" dirty="0">
                <a:latin typeface="Comic Sans MS"/>
                <a:cs typeface="Comic Sans MS"/>
              </a:rPr>
              <a:t>JavaScript, JavaBeans,  </a:t>
            </a:r>
            <a:r>
              <a:rPr sz="2200" spc="-5" dirty="0">
                <a:latin typeface="Comic Sans MS"/>
                <a:cs typeface="Comic Sans MS"/>
              </a:rPr>
              <a:t>applets, </a:t>
            </a:r>
            <a:r>
              <a:rPr sz="2200" spc="-10" dirty="0">
                <a:latin typeface="Comic Sans MS"/>
                <a:cs typeface="Comic Sans MS"/>
              </a:rPr>
              <a:t>ActiveX (COM), </a:t>
            </a:r>
            <a:r>
              <a:rPr sz="2200" spc="-5" dirty="0">
                <a:latin typeface="Comic Sans MS"/>
                <a:cs typeface="Comic Sans MS"/>
              </a:rPr>
              <a:t>atau even</a:t>
            </a:r>
            <a:r>
              <a:rPr sz="2200" spc="9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plug-ins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1925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Delivery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379" y="1506071"/>
            <a:ext cx="10537825" cy="455358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25"/>
              </a:spcBef>
              <a:buClr>
                <a:srgbClr val="0D0D0D"/>
              </a:buClr>
              <a:buFont typeface="Wingdings"/>
              <a:buChar char=""/>
              <a:tabLst>
                <a:tab pos="356235" algn="l"/>
                <a:tab pos="1240790" algn="l"/>
                <a:tab pos="1966595" algn="l"/>
                <a:tab pos="2922270" algn="l"/>
                <a:tab pos="3872865" algn="l"/>
                <a:tab pos="4761865" algn="l"/>
                <a:tab pos="7133590" algn="l"/>
                <a:tab pos="8031480" algn="l"/>
                <a:tab pos="8919845" algn="l"/>
                <a:tab pos="9692640" algn="l"/>
              </a:tabLst>
            </a:pPr>
            <a:r>
              <a:rPr sz="2200" spc="-10" dirty="0">
                <a:latin typeface="Comic Sans MS"/>
                <a:cs typeface="Comic Sans MS"/>
              </a:rPr>
              <a:t>Sala</a:t>
            </a:r>
            <a:r>
              <a:rPr sz="2200" spc="-5" dirty="0">
                <a:latin typeface="Comic Sans MS"/>
                <a:cs typeface="Comic Sans MS"/>
              </a:rPr>
              <a:t>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sa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u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alasan</a:t>
            </a:r>
            <a:r>
              <a:rPr sz="2200" dirty="0">
                <a:latin typeface="Comic Sans MS"/>
                <a:cs typeface="Comic Sans MS"/>
              </a:rPr>
              <a:t>	u</a:t>
            </a:r>
            <a:r>
              <a:rPr sz="2200" spc="-10" dirty="0">
                <a:latin typeface="Comic Sans MS"/>
                <a:cs typeface="Comic Sans MS"/>
              </a:rPr>
              <a:t>t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ma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untuk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nd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s</a:t>
            </a:r>
            <a:r>
              <a:rPr sz="2200" spc="-10" dirty="0">
                <a:latin typeface="Comic Sans MS"/>
                <a:cs typeface="Comic Sans MS"/>
              </a:rPr>
              <a:t>tri</a:t>
            </a:r>
            <a:r>
              <a:rPr sz="2200" dirty="0">
                <a:latin typeface="Comic Sans MS"/>
                <a:cs typeface="Comic Sans MS"/>
              </a:rPr>
              <a:t>bu</a:t>
            </a:r>
            <a:r>
              <a:rPr sz="2200" spc="-5" dirty="0">
                <a:latin typeface="Comic Sans MS"/>
                <a:cs typeface="Comic Sans MS"/>
              </a:rPr>
              <a:t>sikan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objek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t</a:t>
            </a:r>
            <a:r>
              <a:rPr sz="2200" spc="-15" dirty="0">
                <a:latin typeface="Comic Sans MS"/>
                <a:cs typeface="Comic Sans MS"/>
              </a:rPr>
              <a:t>u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klie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adal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h</a:t>
            </a:r>
            <a:endParaRPr sz="2200">
              <a:latin typeface="Comic Sans MS"/>
              <a:cs typeface="Comic Sans MS"/>
            </a:endParaRPr>
          </a:p>
          <a:p>
            <a:pPr marL="355600" algn="just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untuk mengambil beberapa beban </a:t>
            </a:r>
            <a:r>
              <a:rPr sz="2200" spc="-10" dirty="0">
                <a:latin typeface="Comic Sans MS"/>
                <a:cs typeface="Comic Sans MS"/>
              </a:rPr>
              <a:t>dari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server.</a:t>
            </a:r>
            <a:endParaRPr sz="22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Clr>
                <a:srgbClr val="0D0D0D"/>
              </a:buClr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latin typeface="Comic Sans MS"/>
                <a:cs typeface="Comic Sans MS"/>
              </a:rPr>
              <a:t>Hal</a:t>
            </a:r>
            <a:r>
              <a:rPr sz="2200" spc="1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ini</a:t>
            </a:r>
            <a:r>
              <a:rPr sz="2200" spc="1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juga</a:t>
            </a:r>
            <a:r>
              <a:rPr sz="2200" spc="1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alami</a:t>
            </a:r>
            <a:r>
              <a:rPr sz="2200" spc="1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untuk</a:t>
            </a:r>
            <a:r>
              <a:rPr sz="2200" spc="1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menempatkan</a:t>
            </a:r>
            <a:r>
              <a:rPr sz="2200" spc="1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objek</a:t>
            </a:r>
            <a:r>
              <a:rPr sz="2200" spc="1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dalam</a:t>
            </a:r>
            <a:r>
              <a:rPr sz="2200" spc="1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bagian</a:t>
            </a:r>
            <a:r>
              <a:rPr sz="2200" spc="13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dari</a:t>
            </a:r>
            <a:r>
              <a:rPr sz="2200" spc="1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sistem</a:t>
            </a:r>
            <a:r>
              <a:rPr sz="2200" spc="13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di</a:t>
            </a:r>
            <a:r>
              <a:rPr sz="2200" spc="1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mana</a:t>
            </a:r>
            <a:endParaRPr sz="2200">
              <a:latin typeface="Comic Sans MS"/>
              <a:cs typeface="Comic Sans MS"/>
            </a:endParaRPr>
          </a:p>
          <a:p>
            <a:pPr marL="355600" algn="just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mereka </a:t>
            </a:r>
            <a:r>
              <a:rPr sz="2200" spc="-5" dirty="0">
                <a:latin typeface="Comic Sans MS"/>
                <a:cs typeface="Comic Sans MS"/>
              </a:rPr>
              <a:t>akan paling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efektif</a:t>
            </a:r>
            <a:endParaRPr sz="2200">
              <a:latin typeface="Comic Sans MS"/>
              <a:cs typeface="Comic Sans MS"/>
            </a:endParaRPr>
          </a:p>
          <a:p>
            <a:pPr marL="355600" marR="9525" indent="-343535" algn="just">
              <a:lnSpc>
                <a:spcPct val="150000"/>
              </a:lnSpc>
              <a:spcBef>
                <a:spcPts val="5"/>
              </a:spcBef>
              <a:buClr>
                <a:srgbClr val="0D0D0D"/>
              </a:buClr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latin typeface="Comic Sans MS"/>
                <a:cs typeface="Comic Sans MS"/>
              </a:rPr>
              <a:t>Sebagai aturan umum, tempat objek </a:t>
            </a:r>
            <a:r>
              <a:rPr sz="2200" spc="-10" dirty="0">
                <a:latin typeface="Comic Sans MS"/>
                <a:cs typeface="Comic Sans MS"/>
              </a:rPr>
              <a:t>di </a:t>
            </a:r>
            <a:r>
              <a:rPr sz="2200" spc="-5" dirty="0">
                <a:latin typeface="Comic Sans MS"/>
                <a:cs typeface="Comic Sans MS"/>
              </a:rPr>
              <a:t>mana mereka memiliki akses termudah  untuk </a:t>
            </a:r>
            <a:r>
              <a:rPr sz="2200" spc="-10" dirty="0">
                <a:latin typeface="Comic Sans MS"/>
                <a:cs typeface="Comic Sans MS"/>
              </a:rPr>
              <a:t>data dan </a:t>
            </a:r>
            <a:r>
              <a:rPr sz="2200" dirty="0">
                <a:latin typeface="Comic Sans MS"/>
                <a:cs typeface="Comic Sans MS"/>
              </a:rPr>
              <a:t>kolaborasi </a:t>
            </a:r>
            <a:r>
              <a:rPr sz="2200" spc="-5" dirty="0">
                <a:latin typeface="Comic Sans MS"/>
                <a:cs typeface="Comic Sans MS"/>
              </a:rPr>
              <a:t>yang mereka butuhkan untuk melakukan </a:t>
            </a:r>
            <a:r>
              <a:rPr sz="2200" spc="-10" dirty="0">
                <a:latin typeface="Comic Sans MS"/>
                <a:cs typeface="Comic Sans MS"/>
              </a:rPr>
              <a:t>tanggung  </a:t>
            </a:r>
            <a:r>
              <a:rPr sz="2200" spc="-5" dirty="0">
                <a:latin typeface="Comic Sans MS"/>
                <a:cs typeface="Comic Sans MS"/>
              </a:rPr>
              <a:t>jawab </a:t>
            </a:r>
            <a:r>
              <a:rPr sz="2200" spc="-10" dirty="0">
                <a:latin typeface="Comic Sans MS"/>
                <a:cs typeface="Comic Sans MS"/>
              </a:rPr>
              <a:t>mereka</a:t>
            </a:r>
            <a:endParaRPr sz="2200">
              <a:latin typeface="Comic Sans MS"/>
              <a:cs typeface="Comic Sans MS"/>
            </a:endParaRPr>
          </a:p>
          <a:p>
            <a:pPr marL="355600" marR="8890" indent="-343535" algn="just">
              <a:lnSpc>
                <a:spcPct val="150000"/>
              </a:lnSpc>
              <a:buClr>
                <a:srgbClr val="0D0D0D"/>
              </a:buClr>
              <a:buFont typeface="Wingdings"/>
              <a:buChar char=""/>
              <a:tabLst>
                <a:tab pos="356235" algn="l"/>
              </a:tabLst>
            </a:pPr>
            <a:r>
              <a:rPr sz="2200" spc="-10" dirty="0">
                <a:latin typeface="Comic Sans MS"/>
                <a:cs typeface="Comic Sans MS"/>
              </a:rPr>
              <a:t>Jika </a:t>
            </a:r>
            <a:r>
              <a:rPr sz="2200" dirty="0">
                <a:latin typeface="Comic Sans MS"/>
                <a:cs typeface="Comic Sans MS"/>
              </a:rPr>
              <a:t>suatu </a:t>
            </a:r>
            <a:r>
              <a:rPr sz="2200" spc="-10" dirty="0">
                <a:latin typeface="Comic Sans MS"/>
                <a:cs typeface="Comic Sans MS"/>
              </a:rPr>
              <a:t>benda bisa </a:t>
            </a:r>
            <a:r>
              <a:rPr sz="2200" spc="-5" dirty="0">
                <a:latin typeface="Comic Sans MS"/>
                <a:cs typeface="Comic Sans MS"/>
              </a:rPr>
              <a:t>berada pada </a:t>
            </a:r>
            <a:r>
              <a:rPr sz="2200" spc="-10" dirty="0">
                <a:latin typeface="Comic Sans MS"/>
                <a:cs typeface="Comic Sans MS"/>
              </a:rPr>
              <a:t>klien dan jika </a:t>
            </a:r>
            <a:r>
              <a:rPr sz="2200" spc="-5" dirty="0">
                <a:latin typeface="Comic Sans MS"/>
                <a:cs typeface="Comic Sans MS"/>
              </a:rPr>
              <a:t>asosiasi yang berada </a:t>
            </a:r>
            <a:r>
              <a:rPr sz="2200" spc="-10" dirty="0">
                <a:latin typeface="Comic Sans MS"/>
                <a:cs typeface="Comic Sans MS"/>
              </a:rPr>
              <a:t>di </a:t>
            </a:r>
            <a:r>
              <a:rPr sz="2200" spc="-5" dirty="0">
                <a:latin typeface="Comic Sans MS"/>
                <a:cs typeface="Comic Sans MS"/>
              </a:rPr>
              <a:t>objek  </a:t>
            </a:r>
            <a:r>
              <a:rPr sz="2200" spc="-10" dirty="0">
                <a:latin typeface="Comic Sans MS"/>
                <a:cs typeface="Comic Sans MS"/>
              </a:rPr>
              <a:t>klien, </a:t>
            </a:r>
            <a:r>
              <a:rPr sz="2200" spc="-5" dirty="0">
                <a:latin typeface="Comic Sans MS"/>
                <a:cs typeface="Comic Sans MS"/>
              </a:rPr>
              <a:t>objek itu adalah </a:t>
            </a:r>
            <a:r>
              <a:rPr sz="2200" spc="-10" dirty="0">
                <a:latin typeface="Comic Sans MS"/>
                <a:cs typeface="Comic Sans MS"/>
              </a:rPr>
              <a:t>kandidat kemungkinan </a:t>
            </a:r>
            <a:r>
              <a:rPr sz="2200" spc="-5" dirty="0">
                <a:latin typeface="Comic Sans MS"/>
                <a:cs typeface="Comic Sans MS"/>
              </a:rPr>
              <a:t>untuk penempatan pada</a:t>
            </a:r>
            <a:r>
              <a:rPr sz="2200" spc="2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klien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66305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Thick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398803"/>
            <a:ext cx="1051941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Desain </a:t>
            </a:r>
            <a:r>
              <a:rPr sz="2200" dirty="0">
                <a:latin typeface="Comic Sans MS"/>
                <a:cs typeface="Comic Sans MS"/>
              </a:rPr>
              <a:t>halaman </a:t>
            </a:r>
            <a:r>
              <a:rPr sz="2200" spc="-10" dirty="0">
                <a:latin typeface="Comic Sans MS"/>
                <a:cs typeface="Comic Sans MS"/>
              </a:rPr>
              <a:t>web elemen-klien dan </a:t>
            </a:r>
            <a:r>
              <a:rPr sz="2200" spc="-5" dirty="0">
                <a:latin typeface="Comic Sans MS"/>
                <a:cs typeface="Comic Sans MS"/>
              </a:rPr>
              <a:t>server-halaman yang ditemukan </a:t>
            </a:r>
            <a:r>
              <a:rPr sz="2200" spc="-10" dirty="0">
                <a:latin typeface="Comic Sans MS"/>
                <a:cs typeface="Comic Sans MS"/>
              </a:rPr>
              <a:t>dengan  terlebih </a:t>
            </a:r>
            <a:r>
              <a:rPr sz="2200" spc="-5" dirty="0">
                <a:latin typeface="Comic Sans MS"/>
                <a:cs typeface="Comic Sans MS"/>
              </a:rPr>
              <a:t>dahulu 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melihat model UX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memahami dokumen arsitektur  perangkat lunak</a:t>
            </a:r>
            <a:endParaRPr sz="22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Pada generasi awal </a:t>
            </a:r>
            <a:r>
              <a:rPr sz="2200" spc="-10" dirty="0">
                <a:latin typeface="Comic Sans MS"/>
                <a:cs typeface="Comic Sans MS"/>
              </a:rPr>
              <a:t>dari </a:t>
            </a:r>
            <a:r>
              <a:rPr sz="2200" spc="-5" dirty="0">
                <a:latin typeface="Comic Sans MS"/>
                <a:cs typeface="Comic Sans MS"/>
              </a:rPr>
              <a:t>aplikasi Web, halaman </a:t>
            </a: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dipetakan satu untuk satu  </a:t>
            </a:r>
            <a:r>
              <a:rPr sz="2200" spc="-10" dirty="0">
                <a:latin typeface="Comic Sans MS"/>
                <a:cs typeface="Comic Sans MS"/>
              </a:rPr>
              <a:t>dengan </a:t>
            </a:r>
            <a:r>
              <a:rPr sz="2200" spc="-5" dirty="0">
                <a:latin typeface="Comic Sans MS"/>
                <a:cs typeface="Comic Sans MS"/>
              </a:rPr>
              <a:t>apa yang sekarang </a:t>
            </a:r>
            <a:r>
              <a:rPr sz="2200" spc="-10" dirty="0">
                <a:latin typeface="Comic Sans MS"/>
                <a:cs typeface="Comic Sans MS"/>
              </a:rPr>
              <a:t>kita </a:t>
            </a:r>
            <a:r>
              <a:rPr sz="2200" spc="-5" dirty="0">
                <a:latin typeface="Comic Sans MS"/>
                <a:cs typeface="Comic Sans MS"/>
              </a:rPr>
              <a:t>sebut sebagai </a:t>
            </a:r>
            <a:r>
              <a:rPr sz="2200" spc="-10" dirty="0">
                <a:latin typeface="Comic Sans MS"/>
                <a:cs typeface="Comic Sans MS"/>
              </a:rPr>
              <a:t>model </a:t>
            </a:r>
            <a:r>
              <a:rPr sz="2200" spc="-5" dirty="0">
                <a:latin typeface="Comic Sans MS"/>
                <a:cs typeface="Comic Sans MS"/>
              </a:rPr>
              <a:t>layar</a:t>
            </a:r>
            <a:r>
              <a:rPr sz="2200" spc="1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UX.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66305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Thick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06071"/>
            <a:ext cx="10519410" cy="354774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5"/>
              </a:spcBef>
              <a:buFont typeface="Wingdings"/>
              <a:buChar char=""/>
              <a:tabLst>
                <a:tab pos="355600" algn="l"/>
                <a:tab pos="1411605" algn="l"/>
                <a:tab pos="2652395" algn="l"/>
                <a:tab pos="4470400" algn="l"/>
                <a:tab pos="5434965" algn="l"/>
                <a:tab pos="6364605" algn="l"/>
                <a:tab pos="8545830" algn="l"/>
                <a:tab pos="9606915" algn="l"/>
              </a:tabLst>
            </a:pPr>
            <a:r>
              <a:rPr sz="2200" spc="-10" dirty="0">
                <a:latin typeface="Comic Sans MS"/>
                <a:cs typeface="Comic Sans MS"/>
              </a:rPr>
              <a:t>Setiap	</a:t>
            </a:r>
            <a:r>
              <a:rPr sz="2200" dirty="0">
                <a:latin typeface="Comic Sans MS"/>
                <a:cs typeface="Comic Sans MS"/>
              </a:rPr>
              <a:t>halaman	</a:t>
            </a:r>
            <a:r>
              <a:rPr sz="2200" spc="-5" dirty="0">
                <a:latin typeface="Comic Sans MS"/>
                <a:cs typeface="Comic Sans MS"/>
              </a:rPr>
              <a:t>bertanggung	jawab	untuk	mempersiapkan	output	</a:t>
            </a:r>
            <a:r>
              <a:rPr sz="2200" spc="-10" dirty="0">
                <a:latin typeface="Comic Sans MS"/>
                <a:cs typeface="Comic Sans MS"/>
              </a:rPr>
              <a:t>dengan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berinteraksi dengan </a:t>
            </a:r>
            <a:r>
              <a:rPr sz="2200" spc="-5" dirty="0">
                <a:latin typeface="Comic Sans MS"/>
                <a:cs typeface="Comic Sans MS"/>
              </a:rPr>
              <a:t>objek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server-side.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  <a:tab pos="1932939" algn="l"/>
                <a:tab pos="3961129" algn="l"/>
                <a:tab pos="4686935" algn="l"/>
                <a:tab pos="5159375" algn="l"/>
                <a:tab pos="5784215" algn="l"/>
                <a:tab pos="7125970" algn="l"/>
                <a:tab pos="7989570" algn="l"/>
                <a:tab pos="10003155" algn="l"/>
              </a:tabLst>
            </a:pPr>
            <a:r>
              <a:rPr sz="2200" spc="-5" dirty="0">
                <a:latin typeface="Comic Sans MS"/>
                <a:cs typeface="Comic Sans MS"/>
              </a:rPr>
              <a:t>Lingkungan	pengemb</a:t>
            </a:r>
            <a:r>
              <a:rPr sz="2200" spc="-1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nga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saat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25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kera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gka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ker</a:t>
            </a:r>
            <a:r>
              <a:rPr sz="2200" spc="-15" dirty="0">
                <a:latin typeface="Comic Sans MS"/>
                <a:cs typeface="Comic Sans MS"/>
              </a:rPr>
              <a:t>j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memungkin</a:t>
            </a:r>
            <a:r>
              <a:rPr sz="2200" dirty="0">
                <a:latin typeface="Comic Sans MS"/>
                <a:cs typeface="Comic Sans MS"/>
              </a:rPr>
              <a:t>k</a:t>
            </a:r>
            <a:r>
              <a:rPr sz="2200" spc="-5" dirty="0">
                <a:latin typeface="Comic Sans MS"/>
                <a:cs typeface="Comic Sans MS"/>
              </a:rPr>
              <a:t>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kita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  <a:tabLst>
                <a:tab pos="1203960" algn="l"/>
                <a:tab pos="2814955" algn="l"/>
                <a:tab pos="3575685" algn="l"/>
                <a:tab pos="4352925" algn="l"/>
                <a:tab pos="5436870" algn="l"/>
                <a:tab pos="6172835" algn="l"/>
                <a:tab pos="7270750" algn="l"/>
                <a:tab pos="8297545" algn="l"/>
                <a:tab pos="9156065" algn="l"/>
                <a:tab pos="9865995" algn="l"/>
              </a:tabLst>
            </a:pPr>
            <a:r>
              <a:rPr sz="2200" spc="-5" dirty="0">
                <a:latin typeface="Comic Sans MS"/>
                <a:cs typeface="Comic Sans MS"/>
              </a:rPr>
              <a:t>untuk	me</a:t>
            </a:r>
            <a:r>
              <a:rPr sz="2200" dirty="0">
                <a:latin typeface="Comic Sans MS"/>
                <a:cs typeface="Comic Sans MS"/>
              </a:rPr>
              <a:t>m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ngu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l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spc="-2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ku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apl</a:t>
            </a: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kas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W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	c</a:t>
            </a:r>
            <a:r>
              <a:rPr sz="2200" spc="-5" dirty="0">
                <a:latin typeface="Comic Sans MS"/>
                <a:cs typeface="Comic Sans MS"/>
              </a:rPr>
              <a:t>anggih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20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nga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usaha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ma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latin typeface="Comic Sans MS"/>
                <a:cs typeface="Comic Sans MS"/>
              </a:rPr>
              <a:t>kita </a:t>
            </a:r>
            <a:r>
              <a:rPr sz="2200" spc="-5" dirty="0">
                <a:latin typeface="Comic Sans MS"/>
                <a:cs typeface="Comic Sans MS"/>
              </a:rPr>
              <a:t>gunakan untuk </a:t>
            </a:r>
            <a:r>
              <a:rPr sz="2200" spc="-10" dirty="0">
                <a:latin typeface="Comic Sans MS"/>
                <a:cs typeface="Comic Sans MS"/>
              </a:rPr>
              <a:t>membuat </a:t>
            </a:r>
            <a:r>
              <a:rPr sz="2200" spc="-5" dirty="0">
                <a:latin typeface="Comic Sans MS"/>
                <a:cs typeface="Comic Sans MS"/>
              </a:rPr>
              <a:t>yang sederhana hanya empat </a:t>
            </a:r>
            <a:r>
              <a:rPr sz="2200" spc="-10" dirty="0">
                <a:latin typeface="Comic Sans MS"/>
                <a:cs typeface="Comic Sans MS"/>
              </a:rPr>
              <a:t>tahun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2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lalu.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  <a:tab pos="1268095" algn="l"/>
                <a:tab pos="2576195" algn="l"/>
                <a:tab pos="3755390" algn="l"/>
                <a:tab pos="4401820" algn="l"/>
                <a:tab pos="5878830" algn="l"/>
                <a:tab pos="7110730" algn="l"/>
                <a:tab pos="7802245" algn="l"/>
                <a:tab pos="8241030" algn="l"/>
                <a:tab pos="9210675" algn="l"/>
                <a:tab pos="10052050" algn="l"/>
              </a:tabLst>
            </a:pPr>
            <a:r>
              <a:rPr sz="2200" spc="-5" dirty="0">
                <a:latin typeface="Comic Sans MS"/>
                <a:cs typeface="Comic Sans MS"/>
              </a:rPr>
              <a:t>Kedua	</a:t>
            </a:r>
            <a:r>
              <a:rPr sz="2200" spc="-10" dirty="0">
                <a:latin typeface="Comic Sans MS"/>
                <a:cs typeface="Comic Sans MS"/>
              </a:rPr>
              <a:t>ker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ngk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domi</a:t>
            </a:r>
            <a:r>
              <a:rPr sz="2200" spc="5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we</a:t>
            </a:r>
            <a:r>
              <a:rPr sz="2200" spc="-5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ar</a:t>
            </a:r>
            <a:r>
              <a:rPr sz="2200" spc="5" dirty="0">
                <a:latin typeface="Comic Sans MS"/>
                <a:cs typeface="Comic Sans MS"/>
              </a:rPr>
              <a:t>s</a:t>
            </a:r>
            <a:r>
              <a:rPr sz="2200" spc="-10" dirty="0">
                <a:latin typeface="Comic Sans MS"/>
                <a:cs typeface="Comic Sans MS"/>
              </a:rPr>
              <a:t>it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ur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te</a:t>
            </a:r>
            <a:r>
              <a:rPr sz="2200" spc="1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se</a:t>
            </a:r>
            <a:r>
              <a:rPr sz="2200" spc="-20" dirty="0">
                <a:latin typeface="Comic Sans MS"/>
                <a:cs typeface="Comic Sans MS"/>
              </a:rPr>
              <a:t>d</a:t>
            </a:r>
            <a:r>
              <a:rPr sz="2200" spc="-1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saat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J2</a:t>
            </a:r>
            <a:r>
              <a:rPr sz="2200" spc="-10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NET.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6379" y="1505711"/>
            <a:ext cx="6138672" cy="479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738695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JavaServer 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Page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Model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2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Architecture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343" y="1741373"/>
            <a:ext cx="3818254" cy="117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1945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  <a:tab pos="1111250" algn="l"/>
                <a:tab pos="2138680" algn="l"/>
                <a:tab pos="2660015" algn="l"/>
              </a:tabLst>
            </a:pPr>
            <a:r>
              <a:rPr sz="1800" spc="-5" dirty="0">
                <a:latin typeface="Comic Sans MS"/>
                <a:cs typeface="Comic Sans MS"/>
              </a:rPr>
              <a:t>JSP	Model	</a:t>
            </a:r>
            <a:r>
              <a:rPr sz="1800" dirty="0">
                <a:latin typeface="Comic Sans MS"/>
                <a:cs typeface="Comic Sans MS"/>
              </a:rPr>
              <a:t>2	</a:t>
            </a:r>
            <a:r>
              <a:rPr sz="1800" spc="-5" dirty="0">
                <a:latin typeface="Comic Sans MS"/>
                <a:cs typeface="Comic Sans MS"/>
              </a:rPr>
              <a:t>Arsitektur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  <a:tabLst>
                <a:tab pos="2210435" algn="l"/>
                <a:tab pos="3209925" algn="l"/>
              </a:tabLst>
            </a:pP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15" dirty="0">
                <a:latin typeface="Comic Sans MS"/>
                <a:cs typeface="Comic Sans MS"/>
              </a:rPr>
              <a:t>g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mbar</a:t>
            </a:r>
            <a:r>
              <a:rPr sz="1800" spc="-10" dirty="0">
                <a:latin typeface="Comic Sans MS"/>
                <a:cs typeface="Comic Sans MS"/>
              </a:rPr>
              <a:t>k</a:t>
            </a:r>
            <a:r>
              <a:rPr sz="1800" dirty="0">
                <a:latin typeface="Comic Sans MS"/>
                <a:cs typeface="Comic Sans MS"/>
              </a:rPr>
              <a:t>an	</a:t>
            </a:r>
            <a:r>
              <a:rPr sz="1800" spc="-5" dirty="0">
                <a:latin typeface="Comic Sans MS"/>
                <a:cs typeface="Comic Sans MS"/>
              </a:rPr>
              <a:t>filoso</a:t>
            </a:r>
            <a:r>
              <a:rPr sz="1800" spc="-20" dirty="0">
                <a:latin typeface="Comic Sans MS"/>
                <a:cs typeface="Comic Sans MS"/>
              </a:rPr>
              <a:t>f</a:t>
            </a:r>
            <a:r>
              <a:rPr sz="1800" dirty="0">
                <a:latin typeface="Comic Sans MS"/>
                <a:cs typeface="Comic Sans MS"/>
              </a:rPr>
              <a:t>i	umum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  <a:tabLst>
                <a:tab pos="1928495" algn="l"/>
                <a:tab pos="2662555" algn="l"/>
              </a:tabLst>
            </a:pPr>
            <a:r>
              <a:rPr sz="1800" spc="-5" dirty="0">
                <a:latin typeface="Comic Sans MS"/>
                <a:cs typeface="Comic Sans MS"/>
              </a:rPr>
              <a:t>memisahkan	dua	mekanisme</a:t>
            </a:r>
            <a:endParaRPr sz="1800">
              <a:latin typeface="Comic Sans MS"/>
              <a:cs typeface="Comic Sans MS"/>
            </a:endParaRPr>
          </a:p>
          <a:p>
            <a:pPr marL="299085" marR="5080">
              <a:lnSpc>
                <a:spcPct val="80000"/>
              </a:lnSpc>
              <a:spcBef>
                <a:spcPts val="215"/>
              </a:spcBef>
              <a:tabLst>
                <a:tab pos="1103630" algn="l"/>
                <a:tab pos="2333625" algn="l"/>
                <a:tab pos="3434079" algn="l"/>
              </a:tabLst>
            </a:pPr>
            <a:r>
              <a:rPr sz="1800" dirty="0">
                <a:latin typeface="Comic Sans MS"/>
                <a:cs typeface="Comic Sans MS"/>
              </a:rPr>
              <a:t>u</a:t>
            </a:r>
            <a:r>
              <a:rPr sz="1800" spc="5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tu</a:t>
            </a:r>
            <a:r>
              <a:rPr sz="1800" dirty="0">
                <a:latin typeface="Comic Sans MS"/>
                <a:cs typeface="Comic Sans MS"/>
              </a:rPr>
              <a:t>k	m</a:t>
            </a:r>
            <a:r>
              <a:rPr sz="1800" spc="-10" dirty="0">
                <a:latin typeface="Comic Sans MS"/>
                <a:cs typeface="Comic Sans MS"/>
              </a:rPr>
              <a:t>e</a:t>
            </a:r>
            <a:r>
              <a:rPr sz="1800" dirty="0">
                <a:latin typeface="Comic Sans MS"/>
                <a:cs typeface="Comic Sans MS"/>
              </a:rPr>
              <a:t>ner</a:t>
            </a:r>
            <a:r>
              <a:rPr sz="1800" spc="-15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ma	m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sukan	</a:t>
            </a:r>
            <a:r>
              <a:rPr sz="1800" spc="-5" dirty="0">
                <a:latin typeface="Comic Sans MS"/>
                <a:cs typeface="Comic Sans MS"/>
              </a:rPr>
              <a:t>dan  </a:t>
            </a:r>
            <a:r>
              <a:rPr sz="1800" dirty="0">
                <a:latin typeface="Comic Sans MS"/>
                <a:cs typeface="Comic Sans MS"/>
              </a:rPr>
              <a:t>pengolahan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keluaran.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343" y="2839339"/>
            <a:ext cx="288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  <a:tab pos="1405255" algn="l"/>
                <a:tab pos="2193290" algn="l"/>
              </a:tabLst>
            </a:pPr>
            <a:r>
              <a:rPr sz="1800" spc="-5" dirty="0">
                <a:latin typeface="Comic Sans MS"/>
                <a:cs typeface="Comic Sans MS"/>
              </a:rPr>
              <a:t>Str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te</a:t>
            </a:r>
            <a:r>
              <a:rPr sz="1800" dirty="0">
                <a:latin typeface="Comic Sans MS"/>
                <a:cs typeface="Comic Sans MS"/>
              </a:rPr>
              <a:t>gi	um</a:t>
            </a:r>
            <a:r>
              <a:rPr sz="1800" spc="-15" dirty="0">
                <a:latin typeface="Comic Sans MS"/>
                <a:cs typeface="Comic Sans MS"/>
              </a:rPr>
              <a:t>u</a:t>
            </a:r>
            <a:r>
              <a:rPr sz="1800" dirty="0">
                <a:latin typeface="Comic Sans MS"/>
                <a:cs typeface="Comic Sans MS"/>
              </a:rPr>
              <a:t>m	adalah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2267" y="2839339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de</a:t>
            </a:r>
            <a:r>
              <a:rPr sz="1800" spc="-10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2855" y="3058795"/>
            <a:ext cx="2606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8470" algn="l"/>
              </a:tabLst>
            </a:pPr>
            <a:r>
              <a:rPr sz="1800" spc="-5" dirty="0">
                <a:latin typeface="Comic Sans MS"/>
                <a:cs typeface="Comic Sans MS"/>
              </a:rPr>
              <a:t>menggunakan	servlets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8571" y="3058795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u</a:t>
            </a:r>
            <a:r>
              <a:rPr sz="1800" spc="5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tuk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343" y="3277946"/>
            <a:ext cx="3819525" cy="293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menerima </a:t>
            </a:r>
            <a:r>
              <a:rPr sz="1800" spc="-5" dirty="0">
                <a:latin typeface="Comic Sans MS"/>
                <a:cs typeface="Comic Sans MS"/>
              </a:rPr>
              <a:t>semua </a:t>
            </a:r>
            <a:r>
              <a:rPr sz="1800" dirty="0">
                <a:latin typeface="Comic Sans MS"/>
                <a:cs typeface="Comic Sans MS"/>
              </a:rPr>
              <a:t>yang</a:t>
            </a:r>
            <a:r>
              <a:rPr sz="1800" spc="2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disediakan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</a:pPr>
            <a:r>
              <a:rPr sz="1800" dirty="0">
                <a:latin typeface="Comic Sans MS"/>
                <a:cs typeface="Comic Sans MS"/>
              </a:rPr>
              <a:t>pengguna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input.</a:t>
            </a:r>
            <a:endParaRPr sz="1800">
              <a:latin typeface="Comic Sans MS"/>
              <a:cs typeface="Comic Sans MS"/>
            </a:endParaRPr>
          </a:p>
          <a:p>
            <a:pPr marL="299085" indent="-287020">
              <a:lnSpc>
                <a:spcPts val="173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omic Sans MS"/>
                <a:cs typeface="Comic Sans MS"/>
              </a:rPr>
              <a:t>Sebuah servlet </a:t>
            </a:r>
            <a:r>
              <a:rPr sz="1800" dirty="0">
                <a:latin typeface="Comic Sans MS"/>
                <a:cs typeface="Comic Sans MS"/>
              </a:rPr>
              <a:t>adalah</a:t>
            </a:r>
            <a:r>
              <a:rPr sz="1800" spc="3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komponen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</a:pPr>
            <a:r>
              <a:rPr sz="1800" spc="-5" dirty="0">
                <a:latin typeface="Comic Sans MS"/>
                <a:cs typeface="Comic Sans MS"/>
              </a:rPr>
              <a:t>sepenuhnya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Java.</a:t>
            </a:r>
            <a:endParaRPr sz="1800">
              <a:latin typeface="Comic Sans MS"/>
              <a:cs typeface="Comic Sans MS"/>
            </a:endParaRPr>
          </a:p>
          <a:p>
            <a:pPr marL="299085" indent="-287020">
              <a:lnSpc>
                <a:spcPts val="1730"/>
              </a:lnSpc>
              <a:buFont typeface="Wingdings"/>
              <a:buChar char=""/>
              <a:tabLst>
                <a:tab pos="299720" algn="l"/>
                <a:tab pos="1238885" algn="l"/>
                <a:tab pos="1888489" algn="l"/>
                <a:tab pos="2538095" algn="l"/>
              </a:tabLst>
            </a:pPr>
            <a:r>
              <a:rPr sz="1800" spc="-5" dirty="0">
                <a:latin typeface="Comic Sans MS"/>
                <a:cs typeface="Comic Sans MS"/>
              </a:rPr>
              <a:t>Dengan	data	</a:t>
            </a:r>
            <a:r>
              <a:rPr sz="1800" dirty="0">
                <a:latin typeface="Comic Sans MS"/>
                <a:cs typeface="Comic Sans MS"/>
              </a:rPr>
              <a:t>yang	</a:t>
            </a:r>
            <a:r>
              <a:rPr sz="1800" spc="-5" dirty="0">
                <a:latin typeface="Comic Sans MS"/>
                <a:cs typeface="Comic Sans MS"/>
              </a:rPr>
              <a:t>disampaikan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  <a:tabLst>
                <a:tab pos="1336675" algn="l"/>
                <a:tab pos="1844675" algn="l"/>
                <a:tab pos="2943225" algn="l"/>
              </a:tabLst>
            </a:pPr>
            <a:r>
              <a:rPr sz="1800" spc="-5" dirty="0">
                <a:latin typeface="Comic Sans MS"/>
                <a:cs typeface="Comic Sans MS"/>
              </a:rPr>
              <a:t>diterima	dan	diproses,	delegasi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  <a:tabLst>
                <a:tab pos="1310640" algn="l"/>
                <a:tab pos="2962910" algn="l"/>
              </a:tabLst>
            </a:pPr>
            <a:r>
              <a:rPr sz="1800" spc="-5" dirty="0">
                <a:latin typeface="Comic Sans MS"/>
                <a:cs typeface="Comic Sans MS"/>
              </a:rPr>
              <a:t>servlet	pembangunan	halaman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</a:pPr>
            <a:r>
              <a:rPr sz="1800" dirty="0">
                <a:latin typeface="Comic Sans MS"/>
                <a:cs typeface="Comic Sans MS"/>
              </a:rPr>
              <a:t>tanggapan atas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JSP.</a:t>
            </a:r>
            <a:endParaRPr sz="1800">
              <a:latin typeface="Comic Sans MS"/>
              <a:cs typeface="Comic Sans MS"/>
            </a:endParaRPr>
          </a:p>
          <a:p>
            <a:pPr marL="299085" indent="-287020">
              <a:lnSpc>
                <a:spcPts val="1730"/>
              </a:lnSpc>
              <a:buFont typeface="Wingdings"/>
              <a:buChar char=""/>
              <a:tabLst>
                <a:tab pos="299720" algn="l"/>
                <a:tab pos="1316990" algn="l"/>
                <a:tab pos="2682875" algn="l"/>
                <a:tab pos="3287395" algn="l"/>
              </a:tabLst>
            </a:pPr>
            <a:r>
              <a:rPr sz="1800" spc="-5" dirty="0">
                <a:latin typeface="Comic Sans MS"/>
                <a:cs typeface="Comic Sans MS"/>
              </a:rPr>
              <a:t>Hala</a:t>
            </a:r>
            <a:r>
              <a:rPr sz="1800" spc="5" dirty="0">
                <a:latin typeface="Comic Sans MS"/>
                <a:cs typeface="Comic Sans MS"/>
              </a:rPr>
              <a:t>m</a:t>
            </a:r>
            <a:r>
              <a:rPr sz="1800" dirty="0">
                <a:latin typeface="Comic Sans MS"/>
                <a:cs typeface="Comic Sans MS"/>
              </a:rPr>
              <a:t>an	</a:t>
            </a:r>
            <a:r>
              <a:rPr sz="1800" spc="-5" dirty="0">
                <a:latin typeface="Comic Sans MS"/>
                <a:cs typeface="Comic Sans MS"/>
              </a:rPr>
              <a:t>J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v</a:t>
            </a:r>
            <a:r>
              <a:rPr sz="1800" spc="-1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Serve</a:t>
            </a:r>
            <a:r>
              <a:rPr sz="1800" dirty="0">
                <a:latin typeface="Comic Sans MS"/>
                <a:cs typeface="Comic Sans MS"/>
              </a:rPr>
              <a:t>r	yang	</a:t>
            </a:r>
            <a:r>
              <a:rPr sz="1800" spc="-15" dirty="0">
                <a:latin typeface="Comic Sans MS"/>
                <a:cs typeface="Comic Sans MS"/>
              </a:rPr>
              <a:t>l</a:t>
            </a:r>
            <a:r>
              <a:rPr sz="1800" dirty="0">
                <a:latin typeface="Comic Sans MS"/>
                <a:cs typeface="Comic Sans MS"/>
              </a:rPr>
              <a:t>ebih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  <a:tabLst>
                <a:tab pos="1092835" algn="l"/>
                <a:tab pos="1894839" algn="l"/>
                <a:tab pos="3317875" algn="l"/>
              </a:tabLst>
            </a:pPr>
            <a:r>
              <a:rPr sz="1800" spc="-5" dirty="0">
                <a:latin typeface="Comic Sans MS"/>
                <a:cs typeface="Comic Sans MS"/>
              </a:rPr>
              <a:t>tepa</a:t>
            </a:r>
            <a:r>
              <a:rPr sz="1800" dirty="0">
                <a:latin typeface="Comic Sans MS"/>
                <a:cs typeface="Comic Sans MS"/>
              </a:rPr>
              <a:t>t	u</a:t>
            </a:r>
            <a:r>
              <a:rPr sz="1800" spc="5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tu</a:t>
            </a:r>
            <a:r>
              <a:rPr sz="1800" dirty="0">
                <a:latin typeface="Comic Sans MS"/>
                <a:cs typeface="Comic Sans MS"/>
              </a:rPr>
              <a:t>k	me</a:t>
            </a:r>
            <a:r>
              <a:rPr sz="1800" spc="5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b</a:t>
            </a:r>
            <a:r>
              <a:rPr sz="1800" spc="-10" dirty="0">
                <a:latin typeface="Comic Sans MS"/>
                <a:cs typeface="Comic Sans MS"/>
              </a:rPr>
              <a:t>an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10" dirty="0">
                <a:latin typeface="Comic Sans MS"/>
                <a:cs typeface="Comic Sans MS"/>
              </a:rPr>
              <a:t>u</a:t>
            </a:r>
            <a:r>
              <a:rPr sz="1800" dirty="0">
                <a:latin typeface="Comic Sans MS"/>
                <a:cs typeface="Comic Sans MS"/>
              </a:rPr>
              <a:t>n	has</a:t>
            </a:r>
            <a:r>
              <a:rPr sz="1800" spc="-15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l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  <a:tabLst>
                <a:tab pos="1165860" algn="l"/>
                <a:tab pos="2088514" algn="l"/>
                <a:tab pos="3206750" algn="l"/>
              </a:tabLst>
            </a:pPr>
            <a:r>
              <a:rPr sz="1800" spc="-5" dirty="0">
                <a:latin typeface="Comic Sans MS"/>
                <a:cs typeface="Comic Sans MS"/>
              </a:rPr>
              <a:t>HT</a:t>
            </a:r>
            <a:r>
              <a:rPr sz="1800" spc="-10" dirty="0">
                <a:latin typeface="Comic Sans MS"/>
                <a:cs typeface="Comic Sans MS"/>
              </a:rPr>
              <a:t>M</a:t>
            </a:r>
            <a:r>
              <a:rPr sz="1800" dirty="0">
                <a:latin typeface="Comic Sans MS"/>
                <a:cs typeface="Comic Sans MS"/>
              </a:rPr>
              <a:t>L	</a:t>
            </a:r>
            <a:r>
              <a:rPr sz="1800" spc="-5" dirty="0">
                <a:latin typeface="Comic Sans MS"/>
                <a:cs typeface="Comic Sans MS"/>
              </a:rPr>
              <a:t>kare</a:t>
            </a:r>
            <a:r>
              <a:rPr sz="1800" spc="5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a	sebagi</a:t>
            </a:r>
            <a:r>
              <a:rPr sz="1800" spc="-10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n	</a:t>
            </a:r>
            <a:r>
              <a:rPr sz="1800" spc="-5" dirty="0">
                <a:latin typeface="Comic Sans MS"/>
                <a:cs typeface="Comic Sans MS"/>
              </a:rPr>
              <a:t>besar</a:t>
            </a:r>
            <a:endParaRPr sz="1800">
              <a:latin typeface="Comic Sans MS"/>
              <a:cs typeface="Comic Sans MS"/>
            </a:endParaRPr>
          </a:p>
          <a:p>
            <a:pPr marL="299085" marR="5080">
              <a:lnSpc>
                <a:spcPts val="1730"/>
              </a:lnSpc>
              <a:spcBef>
                <a:spcPts val="200"/>
              </a:spcBef>
              <a:tabLst>
                <a:tab pos="1040765" algn="l"/>
                <a:tab pos="1888489" algn="l"/>
                <a:tab pos="3155315" algn="l"/>
              </a:tabLst>
            </a:pPr>
            <a:r>
              <a:rPr sz="1800" spc="-5" dirty="0">
                <a:latin typeface="Comic Sans MS"/>
                <a:cs typeface="Comic Sans MS"/>
              </a:rPr>
              <a:t>kod</a:t>
            </a:r>
            <a:r>
              <a:rPr sz="1800" dirty="0">
                <a:latin typeface="Comic Sans MS"/>
                <a:cs typeface="Comic Sans MS"/>
              </a:rPr>
              <a:t>e	</a:t>
            </a:r>
            <a:r>
              <a:rPr sz="1800" spc="-5" dirty="0">
                <a:latin typeface="Comic Sans MS"/>
                <a:cs typeface="Comic Sans MS"/>
              </a:rPr>
              <a:t>dala</a:t>
            </a:r>
            <a:r>
              <a:rPr sz="1800" dirty="0">
                <a:latin typeface="Comic Sans MS"/>
                <a:cs typeface="Comic Sans MS"/>
              </a:rPr>
              <a:t>m	</a:t>
            </a:r>
            <a:r>
              <a:rPr sz="1800" spc="-5" dirty="0">
                <a:latin typeface="Comic Sans MS"/>
                <a:cs typeface="Comic Sans MS"/>
              </a:rPr>
              <a:t>ko</a:t>
            </a:r>
            <a:r>
              <a:rPr sz="1800" spc="5" dirty="0">
                <a:latin typeface="Comic Sans MS"/>
                <a:cs typeface="Comic Sans MS"/>
              </a:rPr>
              <a:t>m</a:t>
            </a:r>
            <a:r>
              <a:rPr sz="1800" dirty="0">
                <a:latin typeface="Comic Sans MS"/>
                <a:cs typeface="Comic Sans MS"/>
              </a:rPr>
              <a:t>ponen	seri</a:t>
            </a:r>
            <a:r>
              <a:rPr sz="1800" spc="-10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g  </a:t>
            </a:r>
            <a:r>
              <a:rPr sz="1800" spc="-5" dirty="0">
                <a:latin typeface="Comic Sans MS"/>
                <a:cs typeface="Comic Sans MS"/>
              </a:rPr>
              <a:t>HTML.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0679" y="1542288"/>
            <a:ext cx="5109972" cy="504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742505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.NET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paradigm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for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handling user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input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343" y="1727657"/>
            <a:ext cx="3500754" cy="197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2380"/>
              </a:lnSpc>
              <a:spcBef>
                <a:spcPts val="95"/>
              </a:spcBef>
              <a:buFont typeface="Wingdings"/>
              <a:buChar char=""/>
              <a:tabLst>
                <a:tab pos="299720" algn="l"/>
                <a:tab pos="1203960" algn="l"/>
                <a:tab pos="1841500" algn="l"/>
              </a:tabLst>
            </a:pPr>
            <a:r>
              <a:rPr sz="2200" spc="-5" dirty="0">
                <a:latin typeface="Comic Sans MS"/>
                <a:cs typeface="Comic Sans MS"/>
              </a:rPr>
              <a:t>ASPX	File	MyPage.aspx</a:t>
            </a:r>
            <a:endParaRPr sz="2200">
              <a:latin typeface="Comic Sans MS"/>
              <a:cs typeface="Comic Sans MS"/>
            </a:endParaRPr>
          </a:p>
          <a:p>
            <a:pPr marL="299085">
              <a:lnSpc>
                <a:spcPts val="2115"/>
              </a:lnSpc>
              <a:tabLst>
                <a:tab pos="2588260" algn="l"/>
              </a:tabLst>
            </a:pPr>
            <a:r>
              <a:rPr sz="2200" spc="-5" dirty="0">
                <a:latin typeface="Comic Sans MS"/>
                <a:cs typeface="Comic Sans MS"/>
              </a:rPr>
              <a:t>dimodelkan	</a:t>
            </a:r>
            <a:r>
              <a:rPr sz="2200" spc="-10" dirty="0">
                <a:latin typeface="Comic Sans MS"/>
                <a:cs typeface="Comic Sans MS"/>
              </a:rPr>
              <a:t>dengan</a:t>
            </a:r>
            <a:endParaRPr sz="2200">
              <a:latin typeface="Comic Sans MS"/>
              <a:cs typeface="Comic Sans MS"/>
            </a:endParaRPr>
          </a:p>
          <a:p>
            <a:pPr marL="299085">
              <a:lnSpc>
                <a:spcPts val="2110"/>
              </a:lnSpc>
              <a:tabLst>
                <a:tab pos="1690370" algn="l"/>
                <a:tab pos="2827655" algn="l"/>
              </a:tabLst>
            </a:pPr>
            <a:r>
              <a:rPr sz="2200" spc="-5" dirty="0">
                <a:latin typeface="Comic Sans MS"/>
                <a:cs typeface="Comic Sans MS"/>
              </a:rPr>
              <a:t>«server	page»	</a:t>
            </a:r>
            <a:r>
              <a:rPr sz="2200" spc="-10" dirty="0">
                <a:latin typeface="Comic Sans MS"/>
                <a:cs typeface="Comic Sans MS"/>
              </a:rPr>
              <a:t>kelas</a:t>
            </a:r>
            <a:endParaRPr sz="2200">
              <a:latin typeface="Comic Sans MS"/>
              <a:cs typeface="Comic Sans MS"/>
            </a:endParaRPr>
          </a:p>
          <a:p>
            <a:pPr marL="299085">
              <a:lnSpc>
                <a:spcPts val="2110"/>
              </a:lnSpc>
            </a:pPr>
            <a:r>
              <a:rPr sz="2200" spc="-10" dirty="0">
                <a:latin typeface="Comic Sans MS"/>
                <a:cs typeface="Comic Sans MS"/>
              </a:rPr>
              <a:t>stereotip.</a:t>
            </a:r>
            <a:endParaRPr sz="2200">
              <a:latin typeface="Comic Sans MS"/>
              <a:cs typeface="Comic Sans MS"/>
            </a:endParaRPr>
          </a:p>
          <a:p>
            <a:pPr marL="299085" marR="6985" indent="-299720" algn="r">
              <a:lnSpc>
                <a:spcPts val="2110"/>
              </a:lnSpc>
              <a:buFont typeface="Wingdings"/>
              <a:buChar char=""/>
              <a:tabLst>
                <a:tab pos="299720" algn="l"/>
                <a:tab pos="913765" algn="l"/>
                <a:tab pos="1746250" algn="l"/>
                <a:tab pos="2839085" algn="l"/>
              </a:tabLst>
            </a:pPr>
            <a:r>
              <a:rPr sz="2200" spc="-10" dirty="0">
                <a:latin typeface="Comic Sans MS"/>
                <a:cs typeface="Comic Sans MS"/>
              </a:rPr>
              <a:t>C</a:t>
            </a:r>
            <a:r>
              <a:rPr sz="2200" spc="-5" dirty="0">
                <a:latin typeface="Comic Sans MS"/>
                <a:cs typeface="Comic Sans MS"/>
              </a:rPr>
              <a:t>#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co</a:t>
            </a:r>
            <a:r>
              <a:rPr sz="2200" spc="-15" dirty="0">
                <a:latin typeface="Comic Sans MS"/>
                <a:cs typeface="Comic Sans MS"/>
              </a:rPr>
              <a:t>d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	b</a:t>
            </a:r>
            <a:r>
              <a:rPr sz="2200" spc="-5" dirty="0">
                <a:latin typeface="Comic Sans MS"/>
                <a:cs typeface="Comic Sans MS"/>
              </a:rPr>
              <a:t>ehi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d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cl</a:t>
            </a:r>
            <a:r>
              <a:rPr sz="2200" spc="-2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ss</a:t>
            </a:r>
            <a:endParaRPr sz="2200">
              <a:latin typeface="Comic Sans MS"/>
              <a:cs typeface="Comic Sans MS"/>
            </a:endParaRPr>
          </a:p>
          <a:p>
            <a:pPr marR="6985" algn="r">
              <a:lnSpc>
                <a:spcPts val="2110"/>
              </a:lnSpc>
              <a:tabLst>
                <a:tab pos="2355850" algn="l"/>
              </a:tabLst>
            </a:pPr>
            <a:r>
              <a:rPr sz="2200" dirty="0">
                <a:solidFill>
                  <a:srgbClr val="C00000"/>
                </a:solidFill>
                <a:latin typeface="Comic Sans MS"/>
                <a:cs typeface="Comic Sans MS"/>
              </a:rPr>
              <a:t>m</a:t>
            </a:r>
            <a:r>
              <a:rPr sz="2200" spc="-5" dirty="0">
                <a:solidFill>
                  <a:srgbClr val="C00000"/>
                </a:solidFill>
                <a:latin typeface="Comic Sans MS"/>
                <a:cs typeface="Comic Sans MS"/>
              </a:rPr>
              <a:t>y</a:t>
            </a:r>
            <a:r>
              <a:rPr sz="2200" spc="-15" dirty="0">
                <a:solidFill>
                  <a:srgbClr val="C00000"/>
                </a:solidFill>
                <a:latin typeface="Comic Sans MS"/>
                <a:cs typeface="Comic Sans MS"/>
              </a:rPr>
              <a:t>P</a:t>
            </a:r>
            <a:r>
              <a:rPr sz="2200" spc="-5" dirty="0">
                <a:solidFill>
                  <a:srgbClr val="C00000"/>
                </a:solidFill>
                <a:latin typeface="Comic Sans MS"/>
                <a:cs typeface="Comic Sans MS"/>
              </a:rPr>
              <a:t>age</a:t>
            </a:r>
            <a:r>
              <a:rPr sz="2200" dirty="0">
                <a:solidFill>
                  <a:srgbClr val="C00000"/>
                </a:solidFill>
                <a:latin typeface="Comic Sans MS"/>
                <a:cs typeface="Comic Sans MS"/>
              </a:rPr>
              <a:t>.</a:t>
            </a:r>
            <a:r>
              <a:rPr sz="2200" spc="-5" dirty="0">
                <a:solidFill>
                  <a:srgbClr val="C00000"/>
                </a:solidFill>
                <a:latin typeface="Comic Sans MS"/>
                <a:cs typeface="Comic Sans MS"/>
              </a:rPr>
              <a:t>cs</a:t>
            </a:r>
            <a:r>
              <a:rPr sz="2200" dirty="0">
                <a:solidFill>
                  <a:srgbClr val="C00000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endParaRPr sz="2200">
              <a:latin typeface="Comic Sans MS"/>
              <a:cs typeface="Comic Sans MS"/>
            </a:endParaRPr>
          </a:p>
          <a:p>
            <a:pPr marR="5080" algn="r">
              <a:lnSpc>
                <a:spcPts val="2375"/>
              </a:lnSpc>
              <a:tabLst>
                <a:tab pos="1581785" algn="l"/>
                <a:tab pos="2527935" algn="l"/>
              </a:tabLst>
            </a:pPr>
            <a:r>
              <a:rPr sz="2200" spc="-5" dirty="0">
                <a:latin typeface="Comic Sans MS"/>
                <a:cs typeface="Comic Sans MS"/>
              </a:rPr>
              <a:t>supercla</a:t>
            </a:r>
            <a:r>
              <a:rPr sz="2200" dirty="0">
                <a:latin typeface="Comic Sans MS"/>
                <a:cs typeface="Comic Sans MS"/>
              </a:rPr>
              <a:t>s</a:t>
            </a:r>
            <a:r>
              <a:rPr sz="2200" spc="-5" dirty="0">
                <a:latin typeface="Comic Sans MS"/>
                <a:cs typeface="Comic Sans MS"/>
              </a:rPr>
              <a:t>s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untuk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kel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855" y="3606165"/>
            <a:ext cx="770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AS</a:t>
            </a:r>
            <a:r>
              <a:rPr sz="2200" spc="5" dirty="0">
                <a:latin typeface="Comic Sans MS"/>
                <a:cs typeface="Comic Sans MS"/>
              </a:rPr>
              <a:t>P</a:t>
            </a:r>
            <a:r>
              <a:rPr sz="2200" spc="-5" dirty="0">
                <a:latin typeface="Comic Sans MS"/>
                <a:cs typeface="Comic Sans MS"/>
              </a:rPr>
              <a:t>X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9933" y="3606165"/>
            <a:ext cx="478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dan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6132" y="3606165"/>
            <a:ext cx="769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berisi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2855" y="3874389"/>
            <a:ext cx="11379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sebagian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9661" y="3874389"/>
            <a:ext cx="17373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8075" algn="l"/>
              </a:tabLst>
            </a:pPr>
            <a:r>
              <a:rPr sz="2200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esar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5" dirty="0">
                <a:latin typeface="Comic Sans MS"/>
                <a:cs typeface="Comic Sans MS"/>
              </a:rPr>
              <a:t>k</a:t>
            </a:r>
            <a:r>
              <a:rPr sz="2200" spc="-5" dirty="0">
                <a:latin typeface="Comic Sans MS"/>
                <a:cs typeface="Comic Sans MS"/>
              </a:rPr>
              <a:t>ode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6343" y="4142613"/>
            <a:ext cx="3500120" cy="1165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>
              <a:lnSpc>
                <a:spcPts val="2375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penanganan</a:t>
            </a:r>
            <a:r>
              <a:rPr sz="2200" spc="-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event.</a:t>
            </a:r>
            <a:endParaRPr sz="2200">
              <a:latin typeface="Comic Sans MS"/>
              <a:cs typeface="Comic Sans MS"/>
            </a:endParaRPr>
          </a:p>
          <a:p>
            <a:pPr marL="287020" marR="5080" indent="-287020" algn="r">
              <a:lnSpc>
                <a:spcPts val="2110"/>
              </a:lnSpc>
              <a:buFont typeface="Wingdings"/>
              <a:buChar char=""/>
              <a:tabLst>
                <a:tab pos="287020" algn="l"/>
                <a:tab pos="1657985" algn="l"/>
                <a:tab pos="2642235" algn="l"/>
              </a:tabLst>
            </a:pPr>
            <a:r>
              <a:rPr sz="2200" spc="-10" dirty="0">
                <a:latin typeface="Comic Sans MS"/>
                <a:cs typeface="Comic Sans MS"/>
              </a:rPr>
              <a:t>Strateg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um</a:t>
            </a:r>
            <a:r>
              <a:rPr sz="2200" spc="-5" dirty="0">
                <a:latin typeface="Comic Sans MS"/>
                <a:cs typeface="Comic Sans MS"/>
              </a:rPr>
              <a:t>um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adal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h</a:t>
            </a:r>
            <a:endParaRPr sz="2200">
              <a:latin typeface="Comic Sans MS"/>
              <a:cs typeface="Comic Sans MS"/>
            </a:endParaRPr>
          </a:p>
          <a:p>
            <a:pPr marR="5715" algn="r">
              <a:lnSpc>
                <a:spcPts val="2115"/>
              </a:lnSpc>
              <a:tabLst>
                <a:tab pos="882015" algn="l"/>
                <a:tab pos="2740025" algn="l"/>
              </a:tabLst>
            </a:pPr>
            <a:r>
              <a:rPr sz="2200" spc="-5" dirty="0">
                <a:latin typeface="Comic Sans MS"/>
                <a:cs typeface="Comic Sans MS"/>
              </a:rPr>
              <a:t>untuk	m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nggalka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fi</a:t>
            </a:r>
            <a:r>
              <a:rPr sz="2200" spc="-30" dirty="0">
                <a:latin typeface="Comic Sans MS"/>
                <a:cs typeface="Comic Sans MS"/>
              </a:rPr>
              <a:t>l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endParaRPr sz="2200">
              <a:latin typeface="Comic Sans MS"/>
              <a:cs typeface="Comic Sans MS"/>
            </a:endParaRPr>
          </a:p>
          <a:p>
            <a:pPr marR="5080" algn="r">
              <a:lnSpc>
                <a:spcPts val="2380"/>
              </a:lnSpc>
              <a:tabLst>
                <a:tab pos="1243330" algn="l"/>
                <a:tab pos="2466975" algn="l"/>
              </a:tabLst>
            </a:pPr>
            <a:r>
              <a:rPr sz="2200" spc="-10" dirty="0">
                <a:latin typeface="Comic Sans MS"/>
                <a:cs typeface="Comic Sans MS"/>
              </a:rPr>
              <a:t>AS</a:t>
            </a:r>
            <a:r>
              <a:rPr sz="2200" spc="5" dirty="0">
                <a:latin typeface="Comic Sans MS"/>
                <a:cs typeface="Comic Sans MS"/>
              </a:rPr>
              <a:t>P</a:t>
            </a:r>
            <a:r>
              <a:rPr sz="2200" spc="-5" dirty="0">
                <a:latin typeface="Comic Sans MS"/>
                <a:cs typeface="Comic Sans MS"/>
              </a:rPr>
              <a:t>X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5" dirty="0">
                <a:latin typeface="Comic Sans MS"/>
                <a:cs typeface="Comic Sans MS"/>
              </a:rPr>
              <a:t>f</a:t>
            </a:r>
            <a:r>
              <a:rPr sz="2200" dirty="0">
                <a:latin typeface="Comic Sans MS"/>
                <a:cs typeface="Comic Sans MS"/>
              </a:rPr>
              <a:t>o</a:t>
            </a:r>
            <a:r>
              <a:rPr sz="2200" spc="-10" dirty="0">
                <a:latin typeface="Comic Sans MS"/>
                <a:cs typeface="Comic Sans MS"/>
              </a:rPr>
              <a:t>ku</a:t>
            </a:r>
            <a:r>
              <a:rPr sz="2200" spc="-5" dirty="0">
                <a:latin typeface="Comic Sans MS"/>
                <a:cs typeface="Comic Sans MS"/>
              </a:rPr>
              <a:t>s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un</a:t>
            </a:r>
            <a:r>
              <a:rPr sz="2200" dirty="0">
                <a:latin typeface="Comic Sans MS"/>
                <a:cs typeface="Comic Sans MS"/>
              </a:rPr>
              <a:t>tu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2855" y="5215890"/>
            <a:ext cx="1504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membangun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1144" y="5215890"/>
            <a:ext cx="1055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hal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man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2855" y="5484063"/>
            <a:ext cx="942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ou</a:t>
            </a:r>
            <a:r>
              <a:rPr sz="2200" spc="-15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pu</a:t>
            </a:r>
            <a:r>
              <a:rPr sz="2200" spc="-15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6479" y="586740"/>
            <a:ext cx="5977128" cy="5836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347" y="638555"/>
            <a:ext cx="4866640" cy="87947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035"/>
              </a:lnSpc>
            </a:pPr>
            <a:r>
              <a:rPr sz="3200" b="1" spc="-5" dirty="0">
                <a:solidFill>
                  <a:srgbClr val="7E5F00"/>
                </a:solidFill>
                <a:latin typeface="Calibri"/>
                <a:cs typeface="Calibri"/>
              </a:rPr>
              <a:t>Design model </a:t>
            </a:r>
            <a:r>
              <a:rPr sz="3200" b="1" spc="-15" dirty="0">
                <a:solidFill>
                  <a:srgbClr val="7E5F00"/>
                </a:solidFill>
                <a:latin typeface="Calibri"/>
                <a:cs typeface="Calibri"/>
              </a:rPr>
              <a:t>fragment</a:t>
            </a:r>
            <a:r>
              <a:rPr sz="3200" b="1" spc="-6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7E5F00"/>
                </a:solidFill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  <a:p>
            <a:pPr marL="91440">
              <a:lnSpc>
                <a:spcPts val="3665"/>
              </a:lnSpc>
            </a:pPr>
            <a:r>
              <a:rPr sz="3200" b="1" spc="-10" dirty="0">
                <a:solidFill>
                  <a:srgbClr val="7E5F00"/>
                </a:solidFill>
                <a:latin typeface="Calibri"/>
                <a:cs typeface="Calibri"/>
              </a:rPr>
              <a:t>catalog search</a:t>
            </a:r>
            <a:r>
              <a:rPr sz="3200" b="1" spc="-8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7E5F00"/>
                </a:solidFill>
                <a:latin typeface="Calibri"/>
                <a:cs typeface="Calibri"/>
              </a:rPr>
              <a:t>functionality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62261" y="6324701"/>
            <a:ext cx="1713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September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7985" y="6324701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9398" y="1603628"/>
            <a:ext cx="497205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1945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1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Web</a:t>
            </a:r>
            <a:r>
              <a:rPr sz="1800" spc="12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page</a:t>
            </a:r>
            <a:r>
              <a:rPr sz="1800" spc="1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search</a:t>
            </a:r>
            <a:r>
              <a:rPr sz="1800" spc="1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form</a:t>
            </a:r>
            <a:r>
              <a:rPr sz="1800" spc="1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1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not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  <a:tabLst>
                <a:tab pos="935990" algn="l"/>
                <a:tab pos="1338580" algn="l"/>
                <a:tab pos="1604010" algn="l"/>
                <a:tab pos="2443480" algn="l"/>
                <a:tab pos="3141980" algn="l"/>
                <a:tab pos="3521075" algn="l"/>
                <a:tab pos="4269740" algn="l"/>
                <a:tab pos="4592320" algn="l"/>
              </a:tabLst>
            </a:pPr>
            <a:r>
              <a:rPr sz="1800" spc="-5" dirty="0">
                <a:latin typeface="Comic Sans MS"/>
                <a:cs typeface="Comic Sans MS"/>
              </a:rPr>
              <a:t>buil</a:t>
            </a:r>
            <a:r>
              <a:rPr sz="1800" dirty="0">
                <a:latin typeface="Comic Sans MS"/>
                <a:cs typeface="Comic Sans MS"/>
              </a:rPr>
              <a:t>t	by	a	server	page,	</a:t>
            </a:r>
            <a:r>
              <a:rPr sz="1800" spc="-5" dirty="0">
                <a:latin typeface="Comic Sans MS"/>
                <a:cs typeface="Comic Sans MS"/>
              </a:rPr>
              <a:t>s</a:t>
            </a:r>
            <a:r>
              <a:rPr sz="1800" dirty="0">
                <a:latin typeface="Comic Sans MS"/>
                <a:cs typeface="Comic Sans MS"/>
              </a:rPr>
              <a:t>o	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spc="5" dirty="0">
                <a:latin typeface="Comic Sans MS"/>
                <a:cs typeface="Comic Sans MS"/>
              </a:rPr>
              <a:t>h</a:t>
            </a:r>
            <a:r>
              <a:rPr sz="1800" dirty="0">
                <a:latin typeface="Comic Sans MS"/>
                <a:cs typeface="Comic Sans MS"/>
              </a:rPr>
              <a:t>ere	</a:t>
            </a:r>
            <a:r>
              <a:rPr sz="1800" spc="-5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s	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</a:pPr>
            <a:r>
              <a:rPr sz="1800" dirty="0">
                <a:latin typeface="Comic Sans MS"/>
                <a:cs typeface="Comic Sans MS"/>
              </a:rPr>
              <a:t>option  of </a:t>
            </a:r>
            <a:r>
              <a:rPr sz="1800" spc="-5" dirty="0">
                <a:latin typeface="Comic Sans MS"/>
                <a:cs typeface="Comic Sans MS"/>
              </a:rPr>
              <a:t>using  </a:t>
            </a:r>
            <a:r>
              <a:rPr sz="1800" dirty="0">
                <a:latin typeface="Comic Sans MS"/>
                <a:cs typeface="Comic Sans MS"/>
              </a:rPr>
              <a:t>a «static </a:t>
            </a:r>
            <a:r>
              <a:rPr sz="1800" spc="-5" dirty="0">
                <a:latin typeface="Comic Sans MS"/>
                <a:cs typeface="Comic Sans MS"/>
              </a:rPr>
              <a:t>page»</a:t>
            </a:r>
            <a:r>
              <a:rPr sz="1800" spc="45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component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</a:pPr>
            <a:r>
              <a:rPr sz="1800" spc="-5" dirty="0">
                <a:latin typeface="Comic Sans MS"/>
                <a:cs typeface="Comic Sans MS"/>
              </a:rPr>
              <a:t>for its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implementation.</a:t>
            </a:r>
            <a:endParaRPr sz="1800">
              <a:latin typeface="Comic Sans MS"/>
              <a:cs typeface="Comic Sans MS"/>
            </a:endParaRPr>
          </a:p>
          <a:p>
            <a:pPr marL="299085" indent="-287020">
              <a:lnSpc>
                <a:spcPts val="173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3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search</a:t>
            </a:r>
            <a:r>
              <a:rPr sz="1800" spc="3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form</a:t>
            </a:r>
            <a:r>
              <a:rPr sz="1800" spc="3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submits</a:t>
            </a:r>
            <a:r>
              <a:rPr sz="1800" spc="38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its</a:t>
            </a:r>
            <a:r>
              <a:rPr sz="1800" spc="3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data</a:t>
            </a:r>
            <a:r>
              <a:rPr sz="1800" spc="4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4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</a:pPr>
            <a:r>
              <a:rPr sz="1800" spc="-5" dirty="0">
                <a:latin typeface="Comic Sans MS"/>
                <a:cs typeface="Comic Sans MS"/>
              </a:rPr>
              <a:t>Search </a:t>
            </a:r>
            <a:r>
              <a:rPr sz="1800" dirty="0">
                <a:latin typeface="Comic Sans MS"/>
                <a:cs typeface="Comic Sans MS"/>
              </a:rPr>
              <a:t>«server page», </a:t>
            </a:r>
            <a:r>
              <a:rPr sz="1800" spc="-5" dirty="0">
                <a:latin typeface="Comic Sans MS"/>
                <a:cs typeface="Comic Sans MS"/>
              </a:rPr>
              <a:t>which is</a:t>
            </a:r>
            <a:r>
              <a:rPr sz="1800" spc="4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responsible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  <a:tabLst>
                <a:tab pos="852169" algn="l"/>
                <a:tab pos="2071370" algn="l"/>
                <a:tab pos="2642870" algn="l"/>
                <a:tab pos="3562350" algn="l"/>
                <a:tab pos="4586605" algn="l"/>
              </a:tabLst>
            </a:pPr>
            <a:r>
              <a:rPr sz="1800" spc="-5" dirty="0">
                <a:latin typeface="Comic Sans MS"/>
                <a:cs typeface="Comic Sans MS"/>
              </a:rPr>
              <a:t>fo</a:t>
            </a:r>
            <a:r>
              <a:rPr sz="1800" dirty="0">
                <a:latin typeface="Comic Sans MS"/>
                <a:cs typeface="Comic Sans MS"/>
              </a:rPr>
              <a:t>r	acce</a:t>
            </a:r>
            <a:r>
              <a:rPr sz="1800" spc="-5" dirty="0">
                <a:latin typeface="Comic Sans MS"/>
                <a:cs typeface="Comic Sans MS"/>
              </a:rPr>
              <a:t>ptin</a:t>
            </a:r>
            <a:r>
              <a:rPr sz="1800" dirty="0">
                <a:latin typeface="Comic Sans MS"/>
                <a:cs typeface="Comic Sans MS"/>
              </a:rPr>
              <a:t>g	</a:t>
            </a:r>
            <a:r>
              <a:rPr sz="1800" spc="-10" dirty="0">
                <a:latin typeface="Comic Sans MS"/>
                <a:cs typeface="Comic Sans MS"/>
              </a:rPr>
              <a:t>t</a:t>
            </a:r>
            <a:r>
              <a:rPr sz="1800" dirty="0">
                <a:latin typeface="Comic Sans MS"/>
                <a:cs typeface="Comic Sans MS"/>
              </a:rPr>
              <a:t>he	sear</a:t>
            </a:r>
            <a:r>
              <a:rPr sz="1800" spc="-15" dirty="0">
                <a:latin typeface="Comic Sans MS"/>
                <a:cs typeface="Comic Sans MS"/>
              </a:rPr>
              <a:t>c</a:t>
            </a:r>
            <a:r>
              <a:rPr sz="1800" dirty="0">
                <a:latin typeface="Comic Sans MS"/>
                <a:cs typeface="Comic Sans MS"/>
              </a:rPr>
              <a:t>h	</a:t>
            </a:r>
            <a:r>
              <a:rPr sz="1800" spc="-5" dirty="0">
                <a:latin typeface="Comic Sans MS"/>
                <a:cs typeface="Comic Sans MS"/>
              </a:rPr>
              <a:t>reques</a:t>
            </a:r>
            <a:r>
              <a:rPr sz="1800" dirty="0">
                <a:latin typeface="Comic Sans MS"/>
                <a:cs typeface="Comic Sans MS"/>
              </a:rPr>
              <a:t>t	</a:t>
            </a:r>
            <a:r>
              <a:rPr sz="1800" spc="-10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nd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</a:pPr>
            <a:r>
              <a:rPr sz="1800" spc="-5" dirty="0">
                <a:latin typeface="Comic Sans MS"/>
                <a:cs typeface="Comic Sans MS"/>
              </a:rPr>
              <a:t>processing</a:t>
            </a:r>
            <a:endParaRPr sz="1800">
              <a:latin typeface="Comic Sans MS"/>
              <a:cs typeface="Comic Sans MS"/>
            </a:endParaRPr>
          </a:p>
          <a:p>
            <a:pPr marL="299085" indent="-287020">
              <a:lnSpc>
                <a:spcPts val="173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omic Sans MS"/>
                <a:cs typeface="Comic Sans MS"/>
              </a:rPr>
              <a:t>Building 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response </a:t>
            </a:r>
            <a:r>
              <a:rPr sz="1800" dirty="0">
                <a:latin typeface="Comic Sans MS"/>
                <a:cs typeface="Comic Sans MS"/>
              </a:rPr>
              <a:t>page </a:t>
            </a:r>
            <a:r>
              <a:rPr sz="1800" spc="-10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job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endParaRPr sz="1800">
              <a:latin typeface="Comic Sans MS"/>
              <a:cs typeface="Comic Sans MS"/>
            </a:endParaRPr>
          </a:p>
          <a:p>
            <a:pPr marL="299085" algn="just">
              <a:lnSpc>
                <a:spcPts val="1730"/>
              </a:lnSpc>
            </a:pPr>
            <a:r>
              <a:rPr sz="1800" spc="-5" dirty="0">
                <a:latin typeface="Comic Sans MS"/>
                <a:cs typeface="Comic Sans MS"/>
              </a:rPr>
              <a:t>Listing  «server  </a:t>
            </a:r>
            <a:r>
              <a:rPr sz="1800" dirty="0">
                <a:latin typeface="Comic Sans MS"/>
                <a:cs typeface="Comic Sans MS"/>
              </a:rPr>
              <a:t>page».  When 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Search</a:t>
            </a:r>
            <a:endParaRPr sz="1800">
              <a:latin typeface="Comic Sans MS"/>
              <a:cs typeface="Comic Sans MS"/>
            </a:endParaRPr>
          </a:p>
          <a:p>
            <a:pPr marL="299085" algn="just">
              <a:lnSpc>
                <a:spcPts val="1730"/>
              </a:lnSpc>
            </a:pPr>
            <a:r>
              <a:rPr sz="1800" dirty="0">
                <a:latin typeface="Comic Sans MS"/>
                <a:cs typeface="Comic Sans MS"/>
              </a:rPr>
              <a:t>page  has </a:t>
            </a:r>
            <a:r>
              <a:rPr sz="1800" spc="-5" dirty="0">
                <a:latin typeface="Comic Sans MS"/>
                <a:cs typeface="Comic Sans MS"/>
              </a:rPr>
              <a:t>completed  </a:t>
            </a:r>
            <a:r>
              <a:rPr sz="1800" dirty="0">
                <a:latin typeface="Comic Sans MS"/>
                <a:cs typeface="Comic Sans MS"/>
              </a:rPr>
              <a:t>the search,  </a:t>
            </a:r>
            <a:r>
              <a:rPr sz="1800" spc="-5" dirty="0">
                <a:latin typeface="Comic Sans MS"/>
                <a:cs typeface="Comic Sans MS"/>
              </a:rPr>
              <a:t>control</a:t>
            </a:r>
            <a:r>
              <a:rPr sz="1800" spc="16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endParaRPr sz="1800">
              <a:latin typeface="Comic Sans MS"/>
              <a:cs typeface="Comic Sans MS"/>
            </a:endParaRPr>
          </a:p>
          <a:p>
            <a:pPr marL="299085" marR="5080" algn="just">
              <a:lnSpc>
                <a:spcPts val="1730"/>
              </a:lnSpc>
              <a:spcBef>
                <a:spcPts val="200"/>
              </a:spcBef>
            </a:pPr>
            <a:r>
              <a:rPr sz="1800" spc="-5" dirty="0">
                <a:latin typeface="Comic Sans MS"/>
                <a:cs typeface="Comic Sans MS"/>
              </a:rPr>
              <a:t>forwarded </a:t>
            </a:r>
            <a:r>
              <a:rPr sz="1800" dirty="0">
                <a:latin typeface="Comic Sans MS"/>
                <a:cs typeface="Comic Sans MS"/>
              </a:rPr>
              <a:t>to the </a:t>
            </a:r>
            <a:r>
              <a:rPr sz="1800" spc="-10" dirty="0">
                <a:latin typeface="Comic Sans MS"/>
                <a:cs typeface="Comic Sans MS"/>
              </a:rPr>
              <a:t>Listing </a:t>
            </a:r>
            <a:r>
              <a:rPr sz="1800" spc="-5" dirty="0">
                <a:latin typeface="Comic Sans MS"/>
                <a:cs typeface="Comic Sans MS"/>
              </a:rPr>
              <a:t>page, which uses  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10" dirty="0">
                <a:latin typeface="Comic Sans MS"/>
                <a:cs typeface="Comic Sans MS"/>
              </a:rPr>
              <a:t>built-in </a:t>
            </a:r>
            <a:r>
              <a:rPr sz="1800" spc="-5" dirty="0">
                <a:latin typeface="Comic Sans MS"/>
                <a:cs typeface="Comic Sans MS"/>
              </a:rPr>
              <a:t>session management mechanism  for </a:t>
            </a:r>
            <a:r>
              <a:rPr sz="1800" dirty="0">
                <a:latin typeface="Comic Sans MS"/>
                <a:cs typeface="Comic Sans MS"/>
              </a:rPr>
              <a:t>J2EE </a:t>
            </a:r>
            <a:r>
              <a:rPr sz="1800" spc="-5" dirty="0">
                <a:latin typeface="Comic Sans MS"/>
                <a:cs typeface="Comic Sans MS"/>
              </a:rPr>
              <a:t>applications (Http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Session).</a:t>
            </a:r>
            <a:endParaRPr sz="1800">
              <a:latin typeface="Comic Sans MS"/>
              <a:cs typeface="Comic Sans MS"/>
            </a:endParaRPr>
          </a:p>
          <a:p>
            <a:pPr marL="299085" indent="-287020" algn="just">
              <a:lnSpc>
                <a:spcPts val="1525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Search Results client page</a:t>
            </a:r>
            <a:r>
              <a:rPr sz="1800" spc="1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implements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</a:pP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page-scrolling mechanism—Paged</a:t>
            </a:r>
            <a:r>
              <a:rPr sz="1800" spc="229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Dynamic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  <a:tabLst>
                <a:tab pos="905510" algn="l"/>
                <a:tab pos="2447925" algn="l"/>
                <a:tab pos="4077335" algn="l"/>
                <a:tab pos="4571365" algn="l"/>
              </a:tabLst>
            </a:pPr>
            <a:r>
              <a:rPr sz="1800" dirty="0">
                <a:latin typeface="Comic Sans MS"/>
                <a:cs typeface="Comic Sans MS"/>
              </a:rPr>
              <a:t>List,	P</a:t>
            </a:r>
            <a:r>
              <a:rPr sz="1800" spc="-10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ge</a:t>
            </a:r>
            <a:r>
              <a:rPr sz="1800" spc="-10" dirty="0">
                <a:latin typeface="Comic Sans MS"/>
                <a:cs typeface="Comic Sans MS"/>
              </a:rPr>
              <a:t>-</a:t>
            </a:r>
            <a:r>
              <a:rPr sz="1800" dirty="0">
                <a:latin typeface="Comic Sans MS"/>
                <a:cs typeface="Comic Sans MS"/>
              </a:rPr>
              <a:t>b</a:t>
            </a:r>
            <a:r>
              <a:rPr sz="1800" spc="-5" dirty="0">
                <a:latin typeface="Comic Sans MS"/>
                <a:cs typeface="Comic Sans MS"/>
              </a:rPr>
              <a:t>y</a:t>
            </a:r>
            <a:r>
              <a:rPr sz="1800" spc="-10" dirty="0">
                <a:latin typeface="Comic Sans MS"/>
                <a:cs typeface="Comic Sans MS"/>
              </a:rPr>
              <a:t>-</a:t>
            </a:r>
            <a:r>
              <a:rPr sz="1800" dirty="0">
                <a:latin typeface="Comic Sans MS"/>
                <a:cs typeface="Comic Sans MS"/>
              </a:rPr>
              <a:t>Page	</a:t>
            </a:r>
            <a:r>
              <a:rPr sz="1800" spc="-5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terato</a:t>
            </a:r>
            <a:r>
              <a:rPr sz="1800" spc="-10" dirty="0">
                <a:latin typeface="Comic Sans MS"/>
                <a:cs typeface="Comic Sans MS"/>
              </a:rPr>
              <a:t>r—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5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d	has	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ts val="1730"/>
              </a:lnSpc>
            </a:pPr>
            <a:r>
              <a:rPr sz="1800" dirty="0">
                <a:latin typeface="Comic Sans MS"/>
                <a:cs typeface="Comic Sans MS"/>
              </a:rPr>
              <a:t>«link» </a:t>
            </a:r>
            <a:r>
              <a:rPr sz="1800" spc="-5" dirty="0">
                <a:latin typeface="Comic Sans MS"/>
                <a:cs typeface="Comic Sans MS"/>
              </a:rPr>
              <a:t>relationships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itself.</a:t>
            </a:r>
            <a:endParaRPr sz="1800">
              <a:latin typeface="Comic Sans MS"/>
              <a:cs typeface="Comic Sans MS"/>
            </a:endParaRPr>
          </a:p>
          <a:p>
            <a:pPr marL="299085" marR="5715" indent="-287020" algn="just">
              <a:lnSpc>
                <a:spcPct val="80100"/>
              </a:lnSpc>
              <a:spcBef>
                <a:spcPts val="21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omic Sans MS"/>
                <a:cs typeface="Comic Sans MS"/>
              </a:rPr>
              <a:t>The parameter </a:t>
            </a:r>
            <a:r>
              <a:rPr sz="1800" spc="-5" dirty="0">
                <a:latin typeface="Comic Sans MS"/>
                <a:cs typeface="Comic Sans MS"/>
              </a:rPr>
              <a:t>tag value for </a:t>
            </a:r>
            <a:r>
              <a:rPr sz="1800" dirty="0">
                <a:latin typeface="Comic Sans MS"/>
                <a:cs typeface="Comic Sans MS"/>
              </a:rPr>
              <a:t>each of </a:t>
            </a:r>
            <a:r>
              <a:rPr sz="1800" spc="-5" dirty="0">
                <a:latin typeface="Comic Sans MS"/>
                <a:cs typeface="Comic Sans MS"/>
              </a:rPr>
              <a:t>these  links </a:t>
            </a:r>
            <a:r>
              <a:rPr sz="1800" dirty="0">
                <a:latin typeface="Comic Sans MS"/>
                <a:cs typeface="Comic Sans MS"/>
              </a:rPr>
              <a:t>has a </a:t>
            </a:r>
            <a:r>
              <a:rPr sz="1800" spc="-5" dirty="0">
                <a:latin typeface="Comic Sans MS"/>
                <a:cs typeface="Comic Sans MS"/>
              </a:rPr>
              <a:t>value </a:t>
            </a:r>
            <a:r>
              <a:rPr sz="1800" dirty="0">
                <a:latin typeface="Comic Sans MS"/>
                <a:cs typeface="Comic Sans MS"/>
              </a:rPr>
              <a:t>to </a:t>
            </a:r>
            <a:r>
              <a:rPr sz="1800" spc="-5" dirty="0">
                <a:latin typeface="Comic Sans MS"/>
                <a:cs typeface="Comic Sans MS"/>
              </a:rPr>
              <a:t>indicate which </a:t>
            </a:r>
            <a:r>
              <a:rPr sz="1800" spc="-10" dirty="0">
                <a:latin typeface="Comic Sans MS"/>
                <a:cs typeface="Comic Sans MS"/>
              </a:rPr>
              <a:t>direction 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5" dirty="0">
                <a:latin typeface="Comic Sans MS"/>
                <a:cs typeface="Comic Sans MS"/>
              </a:rPr>
              <a:t> scroll: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4154" y="6213144"/>
            <a:ext cx="348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{ parameters="scroll=next" }</a:t>
            </a:r>
            <a:r>
              <a:rPr sz="1800" spc="-1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4154" y="6432600"/>
            <a:ext cx="3088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{ parameters="scroll=prev"</a:t>
            </a:r>
            <a:r>
              <a:rPr sz="1800" spc="-1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}.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4408" y="905255"/>
            <a:ext cx="8599932" cy="519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" y="1158239"/>
            <a:ext cx="3007360" cy="338518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91440" marR="173355">
              <a:lnSpc>
                <a:spcPts val="3890"/>
              </a:lnSpc>
              <a:spcBef>
                <a:spcPts val="1355"/>
              </a:spcBef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Search</a:t>
            </a:r>
            <a:r>
              <a:rPr sz="3600" b="1" spc="-9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catalog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sequence 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</a:t>
            </a:r>
            <a:endParaRPr sz="3600">
              <a:latin typeface="Calibri"/>
              <a:cs typeface="Calibri"/>
            </a:endParaRPr>
          </a:p>
          <a:p>
            <a:pPr marL="91440">
              <a:lnSpc>
                <a:spcPts val="361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using</a:t>
            </a:r>
            <a:endParaRPr sz="3600">
              <a:latin typeface="Calibri"/>
              <a:cs typeface="Calibri"/>
            </a:endParaRPr>
          </a:p>
          <a:p>
            <a:pPr marL="91440" marR="618490">
              <a:lnSpc>
                <a:spcPts val="3920"/>
              </a:lnSpc>
              <a:spcBef>
                <a:spcPts val="250"/>
              </a:spcBef>
            </a:pP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s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e</a:t>
            </a: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eotyped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elements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0741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180"/>
              </a:lnSpc>
            </a:pPr>
            <a:r>
              <a:rPr sz="3500" b="1" spc="-160" dirty="0">
                <a:solidFill>
                  <a:srgbClr val="7E5F00"/>
                </a:solidFill>
                <a:latin typeface="Tahoma"/>
                <a:cs typeface="Tahoma"/>
              </a:rPr>
              <a:t>Silabus </a:t>
            </a:r>
            <a:r>
              <a:rPr sz="3500" b="1" spc="-300" dirty="0">
                <a:solidFill>
                  <a:srgbClr val="7E5F00"/>
                </a:solidFill>
                <a:latin typeface="Tahoma"/>
                <a:cs typeface="Tahoma"/>
              </a:rPr>
              <a:t>Mata</a:t>
            </a:r>
            <a:r>
              <a:rPr sz="3500" b="1" spc="-105" dirty="0">
                <a:solidFill>
                  <a:srgbClr val="7E5F00"/>
                </a:solidFill>
                <a:latin typeface="Tahoma"/>
                <a:cs typeface="Tahoma"/>
              </a:rPr>
              <a:t> </a:t>
            </a:r>
            <a:r>
              <a:rPr sz="3500" b="1" spc="-204" dirty="0">
                <a:solidFill>
                  <a:srgbClr val="7E5F00"/>
                </a:solidFill>
                <a:latin typeface="Tahoma"/>
                <a:cs typeface="Tahoma"/>
              </a:rPr>
              <a:t>Kuliah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1579122"/>
            <a:ext cx="6498590" cy="459803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775"/>
              </a:spcBef>
              <a:buAutoNum type="arabicPeriod" startAt="8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Web App. Process and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Architecture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680"/>
              </a:spcBef>
              <a:buAutoNum type="arabicPeriod" startAt="8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WebE Design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(1)</a:t>
            </a:r>
            <a:endParaRPr sz="2800">
              <a:latin typeface="Comic Sans MS"/>
              <a:cs typeface="Comic Sans MS"/>
            </a:endParaRPr>
          </a:p>
          <a:p>
            <a:pPr marL="545465" indent="-533400">
              <a:lnSpc>
                <a:spcPct val="100000"/>
              </a:lnSpc>
              <a:spcBef>
                <a:spcPts val="1825"/>
              </a:spcBef>
              <a:buSzPct val="96875"/>
              <a:buAutoNum type="arabicPeriod" startAt="8"/>
              <a:tabLst>
                <a:tab pos="546100" algn="l"/>
              </a:tabLst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WebE Design</a:t>
            </a:r>
            <a:r>
              <a:rPr sz="32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(2)</a:t>
            </a:r>
            <a:endParaRPr sz="32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780"/>
              </a:spcBef>
              <a:buAutoNum type="arabicPeriod" startAt="8"/>
              <a:tabLst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Real Time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Software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680"/>
              </a:spcBef>
              <a:buAutoNum type="arabicPeriod" startAt="8"/>
              <a:tabLst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Testing Web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App.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680"/>
              </a:spcBef>
              <a:buAutoNum type="arabicPeriod" startAt="8"/>
              <a:tabLst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Present Tugas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Besar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685"/>
              </a:spcBef>
              <a:buAutoNum type="arabicPeriod" startAt="8"/>
              <a:tabLst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Present Tugas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Besar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9360" y="714755"/>
            <a:ext cx="8974836" cy="558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" y="1688592"/>
            <a:ext cx="1965960" cy="227393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1440" marR="64135">
              <a:lnSpc>
                <a:spcPct val="90300"/>
              </a:lnSpc>
              <a:spcBef>
                <a:spcPts val="1000"/>
              </a:spcBef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Build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Listing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sequence 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6311" y="533400"/>
            <a:ext cx="5428615" cy="5867400"/>
            <a:chOff x="6306311" y="533400"/>
            <a:chExt cx="5428615" cy="5867400"/>
          </a:xfrm>
        </p:grpSpPr>
        <p:sp>
          <p:nvSpPr>
            <p:cNvPr id="3" name="object 3"/>
            <p:cNvSpPr/>
            <p:nvPr/>
          </p:nvSpPr>
          <p:spPr>
            <a:xfrm>
              <a:off x="6306311" y="533400"/>
              <a:ext cx="5428488" cy="447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06311" y="4962144"/>
              <a:ext cx="5428488" cy="14386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" y="905255"/>
            <a:ext cx="3032760" cy="252412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500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Component</a:t>
            </a:r>
            <a:endParaRPr sz="3600">
              <a:latin typeface="Calibri"/>
              <a:cs typeface="Calibri"/>
            </a:endParaRPr>
          </a:p>
          <a:p>
            <a:pPr marL="91440" marR="752475">
              <a:lnSpc>
                <a:spcPts val="3890"/>
              </a:lnSpc>
              <a:spcBef>
                <a:spcPts val="270"/>
              </a:spcBef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view  </a:t>
            </a: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eali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z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a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tions</a:t>
            </a:r>
            <a:endParaRPr sz="3600">
              <a:latin typeface="Calibri"/>
              <a:cs typeface="Calibri"/>
            </a:endParaRPr>
          </a:p>
          <a:p>
            <a:pPr marL="91440">
              <a:lnSpc>
                <a:spcPts val="3629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of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logical-view</a:t>
            </a:r>
            <a:endParaRPr sz="3600">
              <a:latin typeface="Calibri"/>
              <a:cs typeface="Calibri"/>
            </a:endParaRPr>
          </a:p>
          <a:p>
            <a:pPr marL="91440">
              <a:lnSpc>
                <a:spcPts val="412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classes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3640328"/>
            <a:ext cx="611949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0335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Komponen </a:t>
            </a:r>
            <a:r>
              <a:rPr sz="2200" spc="-10" dirty="0">
                <a:latin typeface="Comic Sans MS"/>
                <a:cs typeface="Comic Sans MS"/>
              </a:rPr>
              <a:t>komponen </a:t>
            </a:r>
            <a:r>
              <a:rPr sz="2200" spc="-5" dirty="0">
                <a:latin typeface="Comic Sans MS"/>
                <a:cs typeface="Comic Sans MS"/>
              </a:rPr>
              <a:t>yang di bawah pyhsical  </a:t>
            </a:r>
            <a:r>
              <a:rPr sz="2200" spc="-10" dirty="0">
                <a:latin typeface="Comic Sans MS"/>
                <a:cs typeface="Comic Sans MS"/>
              </a:rPr>
              <a:t>root </a:t>
            </a:r>
            <a:r>
              <a:rPr sz="2200" spc="-5" dirty="0">
                <a:latin typeface="Comic Sans MS"/>
                <a:cs typeface="Comic Sans MS"/>
              </a:rPr>
              <a:t>berada pada level yang</a:t>
            </a:r>
            <a:r>
              <a:rPr sz="2200" spc="6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sama.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Physical </a:t>
            </a:r>
            <a:r>
              <a:rPr sz="2200" spc="-10" dirty="0">
                <a:latin typeface="Comic Sans MS"/>
                <a:cs typeface="Comic Sans MS"/>
              </a:rPr>
              <a:t>root </a:t>
            </a:r>
            <a:r>
              <a:rPr sz="2200" spc="-5" dirty="0">
                <a:latin typeface="Comic Sans MS"/>
                <a:cs typeface="Comic Sans MS"/>
              </a:rPr>
              <a:t>bernama 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/store</a:t>
            </a:r>
            <a:r>
              <a:rPr sz="2200" spc="-5" dirty="0">
                <a:latin typeface="Comic Sans MS"/>
                <a:cs typeface="Comic Sans MS"/>
              </a:rPr>
              <a:t>, dimana</a:t>
            </a:r>
            <a:r>
              <a:rPr sz="2200" spc="114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juga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Comic Sans MS"/>
                <a:cs typeface="Comic Sans MS"/>
              </a:rPr>
              <a:t>terdapat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konteks.</a:t>
            </a:r>
            <a:endParaRPr sz="2200">
              <a:latin typeface="Comic Sans MS"/>
              <a:cs typeface="Comic Sans MS"/>
            </a:endParaRPr>
          </a:p>
          <a:p>
            <a:pPr marL="355600" marR="23749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Client browser akan </a:t>
            </a:r>
            <a:r>
              <a:rPr sz="2200" spc="-10" dirty="0">
                <a:latin typeface="Comic Sans MS"/>
                <a:cs typeface="Comic Sans MS"/>
              </a:rPr>
              <a:t>meminta </a:t>
            </a:r>
            <a:r>
              <a:rPr sz="2200" spc="-5" dirty="0">
                <a:latin typeface="Comic Sans MS"/>
                <a:cs typeface="Comic Sans MS"/>
              </a:rPr>
              <a:t>halaman yang  dicari </a:t>
            </a:r>
            <a:r>
              <a:rPr sz="2200" spc="-10" dirty="0">
                <a:latin typeface="Comic Sans MS"/>
                <a:cs typeface="Comic Sans MS"/>
              </a:rPr>
              <a:t>dengan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URL:</a:t>
            </a:r>
            <a:endParaRPr sz="22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  <a:hlinkClick r:id="rId4"/>
              </a:rPr>
              <a:t>http://localhost/store/searchfrm.html.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" y="2247900"/>
            <a:ext cx="2194560" cy="118110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91440" marR="52069">
              <a:lnSpc>
                <a:spcPts val="3920"/>
              </a:lnSpc>
              <a:spcBef>
                <a:spcPts val="530"/>
              </a:spcBef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Clie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n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t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-Side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Scripting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8989" y="1956540"/>
            <a:ext cx="8096250" cy="2541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Merancang aplikasi Web yang memiliki halaman </a:t>
            </a:r>
            <a:r>
              <a:rPr sz="2200" spc="-10" dirty="0">
                <a:latin typeface="Comic Sans MS"/>
                <a:cs typeface="Comic Sans MS"/>
              </a:rPr>
              <a:t>klien  </a:t>
            </a:r>
            <a:r>
              <a:rPr sz="2200" spc="-5" dirty="0">
                <a:latin typeface="Comic Sans MS"/>
                <a:cs typeface="Comic Sans MS"/>
              </a:rPr>
              <a:t>dinamis memerlukan perhatian yang cermat untuk partisi  objek.</a:t>
            </a:r>
            <a:endParaRPr sz="2200">
              <a:latin typeface="Comic Sans MS"/>
              <a:cs typeface="Comic Sans MS"/>
            </a:endParaRPr>
          </a:p>
          <a:p>
            <a:pPr marL="355600" indent="-342900" algn="just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Comic Sans MS"/>
                <a:cs typeface="Comic Sans MS"/>
              </a:rPr>
              <a:t>Aplikasi </a:t>
            </a:r>
            <a:r>
              <a:rPr sz="2200" spc="-5" dirty="0">
                <a:latin typeface="Comic Sans MS"/>
                <a:cs typeface="Comic Sans MS"/>
              </a:rPr>
              <a:t>Thick Web client dapat memiliki segala</a:t>
            </a:r>
            <a:r>
              <a:rPr sz="2200" spc="4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macam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latin typeface="Comic Sans MS"/>
                <a:cs typeface="Comic Sans MS"/>
              </a:rPr>
              <a:t>benda dan </a:t>
            </a:r>
            <a:r>
              <a:rPr sz="2200" spc="-5" dirty="0">
                <a:latin typeface="Comic Sans MS"/>
                <a:cs typeface="Comic Sans MS"/>
              </a:rPr>
              <a:t>aktivitas </a:t>
            </a:r>
            <a:r>
              <a:rPr sz="2200" spc="-10" dirty="0">
                <a:latin typeface="Comic Sans MS"/>
                <a:cs typeface="Comic Sans MS"/>
              </a:rPr>
              <a:t>di</a:t>
            </a:r>
            <a:r>
              <a:rPr sz="2200" spc="5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klien.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6500" y="635508"/>
            <a:ext cx="5225796" cy="574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4998720" cy="102425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 marR="70485">
              <a:lnSpc>
                <a:spcPts val="3920"/>
              </a:lnSpc>
              <a:spcBef>
                <a:spcPts val="204"/>
              </a:spcBef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Modeling applets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  other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embedded</a:t>
            </a: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controls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7408" y="2089785"/>
            <a:ext cx="4282440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Comic Sans MS"/>
                <a:cs typeface="Comic Sans MS"/>
              </a:rPr>
              <a:t>Sebuah </a:t>
            </a:r>
            <a:r>
              <a:rPr sz="2200" spc="-5" dirty="0">
                <a:latin typeface="Comic Sans MS"/>
                <a:cs typeface="Comic Sans MS"/>
              </a:rPr>
              <a:t>simple class </a:t>
            </a:r>
            <a:r>
              <a:rPr sz="2200" spc="-10" dirty="0">
                <a:latin typeface="Comic Sans MS"/>
                <a:cs typeface="Comic Sans MS"/>
              </a:rPr>
              <a:t>diagram  dengan </a:t>
            </a:r>
            <a:r>
              <a:rPr sz="2200" spc="-5" dirty="0">
                <a:latin typeface="Comic Sans MS"/>
                <a:cs typeface="Comic Sans MS"/>
              </a:rPr>
              <a:t>«client page» yang  mempunyai </a:t>
            </a:r>
            <a:r>
              <a:rPr sz="2200" spc="-10" dirty="0">
                <a:latin typeface="Comic Sans MS"/>
                <a:cs typeface="Comic Sans MS"/>
              </a:rPr>
              <a:t>dua </a:t>
            </a:r>
            <a:r>
              <a:rPr sz="2200" spc="-5" dirty="0">
                <a:latin typeface="Comic Sans MS"/>
                <a:cs typeface="Comic Sans MS"/>
              </a:rPr>
              <a:t>JavaScript  </a:t>
            </a:r>
            <a:r>
              <a:rPr sz="2200" spc="-10" dirty="0">
                <a:latin typeface="Comic Sans MS"/>
                <a:cs typeface="Comic Sans MS"/>
              </a:rPr>
              <a:t>functions.</a:t>
            </a:r>
            <a:endParaRPr sz="2200">
              <a:latin typeface="Comic Sans MS"/>
              <a:cs typeface="Comic Sans MS"/>
            </a:endParaRPr>
          </a:p>
          <a:p>
            <a:pPr marL="354965" marR="508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  <a:tab pos="2838450" algn="l"/>
              </a:tabLst>
            </a:pPr>
            <a:r>
              <a:rPr sz="2200" spc="-5" dirty="0">
                <a:latin typeface="Comic Sans MS"/>
                <a:cs typeface="Comic Sans MS"/>
              </a:rPr>
              <a:t>Menampilkan sebuah «object»  stereo</a:t>
            </a:r>
            <a:r>
              <a:rPr sz="2200" spc="5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yped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as</a:t>
            </a:r>
            <a:r>
              <a:rPr sz="2200" dirty="0">
                <a:latin typeface="Comic Sans MS"/>
                <a:cs typeface="Comic Sans MS"/>
              </a:rPr>
              <a:t>s</a:t>
            </a:r>
            <a:r>
              <a:rPr sz="2200" spc="-5" dirty="0">
                <a:latin typeface="Comic Sans MS"/>
                <a:cs typeface="Comic Sans MS"/>
              </a:rPr>
              <a:t>oc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at</a:t>
            </a: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on  untuk Polynomial View applet  class.</a:t>
            </a:r>
            <a:endParaRPr sz="2200">
              <a:latin typeface="Comic Sans MS"/>
              <a:cs typeface="Comic Sans MS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Halaman </a:t>
            </a:r>
            <a:r>
              <a:rPr sz="2200" spc="-10" dirty="0">
                <a:latin typeface="Comic Sans MS"/>
                <a:cs typeface="Comic Sans MS"/>
              </a:rPr>
              <a:t>klien juga memiliki  </a:t>
            </a:r>
            <a:r>
              <a:rPr sz="2200" spc="-5" dirty="0">
                <a:latin typeface="Comic Sans MS"/>
                <a:cs typeface="Comic Sans MS"/>
              </a:rPr>
              <a:t>sebuah</a:t>
            </a:r>
            <a:r>
              <a:rPr sz="2200" spc="-5" dirty="0">
                <a:solidFill>
                  <a:srgbClr val="0462C1"/>
                </a:solidFill>
                <a:latin typeface="Comic Sans MS"/>
                <a:cs typeface="Comic Sans MS"/>
              </a:rPr>
              <a:t> </a:t>
            </a: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</a:rPr>
              <a:t>HTML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</a:rPr>
              <a:t>form</a:t>
            </a:r>
            <a:r>
              <a:rPr sz="2200" spc="-5" dirty="0">
                <a:solidFill>
                  <a:srgbClr val="0462C1"/>
                </a:solidFill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di  </a:t>
            </a:r>
            <a:r>
              <a:rPr sz="2200" spc="-5" dirty="0">
                <a:latin typeface="Comic Sans MS"/>
                <a:cs typeface="Comic Sans MS"/>
              </a:rPr>
              <a:t>dalamnya.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1333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Mapping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to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the UX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Model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379" y="1506071"/>
            <a:ext cx="10535285" cy="455358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25"/>
              </a:spcBef>
              <a:buFont typeface="Wingdings"/>
              <a:buChar char=""/>
              <a:tabLst>
                <a:tab pos="356235" algn="l"/>
                <a:tab pos="1271270" algn="l"/>
                <a:tab pos="2889885" algn="l"/>
                <a:tab pos="3476625" algn="l"/>
                <a:tab pos="5802630" algn="l"/>
                <a:tab pos="7172959" algn="l"/>
                <a:tab pos="8397240" algn="l"/>
                <a:tab pos="9375140" algn="l"/>
                <a:tab pos="9944100" algn="l"/>
              </a:tabLst>
            </a:pPr>
            <a:r>
              <a:rPr sz="2200" spc="-5" dirty="0">
                <a:latin typeface="Comic Sans MS"/>
                <a:cs typeface="Comic Sans MS"/>
              </a:rPr>
              <a:t>Un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uk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</a:t>
            </a:r>
            <a:r>
              <a:rPr sz="2200" dirty="0">
                <a:latin typeface="Comic Sans MS"/>
                <a:cs typeface="Comic Sans MS"/>
              </a:rPr>
              <a:t>m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ngu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mpert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han</a:t>
            </a:r>
            <a:r>
              <a:rPr sz="2200" dirty="0">
                <a:latin typeface="Comic Sans MS"/>
                <a:cs typeface="Comic Sans MS"/>
              </a:rPr>
              <a:t>k</a:t>
            </a:r>
            <a:r>
              <a:rPr sz="2200" spc="-5" dirty="0">
                <a:latin typeface="Comic Sans MS"/>
                <a:cs typeface="Comic Sans MS"/>
              </a:rPr>
              <a:t>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</a:t>
            </a:r>
            <a:r>
              <a:rPr sz="2200" spc="-15" dirty="0">
                <a:latin typeface="Comic Sans MS"/>
                <a:cs typeface="Comic Sans MS"/>
              </a:rPr>
              <a:t>m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spc="-15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aan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langs</a:t>
            </a:r>
            <a:r>
              <a:rPr sz="2200" spc="-15" dirty="0">
                <a:latin typeface="Comic Sans MS"/>
                <a:cs typeface="Comic Sans MS"/>
              </a:rPr>
              <a:t>u</a:t>
            </a:r>
            <a:r>
              <a:rPr sz="2200" spc="-1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antara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us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c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se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desain </a:t>
            </a:r>
            <a:r>
              <a:rPr sz="2200" spc="-10" dirty="0">
                <a:latin typeface="Comic Sans MS"/>
                <a:cs typeface="Comic Sans MS"/>
              </a:rPr>
              <a:t>model </a:t>
            </a:r>
            <a:r>
              <a:rPr sz="2200" spc="-5" dirty="0">
                <a:latin typeface="Comic Sans MS"/>
                <a:cs typeface="Comic Sans MS"/>
              </a:rPr>
              <a:t>ke </a:t>
            </a:r>
            <a:r>
              <a:rPr sz="2200" spc="-10" dirty="0">
                <a:latin typeface="Comic Sans MS"/>
                <a:cs typeface="Comic Sans MS"/>
              </a:rPr>
              <a:t>model</a:t>
            </a:r>
            <a:r>
              <a:rPr sz="2200" spc="8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UX.</a:t>
            </a:r>
            <a:endParaRPr sz="22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latin typeface="Comic Sans MS"/>
                <a:cs typeface="Comic Sans MS"/>
              </a:rPr>
              <a:t>Pemetaan ditangkap </a:t>
            </a:r>
            <a:r>
              <a:rPr sz="2200" spc="-10" dirty="0">
                <a:latin typeface="Comic Sans MS"/>
                <a:cs typeface="Comic Sans MS"/>
              </a:rPr>
              <a:t>dalam </a:t>
            </a:r>
            <a:r>
              <a:rPr sz="2200" spc="-5" dirty="0">
                <a:latin typeface="Comic Sans MS"/>
                <a:cs typeface="Comic Sans MS"/>
              </a:rPr>
              <a:t>diagram kelas yang </a:t>
            </a:r>
            <a:r>
              <a:rPr sz="2200" spc="-10" dirty="0">
                <a:latin typeface="Comic Sans MS"/>
                <a:cs typeface="Comic Sans MS"/>
              </a:rPr>
              <a:t>berisi </a:t>
            </a:r>
            <a:r>
              <a:rPr sz="2200" spc="-5" dirty="0">
                <a:latin typeface="Comic Sans MS"/>
                <a:cs typeface="Comic Sans MS"/>
              </a:rPr>
              <a:t>UX layar </a:t>
            </a:r>
            <a:r>
              <a:rPr sz="2200" spc="-10" dirty="0">
                <a:latin typeface="Comic Sans MS"/>
                <a:cs typeface="Comic Sans MS"/>
              </a:rPr>
              <a:t>dan kelas</a:t>
            </a:r>
            <a:r>
              <a:rPr sz="2200" spc="3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desain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model dengan </a:t>
            </a:r>
            <a:r>
              <a:rPr sz="2200" spc="-5" dirty="0">
                <a:latin typeface="Comic Sans MS"/>
                <a:cs typeface="Comic Sans MS"/>
              </a:rPr>
              <a:t>hubungan ketergantungan yang </a:t>
            </a:r>
            <a:r>
              <a:rPr sz="2200" spc="-10" dirty="0">
                <a:latin typeface="Comic Sans MS"/>
                <a:cs typeface="Comic Sans MS"/>
              </a:rPr>
              <a:t>menghubungkan</a:t>
            </a:r>
            <a:r>
              <a:rPr sz="2200" spc="1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mereka.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5" dirty="0">
                <a:latin typeface="Comic Sans MS"/>
                <a:cs typeface="Comic Sans MS"/>
              </a:rPr>
              <a:t>Menampilkan </a:t>
            </a: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page classes realisasi layar UX</a:t>
            </a:r>
            <a:r>
              <a:rPr sz="2200" spc="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model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800" algn="l"/>
                <a:tab pos="813435" algn="l"/>
                <a:tab pos="2409825" algn="l"/>
                <a:tab pos="3938904" algn="l"/>
                <a:tab pos="5180965" algn="l"/>
                <a:tab pos="6610350" algn="l"/>
                <a:tab pos="8453120" algn="l"/>
                <a:tab pos="9489440" algn="l"/>
              </a:tabLst>
            </a:pPr>
            <a:r>
              <a:rPr sz="2200" spc="-10" dirty="0">
                <a:latin typeface="Comic Sans MS"/>
                <a:cs typeface="Comic Sans MS"/>
              </a:rPr>
              <a:t>Ar</a:t>
            </a:r>
            <a:r>
              <a:rPr sz="2200" spc="5" dirty="0">
                <a:latin typeface="Comic Sans MS"/>
                <a:cs typeface="Comic Sans MS"/>
              </a:rPr>
              <a:t>s</a:t>
            </a:r>
            <a:r>
              <a:rPr sz="2200" spc="-10" dirty="0">
                <a:latin typeface="Comic Sans MS"/>
                <a:cs typeface="Comic Sans MS"/>
              </a:rPr>
              <a:t>it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tu</a:t>
            </a:r>
            <a:r>
              <a:rPr sz="2200" spc="-5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</a:t>
            </a:r>
            <a:r>
              <a:rPr sz="2200" spc="-20" dirty="0">
                <a:latin typeface="Comic Sans MS"/>
                <a:cs typeface="Comic Sans MS"/>
              </a:rPr>
              <a:t>d</a:t>
            </a:r>
            <a:r>
              <a:rPr sz="2200" spc="-5" dirty="0">
                <a:latin typeface="Comic Sans MS"/>
                <a:cs typeface="Comic Sans MS"/>
              </a:rPr>
              <a:t>erha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</a:t>
            </a:r>
            <a:r>
              <a:rPr sz="2200" spc="-15" dirty="0">
                <a:latin typeface="Comic Sans MS"/>
                <a:cs typeface="Comic Sans MS"/>
              </a:rPr>
              <a:t>m</a:t>
            </a:r>
            <a:r>
              <a:rPr sz="2200" spc="-10" dirty="0">
                <a:latin typeface="Comic Sans MS"/>
                <a:cs typeface="Comic Sans MS"/>
              </a:rPr>
              <a:t>il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k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pem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taa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sa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u</a:t>
            </a:r>
            <a:r>
              <a:rPr sz="2200" spc="-10" dirty="0">
                <a:latin typeface="Comic Sans MS"/>
                <a:cs typeface="Comic Sans MS"/>
              </a:rPr>
              <a:t>-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r>
              <a:rPr sz="2200" spc="-10" dirty="0">
                <a:latin typeface="Comic Sans MS"/>
                <a:cs typeface="Comic Sans MS"/>
              </a:rPr>
              <a:t>e-</a:t>
            </a:r>
            <a:r>
              <a:rPr sz="2200" spc="-5" dirty="0">
                <a:latin typeface="Comic Sans MS"/>
                <a:cs typeface="Comic Sans MS"/>
              </a:rPr>
              <a:t>sa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u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tar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5" dirty="0">
                <a:latin typeface="Comic Sans MS"/>
                <a:cs typeface="Comic Sans MS"/>
              </a:rPr>
              <a:t>h</a:t>
            </a:r>
            <a:r>
              <a:rPr sz="2200" spc="-5" dirty="0">
                <a:latin typeface="Comic Sans MS"/>
                <a:cs typeface="Comic Sans MS"/>
              </a:rPr>
              <a:t>alam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endParaRPr sz="2200">
              <a:latin typeface="Comic Sans MS"/>
              <a:cs typeface="Comic Sans MS"/>
            </a:endParaRPr>
          </a:p>
          <a:p>
            <a:pPr marL="8128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Web </a:t>
            </a:r>
            <a:r>
              <a:rPr sz="2200" spc="-10" dirty="0">
                <a:latin typeface="Comic Sans MS"/>
                <a:cs typeface="Comic Sans MS"/>
              </a:rPr>
              <a:t>kelas-klien </a:t>
            </a:r>
            <a:r>
              <a:rPr sz="2200" spc="-5" dirty="0">
                <a:latin typeface="Comic Sans MS"/>
                <a:cs typeface="Comic Sans MS"/>
              </a:rPr>
              <a:t>atau halaman-dan server</a:t>
            </a:r>
            <a:r>
              <a:rPr sz="2200" spc="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layar</a:t>
            </a:r>
            <a:endParaRPr sz="2200">
              <a:latin typeface="Comic Sans MS"/>
              <a:cs typeface="Comic Sans MS"/>
            </a:endParaRPr>
          </a:p>
          <a:p>
            <a:pPr marL="812800" marR="5080" lvl="1" indent="-342900">
              <a:lnSpc>
                <a:spcPct val="150000"/>
              </a:lnSpc>
              <a:buFont typeface="Arial"/>
              <a:buChar char="•"/>
              <a:tabLst>
                <a:tab pos="812800" algn="l"/>
                <a:tab pos="813435" algn="l"/>
                <a:tab pos="1743710" algn="l"/>
                <a:tab pos="3235960" algn="l"/>
                <a:tab pos="3969385" algn="l"/>
                <a:tab pos="4754245" algn="l"/>
                <a:tab pos="6162675" algn="l"/>
                <a:tab pos="6973570" algn="l"/>
                <a:tab pos="8154670" algn="l"/>
                <a:tab pos="8913495" algn="l"/>
              </a:tabLst>
            </a:pPr>
            <a:r>
              <a:rPr sz="2200" spc="-5" dirty="0">
                <a:latin typeface="Comic Sans MS"/>
                <a:cs typeface="Comic Sans MS"/>
              </a:rPr>
              <a:t>Dalam	ars</a:t>
            </a:r>
            <a:r>
              <a:rPr sz="2200" spc="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ektur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lebih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ko</a:t>
            </a:r>
            <a:r>
              <a:rPr sz="2200" dirty="0">
                <a:latin typeface="Comic Sans MS"/>
                <a:cs typeface="Comic Sans MS"/>
              </a:rPr>
              <a:t>m</a:t>
            </a:r>
            <a:r>
              <a:rPr sz="2200" spc="-5" dirty="0">
                <a:latin typeface="Comic Sans MS"/>
                <a:cs typeface="Comic Sans MS"/>
              </a:rPr>
              <a:t>pleks,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kela</a:t>
            </a:r>
            <a:r>
              <a:rPr sz="2200" spc="-5" dirty="0">
                <a:latin typeface="Comic Sans MS"/>
                <a:cs typeface="Comic Sans MS"/>
              </a:rPr>
              <a:t>s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hal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man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We</a:t>
            </a:r>
            <a:r>
              <a:rPr sz="2200" spc="-5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berta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ggung  </a:t>
            </a:r>
            <a:r>
              <a:rPr sz="2200" spc="-10" dirty="0">
                <a:latin typeface="Comic Sans MS"/>
                <a:cs typeface="Comic Sans MS"/>
              </a:rPr>
              <a:t>jawab </a:t>
            </a:r>
            <a:r>
              <a:rPr sz="2200" spc="-5" dirty="0">
                <a:latin typeface="Comic Sans MS"/>
                <a:cs typeface="Comic Sans MS"/>
              </a:rPr>
              <a:t>untuk memberikan beberapa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layar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750125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 model mapping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with UX</a:t>
            </a: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model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7655" y="1761744"/>
            <a:ext cx="9680448" cy="3549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1608" y="682751"/>
            <a:ext cx="7580376" cy="560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39" y="1761744"/>
            <a:ext cx="3554095" cy="313372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54940" marR="68580">
              <a:lnSpc>
                <a:spcPct val="90200"/>
              </a:lnSpc>
              <a:spcBef>
                <a:spcPts val="340"/>
              </a:spcBef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 model  mappings with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UX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model,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including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«screen  compartment»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mappings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1459" y="626363"/>
            <a:ext cx="7802880" cy="511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2856230" cy="211709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52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</a:t>
            </a: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model</a:t>
            </a:r>
            <a:endParaRPr sz="3600">
              <a:latin typeface="Calibri"/>
              <a:cs typeface="Calibri"/>
            </a:endParaRPr>
          </a:p>
          <a:p>
            <a:pPr marL="92075" marR="104139">
              <a:lnSpc>
                <a:spcPct val="90400"/>
              </a:lnSpc>
              <a:spcBef>
                <a:spcPts val="200"/>
              </a:spcBef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impleme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n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ting  UX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model 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contract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74879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Guidelines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for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</a:t>
            </a:r>
            <a:r>
              <a:rPr sz="3600" b="1" spc="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379" y="1506071"/>
            <a:ext cx="10535920" cy="304482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2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b="1" spc="-5" dirty="0">
                <a:latin typeface="Comic Sans MS"/>
                <a:cs typeface="Comic Sans MS"/>
              </a:rPr>
              <a:t>Berhati-hatilah menggunakan kemampuan </a:t>
            </a:r>
            <a:r>
              <a:rPr sz="2200" b="1" spc="-10" dirty="0">
                <a:latin typeface="Comic Sans MS"/>
                <a:cs typeface="Comic Sans MS"/>
              </a:rPr>
              <a:t>terbaru </a:t>
            </a:r>
            <a:r>
              <a:rPr sz="2200" b="1" spc="-5" dirty="0">
                <a:latin typeface="Comic Sans MS"/>
                <a:cs typeface="Comic Sans MS"/>
              </a:rPr>
              <a:t>dari</a:t>
            </a:r>
            <a:r>
              <a:rPr sz="2200" b="1" spc="85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browser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10" dirty="0">
                <a:latin typeface="Comic Sans MS"/>
                <a:cs typeface="Comic Sans MS"/>
              </a:rPr>
              <a:t>Sulit </a:t>
            </a:r>
            <a:r>
              <a:rPr sz="2200" spc="-5" dirty="0">
                <a:latin typeface="Comic Sans MS"/>
                <a:cs typeface="Comic Sans MS"/>
              </a:rPr>
              <a:t>memprediksi </a:t>
            </a:r>
            <a:r>
              <a:rPr sz="2200" spc="-10" dirty="0">
                <a:latin typeface="Comic Sans MS"/>
                <a:cs typeface="Comic Sans MS"/>
              </a:rPr>
              <a:t>fitur </a:t>
            </a:r>
            <a:r>
              <a:rPr sz="2200" spc="-5" dirty="0">
                <a:latin typeface="Comic Sans MS"/>
                <a:cs typeface="Comic Sans MS"/>
              </a:rPr>
              <a:t>standar, karena </a:t>
            </a:r>
            <a:r>
              <a:rPr sz="2200" spc="-10" dirty="0">
                <a:latin typeface="Comic Sans MS"/>
                <a:cs typeface="Comic Sans MS"/>
              </a:rPr>
              <a:t>terjadinya </a:t>
            </a:r>
            <a:r>
              <a:rPr sz="2200" spc="-5" dirty="0">
                <a:latin typeface="Comic Sans MS"/>
                <a:cs typeface="Comic Sans MS"/>
              </a:rPr>
              <a:t>perang antar</a:t>
            </a:r>
            <a:r>
              <a:rPr sz="2200" spc="2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browser</a:t>
            </a:r>
            <a:endParaRPr sz="22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b="1" spc="-10" dirty="0">
                <a:latin typeface="Comic Sans MS"/>
                <a:cs typeface="Comic Sans MS"/>
              </a:rPr>
              <a:t>Pikirkan tentang </a:t>
            </a:r>
            <a:r>
              <a:rPr sz="2200" b="1" spc="-5" dirty="0">
                <a:latin typeface="Comic Sans MS"/>
                <a:cs typeface="Comic Sans MS"/>
              </a:rPr>
              <a:t>bagaimana halaman </a:t>
            </a:r>
            <a:r>
              <a:rPr sz="2200" b="1" spc="-10" dirty="0">
                <a:latin typeface="Comic Sans MS"/>
                <a:cs typeface="Comic Sans MS"/>
              </a:rPr>
              <a:t>tersebut </a:t>
            </a:r>
            <a:r>
              <a:rPr sz="2200" b="1" spc="-5" dirty="0">
                <a:latin typeface="Comic Sans MS"/>
                <a:cs typeface="Comic Sans MS"/>
              </a:rPr>
              <a:t>akan</a:t>
            </a:r>
            <a:r>
              <a:rPr sz="2200" b="1" spc="105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diuji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800" algn="l"/>
                <a:tab pos="813435" algn="l"/>
                <a:tab pos="1910080" algn="l"/>
                <a:tab pos="3117215" algn="l"/>
                <a:tab pos="4436745" algn="l"/>
                <a:tab pos="5337810" algn="l"/>
                <a:tab pos="6243320" algn="l"/>
                <a:tab pos="8128634" algn="l"/>
                <a:tab pos="9022080" algn="l"/>
                <a:tab pos="9790430" algn="l"/>
              </a:tabLst>
            </a:pPr>
            <a:r>
              <a:rPr sz="2200" spc="-5" dirty="0">
                <a:latin typeface="Comic Sans MS"/>
                <a:cs typeface="Comic Sans MS"/>
              </a:rPr>
              <a:t>Jangan	gunakan	petunjuk	visual	untuk	memberitahu	</a:t>
            </a:r>
            <a:r>
              <a:rPr sz="2200" dirty="0">
                <a:latin typeface="Comic Sans MS"/>
                <a:cs typeface="Comic Sans MS"/>
              </a:rPr>
              <a:t>aktor	</a:t>
            </a:r>
            <a:r>
              <a:rPr sz="2200" spc="-5" dirty="0">
                <a:latin typeface="Comic Sans MS"/>
                <a:cs typeface="Comic Sans MS"/>
              </a:rPr>
              <a:t>tahu	</a:t>
            </a:r>
            <a:r>
              <a:rPr sz="2200" spc="-10" dirty="0">
                <a:latin typeface="Comic Sans MS"/>
                <a:cs typeface="Comic Sans MS"/>
              </a:rPr>
              <a:t>kapan</a:t>
            </a:r>
            <a:endParaRPr sz="2200">
              <a:latin typeface="Comic Sans MS"/>
              <a:cs typeface="Comic Sans MS"/>
            </a:endParaRPr>
          </a:p>
          <a:p>
            <a:pPr marL="812800" marR="5080">
              <a:lnSpc>
                <a:spcPct val="150000"/>
              </a:lnSpc>
              <a:spcBef>
                <a:spcPts val="5"/>
              </a:spcBef>
              <a:tabLst>
                <a:tab pos="2001520" algn="l"/>
                <a:tab pos="3310890" algn="l"/>
                <a:tab pos="4119879" algn="l"/>
                <a:tab pos="4998085" algn="l"/>
                <a:tab pos="6761480" algn="l"/>
                <a:tab pos="7808595" algn="l"/>
                <a:tab pos="8867775" algn="l"/>
                <a:tab pos="9939655" algn="l"/>
              </a:tabLst>
            </a:pPr>
            <a:r>
              <a:rPr sz="2200" spc="-5" dirty="0">
                <a:latin typeface="Comic Sans MS"/>
                <a:cs typeface="Comic Sans MS"/>
              </a:rPr>
              <a:t>hal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man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seb</a:t>
            </a:r>
            <a:r>
              <a:rPr sz="2200" dirty="0">
                <a:latin typeface="Comic Sans MS"/>
                <a:cs typeface="Comic Sans MS"/>
              </a:rPr>
              <a:t>u</a:t>
            </a:r>
            <a:r>
              <a:rPr sz="2200" spc="-5" dirty="0">
                <a:latin typeface="Comic Sans MS"/>
                <a:cs typeface="Comic Sans MS"/>
              </a:rPr>
              <a:t>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am</a:t>
            </a:r>
            <a:r>
              <a:rPr sz="2200" spc="1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un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uk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berintera</a:t>
            </a:r>
            <a:r>
              <a:rPr sz="2200" spc="10" dirty="0">
                <a:latin typeface="Comic Sans MS"/>
                <a:cs typeface="Comic Sans MS"/>
              </a:rPr>
              <a:t>k</a:t>
            </a:r>
            <a:r>
              <a:rPr sz="2200" spc="-5" dirty="0">
                <a:latin typeface="Comic Sans MS"/>
                <a:cs typeface="Comic Sans MS"/>
              </a:rPr>
              <a:t>si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kecual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5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gan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is</a:t>
            </a:r>
            <a:r>
              <a:rPr sz="2200" spc="-15" dirty="0">
                <a:latin typeface="Comic Sans MS"/>
                <a:cs typeface="Comic Sans MS"/>
              </a:rPr>
              <a:t>y</a:t>
            </a:r>
            <a:r>
              <a:rPr sz="2200" spc="-5" dirty="0">
                <a:latin typeface="Comic Sans MS"/>
                <a:cs typeface="Comic Sans MS"/>
              </a:rPr>
              <a:t>ar</a:t>
            </a:r>
            <a:r>
              <a:rPr sz="2200" spc="15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yang  sama </a:t>
            </a:r>
            <a:r>
              <a:rPr sz="2200" spc="-10" dirty="0">
                <a:latin typeface="Comic Sans MS"/>
                <a:cs typeface="Comic Sans MS"/>
              </a:rPr>
              <a:t>dapat </a:t>
            </a:r>
            <a:r>
              <a:rPr sz="2200" spc="-5" dirty="0">
                <a:latin typeface="Comic Sans MS"/>
                <a:cs typeface="Comic Sans MS"/>
              </a:rPr>
              <a:t>diakses oleh alat pengujian</a:t>
            </a:r>
            <a:r>
              <a:rPr sz="2200" spc="10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otomatis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74879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Guidelines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for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</a:t>
            </a:r>
            <a:r>
              <a:rPr sz="3600" b="1" spc="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684" y="1506071"/>
            <a:ext cx="10633075" cy="405066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42900" marR="8890" indent="-342900" algn="r">
              <a:lnSpc>
                <a:spcPct val="100000"/>
              </a:lnSpc>
              <a:spcBef>
                <a:spcPts val="1425"/>
              </a:spcBef>
              <a:buFont typeface="Wingdings"/>
              <a:buChar char=""/>
              <a:tabLst>
                <a:tab pos="342900" algn="l"/>
                <a:tab pos="1567815" algn="l"/>
                <a:tab pos="2740025" algn="l"/>
                <a:tab pos="3717290" algn="l"/>
                <a:tab pos="5687695" algn="l"/>
                <a:tab pos="7179945" algn="l"/>
                <a:tab pos="8402320" algn="l"/>
                <a:tab pos="9722485" algn="l"/>
              </a:tabLst>
            </a:pPr>
            <a:r>
              <a:rPr sz="2200" b="1" spc="-10" dirty="0">
                <a:latin typeface="Comic Sans MS"/>
                <a:cs typeface="Comic Sans MS"/>
              </a:rPr>
              <a:t>Hindar</a:t>
            </a:r>
            <a:r>
              <a:rPr sz="2200" b="1" spc="-5" dirty="0">
                <a:latin typeface="Comic Sans MS"/>
                <a:cs typeface="Comic Sans MS"/>
              </a:rPr>
              <a:t>i</a:t>
            </a:r>
            <a:r>
              <a:rPr sz="2200" b="1" dirty="0">
                <a:latin typeface="Comic Sans MS"/>
                <a:cs typeface="Comic Sans MS"/>
              </a:rPr>
              <a:t>	</a:t>
            </a:r>
            <a:r>
              <a:rPr sz="2200" b="1" spc="-5" dirty="0">
                <a:latin typeface="Comic Sans MS"/>
                <a:cs typeface="Comic Sans MS"/>
              </a:rPr>
              <a:t>godaan</a:t>
            </a:r>
            <a:r>
              <a:rPr sz="2200" b="1" dirty="0">
                <a:latin typeface="Comic Sans MS"/>
                <a:cs typeface="Comic Sans MS"/>
              </a:rPr>
              <a:t>	</a:t>
            </a:r>
            <a:r>
              <a:rPr sz="2200" b="1" spc="-5" dirty="0">
                <a:latin typeface="Comic Sans MS"/>
                <a:cs typeface="Comic Sans MS"/>
              </a:rPr>
              <a:t>unt</a:t>
            </a:r>
            <a:r>
              <a:rPr sz="2200" b="1" dirty="0">
                <a:latin typeface="Comic Sans MS"/>
                <a:cs typeface="Comic Sans MS"/>
              </a:rPr>
              <a:t>u</a:t>
            </a:r>
            <a:r>
              <a:rPr sz="2200" b="1" spc="-5" dirty="0">
                <a:latin typeface="Comic Sans MS"/>
                <a:cs typeface="Comic Sans MS"/>
              </a:rPr>
              <a:t>k</a:t>
            </a:r>
            <a:r>
              <a:rPr sz="2200" b="1" dirty="0">
                <a:latin typeface="Comic Sans MS"/>
                <a:cs typeface="Comic Sans MS"/>
              </a:rPr>
              <a:t>	</a:t>
            </a:r>
            <a:r>
              <a:rPr sz="2200" b="1" spc="-5" dirty="0">
                <a:latin typeface="Comic Sans MS"/>
                <a:cs typeface="Comic Sans MS"/>
              </a:rPr>
              <a:t>m</a:t>
            </a:r>
            <a:r>
              <a:rPr sz="2200" b="1" spc="-15" dirty="0">
                <a:latin typeface="Comic Sans MS"/>
                <a:cs typeface="Comic Sans MS"/>
              </a:rPr>
              <a:t>e</a:t>
            </a:r>
            <a:r>
              <a:rPr sz="2200" b="1" spc="-10" dirty="0">
                <a:latin typeface="Comic Sans MS"/>
                <a:cs typeface="Comic Sans MS"/>
              </a:rPr>
              <a:t>ngg</a:t>
            </a:r>
            <a:r>
              <a:rPr sz="2200" b="1" spc="-15" dirty="0">
                <a:latin typeface="Comic Sans MS"/>
                <a:cs typeface="Comic Sans MS"/>
              </a:rPr>
              <a:t>u</a:t>
            </a:r>
            <a:r>
              <a:rPr sz="2200" b="1" spc="5" dirty="0">
                <a:latin typeface="Comic Sans MS"/>
                <a:cs typeface="Comic Sans MS"/>
              </a:rPr>
              <a:t>n</a:t>
            </a:r>
            <a:r>
              <a:rPr sz="2200" b="1" spc="-5" dirty="0">
                <a:latin typeface="Comic Sans MS"/>
                <a:cs typeface="Comic Sans MS"/>
              </a:rPr>
              <a:t>akan</a:t>
            </a:r>
            <a:r>
              <a:rPr sz="2200" b="1" dirty="0">
                <a:latin typeface="Comic Sans MS"/>
                <a:cs typeface="Comic Sans MS"/>
              </a:rPr>
              <a:t>	</a:t>
            </a:r>
            <a:r>
              <a:rPr sz="2200" b="1" spc="-10" dirty="0">
                <a:latin typeface="Comic Sans MS"/>
                <a:cs typeface="Comic Sans MS"/>
              </a:rPr>
              <a:t>beb</a:t>
            </a:r>
            <a:r>
              <a:rPr sz="2200" b="1" spc="-20" dirty="0">
                <a:latin typeface="Comic Sans MS"/>
                <a:cs typeface="Comic Sans MS"/>
              </a:rPr>
              <a:t>e</a:t>
            </a:r>
            <a:r>
              <a:rPr sz="2200" b="1" spc="-10" dirty="0">
                <a:latin typeface="Comic Sans MS"/>
                <a:cs typeface="Comic Sans MS"/>
              </a:rPr>
              <a:t>rap</a:t>
            </a:r>
            <a:r>
              <a:rPr sz="2200" b="1" spc="-5" dirty="0">
                <a:latin typeface="Comic Sans MS"/>
                <a:cs typeface="Comic Sans MS"/>
              </a:rPr>
              <a:t>a</a:t>
            </a:r>
            <a:r>
              <a:rPr sz="2200" b="1" dirty="0">
                <a:latin typeface="Comic Sans MS"/>
                <a:cs typeface="Comic Sans MS"/>
              </a:rPr>
              <a:t>	</a:t>
            </a:r>
            <a:r>
              <a:rPr sz="2200" b="1" spc="-10" dirty="0">
                <a:latin typeface="Comic Sans MS"/>
                <a:cs typeface="Comic Sans MS"/>
              </a:rPr>
              <a:t>jendel</a:t>
            </a:r>
            <a:r>
              <a:rPr sz="2200" b="1" spc="-5" dirty="0">
                <a:latin typeface="Comic Sans MS"/>
                <a:cs typeface="Comic Sans MS"/>
              </a:rPr>
              <a:t>a</a:t>
            </a:r>
            <a:r>
              <a:rPr sz="2200" b="1" dirty="0">
                <a:latin typeface="Comic Sans MS"/>
                <a:cs typeface="Comic Sans MS"/>
              </a:rPr>
              <a:t>	</a:t>
            </a:r>
            <a:r>
              <a:rPr sz="2200" b="1" spc="-10" dirty="0">
                <a:latin typeface="Comic Sans MS"/>
                <a:cs typeface="Comic Sans MS"/>
              </a:rPr>
              <a:t>browse</a:t>
            </a:r>
            <a:r>
              <a:rPr sz="2200" b="1" spc="-5" dirty="0">
                <a:latin typeface="Comic Sans MS"/>
                <a:cs typeface="Comic Sans MS"/>
              </a:rPr>
              <a:t>r</a:t>
            </a:r>
            <a:r>
              <a:rPr sz="2200" b="1" dirty="0">
                <a:latin typeface="Comic Sans MS"/>
                <a:cs typeface="Comic Sans MS"/>
              </a:rPr>
              <a:t>	</a:t>
            </a:r>
            <a:r>
              <a:rPr sz="2200" b="1" spc="-5" dirty="0">
                <a:latin typeface="Comic Sans MS"/>
                <a:cs typeface="Comic Sans MS"/>
              </a:rPr>
              <a:t>s</a:t>
            </a:r>
            <a:r>
              <a:rPr sz="2200" b="1" spc="-15" dirty="0">
                <a:latin typeface="Comic Sans MS"/>
                <a:cs typeface="Comic Sans MS"/>
              </a:rPr>
              <a:t>e</a:t>
            </a:r>
            <a:r>
              <a:rPr sz="2200" b="1" spc="-5" dirty="0">
                <a:latin typeface="Comic Sans MS"/>
                <a:cs typeface="Comic Sans MS"/>
              </a:rPr>
              <a:t>c</a:t>
            </a:r>
            <a:r>
              <a:rPr sz="2200" b="1" dirty="0">
                <a:latin typeface="Comic Sans MS"/>
                <a:cs typeface="Comic Sans MS"/>
              </a:rPr>
              <a:t>a</a:t>
            </a:r>
            <a:r>
              <a:rPr sz="2200" b="1" spc="-10" dirty="0">
                <a:latin typeface="Comic Sans MS"/>
                <a:cs typeface="Comic Sans MS"/>
              </a:rPr>
              <a:t>ra</a:t>
            </a:r>
            <a:endParaRPr sz="22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latin typeface="Comic Sans MS"/>
                <a:cs typeface="Comic Sans MS"/>
              </a:rPr>
              <a:t>bersamaan.</a:t>
            </a:r>
            <a:endParaRPr sz="2200">
              <a:latin typeface="Comic Sans MS"/>
              <a:cs typeface="Comic Sans MS"/>
            </a:endParaRPr>
          </a:p>
          <a:p>
            <a:pPr marL="342265" marR="6985" lvl="1" indent="-342265" algn="r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42265" algn="l"/>
                <a:tab pos="342900" algn="l"/>
                <a:tab pos="1741805" algn="l"/>
                <a:tab pos="2571115" algn="l"/>
                <a:tab pos="3349625" algn="l"/>
                <a:tab pos="4579620" algn="l"/>
                <a:tab pos="5495925" algn="l"/>
                <a:tab pos="6898005" algn="l"/>
                <a:tab pos="8124825" algn="l"/>
                <a:tab pos="9695180" algn="l"/>
              </a:tabLst>
            </a:pPr>
            <a:r>
              <a:rPr sz="2200" spc="-5" dirty="0">
                <a:latin typeface="Comic Sans MS"/>
                <a:cs typeface="Comic Sans MS"/>
              </a:rPr>
              <a:t>Meskipun	fitur	yang	</a:t>
            </a:r>
            <a:r>
              <a:rPr sz="2200" spc="-10" dirty="0">
                <a:latin typeface="Comic Sans MS"/>
                <a:cs typeface="Comic Sans MS"/>
              </a:rPr>
              <a:t>berguna	</a:t>
            </a:r>
            <a:r>
              <a:rPr sz="2200" spc="-5" dirty="0">
                <a:latin typeface="Comic Sans MS"/>
                <a:cs typeface="Comic Sans MS"/>
              </a:rPr>
              <a:t>untuk	beberapa 	aplikas</a:t>
            </a:r>
            <a:r>
              <a:rPr sz="2200" spc="-1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</a:t>
            </a: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cang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endParaRPr sz="2200">
              <a:latin typeface="Comic Sans MS"/>
              <a:cs typeface="Comic Sans MS"/>
            </a:endParaRPr>
          </a:p>
          <a:p>
            <a:pPr marL="812165">
              <a:lnSpc>
                <a:spcPct val="100000"/>
              </a:lnSpc>
              <a:spcBef>
                <a:spcPts val="1320"/>
              </a:spcBef>
              <a:tabLst>
                <a:tab pos="2457450" algn="l"/>
                <a:tab pos="3075940" algn="l"/>
                <a:tab pos="4599940" algn="l"/>
                <a:tab pos="5371465" algn="l"/>
                <a:tab pos="7317740" algn="l"/>
                <a:tab pos="8117840" algn="l"/>
                <a:tab pos="8803640" algn="l"/>
                <a:tab pos="9424035" algn="l"/>
                <a:tab pos="10039985" algn="l"/>
              </a:tabLst>
            </a:pP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lihara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u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anta</a:t>
            </a:r>
            <a:r>
              <a:rPr sz="2200" spc="5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m</a:t>
            </a:r>
            <a:r>
              <a:rPr sz="2200" spc="-5" dirty="0">
                <a:latin typeface="Comic Sans MS"/>
                <a:cs typeface="Comic Sans MS"/>
              </a:rPr>
              <a:t>uka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kli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spc="5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utu</a:t>
            </a:r>
            <a:r>
              <a:rPr sz="2200" spc="5" dirty="0">
                <a:latin typeface="Comic Sans MS"/>
                <a:cs typeface="Comic Sans MS"/>
              </a:rPr>
              <a:t>h</a:t>
            </a:r>
            <a:r>
              <a:rPr sz="2200" spc="-10" dirty="0">
                <a:latin typeface="Comic Sans MS"/>
                <a:cs typeface="Comic Sans MS"/>
              </a:rPr>
              <a:t>ka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l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bi</a:t>
            </a:r>
            <a:r>
              <a:rPr sz="2200" spc="-5" dirty="0">
                <a:latin typeface="Comic Sans MS"/>
                <a:cs typeface="Comic Sans MS"/>
              </a:rPr>
              <a:t>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dar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du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kal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lipat</a:t>
            </a:r>
            <a:endParaRPr sz="2200">
              <a:latin typeface="Comic Sans MS"/>
              <a:cs typeface="Comic Sans MS"/>
            </a:endParaRPr>
          </a:p>
          <a:p>
            <a:pPr marL="812165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latin typeface="Comic Sans MS"/>
                <a:cs typeface="Comic Sans MS"/>
              </a:rPr>
              <a:t>dalam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usaha.</a:t>
            </a:r>
            <a:endParaRPr sz="22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Jaga </a:t>
            </a:r>
            <a:r>
              <a:rPr sz="2200" b="1" spc="-10" dirty="0">
                <a:latin typeface="Comic Sans MS"/>
                <a:cs typeface="Comic Sans MS"/>
              </a:rPr>
              <a:t>fokus </a:t>
            </a:r>
            <a:r>
              <a:rPr sz="2200" b="1" spc="-5" dirty="0">
                <a:latin typeface="Comic Sans MS"/>
                <a:cs typeface="Comic Sans MS"/>
              </a:rPr>
              <a:t>halaman server pada pembangunan user</a:t>
            </a:r>
            <a:r>
              <a:rPr sz="2200" b="1" spc="100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interface.</a:t>
            </a:r>
            <a:endParaRPr sz="2200">
              <a:latin typeface="Comic Sans MS"/>
              <a:cs typeface="Comic Sans MS"/>
            </a:endParaRPr>
          </a:p>
          <a:p>
            <a:pPr marL="342265" marR="5080" lvl="1" indent="-342265" algn="r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42265" algn="l"/>
                <a:tab pos="342900" algn="l"/>
                <a:tab pos="1437005" algn="l"/>
                <a:tab pos="3323590" algn="l"/>
                <a:tab pos="4074160" algn="l"/>
                <a:tab pos="4956175" algn="l"/>
                <a:tab pos="5832475" algn="l"/>
                <a:tab pos="6210935" algn="l"/>
                <a:tab pos="7195184" algn="l"/>
                <a:tab pos="8432800" algn="l"/>
              </a:tabLst>
            </a:pPr>
            <a:r>
              <a:rPr sz="2200" spc="-10" dirty="0">
                <a:latin typeface="Comic Sans MS"/>
                <a:cs typeface="Comic Sans MS"/>
              </a:rPr>
              <a:t>Hindari	</a:t>
            </a:r>
            <a:r>
              <a:rPr sz="2200" spc="-5" dirty="0">
                <a:latin typeface="Comic Sans MS"/>
                <a:cs typeface="Comic Sans MS"/>
              </a:rPr>
              <a:t>menempatkan	</a:t>
            </a:r>
            <a:r>
              <a:rPr sz="2200" spc="-10" dirty="0">
                <a:latin typeface="Comic Sans MS"/>
                <a:cs typeface="Comic Sans MS"/>
              </a:rPr>
              <a:t>kode	</a:t>
            </a:r>
            <a:r>
              <a:rPr sz="2200" spc="-5" dirty="0">
                <a:latin typeface="Comic Sans MS"/>
                <a:cs typeface="Comic Sans MS"/>
              </a:rPr>
              <a:t>logika	bisnis	</a:t>
            </a:r>
            <a:r>
              <a:rPr sz="2200" spc="-10" dirty="0">
                <a:latin typeface="Comic Sans MS"/>
                <a:cs typeface="Comic Sans MS"/>
              </a:rPr>
              <a:t>di	</a:t>
            </a:r>
            <a:r>
              <a:rPr sz="2200" dirty="0">
                <a:latin typeface="Comic Sans MS"/>
                <a:cs typeface="Comic Sans MS"/>
              </a:rPr>
              <a:t>server	</a:t>
            </a:r>
            <a:r>
              <a:rPr sz="2200" spc="-5" dirty="0">
                <a:latin typeface="Comic Sans MS"/>
                <a:cs typeface="Comic Sans MS"/>
              </a:rPr>
              <a:t>halaman.	Menggunakan</a:t>
            </a:r>
            <a:endParaRPr sz="2200">
              <a:latin typeface="Comic Sans MS"/>
              <a:cs typeface="Comic Sans MS"/>
            </a:endParaRPr>
          </a:p>
          <a:p>
            <a:pPr marL="812165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benda-benda </a:t>
            </a:r>
            <a:r>
              <a:rPr sz="2200" spc="-5" dirty="0">
                <a:latin typeface="Comic Sans MS"/>
                <a:cs typeface="Comic Sans MS"/>
              </a:rPr>
              <a:t>eksternal untuk merangkum </a:t>
            </a:r>
            <a:r>
              <a:rPr sz="2200" spc="-10" dirty="0">
                <a:latin typeface="Comic Sans MS"/>
                <a:cs typeface="Comic Sans MS"/>
              </a:rPr>
              <a:t>jenis</a:t>
            </a:r>
            <a:r>
              <a:rPr sz="2200" spc="10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logika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8634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WAE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–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Component</a:t>
            </a:r>
            <a:r>
              <a:rPr sz="3600" b="1" spc="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View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8619" y="969644"/>
            <a:ext cx="2386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spc="-10" dirty="0">
                <a:latin typeface="Comic Sans MS"/>
                <a:cs typeface="Comic Sans MS"/>
              </a:rPr>
              <a:t>Static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Page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8619" y="1311021"/>
            <a:ext cx="2711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spc="-5" dirty="0">
                <a:latin typeface="Comic Sans MS"/>
                <a:cs typeface="Comic Sans MS"/>
              </a:rPr>
              <a:t>Dynamic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Page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8619" y="1652397"/>
            <a:ext cx="2663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spc="-5" dirty="0">
                <a:latin typeface="Comic Sans MS"/>
                <a:cs typeface="Comic Sans MS"/>
              </a:rPr>
              <a:t>Physical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Root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1436" y="2322576"/>
            <a:ext cx="2362200" cy="3147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1908" y="5761431"/>
            <a:ext cx="15189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Static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Page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4315" y="2322576"/>
            <a:ext cx="2269236" cy="3151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93055" y="5761431"/>
            <a:ext cx="1774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Dynamic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Page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13064" y="2322576"/>
            <a:ext cx="3302508" cy="3115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75368" y="5704128"/>
            <a:ext cx="1738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Physical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Root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2520442"/>
            <a:ext cx="383222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95"/>
              </a:lnSpc>
              <a:spcBef>
                <a:spcPts val="105"/>
              </a:spcBef>
            </a:pPr>
            <a:r>
              <a:rPr spc="455" dirty="0"/>
              <a:t>THANKS</a:t>
            </a:r>
          </a:p>
          <a:p>
            <a:pPr marL="165100">
              <a:lnSpc>
                <a:spcPts val="1914"/>
              </a:lnSpc>
            </a:pPr>
            <a:r>
              <a:rPr sz="1600" b="0" i="0" spc="-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600" b="0" i="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8335" y="2543555"/>
            <a:ext cx="138836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4250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Static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Page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765172"/>
            <a:ext cx="9865995" cy="3354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Metamodel</a:t>
            </a:r>
            <a:r>
              <a:rPr sz="2400" spc="-5" dirty="0">
                <a:latin typeface="Comic Sans MS"/>
                <a:cs typeface="Comic Sans MS"/>
              </a:rPr>
              <a:t>: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Component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>
              <a:lnSpc>
                <a:spcPts val="2590"/>
              </a:lnSpc>
              <a:spcBef>
                <a:spcPts val="185"/>
              </a:spcBef>
              <a:buFont typeface="Arial"/>
              <a:buChar char="•"/>
              <a:tabLst>
                <a:tab pos="354965" algn="l"/>
                <a:tab pos="355600" algn="l"/>
                <a:tab pos="1574800" algn="l"/>
                <a:tab pos="2780030" algn="l"/>
                <a:tab pos="3597275" algn="l"/>
                <a:tab pos="4401820" algn="l"/>
                <a:tab pos="5368290" algn="l"/>
                <a:tab pos="6726555" algn="l"/>
                <a:tab pos="7941309" algn="l"/>
                <a:tab pos="8698865" algn="l"/>
              </a:tabLst>
            </a:pPr>
            <a:r>
              <a:rPr sz="2400" spc="-5" dirty="0">
                <a:latin typeface="Comic Sans MS"/>
                <a:cs typeface="Comic Sans MS"/>
              </a:rPr>
              <a:t>S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bua</a:t>
            </a:r>
            <a:r>
              <a:rPr sz="2400" dirty="0">
                <a:latin typeface="Comic Sans MS"/>
                <a:cs typeface="Comic Sans MS"/>
              </a:rPr>
              <a:t>h	s</a:t>
            </a:r>
            <a:r>
              <a:rPr sz="2400" spc="-20" dirty="0">
                <a:latin typeface="Comic Sans MS"/>
                <a:cs typeface="Comic Sans MS"/>
              </a:rPr>
              <a:t>u</a:t>
            </a:r>
            <a:r>
              <a:rPr sz="2400" dirty="0">
                <a:latin typeface="Comic Sans MS"/>
                <a:cs typeface="Comic Sans MS"/>
              </a:rPr>
              <a:t>mber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ya	y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10" dirty="0">
                <a:latin typeface="Comic Sans MS"/>
                <a:cs typeface="Comic Sans MS"/>
              </a:rPr>
              <a:t>p</a:t>
            </a:r>
            <a:r>
              <a:rPr sz="2400" dirty="0">
                <a:latin typeface="Comic Sans MS"/>
                <a:cs typeface="Comic Sans MS"/>
              </a:rPr>
              <a:t>at	langsung	</a:t>
            </a:r>
            <a:r>
              <a:rPr sz="2400" spc="-5" dirty="0">
                <a:latin typeface="Comic Sans MS"/>
                <a:cs typeface="Comic Sans MS"/>
              </a:rPr>
              <a:t>di</a:t>
            </a:r>
            <a:r>
              <a:rPr sz="2400" spc="-15" dirty="0">
                <a:latin typeface="Comic Sans MS"/>
                <a:cs typeface="Comic Sans MS"/>
              </a:rPr>
              <a:t>m</a:t>
            </a:r>
            <a:r>
              <a:rPr sz="2400" spc="-5" dirty="0">
                <a:latin typeface="Comic Sans MS"/>
                <a:cs typeface="Comic Sans MS"/>
              </a:rPr>
              <a:t>int</a:t>
            </a:r>
            <a:r>
              <a:rPr sz="2400" dirty="0">
                <a:latin typeface="Comic Sans MS"/>
                <a:cs typeface="Comic Sans MS"/>
              </a:rPr>
              <a:t>a	ol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h	</a:t>
            </a:r>
            <a:r>
              <a:rPr sz="2400" spc="-5" dirty="0">
                <a:latin typeface="Comic Sans MS"/>
                <a:cs typeface="Comic Sans MS"/>
              </a:rPr>
              <a:t>br</a:t>
            </a:r>
            <a:r>
              <a:rPr sz="2400" spc="-15" dirty="0">
                <a:latin typeface="Comic Sans MS"/>
                <a:cs typeface="Comic Sans MS"/>
              </a:rPr>
              <a:t>o</a:t>
            </a:r>
            <a:r>
              <a:rPr sz="2400" spc="-10" dirty="0">
                <a:latin typeface="Comic Sans MS"/>
                <a:cs typeface="Comic Sans MS"/>
              </a:rPr>
              <a:t>w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r  client</a:t>
            </a:r>
            <a:endParaRPr sz="2400">
              <a:latin typeface="Comic Sans MS"/>
              <a:cs typeface="Comic Sans MS"/>
            </a:endParaRPr>
          </a:p>
          <a:p>
            <a:pPr marL="355600" marR="6350" indent="-342900">
              <a:lnSpc>
                <a:spcPts val="259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2009139" algn="l"/>
                <a:tab pos="3383915" algn="l"/>
                <a:tab pos="4333240" algn="l"/>
                <a:tab pos="6133465" algn="l"/>
                <a:tab pos="6799580" algn="l"/>
                <a:tab pos="8660765" algn="l"/>
              </a:tabLst>
            </a:pPr>
            <a:r>
              <a:rPr sz="2400" dirty="0">
                <a:latin typeface="Comic Sans MS"/>
                <a:cs typeface="Comic Sans MS"/>
              </a:rPr>
              <a:t>M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lakuk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ek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ekusi	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np</a:t>
            </a:r>
            <a:r>
              <a:rPr sz="2400" dirty="0">
                <a:latin typeface="Comic Sans MS"/>
                <a:cs typeface="Comic Sans MS"/>
              </a:rPr>
              <a:t>a	ser</a:t>
            </a:r>
            <a:r>
              <a:rPr sz="2400" spc="-15" dirty="0">
                <a:latin typeface="Comic Sans MS"/>
                <a:cs typeface="Comic Sans MS"/>
              </a:rPr>
              <a:t>v</a:t>
            </a:r>
            <a:r>
              <a:rPr sz="2400" dirty="0">
                <a:latin typeface="Comic Sans MS"/>
                <a:cs typeface="Comic Sans MS"/>
              </a:rPr>
              <a:t>er</a:t>
            </a:r>
            <a:r>
              <a:rPr sz="2400" spc="-5" dirty="0">
                <a:latin typeface="Comic Sans MS"/>
                <a:cs typeface="Comic Sans MS"/>
              </a:rPr>
              <a:t>-</a:t>
            </a:r>
            <a:r>
              <a:rPr sz="2400" dirty="0">
                <a:latin typeface="Comic Sans MS"/>
                <a:cs typeface="Comic Sans MS"/>
              </a:rPr>
              <a:t>si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e	</a:t>
            </a:r>
            <a:r>
              <a:rPr sz="2400" spc="-10" dirty="0">
                <a:latin typeface="Comic Sans MS"/>
                <a:cs typeface="Comic Sans MS"/>
              </a:rPr>
              <a:t>da</a:t>
            </a:r>
            <a:r>
              <a:rPr sz="2400" dirty="0">
                <a:latin typeface="Comic Sans MS"/>
                <a:cs typeface="Comic Sans MS"/>
              </a:rPr>
              <a:t>n	</a:t>
            </a:r>
            <a:r>
              <a:rPr sz="2400" spc="-5" dirty="0">
                <a:latin typeface="Comic Sans MS"/>
                <a:cs typeface="Comic Sans MS"/>
              </a:rPr>
              <a:t>di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paikan	langsu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  </a:t>
            </a:r>
            <a:r>
              <a:rPr sz="2400" spc="-10" dirty="0">
                <a:latin typeface="Comic Sans MS"/>
                <a:cs typeface="Comic Sans MS"/>
              </a:rPr>
              <a:t>dari </a:t>
            </a:r>
            <a:r>
              <a:rPr sz="2400" spc="-5" dirty="0">
                <a:latin typeface="Comic Sans MS"/>
                <a:cs typeface="Comic Sans MS"/>
              </a:rPr>
              <a:t>sistem file ke klien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utuh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735"/>
              </a:lnSpc>
              <a:spcBef>
                <a:spcPts val="2265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Kendala: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ts val="2595"/>
              </a:lnSpc>
              <a:buFont typeface="Arial"/>
              <a:buChar char="•"/>
              <a:tabLst>
                <a:tab pos="354965" algn="l"/>
                <a:tab pos="355600" algn="l"/>
                <a:tab pos="1308100" algn="l"/>
                <a:tab pos="2266315" algn="l"/>
                <a:tab pos="4484370" algn="l"/>
                <a:tab pos="6017895" algn="l"/>
                <a:tab pos="6817995" algn="l"/>
                <a:tab pos="7613650" algn="l"/>
                <a:tab pos="9197340" algn="l"/>
              </a:tabLst>
            </a:pPr>
            <a:r>
              <a:rPr sz="2400" dirty="0">
                <a:latin typeface="Comic Sans MS"/>
                <a:cs typeface="Comic Sans MS"/>
              </a:rPr>
              <a:t>Ti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ak	</a:t>
            </a:r>
            <a:r>
              <a:rPr sz="2400" spc="-5" dirty="0">
                <a:latin typeface="Comic Sans MS"/>
                <a:cs typeface="Comic Sans MS"/>
              </a:rPr>
              <a:t>da</a:t>
            </a:r>
            <a:r>
              <a:rPr sz="2400" spc="5" dirty="0">
                <a:latin typeface="Comic Sans MS"/>
                <a:cs typeface="Comic Sans MS"/>
              </a:rPr>
              <a:t>p</a:t>
            </a:r>
            <a:r>
              <a:rPr sz="2400" dirty="0">
                <a:latin typeface="Comic Sans MS"/>
                <a:cs typeface="Comic Sans MS"/>
              </a:rPr>
              <a:t>at	me</a:t>
            </a:r>
            <a:r>
              <a:rPr sz="2400" spc="-20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eali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ik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</a:t>
            </a:r>
            <a:r>
              <a:rPr sz="2400" spc="-5" dirty="0">
                <a:latin typeface="Comic Sans MS"/>
                <a:cs typeface="Comic Sans MS"/>
              </a:rPr>
              <a:t>kompone</a:t>
            </a:r>
            <a:r>
              <a:rPr sz="2400" dirty="0">
                <a:latin typeface="Comic Sans MS"/>
                <a:cs typeface="Comic Sans MS"/>
              </a:rPr>
              <a:t>n	l</a:t>
            </a:r>
            <a:r>
              <a:rPr sz="2400" spc="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gis	y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5" dirty="0">
                <a:latin typeface="Comic Sans MS"/>
                <a:cs typeface="Comic Sans MS"/>
              </a:rPr>
              <a:t>di</a:t>
            </a:r>
            <a:r>
              <a:rPr sz="2400" spc="5" dirty="0">
                <a:latin typeface="Comic Sans MS"/>
                <a:cs typeface="Comic Sans MS"/>
              </a:rPr>
              <a:t>j</a:t>
            </a:r>
            <a:r>
              <a:rPr sz="2400" dirty="0">
                <a:latin typeface="Comic Sans MS"/>
                <a:cs typeface="Comic Sans MS"/>
              </a:rPr>
              <a:t>al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nka</a:t>
            </a:r>
            <a:r>
              <a:rPr sz="2400" dirty="0">
                <a:latin typeface="Comic Sans MS"/>
                <a:cs typeface="Comic Sans MS"/>
              </a:rPr>
              <a:t>n	p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da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ts val="2595"/>
              </a:lnSpc>
            </a:pPr>
            <a:r>
              <a:rPr sz="2400" dirty="0">
                <a:latin typeface="Comic Sans MS"/>
                <a:cs typeface="Comic Sans MS"/>
              </a:rPr>
              <a:t>server, </a:t>
            </a:r>
            <a:r>
              <a:rPr sz="2400" spc="-5" dirty="0">
                <a:latin typeface="Comic Sans MS"/>
                <a:cs typeface="Comic Sans MS"/>
              </a:rPr>
              <a:t>yaitu, halaman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server.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ts val="27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Halaman statis </a:t>
            </a:r>
            <a:r>
              <a:rPr sz="2400" dirty="0">
                <a:latin typeface="Comic Sans MS"/>
                <a:cs typeface="Comic Sans MS"/>
              </a:rPr>
              <a:t>hanya </a:t>
            </a:r>
            <a:r>
              <a:rPr sz="2400" spc="-5" dirty="0">
                <a:latin typeface="Comic Sans MS"/>
                <a:cs typeface="Comic Sans MS"/>
              </a:rPr>
              <a:t>dapat </a:t>
            </a:r>
            <a:r>
              <a:rPr sz="2400" dirty="0">
                <a:latin typeface="Comic Sans MS"/>
                <a:cs typeface="Comic Sans MS"/>
              </a:rPr>
              <a:t>mewujudkan </a:t>
            </a:r>
            <a:r>
              <a:rPr sz="2400" spc="-5" dirty="0">
                <a:latin typeface="Comic Sans MS"/>
                <a:cs typeface="Comic Sans MS"/>
              </a:rPr>
              <a:t>halaman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klien.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9794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Dynamic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Page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801748"/>
            <a:ext cx="105206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Metamodel</a:t>
            </a:r>
            <a:r>
              <a:rPr sz="2400" spc="-5" dirty="0">
                <a:latin typeface="Comic Sans MS"/>
                <a:cs typeface="Comic Sans MS"/>
              </a:rPr>
              <a:t>: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Component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Sebuah sumber daya yang dapat </a:t>
            </a:r>
            <a:r>
              <a:rPr sz="2400" spc="-10" dirty="0">
                <a:latin typeface="Comic Sans MS"/>
                <a:cs typeface="Comic Sans MS"/>
              </a:rPr>
              <a:t>diminta </a:t>
            </a:r>
            <a:r>
              <a:rPr sz="2400" dirty="0">
                <a:latin typeface="Comic Sans MS"/>
                <a:cs typeface="Comic Sans MS"/>
              </a:rPr>
              <a:t>oleh </a:t>
            </a:r>
            <a:r>
              <a:rPr sz="2400" spc="-5" dirty="0">
                <a:latin typeface="Comic Sans MS"/>
                <a:cs typeface="Comic Sans MS"/>
              </a:rPr>
              <a:t>browser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klien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Ketika</a:t>
            </a:r>
            <a:r>
              <a:rPr sz="2400" spc="22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diminta</a:t>
            </a:r>
            <a:r>
              <a:rPr sz="2400" spc="229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atau</a:t>
            </a:r>
            <a:r>
              <a:rPr sz="2400" spc="2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didelegasikan</a:t>
            </a:r>
            <a:r>
              <a:rPr sz="2400" spc="2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kepada</a:t>
            </a:r>
            <a:r>
              <a:rPr sz="2400" spc="229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melalui</a:t>
            </a:r>
            <a:r>
              <a:rPr sz="2400" spc="229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hubungan</a:t>
            </a:r>
            <a:r>
              <a:rPr sz="2400" spc="2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«forward»,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pemrosesan di sisi </a:t>
            </a:r>
            <a:r>
              <a:rPr sz="2400" dirty="0">
                <a:latin typeface="Comic Sans MS"/>
                <a:cs typeface="Comic Sans MS"/>
              </a:rPr>
              <a:t>server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berlangsung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Hasil pengolahan ini dapat </a:t>
            </a:r>
            <a:r>
              <a:rPr sz="2400" dirty="0">
                <a:latin typeface="Comic Sans MS"/>
                <a:cs typeface="Comic Sans MS"/>
              </a:rPr>
              <a:t>mengubah </a:t>
            </a:r>
            <a:r>
              <a:rPr sz="2400" spc="-5" dirty="0">
                <a:latin typeface="Comic Sans MS"/>
                <a:cs typeface="Comic Sans MS"/>
              </a:rPr>
              <a:t>keadaan </a:t>
            </a:r>
            <a:r>
              <a:rPr sz="2400" dirty="0">
                <a:latin typeface="Comic Sans MS"/>
                <a:cs typeface="Comic Sans MS"/>
              </a:rPr>
              <a:t>server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digunakan  </a:t>
            </a:r>
            <a:r>
              <a:rPr sz="2400" dirty="0">
                <a:latin typeface="Comic Sans MS"/>
                <a:cs typeface="Comic Sans MS"/>
              </a:rPr>
              <a:t>untuk membangun </a:t>
            </a:r>
            <a:r>
              <a:rPr sz="2400" spc="-5" dirty="0">
                <a:latin typeface="Comic Sans MS"/>
                <a:cs typeface="Comic Sans MS"/>
              </a:rPr>
              <a:t>beberapa HTML yang </a:t>
            </a:r>
            <a:r>
              <a:rPr sz="2400" dirty="0">
                <a:latin typeface="Comic Sans MS"/>
                <a:cs typeface="Comic Sans MS"/>
              </a:rPr>
              <a:t>mengalir </a:t>
            </a:r>
            <a:r>
              <a:rPr sz="2400" spc="-5" dirty="0">
                <a:latin typeface="Comic Sans MS"/>
                <a:cs typeface="Comic Sans MS"/>
              </a:rPr>
              <a:t>keluar </a:t>
            </a:r>
            <a:r>
              <a:rPr sz="2400" dirty="0">
                <a:latin typeface="Comic Sans MS"/>
                <a:cs typeface="Comic Sans MS"/>
              </a:rPr>
              <a:t>meminta </a:t>
            </a:r>
            <a:r>
              <a:rPr sz="2400" spc="-5" dirty="0">
                <a:latin typeface="Comic Sans MS"/>
                <a:cs typeface="Comic Sans MS"/>
              </a:rPr>
              <a:t>ke  klien</a:t>
            </a:r>
            <a:endParaRPr sz="2400">
              <a:latin typeface="Comic Sans MS"/>
              <a:cs typeface="Comic Sans MS"/>
            </a:endParaRPr>
          </a:p>
          <a:p>
            <a:pPr marL="12700" marR="280352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Dapat menerima input </a:t>
            </a:r>
            <a:r>
              <a:rPr sz="2400" dirty="0">
                <a:latin typeface="Comic Sans MS"/>
                <a:cs typeface="Comic Sans MS"/>
              </a:rPr>
              <a:t>pengguna </a:t>
            </a:r>
            <a:r>
              <a:rPr sz="2400" spc="-10" dirty="0">
                <a:latin typeface="Comic Sans MS"/>
                <a:cs typeface="Comic Sans MS"/>
              </a:rPr>
              <a:t>diajukan </a:t>
            </a:r>
            <a:r>
              <a:rPr sz="2400" dirty="0">
                <a:latin typeface="Comic Sans MS"/>
                <a:cs typeface="Comic Sans MS"/>
              </a:rPr>
              <a:t>oleh </a:t>
            </a:r>
            <a:r>
              <a:rPr sz="2400" spc="-5" dirty="0">
                <a:latin typeface="Comic Sans MS"/>
                <a:cs typeface="Comic Sans MS"/>
              </a:rPr>
              <a:t>forms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Kendala</a:t>
            </a:r>
            <a:r>
              <a:rPr sz="2400" spc="-5" dirty="0">
                <a:latin typeface="Comic Sans MS"/>
                <a:cs typeface="Comic Sans MS"/>
              </a:rPr>
              <a:t>: Harus merealisasikan halaman </a:t>
            </a:r>
            <a:r>
              <a:rPr sz="2400" dirty="0">
                <a:latin typeface="Comic Sans MS"/>
                <a:cs typeface="Comic Sans MS"/>
              </a:rPr>
              <a:t>server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tunggal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7724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Physical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Root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598681"/>
            <a:ext cx="10520045" cy="455231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15"/>
              </a:spcBef>
              <a:buClr>
                <a:srgbClr val="0D0D0D"/>
              </a:buClr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Metamodel</a:t>
            </a:r>
            <a:r>
              <a:rPr sz="2200" spc="-5" dirty="0">
                <a:latin typeface="Comic Sans MS"/>
                <a:cs typeface="Comic Sans MS"/>
              </a:rPr>
              <a:t>: component</a:t>
            </a:r>
            <a:r>
              <a:rPr sz="2200" spc="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package</a:t>
            </a:r>
            <a:endParaRPr sz="22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10" dirty="0">
                <a:latin typeface="Comic Sans MS"/>
                <a:cs typeface="Comic Sans MS"/>
              </a:rPr>
              <a:t>Sebuah </a:t>
            </a:r>
            <a:r>
              <a:rPr sz="2200" spc="-5" dirty="0">
                <a:latin typeface="Comic Sans MS"/>
                <a:cs typeface="Comic Sans MS"/>
              </a:rPr>
              <a:t>abstraksi dari hirarki </a:t>
            </a:r>
            <a:r>
              <a:rPr sz="2200" spc="-10" dirty="0">
                <a:latin typeface="Comic Sans MS"/>
                <a:cs typeface="Comic Sans MS"/>
              </a:rPr>
              <a:t>file </a:t>
            </a:r>
            <a:r>
              <a:rPr sz="2200" spc="-5" dirty="0">
                <a:latin typeface="Comic Sans MS"/>
                <a:cs typeface="Comic Sans MS"/>
              </a:rPr>
              <a:t>yang berisi sumber yang dapat</a:t>
            </a:r>
            <a:r>
              <a:rPr sz="2200" spc="17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direquest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200" spc="-5" dirty="0">
                <a:latin typeface="Comic Sans MS"/>
                <a:cs typeface="Comic Sans MS"/>
              </a:rPr>
              <a:t>Klien meminta </a:t>
            </a:r>
            <a:r>
              <a:rPr sz="2200" spc="-10" dirty="0">
                <a:latin typeface="Comic Sans MS"/>
                <a:cs typeface="Comic Sans MS"/>
              </a:rPr>
              <a:t>file </a:t>
            </a:r>
            <a:r>
              <a:rPr sz="2200" spc="-5" dirty="0">
                <a:latin typeface="Comic Sans MS"/>
                <a:cs typeface="Comic Sans MS"/>
              </a:rPr>
              <a:t>statis atau dinamis langsung </a:t>
            </a:r>
            <a:r>
              <a:rPr sz="2200" spc="-10" dirty="0">
                <a:latin typeface="Comic Sans MS"/>
                <a:cs typeface="Comic Sans MS"/>
              </a:rPr>
              <a:t>dari </a:t>
            </a:r>
            <a:r>
              <a:rPr sz="2200" spc="-5" dirty="0">
                <a:latin typeface="Comic Sans MS"/>
                <a:cs typeface="Comic Sans MS"/>
              </a:rPr>
              <a:t>hirarki</a:t>
            </a:r>
            <a:r>
              <a:rPr sz="2200" spc="16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ini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200" spc="-5" dirty="0">
                <a:latin typeface="Comic Sans MS"/>
                <a:cs typeface="Comic Sans MS"/>
              </a:rPr>
              <a:t>Maps langsung ke </a:t>
            </a:r>
            <a:r>
              <a:rPr sz="2200" spc="-10" dirty="0">
                <a:latin typeface="Comic Sans MS"/>
                <a:cs typeface="Comic Sans MS"/>
              </a:rPr>
              <a:t>direktori </a:t>
            </a:r>
            <a:r>
              <a:rPr sz="2200" spc="-5" dirty="0">
                <a:latin typeface="Comic Sans MS"/>
                <a:cs typeface="Comic Sans MS"/>
              </a:rPr>
              <a:t>sistem </a:t>
            </a:r>
            <a:r>
              <a:rPr sz="2200" spc="-10" dirty="0">
                <a:latin typeface="Comic Sans MS"/>
                <a:cs typeface="Comic Sans MS"/>
              </a:rPr>
              <a:t>file </a:t>
            </a:r>
            <a:r>
              <a:rPr sz="2200" spc="-5" dirty="0">
                <a:latin typeface="Comic Sans MS"/>
                <a:cs typeface="Comic Sans MS"/>
              </a:rPr>
              <a:t>server</a:t>
            </a:r>
            <a:r>
              <a:rPr sz="2200" spc="12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Web</a:t>
            </a:r>
            <a:endParaRPr sz="22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latin typeface="Comic Sans MS"/>
                <a:cs typeface="Comic Sans MS"/>
              </a:rPr>
              <a:t>Nilai-nilai </a:t>
            </a:r>
            <a:r>
              <a:rPr sz="2200" spc="-10" dirty="0">
                <a:latin typeface="Comic Sans MS"/>
                <a:cs typeface="Comic Sans MS"/>
              </a:rPr>
              <a:t>Tagged:</a:t>
            </a:r>
            <a:endParaRPr sz="2200">
              <a:latin typeface="Comic Sans MS"/>
              <a:cs typeface="Comic Sans MS"/>
            </a:endParaRPr>
          </a:p>
          <a:p>
            <a:pPr marL="812800" marR="6350" lvl="1" indent="-34290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3435" algn="l"/>
                <a:tab pos="1793875" algn="l"/>
                <a:tab pos="2623185" algn="l"/>
                <a:tab pos="3378835" algn="l"/>
                <a:tab pos="4078604" algn="l"/>
                <a:tab pos="5106035" algn="l"/>
                <a:tab pos="5970270" algn="l"/>
                <a:tab pos="7084695" algn="l"/>
                <a:tab pos="9939020" algn="l"/>
              </a:tabLst>
            </a:pPr>
            <a:r>
              <a:rPr sz="2200" spc="-5" dirty="0">
                <a:latin typeface="Comic Sans MS"/>
                <a:cs typeface="Comic Sans MS"/>
              </a:rPr>
              <a:t>Nama,	</a:t>
            </a:r>
            <a:r>
              <a:rPr sz="2200" spc="-1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m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h</a:t>
            </a:r>
            <a:r>
              <a:rPr sz="2200" dirty="0">
                <a:latin typeface="Comic Sans MS"/>
                <a:cs typeface="Comic Sans MS"/>
              </a:rPr>
              <a:t>o</a:t>
            </a:r>
            <a:r>
              <a:rPr sz="2200" spc="-5" dirty="0">
                <a:latin typeface="Comic Sans MS"/>
                <a:cs typeface="Comic Sans MS"/>
              </a:rPr>
              <a:t>st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5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</a:t>
            </a:r>
            <a:r>
              <a:rPr sz="2200" spc="-10" dirty="0">
                <a:latin typeface="Comic Sans MS"/>
                <a:cs typeface="Comic Sans MS"/>
              </a:rPr>
              <a:t>rv</a:t>
            </a:r>
            <a:r>
              <a:rPr sz="2200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W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seper</a:t>
            </a:r>
            <a:r>
              <a:rPr sz="2200" spc="-1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  <a:hlinkClick r:id="rId2"/>
              </a:rPr>
              <a:t>www</a:t>
            </a:r>
            <a:r>
              <a:rPr sz="2200" dirty="0">
                <a:latin typeface="Comic Sans MS"/>
                <a:cs typeface="Comic Sans MS"/>
                <a:hlinkClick r:id="rId2"/>
              </a:rPr>
              <a:t>.my</a:t>
            </a:r>
            <a:r>
              <a:rPr sz="2200" spc="-5" dirty="0">
                <a:latin typeface="Comic Sans MS"/>
                <a:cs typeface="Comic Sans MS"/>
                <a:hlinkClick r:id="rId2"/>
              </a:rPr>
              <a:t>compa</a:t>
            </a:r>
            <a:r>
              <a:rPr sz="2200" spc="5" dirty="0">
                <a:latin typeface="Comic Sans MS"/>
                <a:cs typeface="Comic Sans MS"/>
                <a:hlinkClick r:id="rId2"/>
              </a:rPr>
              <a:t>n</a:t>
            </a:r>
            <a:r>
              <a:rPr sz="2200" spc="-5" dirty="0">
                <a:latin typeface="Comic Sans MS"/>
                <a:cs typeface="Comic Sans MS"/>
                <a:hlinkClick r:id="rId2"/>
              </a:rPr>
              <a:t>y</a:t>
            </a:r>
            <a:r>
              <a:rPr sz="2200" dirty="0">
                <a:latin typeface="Comic Sans MS"/>
                <a:cs typeface="Comic Sans MS"/>
                <a:hlinkClick r:id="rId2"/>
              </a:rPr>
              <a:t>.</a:t>
            </a:r>
            <a:r>
              <a:rPr sz="2200" spc="-5" dirty="0">
                <a:latin typeface="Comic Sans MS"/>
                <a:cs typeface="Comic Sans MS"/>
                <a:hlinkClick r:id="rId2"/>
              </a:rPr>
              <a:t>c</a:t>
            </a:r>
            <a:r>
              <a:rPr sz="2200" dirty="0">
                <a:latin typeface="Comic Sans MS"/>
                <a:cs typeface="Comic Sans MS"/>
                <a:hlinkClick r:id="rId2"/>
              </a:rPr>
              <a:t>o</a:t>
            </a:r>
            <a:r>
              <a:rPr sz="2200" spc="-5" dirty="0">
                <a:latin typeface="Comic Sans MS"/>
                <a:cs typeface="Comic Sans MS"/>
                <a:hlinkClick r:id="rId2"/>
              </a:rPr>
              <a:t>m</a:t>
            </a:r>
            <a:r>
              <a:rPr sz="2200" dirty="0">
                <a:latin typeface="Comic Sans MS"/>
                <a:cs typeface="Comic Sans MS"/>
              </a:rPr>
              <a:t>	t</a:t>
            </a:r>
            <a:r>
              <a:rPr sz="2200" spc="-5" dirty="0">
                <a:latin typeface="Comic Sans MS"/>
                <a:cs typeface="Comic Sans MS"/>
              </a:rPr>
              <a:t>uan  rumah.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165" algn="l"/>
                <a:tab pos="813435" algn="l"/>
                <a:tab pos="2086610" algn="l"/>
                <a:tab pos="3263265" algn="l"/>
                <a:tab pos="4449445" algn="l"/>
                <a:tab pos="6081395" algn="l"/>
                <a:tab pos="7118350" algn="l"/>
                <a:tab pos="8244205" algn="l"/>
                <a:tab pos="9576435" algn="l"/>
              </a:tabLst>
            </a:pPr>
            <a:r>
              <a:rPr sz="2200" spc="-5" dirty="0">
                <a:latin typeface="Comic Sans MS"/>
                <a:cs typeface="Comic Sans MS"/>
              </a:rPr>
              <a:t>Konteks,	konteks	aplikasi.	</a:t>
            </a:r>
            <a:r>
              <a:rPr sz="2200" dirty="0">
                <a:latin typeface="Comic Sans MS"/>
                <a:cs typeface="Comic Sans MS"/>
              </a:rPr>
              <a:t>Konteksnya	muncul	</a:t>
            </a:r>
            <a:r>
              <a:rPr sz="2200" spc="-5" dirty="0">
                <a:latin typeface="Comic Sans MS"/>
                <a:cs typeface="Comic Sans MS"/>
              </a:rPr>
              <a:t>sebagai	direktori	tingkat</a:t>
            </a:r>
            <a:endParaRPr sz="2200">
              <a:latin typeface="Comic Sans MS"/>
              <a:cs typeface="Comic Sans MS"/>
            </a:endParaRPr>
          </a:p>
          <a:p>
            <a:pPr marL="8128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atas, seperti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  <a:hlinkClick r:id="rId3"/>
              </a:rPr>
              <a:t>www.myco.com/appcontext.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0" y="716280"/>
            <a:ext cx="7979664" cy="5580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19" y="2493264"/>
            <a:ext cx="2887980" cy="315976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201930" marR="52705">
              <a:lnSpc>
                <a:spcPct val="90200"/>
              </a:lnSpc>
              <a:spcBef>
                <a:spcPts val="1170"/>
              </a:spcBef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Logical-view  classes 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realized by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dynamic</a:t>
            </a:r>
            <a:r>
              <a:rPr sz="3600" b="1" spc="-7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page  component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5928" y="2051304"/>
            <a:ext cx="7094220" cy="348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919" y="2093976"/>
            <a:ext cx="2882265" cy="344741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/>
              <a:cs typeface="Times New Roman"/>
            </a:endParaRPr>
          </a:p>
          <a:p>
            <a:pPr marL="208915" marR="309880">
              <a:lnSpc>
                <a:spcPct val="90300"/>
              </a:lnSpc>
              <a:spcBef>
                <a:spcPts val="5"/>
              </a:spcBef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pages 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realized by  static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page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mpo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n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e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n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ts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8804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Designing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App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398803"/>
            <a:ext cx="1052068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1693545" algn="l"/>
                <a:tab pos="2592705" algn="l"/>
                <a:tab pos="3856354" algn="l"/>
                <a:tab pos="4854575" algn="l"/>
                <a:tab pos="5662930" algn="l"/>
                <a:tab pos="6767830" algn="l"/>
                <a:tab pos="7656195" algn="l"/>
                <a:tab pos="8616315" algn="l"/>
                <a:tab pos="9637395" algn="l"/>
              </a:tabLst>
            </a:pPr>
            <a:r>
              <a:rPr sz="2200" spc="-10" dirty="0">
                <a:latin typeface="Comic Sans MS"/>
                <a:cs typeface="Comic Sans MS"/>
              </a:rPr>
              <a:t>Seb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gian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sar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kegia</a:t>
            </a:r>
            <a:r>
              <a:rPr sz="2200" spc="-5" dirty="0">
                <a:latin typeface="Comic Sans MS"/>
                <a:cs typeface="Comic Sans MS"/>
              </a:rPr>
              <a:t>tan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sama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sepe</a:t>
            </a:r>
            <a:r>
              <a:rPr sz="2200" spc="10" dirty="0">
                <a:latin typeface="Comic Sans MS"/>
                <a:cs typeface="Comic Sans MS"/>
              </a:rPr>
              <a:t>r</a:t>
            </a:r>
            <a:r>
              <a:rPr sz="2200" spc="-1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un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uk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</a:t>
            </a:r>
            <a:r>
              <a:rPr sz="2200" spc="-10" dirty="0">
                <a:latin typeface="Comic Sans MS"/>
                <a:cs typeface="Comic Sans MS"/>
              </a:rPr>
              <a:t>tia</a:t>
            </a: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sistem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cli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nt/  </a:t>
            </a:r>
            <a:r>
              <a:rPr sz="2200" spc="-5" dirty="0">
                <a:latin typeface="Comic Sans MS"/>
                <a:cs typeface="Comic Sans MS"/>
              </a:rPr>
              <a:t>server:</a:t>
            </a:r>
            <a:endParaRPr sz="2200">
              <a:latin typeface="Comic Sans MS"/>
              <a:cs typeface="Comic Sans MS"/>
            </a:endParaRPr>
          </a:p>
          <a:p>
            <a:pPr marL="812800" marR="8255" lvl="1" indent="-342900">
              <a:lnSpc>
                <a:spcPts val="3960"/>
              </a:lnSpc>
              <a:spcBef>
                <a:spcPts val="35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partisi </a:t>
            </a:r>
            <a:r>
              <a:rPr sz="2200" spc="-10" dirty="0">
                <a:latin typeface="Comic Sans MS"/>
                <a:cs typeface="Comic Sans MS"/>
              </a:rPr>
              <a:t>benda </a:t>
            </a:r>
            <a:r>
              <a:rPr sz="2200" spc="-5" dirty="0">
                <a:latin typeface="Comic Sans MS"/>
                <a:cs typeface="Comic Sans MS"/>
              </a:rPr>
              <a:t>ke tingkatan sistem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mengembangkan infrastruktur dan  penolong </a:t>
            </a:r>
            <a:r>
              <a:rPr sz="2200" spc="-10" dirty="0">
                <a:latin typeface="Comic Sans MS"/>
                <a:cs typeface="Comic Sans MS"/>
              </a:rPr>
              <a:t>kelas </a:t>
            </a:r>
            <a:r>
              <a:rPr sz="2200" spc="-5" dirty="0">
                <a:latin typeface="Comic Sans MS"/>
                <a:cs typeface="Comic Sans MS"/>
              </a:rPr>
              <a:t>yang diperlukan untuk menambah </a:t>
            </a:r>
            <a:r>
              <a:rPr sz="2200" spc="-10" dirty="0">
                <a:latin typeface="Comic Sans MS"/>
                <a:cs typeface="Comic Sans MS"/>
              </a:rPr>
              <a:t>model</a:t>
            </a:r>
            <a:r>
              <a:rPr sz="2200" spc="1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analisis</a:t>
            </a:r>
            <a:endParaRPr sz="2200">
              <a:latin typeface="Comic Sans MS"/>
              <a:cs typeface="Comic Sans MS"/>
            </a:endParaRPr>
          </a:p>
          <a:p>
            <a:pPr marL="355600" marR="6350" indent="-342900">
              <a:lnSpc>
                <a:spcPts val="396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Dalam sistem Web-centric, halaman </a:t>
            </a: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adalah obyek </a:t>
            </a:r>
            <a:r>
              <a:rPr sz="2200" spc="-10" dirty="0">
                <a:latin typeface="Comic Sans MS"/>
                <a:cs typeface="Comic Sans MS"/>
              </a:rPr>
              <a:t>kelas </a:t>
            </a:r>
            <a:r>
              <a:rPr sz="2200" spc="-5" dirty="0">
                <a:latin typeface="Comic Sans MS"/>
                <a:cs typeface="Comic Sans MS"/>
              </a:rPr>
              <a:t>satu,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WAE  </a:t>
            </a:r>
            <a:r>
              <a:rPr sz="2200" spc="-10" dirty="0">
                <a:latin typeface="Comic Sans MS"/>
                <a:cs typeface="Comic Sans MS"/>
              </a:rPr>
              <a:t>memberi kita notasi </a:t>
            </a:r>
            <a:r>
              <a:rPr sz="2200" spc="-5" dirty="0">
                <a:latin typeface="Comic Sans MS"/>
                <a:cs typeface="Comic Sans MS"/>
              </a:rPr>
              <a:t>untuk memasukkan mereka </a:t>
            </a:r>
            <a:r>
              <a:rPr sz="2200" spc="-10" dirty="0">
                <a:latin typeface="Comic Sans MS"/>
                <a:cs typeface="Comic Sans MS"/>
              </a:rPr>
              <a:t>dalam model</a:t>
            </a:r>
            <a:r>
              <a:rPr sz="2200" spc="2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desain.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2043</Words>
  <Application>Microsoft Office PowerPoint</Application>
  <PresentationFormat>Widescreen</PresentationFormat>
  <Paragraphs>366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Lenovo RFR6</cp:lastModifiedBy>
  <cp:revision>1</cp:revision>
  <dcterms:created xsi:type="dcterms:W3CDTF">2020-09-24T15:06:43Z</dcterms:created>
  <dcterms:modified xsi:type="dcterms:W3CDTF">2020-09-24T15:11:30Z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