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992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1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1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1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55694" y="2520442"/>
            <a:ext cx="3880611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1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317985" y="6346356"/>
            <a:ext cx="736600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462261" y="6346356"/>
            <a:ext cx="171386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2346" y="4158208"/>
            <a:ext cx="3792854" cy="82779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i="1" dirty="0">
                <a:latin typeface="Times New Roman"/>
                <a:cs typeface="Times New Roman"/>
              </a:rPr>
              <a:t>Disusun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Oleh: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000" i="1" dirty="0">
                <a:latin typeface="Times New Roman"/>
                <a:cs typeface="Times New Roman"/>
              </a:rPr>
              <a:t>Tim RPLL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9296" y="418845"/>
            <a:ext cx="1938020" cy="440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200" spc="-5" dirty="0">
                <a:solidFill>
                  <a:srgbClr val="C55A11"/>
                </a:solidFill>
                <a:latin typeface="Arial Black"/>
                <a:cs typeface="Arial Black"/>
              </a:rPr>
              <a:t>PROGRAM STUDI  TEKNIK</a:t>
            </a:r>
            <a:r>
              <a:rPr sz="1200" spc="-85" dirty="0">
                <a:solidFill>
                  <a:srgbClr val="C55A11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C55A11"/>
                </a:solidFill>
                <a:latin typeface="Arial Black"/>
                <a:cs typeface="Arial Black"/>
              </a:rPr>
              <a:t>INFORMATIKA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346" y="1507947"/>
            <a:ext cx="11346180" cy="2115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b="1" spc="-10" dirty="0">
                <a:latin typeface="Comic Sans MS"/>
                <a:cs typeface="Comic Sans MS"/>
              </a:rPr>
              <a:t>Rekayasa </a:t>
            </a:r>
            <a:r>
              <a:rPr sz="5500" b="1" spc="-5" dirty="0">
                <a:latin typeface="Comic Sans MS"/>
                <a:cs typeface="Comic Sans MS"/>
              </a:rPr>
              <a:t>Perangkat Lunak</a:t>
            </a:r>
            <a:r>
              <a:rPr sz="5500" b="1" spc="20" dirty="0">
                <a:latin typeface="Comic Sans MS"/>
                <a:cs typeface="Comic Sans MS"/>
              </a:rPr>
              <a:t> </a:t>
            </a:r>
            <a:r>
              <a:rPr sz="5500" b="1" spc="-5" dirty="0">
                <a:latin typeface="Comic Sans MS"/>
                <a:cs typeface="Comic Sans MS"/>
              </a:rPr>
              <a:t>Lanjut</a:t>
            </a:r>
            <a:endParaRPr sz="55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540"/>
              </a:spcBef>
            </a:pPr>
            <a:r>
              <a:rPr sz="3600" b="1" i="1" dirty="0">
                <a:latin typeface="Times New Roman"/>
                <a:cs typeface="Times New Roman"/>
              </a:rPr>
              <a:t>Real </a:t>
            </a:r>
            <a:r>
              <a:rPr sz="3600" b="1" i="1" spc="-35" dirty="0">
                <a:latin typeface="Times New Roman"/>
                <a:cs typeface="Times New Roman"/>
              </a:rPr>
              <a:t>Time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System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59088" y="671321"/>
            <a:ext cx="2583180" cy="42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7675">
              <a:lnSpc>
                <a:spcPts val="1330"/>
              </a:lnSpc>
              <a:spcBef>
                <a:spcPts val="100"/>
              </a:spcBef>
            </a:pPr>
            <a:r>
              <a:rPr sz="1200" i="1" spc="-45" dirty="0">
                <a:latin typeface="Calibri"/>
                <a:cs typeface="Calibri"/>
              </a:rPr>
              <a:t>MATA</a:t>
            </a:r>
            <a:r>
              <a:rPr sz="1200" i="1" spc="-110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KULIAH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810"/>
              </a:lnSpc>
            </a:pPr>
            <a:r>
              <a:rPr sz="1600" b="1" i="1" spc="-40" dirty="0">
                <a:solidFill>
                  <a:srgbClr val="2D75B6"/>
                </a:solidFill>
                <a:latin typeface="Calibri"/>
                <a:cs typeface="Calibri"/>
              </a:rPr>
              <a:t>REKAYASA </a:t>
            </a:r>
            <a:r>
              <a:rPr sz="1600" b="1" i="1" spc="-20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600" b="1" i="1" spc="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600" b="1" i="1" spc="-2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06056" y="2980944"/>
            <a:ext cx="4539996" cy="3026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480822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Proses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Sensor/</a:t>
            </a:r>
            <a:r>
              <a:rPr sz="3600" b="1" spc="-2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actuator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7155" y="1773935"/>
            <a:ext cx="9848088" cy="375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295211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Elemen</a:t>
            </a:r>
            <a:r>
              <a:rPr sz="3600" b="1" spc="-6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Sistem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6227" y="1546631"/>
            <a:ext cx="10189210" cy="404939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20"/>
              </a:spcBef>
              <a:buClr>
                <a:srgbClr val="0D0D0D"/>
              </a:buClr>
              <a:buFont typeface="Wingdings"/>
              <a:buChar char=""/>
              <a:tabLst>
                <a:tab pos="355600" algn="l"/>
              </a:tabLst>
            </a:pPr>
            <a:r>
              <a:rPr sz="2200" spc="-10" dirty="0">
                <a:solidFill>
                  <a:srgbClr val="006FC0"/>
                </a:solidFill>
                <a:latin typeface="Comic Sans MS"/>
                <a:cs typeface="Comic Sans MS"/>
              </a:rPr>
              <a:t>Sensor </a:t>
            </a:r>
            <a:r>
              <a:rPr sz="2200" spc="-5" dirty="0">
                <a:solidFill>
                  <a:srgbClr val="006FC0"/>
                </a:solidFill>
                <a:latin typeface="Comic Sans MS"/>
                <a:cs typeface="Comic Sans MS"/>
              </a:rPr>
              <a:t>control</a:t>
            </a:r>
            <a:r>
              <a:rPr sz="2200" spc="55" dirty="0">
                <a:solidFill>
                  <a:srgbClr val="006FC0"/>
                </a:solidFill>
                <a:latin typeface="Comic Sans MS"/>
                <a:cs typeface="Comic Sans MS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mic Sans MS"/>
                <a:cs typeface="Comic Sans MS"/>
              </a:rPr>
              <a:t>processes</a:t>
            </a:r>
            <a:endParaRPr sz="2200">
              <a:latin typeface="Comic Sans MS"/>
              <a:cs typeface="Comic Sans MS"/>
            </a:endParaRPr>
          </a:p>
          <a:p>
            <a:pPr marL="812165" marR="6350" lvl="1" indent="-342900">
              <a:lnSpc>
                <a:spcPct val="150000"/>
              </a:lnSpc>
              <a:buClr>
                <a:srgbClr val="0D0D0D"/>
              </a:buClr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200" spc="-5" dirty="0">
                <a:latin typeface="Comic Sans MS"/>
                <a:cs typeface="Comic Sans MS"/>
              </a:rPr>
              <a:t>Mengumpulkan informasi </a:t>
            </a:r>
            <a:r>
              <a:rPr sz="2200" spc="-10" dirty="0">
                <a:latin typeface="Comic Sans MS"/>
                <a:cs typeface="Comic Sans MS"/>
              </a:rPr>
              <a:t>dari </a:t>
            </a:r>
            <a:r>
              <a:rPr sz="2200" spc="-5" dirty="0">
                <a:latin typeface="Comic Sans MS"/>
                <a:cs typeface="Comic Sans MS"/>
              </a:rPr>
              <a:t>sensor. </a:t>
            </a:r>
            <a:r>
              <a:rPr sz="2200" dirty="0">
                <a:latin typeface="Comic Sans MS"/>
                <a:cs typeface="Comic Sans MS"/>
              </a:rPr>
              <a:t>Mungkin </a:t>
            </a:r>
            <a:r>
              <a:rPr sz="2200" spc="-5" dirty="0">
                <a:latin typeface="Comic Sans MS"/>
                <a:cs typeface="Comic Sans MS"/>
              </a:rPr>
              <a:t>penyangga informasi </a:t>
            </a:r>
            <a:r>
              <a:rPr sz="2200" dirty="0">
                <a:latin typeface="Comic Sans MS"/>
                <a:cs typeface="Comic Sans MS"/>
              </a:rPr>
              <a:t>yang  </a:t>
            </a:r>
            <a:r>
              <a:rPr sz="2200" spc="-10" dirty="0">
                <a:latin typeface="Comic Sans MS"/>
                <a:cs typeface="Comic Sans MS"/>
              </a:rPr>
              <a:t>dikumpulkan dalam </a:t>
            </a:r>
            <a:r>
              <a:rPr sz="2200" spc="-5" dirty="0">
                <a:latin typeface="Comic Sans MS"/>
                <a:cs typeface="Comic Sans MS"/>
              </a:rPr>
              <a:t>menanggapi stimulus</a:t>
            </a:r>
            <a:r>
              <a:rPr sz="2200" spc="12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sensor.</a:t>
            </a:r>
            <a:endParaRPr sz="2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Clr>
                <a:srgbClr val="0D0D0D"/>
              </a:buClr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solidFill>
                  <a:srgbClr val="006FC0"/>
                </a:solidFill>
                <a:latin typeface="Comic Sans MS"/>
                <a:cs typeface="Comic Sans MS"/>
              </a:rPr>
              <a:t>Data</a:t>
            </a:r>
            <a:r>
              <a:rPr sz="2200" dirty="0">
                <a:solidFill>
                  <a:srgbClr val="006FC0"/>
                </a:solidFill>
                <a:latin typeface="Comic Sans MS"/>
                <a:cs typeface="Comic Sans MS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mic Sans MS"/>
                <a:cs typeface="Comic Sans MS"/>
              </a:rPr>
              <a:t>processor</a:t>
            </a:r>
            <a:endParaRPr sz="2200">
              <a:latin typeface="Comic Sans MS"/>
              <a:cs typeface="Comic Sans MS"/>
            </a:endParaRPr>
          </a:p>
          <a:p>
            <a:pPr marL="812165" marR="5080" lvl="1" indent="-342900">
              <a:lnSpc>
                <a:spcPct val="150000"/>
              </a:lnSpc>
              <a:buClr>
                <a:srgbClr val="0D0D0D"/>
              </a:buClr>
              <a:buFont typeface="Arial"/>
              <a:buChar char="•"/>
              <a:tabLst>
                <a:tab pos="812165" algn="l"/>
                <a:tab pos="812800" algn="l"/>
                <a:tab pos="2382520" algn="l"/>
                <a:tab pos="4011295" algn="l"/>
                <a:tab pos="5452110" algn="l"/>
                <a:tab pos="6249035" algn="l"/>
                <a:tab pos="8032750" algn="l"/>
                <a:tab pos="8701405" algn="l"/>
              </a:tabLst>
            </a:pPr>
            <a:r>
              <a:rPr sz="2200" spc="-5" dirty="0">
                <a:latin typeface="Comic Sans MS"/>
                <a:cs typeface="Comic Sans MS"/>
              </a:rPr>
              <a:t>Melakuk</a:t>
            </a:r>
            <a:r>
              <a:rPr sz="2200" dirty="0">
                <a:latin typeface="Comic Sans MS"/>
                <a:cs typeface="Comic Sans MS"/>
              </a:rPr>
              <a:t>a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pengolah</a:t>
            </a:r>
            <a:r>
              <a:rPr sz="2200" spc="5" dirty="0">
                <a:latin typeface="Comic Sans MS"/>
                <a:cs typeface="Comic Sans MS"/>
              </a:rPr>
              <a:t>a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info</a:t>
            </a:r>
            <a:r>
              <a:rPr sz="2200" dirty="0">
                <a:latin typeface="Comic Sans MS"/>
                <a:cs typeface="Comic Sans MS"/>
              </a:rPr>
              <a:t>r</a:t>
            </a:r>
            <a:r>
              <a:rPr sz="2200" spc="-5" dirty="0">
                <a:latin typeface="Comic Sans MS"/>
                <a:cs typeface="Comic Sans MS"/>
              </a:rPr>
              <a:t>m</a:t>
            </a:r>
            <a:r>
              <a:rPr sz="2200" spc="5" dirty="0">
                <a:latin typeface="Comic Sans MS"/>
                <a:cs typeface="Comic Sans MS"/>
              </a:rPr>
              <a:t>a</a:t>
            </a:r>
            <a:r>
              <a:rPr sz="2200" dirty="0">
                <a:latin typeface="Comic Sans MS"/>
                <a:cs typeface="Comic Sans MS"/>
              </a:rPr>
              <a:t>s</a:t>
            </a:r>
            <a:r>
              <a:rPr sz="2200" spc="-5" dirty="0">
                <a:latin typeface="Comic Sans MS"/>
                <a:cs typeface="Comic Sans MS"/>
              </a:rPr>
              <a:t>i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yang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</a:t>
            </a:r>
            <a:r>
              <a:rPr sz="2200" spc="-15" dirty="0">
                <a:latin typeface="Comic Sans MS"/>
                <a:cs typeface="Comic Sans MS"/>
              </a:rPr>
              <a:t>i</a:t>
            </a:r>
            <a:r>
              <a:rPr sz="2200" spc="5" dirty="0">
                <a:latin typeface="Comic Sans MS"/>
                <a:cs typeface="Comic Sans MS"/>
              </a:rPr>
              <a:t>k</a:t>
            </a:r>
            <a:r>
              <a:rPr sz="2200" dirty="0">
                <a:latin typeface="Comic Sans MS"/>
                <a:cs typeface="Comic Sans MS"/>
              </a:rPr>
              <a:t>u</a:t>
            </a:r>
            <a:r>
              <a:rPr sz="2200" spc="-5" dirty="0">
                <a:latin typeface="Comic Sans MS"/>
                <a:cs typeface="Comic Sans MS"/>
              </a:rPr>
              <a:t>mpulkan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dan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menghitung  </a:t>
            </a:r>
            <a:r>
              <a:rPr sz="2200" spc="-10" dirty="0">
                <a:latin typeface="Comic Sans MS"/>
                <a:cs typeface="Comic Sans MS"/>
              </a:rPr>
              <a:t>respon</a:t>
            </a:r>
            <a:r>
              <a:rPr sz="2200" spc="2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sistem.</a:t>
            </a:r>
            <a:endParaRPr sz="2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Clr>
                <a:srgbClr val="0D0D0D"/>
              </a:buClr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solidFill>
                  <a:srgbClr val="006FC0"/>
                </a:solidFill>
                <a:latin typeface="Comic Sans MS"/>
                <a:cs typeface="Comic Sans MS"/>
              </a:rPr>
              <a:t>Actuator control</a:t>
            </a:r>
            <a:r>
              <a:rPr sz="2200" spc="60" dirty="0">
                <a:solidFill>
                  <a:srgbClr val="006FC0"/>
                </a:solidFill>
                <a:latin typeface="Comic Sans MS"/>
                <a:cs typeface="Comic Sans MS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mic Sans MS"/>
                <a:cs typeface="Comic Sans MS"/>
              </a:rPr>
              <a:t>processes</a:t>
            </a:r>
            <a:endParaRPr sz="2200">
              <a:latin typeface="Comic Sans MS"/>
              <a:cs typeface="Comic Sans MS"/>
            </a:endParaRPr>
          </a:p>
          <a:p>
            <a:pPr marL="812800" lvl="1" indent="-343535">
              <a:lnSpc>
                <a:spcPct val="100000"/>
              </a:lnSpc>
              <a:spcBef>
                <a:spcPts val="1325"/>
              </a:spcBef>
              <a:buClr>
                <a:srgbClr val="0D0D0D"/>
              </a:buClr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200" spc="-5" dirty="0">
                <a:latin typeface="Comic Sans MS"/>
                <a:cs typeface="Comic Sans MS"/>
              </a:rPr>
              <a:t>Menghasilkan sinyal </a:t>
            </a:r>
            <a:r>
              <a:rPr sz="2200" spc="-10" dirty="0">
                <a:latin typeface="Comic Sans MS"/>
                <a:cs typeface="Comic Sans MS"/>
              </a:rPr>
              <a:t>kontrol </a:t>
            </a:r>
            <a:r>
              <a:rPr sz="2200" spc="-5" dirty="0">
                <a:latin typeface="Comic Sans MS"/>
                <a:cs typeface="Comic Sans MS"/>
              </a:rPr>
              <a:t>untuk</a:t>
            </a:r>
            <a:r>
              <a:rPr sz="2200" spc="8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aktuator.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534924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Klasifikasi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Sistem Real</a:t>
            </a:r>
            <a:r>
              <a:rPr sz="3600" b="1" spc="-7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Time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4262" y="1591923"/>
            <a:ext cx="10273030" cy="38665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4965" marR="5715" indent="-342900" algn="just">
              <a:lnSpc>
                <a:spcPct val="150100"/>
              </a:lnSpc>
              <a:spcBef>
                <a:spcPts val="9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Comic Sans MS"/>
                <a:cs typeface="Comic Sans MS"/>
              </a:rPr>
              <a:t>Sebuah </a:t>
            </a:r>
            <a:r>
              <a:rPr sz="2400" spc="-5" dirty="0">
                <a:latin typeface="Comic Sans MS"/>
                <a:cs typeface="Comic Sans MS"/>
              </a:rPr>
              <a:t>sistem </a:t>
            </a:r>
            <a:r>
              <a:rPr sz="2400" i="1" spc="-5" dirty="0">
                <a:latin typeface="Comic Sans MS"/>
                <a:cs typeface="Comic Sans MS"/>
              </a:rPr>
              <a:t>real-time </a:t>
            </a:r>
            <a:r>
              <a:rPr sz="2400" dirty="0">
                <a:latin typeface="Comic Sans MS"/>
                <a:cs typeface="Comic Sans MS"/>
              </a:rPr>
              <a:t>lunak </a:t>
            </a:r>
            <a:r>
              <a:rPr sz="2400" spc="-5" dirty="0">
                <a:latin typeface="Comic Sans MS"/>
                <a:cs typeface="Comic Sans MS"/>
              </a:rPr>
              <a:t>(</a:t>
            </a:r>
            <a:r>
              <a:rPr sz="2400" i="1" spc="-5" dirty="0">
                <a:latin typeface="Comic Sans MS"/>
                <a:cs typeface="Comic Sans MS"/>
              </a:rPr>
              <a:t>soft </a:t>
            </a:r>
            <a:r>
              <a:rPr sz="2400" i="1" spc="-10" dirty="0">
                <a:latin typeface="Comic Sans MS"/>
                <a:cs typeface="Comic Sans MS"/>
              </a:rPr>
              <a:t>real </a:t>
            </a:r>
            <a:r>
              <a:rPr sz="2400" i="1" spc="-5" dirty="0">
                <a:latin typeface="Comic Sans MS"/>
                <a:cs typeface="Comic Sans MS"/>
              </a:rPr>
              <a:t>time</a:t>
            </a:r>
            <a:r>
              <a:rPr sz="2400" spc="-5" dirty="0">
                <a:latin typeface="Comic Sans MS"/>
                <a:cs typeface="Comic Sans MS"/>
              </a:rPr>
              <a:t>) </a:t>
            </a:r>
            <a:r>
              <a:rPr sz="2400" dirty="0">
                <a:latin typeface="Comic Sans MS"/>
                <a:cs typeface="Comic Sans MS"/>
              </a:rPr>
              <a:t>adalah </a:t>
            </a:r>
            <a:r>
              <a:rPr sz="2400" spc="-5" dirty="0">
                <a:latin typeface="Comic Sans MS"/>
                <a:cs typeface="Comic Sans MS"/>
              </a:rPr>
              <a:t>sistem yang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melakukan penurunan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aksi </a:t>
            </a:r>
            <a:r>
              <a:rPr sz="2400" spc="-5" dirty="0">
                <a:latin typeface="Comic Sans MS"/>
                <a:cs typeface="Comic Sans MS"/>
              </a:rPr>
              <a:t>jika hasilnya tidak diproduksi sesuai dengan  persyaratan waktu yang ditentukan. Ex: </a:t>
            </a:r>
            <a:r>
              <a:rPr sz="2400" i="1" spc="-5" dirty="0">
                <a:latin typeface="Comic Sans MS"/>
                <a:cs typeface="Comic Sans MS"/>
              </a:rPr>
              <a:t>telephony</a:t>
            </a:r>
            <a:r>
              <a:rPr sz="2400" i="1" spc="-30" dirty="0">
                <a:latin typeface="Comic Sans MS"/>
                <a:cs typeface="Comic Sans MS"/>
              </a:rPr>
              <a:t> </a:t>
            </a:r>
            <a:r>
              <a:rPr sz="2400" i="1" dirty="0">
                <a:latin typeface="Comic Sans MS"/>
                <a:cs typeface="Comic Sans MS"/>
              </a:rPr>
              <a:t>system</a:t>
            </a:r>
            <a:endParaRPr sz="2400">
              <a:latin typeface="Comic Sans MS"/>
              <a:cs typeface="Comic Sans MS"/>
            </a:endParaRPr>
          </a:p>
          <a:p>
            <a:pPr marL="354965" marR="5080" indent="-342900" algn="just">
              <a:lnSpc>
                <a:spcPct val="15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Comic Sans MS"/>
                <a:cs typeface="Comic Sans MS"/>
              </a:rPr>
              <a:t>Sebuah </a:t>
            </a:r>
            <a:r>
              <a:rPr sz="2400" spc="-10" dirty="0">
                <a:latin typeface="Comic Sans MS"/>
                <a:cs typeface="Comic Sans MS"/>
              </a:rPr>
              <a:t>sistem </a:t>
            </a:r>
            <a:r>
              <a:rPr sz="2400" i="1" spc="-5" dirty="0">
                <a:latin typeface="Comic Sans MS"/>
                <a:cs typeface="Comic Sans MS"/>
              </a:rPr>
              <a:t>real-time </a:t>
            </a:r>
            <a:r>
              <a:rPr sz="2400" spc="-5" dirty="0">
                <a:latin typeface="Comic Sans MS"/>
                <a:cs typeface="Comic Sans MS"/>
              </a:rPr>
              <a:t>keras (</a:t>
            </a:r>
            <a:r>
              <a:rPr sz="2400" i="1" spc="-5" dirty="0">
                <a:latin typeface="Comic Sans MS"/>
                <a:cs typeface="Comic Sans MS"/>
              </a:rPr>
              <a:t>hard real time</a:t>
            </a:r>
            <a:r>
              <a:rPr sz="2400" spc="-5" dirty="0">
                <a:latin typeface="Comic Sans MS"/>
                <a:cs typeface="Comic Sans MS"/>
              </a:rPr>
              <a:t>) adalah sebuah sistem  </a:t>
            </a:r>
            <a:r>
              <a:rPr sz="2400" dirty="0">
                <a:latin typeface="Comic Sans MS"/>
                <a:cs typeface="Comic Sans MS"/>
              </a:rPr>
              <a:t>yang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tidak menjalankan operasi dengan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benar </a:t>
            </a:r>
            <a:r>
              <a:rPr sz="2400" spc="-5" dirty="0">
                <a:latin typeface="Comic Sans MS"/>
                <a:cs typeface="Comic Sans MS"/>
              </a:rPr>
              <a:t>jika hasilnya tidak  diproduksi sesuai dengan spesifikasi waktu tertentu. </a:t>
            </a:r>
            <a:r>
              <a:rPr sz="2400" spc="-10" dirty="0">
                <a:latin typeface="Comic Sans MS"/>
                <a:cs typeface="Comic Sans MS"/>
              </a:rPr>
              <a:t>Ex: </a:t>
            </a:r>
            <a:r>
              <a:rPr sz="2400" i="1" spc="-5" dirty="0">
                <a:latin typeface="Comic Sans MS"/>
                <a:cs typeface="Comic Sans MS"/>
              </a:rPr>
              <a:t>medical  </a:t>
            </a:r>
            <a:r>
              <a:rPr sz="2400" i="1" dirty="0">
                <a:latin typeface="Comic Sans MS"/>
                <a:cs typeface="Comic Sans MS"/>
              </a:rPr>
              <a:t>equipment, </a:t>
            </a:r>
            <a:r>
              <a:rPr sz="2400" i="1" spc="-5" dirty="0">
                <a:latin typeface="Comic Sans MS"/>
                <a:cs typeface="Comic Sans MS"/>
              </a:rPr>
              <a:t>aircraft</a:t>
            </a:r>
            <a:r>
              <a:rPr sz="2400" i="1" spc="-30" dirty="0">
                <a:latin typeface="Comic Sans MS"/>
                <a:cs typeface="Comic Sans MS"/>
              </a:rPr>
              <a:t> </a:t>
            </a:r>
            <a:r>
              <a:rPr sz="2400" i="1" dirty="0">
                <a:latin typeface="Comic Sans MS"/>
                <a:cs typeface="Comic Sans MS"/>
              </a:rPr>
              <a:t>control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472440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Real-time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 programming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8283" y="1591670"/>
            <a:ext cx="998347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9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5" dirty="0">
                <a:latin typeface="Comic Sans MS"/>
                <a:cs typeface="Comic Sans MS"/>
              </a:rPr>
              <a:t>Hard-real time </a:t>
            </a:r>
            <a:r>
              <a:rPr sz="2400" spc="-10" dirty="0">
                <a:latin typeface="Comic Sans MS"/>
                <a:cs typeface="Comic Sans MS"/>
              </a:rPr>
              <a:t>software </a:t>
            </a:r>
            <a:r>
              <a:rPr sz="2400" dirty="0">
                <a:latin typeface="Comic Sans MS"/>
                <a:cs typeface="Comic Sans MS"/>
              </a:rPr>
              <a:t>mungkin harus </a:t>
            </a:r>
            <a:r>
              <a:rPr sz="2400" spc="-5" dirty="0">
                <a:latin typeface="Comic Sans MS"/>
                <a:cs typeface="Comic Sans MS"/>
              </a:rPr>
              <a:t>diprogram dalam bahasa  assembly </a:t>
            </a:r>
            <a:r>
              <a:rPr sz="2400" dirty="0">
                <a:latin typeface="Comic Sans MS"/>
                <a:cs typeface="Comic Sans MS"/>
              </a:rPr>
              <a:t>untuk </a:t>
            </a:r>
            <a:r>
              <a:rPr sz="2400" spc="-5" dirty="0">
                <a:latin typeface="Comic Sans MS"/>
                <a:cs typeface="Comic Sans MS"/>
              </a:rPr>
              <a:t>memastikan bahwa batas waktu</a:t>
            </a:r>
            <a:r>
              <a:rPr sz="2400" spc="-4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terpenuhi.</a:t>
            </a:r>
            <a:endParaRPr sz="2400">
              <a:latin typeface="Comic Sans MS"/>
              <a:cs typeface="Comic Sans MS"/>
            </a:endParaRPr>
          </a:p>
          <a:p>
            <a:pPr marL="355600" marR="5715" indent="-343535" algn="just">
              <a:lnSpc>
                <a:spcPct val="15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10" dirty="0">
                <a:latin typeface="Comic Sans MS"/>
                <a:cs typeface="Comic Sans MS"/>
              </a:rPr>
              <a:t>Bahasa </a:t>
            </a:r>
            <a:r>
              <a:rPr sz="2400" spc="-5" dirty="0">
                <a:latin typeface="Comic Sans MS"/>
                <a:cs typeface="Comic Sans MS"/>
              </a:rPr>
              <a:t>seperti </a:t>
            </a:r>
            <a:r>
              <a:rPr sz="2400" dirty="0">
                <a:latin typeface="Comic Sans MS"/>
                <a:cs typeface="Comic Sans MS"/>
              </a:rPr>
              <a:t>C memungkinkan </a:t>
            </a:r>
            <a:r>
              <a:rPr sz="2400" spc="-5" dirty="0">
                <a:latin typeface="Comic Sans MS"/>
                <a:cs typeface="Comic Sans MS"/>
              </a:rPr>
              <a:t>program yang </a:t>
            </a:r>
            <a:r>
              <a:rPr sz="2400" dirty="0">
                <a:latin typeface="Comic Sans MS"/>
                <a:cs typeface="Comic Sans MS"/>
              </a:rPr>
              <a:t>efisien </a:t>
            </a:r>
            <a:r>
              <a:rPr sz="2400" spc="-5" dirty="0">
                <a:latin typeface="Comic Sans MS"/>
                <a:cs typeface="Comic Sans MS"/>
              </a:rPr>
              <a:t>yang akan  ditulis, </a:t>
            </a:r>
            <a:r>
              <a:rPr sz="2400" dirty="0">
                <a:latin typeface="Comic Sans MS"/>
                <a:cs typeface="Comic Sans MS"/>
              </a:rPr>
              <a:t>tetapi </a:t>
            </a:r>
            <a:r>
              <a:rPr sz="2400" spc="-5" dirty="0">
                <a:latin typeface="Comic Sans MS"/>
                <a:cs typeface="Comic Sans MS"/>
              </a:rPr>
              <a:t>tidak memiliki konstruksi </a:t>
            </a:r>
            <a:r>
              <a:rPr sz="2400" dirty="0">
                <a:latin typeface="Comic Sans MS"/>
                <a:cs typeface="Comic Sans MS"/>
              </a:rPr>
              <a:t>untuk mendukung  </a:t>
            </a:r>
            <a:r>
              <a:rPr sz="2400" spc="-5" dirty="0">
                <a:latin typeface="Comic Sans MS"/>
                <a:cs typeface="Comic Sans MS"/>
              </a:rPr>
              <a:t>konkurensi atau manajemen sumber daya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bersama.</a:t>
            </a:r>
            <a:endParaRPr sz="2400">
              <a:latin typeface="Comic Sans MS"/>
              <a:cs typeface="Comic Sans MS"/>
            </a:endParaRPr>
          </a:p>
          <a:p>
            <a:pPr marL="355600" marR="7620" indent="-343535" algn="just">
              <a:lnSpc>
                <a:spcPct val="150000"/>
              </a:lnSpc>
              <a:spcBef>
                <a:spcPts val="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5" dirty="0">
                <a:latin typeface="Comic Sans MS"/>
                <a:cs typeface="Comic Sans MS"/>
              </a:rPr>
              <a:t>Java </a:t>
            </a:r>
            <a:r>
              <a:rPr sz="2400" dirty="0">
                <a:latin typeface="Comic Sans MS"/>
                <a:cs typeface="Comic Sans MS"/>
              </a:rPr>
              <a:t>mendukung </a:t>
            </a:r>
            <a:r>
              <a:rPr sz="2400" spc="-5" dirty="0">
                <a:latin typeface="Comic Sans MS"/>
                <a:cs typeface="Comic Sans MS"/>
              </a:rPr>
              <a:t>konkurensi ringan </a:t>
            </a:r>
            <a:r>
              <a:rPr sz="2400" spc="-10" dirty="0">
                <a:latin typeface="Comic Sans MS"/>
                <a:cs typeface="Comic Sans MS"/>
              </a:rPr>
              <a:t>dan </a:t>
            </a:r>
            <a:r>
              <a:rPr sz="2400" spc="-5" dirty="0">
                <a:latin typeface="Comic Sans MS"/>
                <a:cs typeface="Comic Sans MS"/>
              </a:rPr>
              <a:t>dapat digunakan untuk  beberapa soft real time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sistem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455866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Karakteristik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Real</a:t>
            </a:r>
            <a:r>
              <a:rPr sz="3600" b="1" spc="-5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Time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62261" y="6324701"/>
            <a:ext cx="17138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September</a:t>
            </a:r>
            <a:r>
              <a:rPr sz="18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2008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17985" y="6324701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F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3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1862" y="1573530"/>
            <a:ext cx="10245090" cy="4599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103505" indent="-457200" algn="just">
              <a:lnSpc>
                <a:spcPct val="150000"/>
              </a:lnSpc>
              <a:spcBef>
                <a:spcPts val="100"/>
              </a:spcBef>
              <a:buClr>
                <a:srgbClr val="0D0D0D"/>
              </a:buClr>
              <a:buFont typeface="Wingdings"/>
              <a:buChar char=""/>
              <a:tabLst>
                <a:tab pos="469900" algn="l"/>
              </a:tabLst>
            </a:pPr>
            <a:r>
              <a:rPr sz="2100" b="1" dirty="0">
                <a:solidFill>
                  <a:srgbClr val="006FC0"/>
                </a:solidFill>
                <a:latin typeface="Comic Sans MS"/>
                <a:cs typeface="Comic Sans MS"/>
              </a:rPr>
              <a:t>Timelines </a:t>
            </a:r>
            <a:r>
              <a:rPr sz="2100" dirty="0">
                <a:latin typeface="Comic Sans MS"/>
                <a:cs typeface="Comic Sans MS"/>
              </a:rPr>
              <a:t>- </a:t>
            </a:r>
            <a:r>
              <a:rPr sz="2100" spc="-5" dirty="0">
                <a:latin typeface="Comic Sans MS"/>
                <a:cs typeface="Comic Sans MS"/>
              </a:rPr>
              <a:t>waktu merupakan bagian penting. Realtime </a:t>
            </a:r>
            <a:r>
              <a:rPr sz="2100" dirty="0">
                <a:latin typeface="Comic Sans MS"/>
                <a:cs typeface="Comic Sans MS"/>
              </a:rPr>
              <a:t>sistem harus merespon  dalam </a:t>
            </a:r>
            <a:r>
              <a:rPr sz="2100" spc="-5" dirty="0">
                <a:latin typeface="Comic Sans MS"/>
                <a:cs typeface="Comic Sans MS"/>
              </a:rPr>
              <a:t>waktu </a:t>
            </a:r>
            <a:r>
              <a:rPr sz="2100" dirty="0">
                <a:latin typeface="Comic Sans MS"/>
                <a:cs typeface="Comic Sans MS"/>
              </a:rPr>
              <a:t>yang</a:t>
            </a:r>
            <a:r>
              <a:rPr sz="2100" spc="-35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ditentukan.</a:t>
            </a:r>
            <a:endParaRPr sz="2100">
              <a:latin typeface="Comic Sans MS"/>
              <a:cs typeface="Comic Sans MS"/>
            </a:endParaRPr>
          </a:p>
          <a:p>
            <a:pPr marL="469265" marR="102870" indent="-457200" algn="just">
              <a:lnSpc>
                <a:spcPct val="150000"/>
              </a:lnSpc>
              <a:buClr>
                <a:srgbClr val="0D0D0D"/>
              </a:buClr>
              <a:buFont typeface="Wingdings"/>
              <a:buChar char=""/>
              <a:tabLst>
                <a:tab pos="469900" algn="l"/>
              </a:tabLst>
            </a:pPr>
            <a:r>
              <a:rPr sz="2100" b="1" dirty="0">
                <a:solidFill>
                  <a:srgbClr val="006FC0"/>
                </a:solidFill>
                <a:latin typeface="Comic Sans MS"/>
                <a:cs typeface="Comic Sans MS"/>
              </a:rPr>
              <a:t>Dynamic </a:t>
            </a:r>
            <a:r>
              <a:rPr sz="2100" b="1" spc="-5" dirty="0">
                <a:solidFill>
                  <a:srgbClr val="006FC0"/>
                </a:solidFill>
                <a:latin typeface="Comic Sans MS"/>
                <a:cs typeface="Comic Sans MS"/>
              </a:rPr>
              <a:t>Internal Structure </a:t>
            </a:r>
            <a:r>
              <a:rPr sz="2100" dirty="0">
                <a:latin typeface="Comic Sans MS"/>
                <a:cs typeface="Comic Sans MS"/>
              </a:rPr>
              <a:t>- Perlu komponensistem yang dapat </a:t>
            </a:r>
            <a:r>
              <a:rPr sz="2100" spc="-5" dirty="0">
                <a:latin typeface="Comic Sans MS"/>
                <a:cs typeface="Comic Sans MS"/>
              </a:rPr>
              <a:t>melakukan  rekonfigurasi dinamis </a:t>
            </a:r>
            <a:r>
              <a:rPr sz="2100" dirty="0">
                <a:latin typeface="Comic Sans MS"/>
                <a:cs typeface="Comic Sans MS"/>
              </a:rPr>
              <a:t>untuk </a:t>
            </a:r>
            <a:r>
              <a:rPr sz="2100" spc="-5" dirty="0">
                <a:latin typeface="Comic Sans MS"/>
                <a:cs typeface="Comic Sans MS"/>
              </a:rPr>
              <a:t>menyesuaikan dengan kondisi eksternal  </a:t>
            </a:r>
            <a:r>
              <a:rPr sz="2100" dirty="0">
                <a:latin typeface="Comic Sans MS"/>
                <a:cs typeface="Comic Sans MS"/>
              </a:rPr>
              <a:t>lingkungan.</a:t>
            </a:r>
            <a:endParaRPr sz="2100">
              <a:latin typeface="Comic Sans MS"/>
              <a:cs typeface="Comic Sans MS"/>
            </a:endParaRPr>
          </a:p>
          <a:p>
            <a:pPr marL="354965" marR="9525" indent="-342900" algn="just">
              <a:lnSpc>
                <a:spcPts val="4280"/>
              </a:lnSpc>
              <a:spcBef>
                <a:spcPts val="409"/>
              </a:spcBef>
              <a:buClr>
                <a:srgbClr val="0D0D0D"/>
              </a:buClr>
              <a:buFont typeface="Wingdings"/>
              <a:buChar char=""/>
              <a:tabLst>
                <a:tab pos="355600" algn="l"/>
              </a:tabLst>
            </a:pPr>
            <a:r>
              <a:rPr sz="2100" b="1" spc="-5" dirty="0">
                <a:solidFill>
                  <a:srgbClr val="006FC0"/>
                </a:solidFill>
                <a:latin typeface="Comic Sans MS"/>
                <a:cs typeface="Comic Sans MS"/>
              </a:rPr>
              <a:t>Reactiveness </a:t>
            </a:r>
            <a:r>
              <a:rPr sz="2100" dirty="0">
                <a:latin typeface="Comic Sans MS"/>
                <a:cs typeface="Comic Sans MS"/>
              </a:rPr>
              <a:t>- </a:t>
            </a:r>
            <a:r>
              <a:rPr sz="2100" spc="-5" dirty="0">
                <a:latin typeface="Comic Sans MS"/>
                <a:cs typeface="Comic Sans MS"/>
              </a:rPr>
              <a:t>kondisi </a:t>
            </a:r>
            <a:r>
              <a:rPr sz="2100" dirty="0">
                <a:latin typeface="Comic Sans MS"/>
                <a:cs typeface="Comic Sans MS"/>
              </a:rPr>
              <a:t>yang </a:t>
            </a:r>
            <a:r>
              <a:rPr sz="2100" spc="-5" dirty="0">
                <a:latin typeface="Comic Sans MS"/>
                <a:cs typeface="Comic Sans MS"/>
              </a:rPr>
              <a:t>secara terus </a:t>
            </a:r>
            <a:r>
              <a:rPr sz="2100" dirty="0">
                <a:latin typeface="Comic Sans MS"/>
                <a:cs typeface="Comic Sans MS"/>
              </a:rPr>
              <a:t>menerus dapat berespons </a:t>
            </a:r>
            <a:r>
              <a:rPr sz="2100" spc="-5" dirty="0">
                <a:latin typeface="Comic Sans MS"/>
                <a:cs typeface="Comic Sans MS"/>
              </a:rPr>
              <a:t>terhadap  </a:t>
            </a:r>
            <a:r>
              <a:rPr sz="2100" dirty="0">
                <a:latin typeface="Comic Sans MS"/>
                <a:cs typeface="Comic Sans MS"/>
              </a:rPr>
              <a:t>event yang </a:t>
            </a:r>
            <a:r>
              <a:rPr sz="2100" spc="-5" dirty="0">
                <a:latin typeface="Comic Sans MS"/>
                <a:cs typeface="Comic Sans MS"/>
              </a:rPr>
              <a:t>beragam </a:t>
            </a:r>
            <a:r>
              <a:rPr sz="2100" dirty="0">
                <a:latin typeface="Comic Sans MS"/>
                <a:cs typeface="Comic Sans MS"/>
              </a:rPr>
              <a:t>yang </a:t>
            </a:r>
            <a:r>
              <a:rPr sz="2100" spc="-5" dirty="0">
                <a:latin typeface="Comic Sans MS"/>
                <a:cs typeface="Comic Sans MS"/>
              </a:rPr>
              <a:t>tidak </a:t>
            </a:r>
            <a:r>
              <a:rPr sz="2100" dirty="0">
                <a:latin typeface="Comic Sans MS"/>
                <a:cs typeface="Comic Sans MS"/>
              </a:rPr>
              <a:t>dapat </a:t>
            </a:r>
            <a:r>
              <a:rPr sz="2100" spc="-5" dirty="0">
                <a:latin typeface="Comic Sans MS"/>
                <a:cs typeface="Comic Sans MS"/>
              </a:rPr>
              <a:t>diprediksi </a:t>
            </a:r>
            <a:r>
              <a:rPr sz="2100" dirty="0">
                <a:latin typeface="Comic Sans MS"/>
                <a:cs typeface="Comic Sans MS"/>
              </a:rPr>
              <a:t>urutan </a:t>
            </a:r>
            <a:r>
              <a:rPr sz="2100" spc="-5" dirty="0">
                <a:latin typeface="Comic Sans MS"/>
                <a:cs typeface="Comic Sans MS"/>
              </a:rPr>
              <a:t>waktu</a:t>
            </a:r>
            <a:r>
              <a:rPr sz="2100" spc="-20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kedatangannya.</a:t>
            </a:r>
            <a:endParaRPr sz="2100">
              <a:latin typeface="Comic Sans MS"/>
              <a:cs typeface="Comic Sans MS"/>
            </a:endParaRPr>
          </a:p>
          <a:p>
            <a:pPr marL="354965" marR="5080" indent="-342900" algn="just">
              <a:lnSpc>
                <a:spcPts val="4280"/>
              </a:lnSpc>
              <a:spcBef>
                <a:spcPts val="10"/>
              </a:spcBef>
              <a:buClr>
                <a:srgbClr val="0D0D0D"/>
              </a:buClr>
              <a:buFont typeface="Wingdings"/>
              <a:buChar char=""/>
              <a:tabLst>
                <a:tab pos="355600" algn="l"/>
              </a:tabLst>
            </a:pPr>
            <a:r>
              <a:rPr sz="2100" b="1" dirty="0">
                <a:solidFill>
                  <a:srgbClr val="006FC0"/>
                </a:solidFill>
                <a:latin typeface="Comic Sans MS"/>
                <a:cs typeface="Comic Sans MS"/>
              </a:rPr>
              <a:t>Concurrency </a:t>
            </a:r>
            <a:r>
              <a:rPr sz="2100" dirty="0">
                <a:latin typeface="Comic Sans MS"/>
                <a:cs typeface="Comic Sans MS"/>
              </a:rPr>
              <a:t>- </a:t>
            </a:r>
            <a:r>
              <a:rPr sz="2100" spc="-5" dirty="0">
                <a:latin typeface="Comic Sans MS"/>
                <a:cs typeface="Comic Sans MS"/>
              </a:rPr>
              <a:t>menunjang </a:t>
            </a:r>
            <a:r>
              <a:rPr sz="2100" spc="-10" dirty="0">
                <a:latin typeface="Comic Sans MS"/>
                <a:cs typeface="Comic Sans MS"/>
              </a:rPr>
              <a:t>kegiatan </a:t>
            </a:r>
            <a:r>
              <a:rPr sz="2100" dirty="0">
                <a:latin typeface="Comic Sans MS"/>
                <a:cs typeface="Comic Sans MS"/>
              </a:rPr>
              <a:t>aspek </a:t>
            </a:r>
            <a:r>
              <a:rPr sz="2100" spc="-5" dirty="0">
                <a:latin typeface="Comic Sans MS"/>
                <a:cs typeface="Comic Sans MS"/>
              </a:rPr>
              <a:t>synchronous, </a:t>
            </a:r>
            <a:r>
              <a:rPr sz="2100" dirty="0">
                <a:latin typeface="Comic Sans MS"/>
                <a:cs typeface="Comic Sans MS"/>
              </a:rPr>
              <a:t>asynchronous,  </a:t>
            </a:r>
            <a:r>
              <a:rPr sz="2100" spc="-5" dirty="0">
                <a:latin typeface="Comic Sans MS"/>
                <a:cs typeface="Comic Sans MS"/>
              </a:rPr>
              <a:t>communication,</a:t>
            </a:r>
            <a:r>
              <a:rPr sz="2100" spc="400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interrupt</a:t>
            </a:r>
            <a:r>
              <a:rPr sz="2100" spc="400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handling</a:t>
            </a:r>
            <a:r>
              <a:rPr sz="2100" spc="395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menjadi</a:t>
            </a:r>
            <a:r>
              <a:rPr sz="2100" spc="405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bagian</a:t>
            </a:r>
            <a:r>
              <a:rPr sz="2100" spc="415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penting</a:t>
            </a:r>
            <a:r>
              <a:rPr sz="2100" spc="395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dalam</a:t>
            </a:r>
            <a:r>
              <a:rPr sz="2100" spc="409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penyelesaian</a:t>
            </a:r>
            <a:endParaRPr sz="21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4736" y="6371031"/>
            <a:ext cx="27755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Comic Sans MS"/>
                <a:cs typeface="Comic Sans MS"/>
              </a:rPr>
              <a:t>masalah </a:t>
            </a:r>
            <a:r>
              <a:rPr sz="2100" spc="-5" dirty="0">
                <a:latin typeface="Comic Sans MS"/>
                <a:cs typeface="Comic Sans MS"/>
              </a:rPr>
              <a:t>konkurensi</a:t>
            </a:r>
            <a:r>
              <a:rPr sz="2100" spc="-80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ini</a:t>
            </a:r>
            <a:endParaRPr sz="2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709422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Proses 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perancangan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sistem real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time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62261" y="6324701"/>
            <a:ext cx="2592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6817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pt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mb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sz="1800" spc="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08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	I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F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3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8283" y="1600813"/>
            <a:ext cx="10246360" cy="4458335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55"/>
              </a:spcBef>
              <a:buFont typeface="Wingdings"/>
              <a:buChar char=""/>
              <a:tabLst>
                <a:tab pos="354965" algn="l"/>
                <a:tab pos="356235" algn="l"/>
                <a:tab pos="2040889" algn="l"/>
                <a:tab pos="3065145" algn="l"/>
                <a:tab pos="3953510" algn="l"/>
                <a:tab pos="5203825" algn="l"/>
                <a:tab pos="5838825" algn="l"/>
                <a:tab pos="6868159" algn="l"/>
                <a:tab pos="7625715" algn="l"/>
                <a:tab pos="9107170" algn="l"/>
              </a:tabLst>
            </a:pPr>
            <a:r>
              <a:rPr sz="2100" spc="-5" dirty="0">
                <a:latin typeface="Comic Sans MS"/>
                <a:cs typeface="Comic Sans MS"/>
              </a:rPr>
              <a:t>I</a:t>
            </a:r>
            <a:r>
              <a:rPr sz="2100" spc="5" dirty="0">
                <a:latin typeface="Comic Sans MS"/>
                <a:cs typeface="Comic Sans MS"/>
              </a:rPr>
              <a:t>d</a:t>
            </a:r>
            <a:r>
              <a:rPr sz="2100" dirty="0">
                <a:latin typeface="Comic Sans MS"/>
                <a:cs typeface="Comic Sans MS"/>
              </a:rPr>
              <a:t>en</a:t>
            </a:r>
            <a:r>
              <a:rPr sz="2100" spc="-5" dirty="0">
                <a:latin typeface="Comic Sans MS"/>
                <a:cs typeface="Comic Sans MS"/>
              </a:rPr>
              <a:t>tifik</a:t>
            </a:r>
            <a:r>
              <a:rPr sz="2100" dirty="0">
                <a:latin typeface="Comic Sans MS"/>
                <a:cs typeface="Comic Sans MS"/>
              </a:rPr>
              <a:t>asi	s</a:t>
            </a:r>
            <a:r>
              <a:rPr sz="2100" spc="-10" dirty="0">
                <a:latin typeface="Comic Sans MS"/>
                <a:cs typeface="Comic Sans MS"/>
              </a:rPr>
              <a:t>t</a:t>
            </a:r>
            <a:r>
              <a:rPr sz="2100" spc="-5" dirty="0">
                <a:latin typeface="Comic Sans MS"/>
                <a:cs typeface="Comic Sans MS"/>
              </a:rPr>
              <a:t>imul</a:t>
            </a:r>
            <a:r>
              <a:rPr sz="2100" dirty="0">
                <a:latin typeface="Comic Sans MS"/>
                <a:cs typeface="Comic Sans MS"/>
              </a:rPr>
              <a:t>i	untuk	</a:t>
            </a:r>
            <a:r>
              <a:rPr sz="2100" spc="-5" dirty="0">
                <a:latin typeface="Comic Sans MS"/>
                <a:cs typeface="Comic Sans MS"/>
              </a:rPr>
              <a:t>d</a:t>
            </a:r>
            <a:r>
              <a:rPr sz="2100" spc="5" dirty="0">
                <a:latin typeface="Comic Sans MS"/>
                <a:cs typeface="Comic Sans MS"/>
              </a:rPr>
              <a:t>i</a:t>
            </a:r>
            <a:r>
              <a:rPr sz="2100" dirty="0">
                <a:latin typeface="Comic Sans MS"/>
                <a:cs typeface="Comic Sans MS"/>
              </a:rPr>
              <a:t>p</a:t>
            </a:r>
            <a:r>
              <a:rPr sz="2100" spc="-5" dirty="0">
                <a:latin typeface="Comic Sans MS"/>
                <a:cs typeface="Comic Sans MS"/>
              </a:rPr>
              <a:t>ros</a:t>
            </a:r>
            <a:r>
              <a:rPr sz="2100" spc="5" dirty="0">
                <a:latin typeface="Comic Sans MS"/>
                <a:cs typeface="Comic Sans MS"/>
              </a:rPr>
              <a:t>e</a:t>
            </a:r>
            <a:r>
              <a:rPr sz="2100" dirty="0">
                <a:latin typeface="Comic Sans MS"/>
                <a:cs typeface="Comic Sans MS"/>
              </a:rPr>
              <a:t>s	</a:t>
            </a:r>
            <a:r>
              <a:rPr sz="2100" spc="-5" dirty="0">
                <a:latin typeface="Comic Sans MS"/>
                <a:cs typeface="Comic Sans MS"/>
              </a:rPr>
              <a:t>d</a:t>
            </a:r>
            <a:r>
              <a:rPr sz="2100" spc="5" dirty="0">
                <a:latin typeface="Comic Sans MS"/>
                <a:cs typeface="Comic Sans MS"/>
              </a:rPr>
              <a:t>a</a:t>
            </a:r>
            <a:r>
              <a:rPr sz="2100" dirty="0">
                <a:latin typeface="Comic Sans MS"/>
                <a:cs typeface="Comic Sans MS"/>
              </a:rPr>
              <a:t>n	</a:t>
            </a:r>
            <a:r>
              <a:rPr sz="2100" spc="-5" dirty="0">
                <a:latin typeface="Comic Sans MS"/>
                <a:cs typeface="Comic Sans MS"/>
              </a:rPr>
              <a:t>respo</a:t>
            </a:r>
            <a:r>
              <a:rPr sz="2100" dirty="0">
                <a:latin typeface="Comic Sans MS"/>
                <a:cs typeface="Comic Sans MS"/>
              </a:rPr>
              <a:t>n	</a:t>
            </a:r>
            <a:r>
              <a:rPr sz="2100" spc="-15" dirty="0">
                <a:latin typeface="Comic Sans MS"/>
                <a:cs typeface="Comic Sans MS"/>
              </a:rPr>
              <a:t>y</a:t>
            </a:r>
            <a:r>
              <a:rPr sz="2100" dirty="0">
                <a:latin typeface="Comic Sans MS"/>
                <a:cs typeface="Comic Sans MS"/>
              </a:rPr>
              <a:t>a</a:t>
            </a:r>
            <a:r>
              <a:rPr sz="2100" spc="5" dirty="0">
                <a:latin typeface="Comic Sans MS"/>
                <a:cs typeface="Comic Sans MS"/>
              </a:rPr>
              <a:t>n</a:t>
            </a:r>
            <a:r>
              <a:rPr sz="2100" dirty="0">
                <a:latin typeface="Comic Sans MS"/>
                <a:cs typeface="Comic Sans MS"/>
              </a:rPr>
              <a:t>g	</a:t>
            </a:r>
            <a:r>
              <a:rPr sz="2100" spc="-5" dirty="0">
                <a:latin typeface="Comic Sans MS"/>
                <a:cs typeface="Comic Sans MS"/>
              </a:rPr>
              <a:t>d</a:t>
            </a:r>
            <a:r>
              <a:rPr sz="2100" spc="-10" dirty="0">
                <a:latin typeface="Comic Sans MS"/>
                <a:cs typeface="Comic Sans MS"/>
              </a:rPr>
              <a:t>i</a:t>
            </a:r>
            <a:r>
              <a:rPr sz="2100" dirty="0">
                <a:latin typeface="Comic Sans MS"/>
                <a:cs typeface="Comic Sans MS"/>
              </a:rPr>
              <a:t>perluk</a:t>
            </a:r>
            <a:r>
              <a:rPr sz="2100" spc="5" dirty="0">
                <a:latin typeface="Comic Sans MS"/>
                <a:cs typeface="Comic Sans MS"/>
              </a:rPr>
              <a:t>a</a:t>
            </a:r>
            <a:r>
              <a:rPr sz="2100" dirty="0">
                <a:latin typeface="Comic Sans MS"/>
                <a:cs typeface="Comic Sans MS"/>
              </a:rPr>
              <a:t>n	</a:t>
            </a:r>
            <a:r>
              <a:rPr sz="2100" spc="-5" dirty="0">
                <a:latin typeface="Comic Sans MS"/>
                <a:cs typeface="Comic Sans MS"/>
              </a:rPr>
              <a:t>terhadap</a:t>
            </a:r>
            <a:endParaRPr sz="21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1260"/>
              </a:spcBef>
            </a:pPr>
            <a:r>
              <a:rPr sz="2100" dirty="0">
                <a:latin typeface="Comic Sans MS"/>
                <a:cs typeface="Comic Sans MS"/>
              </a:rPr>
              <a:t>rangsangan</a:t>
            </a:r>
            <a:r>
              <a:rPr sz="2100" spc="-25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tersebut.</a:t>
            </a:r>
            <a:endParaRPr sz="2100">
              <a:latin typeface="Comic Sans MS"/>
              <a:cs typeface="Comic Sans MS"/>
            </a:endParaRPr>
          </a:p>
          <a:p>
            <a:pPr marL="355600" indent="-343535">
              <a:lnSpc>
                <a:spcPct val="100000"/>
              </a:lnSpc>
              <a:spcBef>
                <a:spcPts val="1260"/>
              </a:spcBef>
              <a:buFont typeface="Wingdings"/>
              <a:buChar char=""/>
              <a:tabLst>
                <a:tab pos="354965" algn="l"/>
                <a:tab pos="356235" algn="l"/>
              </a:tabLst>
            </a:pPr>
            <a:r>
              <a:rPr sz="2100" dirty="0">
                <a:latin typeface="Comic Sans MS"/>
                <a:cs typeface="Comic Sans MS"/>
              </a:rPr>
              <a:t>Untuk </a:t>
            </a:r>
            <a:r>
              <a:rPr sz="2100" spc="-5" dirty="0">
                <a:latin typeface="Comic Sans MS"/>
                <a:cs typeface="Comic Sans MS"/>
              </a:rPr>
              <a:t>setiap stimulus </a:t>
            </a:r>
            <a:r>
              <a:rPr sz="2100" dirty="0">
                <a:latin typeface="Comic Sans MS"/>
                <a:cs typeface="Comic Sans MS"/>
              </a:rPr>
              <a:t>dan </a:t>
            </a:r>
            <a:r>
              <a:rPr sz="2100" spc="-5" dirty="0">
                <a:latin typeface="Comic Sans MS"/>
                <a:cs typeface="Comic Sans MS"/>
              </a:rPr>
              <a:t>respon, identifikasi kendala waktu.</a:t>
            </a:r>
            <a:endParaRPr sz="2100">
              <a:latin typeface="Comic Sans MS"/>
              <a:cs typeface="Comic Sans MS"/>
            </a:endParaRPr>
          </a:p>
          <a:p>
            <a:pPr marL="355600" marR="5080" indent="-343535">
              <a:lnSpc>
                <a:spcPct val="150000"/>
              </a:lnSpc>
              <a:buFont typeface="Wingdings"/>
              <a:buChar char=""/>
              <a:tabLst>
                <a:tab pos="354965" algn="l"/>
                <a:tab pos="356235" algn="l"/>
              </a:tabLst>
            </a:pPr>
            <a:r>
              <a:rPr sz="2100" spc="-5" dirty="0">
                <a:latin typeface="Comic Sans MS"/>
                <a:cs typeface="Comic Sans MS"/>
              </a:rPr>
              <a:t>Agregat pengolahan stimulus </a:t>
            </a:r>
            <a:r>
              <a:rPr sz="2100" dirty="0">
                <a:latin typeface="Comic Sans MS"/>
                <a:cs typeface="Comic Sans MS"/>
              </a:rPr>
              <a:t>dan </a:t>
            </a:r>
            <a:r>
              <a:rPr sz="2100" spc="-5" dirty="0">
                <a:latin typeface="Comic Sans MS"/>
                <a:cs typeface="Comic Sans MS"/>
              </a:rPr>
              <a:t>respon dalam </a:t>
            </a:r>
            <a:r>
              <a:rPr sz="2100" dirty="0">
                <a:latin typeface="Comic Sans MS"/>
                <a:cs typeface="Comic Sans MS"/>
              </a:rPr>
              <a:t>proses </a:t>
            </a:r>
            <a:r>
              <a:rPr sz="2100" spc="-5" dirty="0">
                <a:latin typeface="Comic Sans MS"/>
                <a:cs typeface="Comic Sans MS"/>
              </a:rPr>
              <a:t>konkuren. Sebuah </a:t>
            </a:r>
            <a:r>
              <a:rPr sz="2100" dirty="0">
                <a:latin typeface="Comic Sans MS"/>
                <a:cs typeface="Comic Sans MS"/>
              </a:rPr>
              <a:t>proses  dapat </a:t>
            </a:r>
            <a:r>
              <a:rPr sz="2100" spc="-5" dirty="0">
                <a:latin typeface="Comic Sans MS"/>
                <a:cs typeface="Comic Sans MS"/>
              </a:rPr>
              <a:t>berhubungan dengan </a:t>
            </a:r>
            <a:r>
              <a:rPr sz="2100" dirty="0">
                <a:latin typeface="Comic Sans MS"/>
                <a:cs typeface="Comic Sans MS"/>
              </a:rPr>
              <a:t>masing-masing </a:t>
            </a:r>
            <a:r>
              <a:rPr sz="2100" spc="-5" dirty="0">
                <a:latin typeface="Comic Sans MS"/>
                <a:cs typeface="Comic Sans MS"/>
              </a:rPr>
              <a:t>kelas </a:t>
            </a:r>
            <a:r>
              <a:rPr sz="2100" dirty="0">
                <a:latin typeface="Comic Sans MS"/>
                <a:cs typeface="Comic Sans MS"/>
              </a:rPr>
              <a:t>stimulus dan</a:t>
            </a:r>
            <a:r>
              <a:rPr sz="2100" spc="-40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respon.</a:t>
            </a:r>
            <a:endParaRPr sz="2100">
              <a:latin typeface="Comic Sans MS"/>
              <a:cs typeface="Comic Sans MS"/>
            </a:endParaRPr>
          </a:p>
          <a:p>
            <a:pPr marL="355600" marR="5715" indent="-343535">
              <a:lnSpc>
                <a:spcPct val="150000"/>
              </a:lnSpc>
              <a:spcBef>
                <a:spcPts val="885"/>
              </a:spcBef>
              <a:buFont typeface="Wingdings"/>
              <a:buChar char=""/>
              <a:tabLst>
                <a:tab pos="354965" algn="l"/>
                <a:tab pos="356235" algn="l"/>
              </a:tabLst>
            </a:pPr>
            <a:r>
              <a:rPr sz="2100" dirty="0">
                <a:latin typeface="Comic Sans MS"/>
                <a:cs typeface="Comic Sans MS"/>
              </a:rPr>
              <a:t>Desain </a:t>
            </a:r>
            <a:r>
              <a:rPr sz="2100" spc="-5" dirty="0">
                <a:latin typeface="Comic Sans MS"/>
                <a:cs typeface="Comic Sans MS"/>
              </a:rPr>
              <a:t>algoritma </a:t>
            </a:r>
            <a:r>
              <a:rPr sz="2100" dirty="0">
                <a:latin typeface="Comic Sans MS"/>
                <a:cs typeface="Comic Sans MS"/>
              </a:rPr>
              <a:t>untuk memproses </a:t>
            </a:r>
            <a:r>
              <a:rPr sz="2100" spc="-5" dirty="0">
                <a:latin typeface="Comic Sans MS"/>
                <a:cs typeface="Comic Sans MS"/>
              </a:rPr>
              <a:t>setiap kelas stimulus </a:t>
            </a:r>
            <a:r>
              <a:rPr sz="2100" dirty="0">
                <a:latin typeface="Comic Sans MS"/>
                <a:cs typeface="Comic Sans MS"/>
              </a:rPr>
              <a:t>dan </a:t>
            </a:r>
            <a:r>
              <a:rPr sz="2100" spc="-5" dirty="0">
                <a:latin typeface="Comic Sans MS"/>
                <a:cs typeface="Comic Sans MS"/>
              </a:rPr>
              <a:t>respon. Ini </a:t>
            </a:r>
            <a:r>
              <a:rPr sz="2100" dirty="0">
                <a:latin typeface="Comic Sans MS"/>
                <a:cs typeface="Comic Sans MS"/>
              </a:rPr>
              <a:t>harus  memenuhi persyaratan </a:t>
            </a:r>
            <a:r>
              <a:rPr sz="2100" spc="-5" dirty="0">
                <a:latin typeface="Comic Sans MS"/>
                <a:cs typeface="Comic Sans MS"/>
              </a:rPr>
              <a:t>waktu </a:t>
            </a:r>
            <a:r>
              <a:rPr sz="2100" dirty="0">
                <a:latin typeface="Comic Sans MS"/>
                <a:cs typeface="Comic Sans MS"/>
              </a:rPr>
              <a:t>yang</a:t>
            </a:r>
            <a:r>
              <a:rPr sz="2100" spc="-60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diberikan.</a:t>
            </a:r>
            <a:endParaRPr sz="2100">
              <a:latin typeface="Comic Sans MS"/>
              <a:cs typeface="Comic Sans MS"/>
            </a:endParaRPr>
          </a:p>
          <a:p>
            <a:pPr marL="355600" indent="-343535">
              <a:lnSpc>
                <a:spcPct val="100000"/>
              </a:lnSpc>
              <a:spcBef>
                <a:spcPts val="1260"/>
              </a:spcBef>
              <a:buFont typeface="Wingdings"/>
              <a:buChar char=""/>
              <a:tabLst>
                <a:tab pos="354965" algn="l"/>
                <a:tab pos="356235" algn="l"/>
                <a:tab pos="1306195" algn="l"/>
                <a:tab pos="2249805" algn="l"/>
                <a:tab pos="3880485" algn="l"/>
                <a:tab pos="4566285" algn="l"/>
                <a:tab pos="5255260" algn="l"/>
                <a:tab pos="6836409" algn="l"/>
                <a:tab pos="7733665" algn="l"/>
                <a:tab pos="8681720" algn="l"/>
                <a:tab pos="9369425" algn="l"/>
              </a:tabLst>
            </a:pPr>
            <a:r>
              <a:rPr sz="2100" spc="-5" dirty="0">
                <a:latin typeface="Comic Sans MS"/>
                <a:cs typeface="Comic Sans MS"/>
              </a:rPr>
              <a:t>Desain	sistem	penjadwalan	yang	</a:t>
            </a:r>
            <a:r>
              <a:rPr sz="2100" dirty="0">
                <a:latin typeface="Comic Sans MS"/>
                <a:cs typeface="Comic Sans MS"/>
              </a:rPr>
              <a:t>akan	</a:t>
            </a:r>
            <a:r>
              <a:rPr sz="2100" spc="-5" dirty="0">
                <a:latin typeface="Comic Sans MS"/>
                <a:cs typeface="Comic Sans MS"/>
              </a:rPr>
              <a:t>memastikan	bahwa	</a:t>
            </a:r>
            <a:r>
              <a:rPr sz="2100" dirty="0">
                <a:latin typeface="Comic Sans MS"/>
                <a:cs typeface="Comic Sans MS"/>
              </a:rPr>
              <a:t>proses	yang	</a:t>
            </a:r>
            <a:r>
              <a:rPr sz="2100" spc="-5" dirty="0">
                <a:latin typeface="Comic Sans MS"/>
                <a:cs typeface="Comic Sans MS"/>
              </a:rPr>
              <a:t>dimulai</a:t>
            </a:r>
            <a:endParaRPr sz="21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1260"/>
              </a:spcBef>
            </a:pPr>
            <a:r>
              <a:rPr sz="2100" dirty="0">
                <a:latin typeface="Comic Sans MS"/>
                <a:cs typeface="Comic Sans MS"/>
              </a:rPr>
              <a:t>pada </a:t>
            </a:r>
            <a:r>
              <a:rPr sz="2100" spc="-5" dirty="0">
                <a:latin typeface="Comic Sans MS"/>
                <a:cs typeface="Comic Sans MS"/>
              </a:rPr>
              <a:t>waktunya </a:t>
            </a:r>
            <a:r>
              <a:rPr sz="2100" dirty="0">
                <a:latin typeface="Comic Sans MS"/>
                <a:cs typeface="Comic Sans MS"/>
              </a:rPr>
              <a:t>untuk memenuhi </a:t>
            </a:r>
            <a:r>
              <a:rPr sz="2100" spc="-5" dirty="0">
                <a:latin typeface="Comic Sans MS"/>
                <a:cs typeface="Comic Sans MS"/>
              </a:rPr>
              <a:t>tenggat waktu</a:t>
            </a:r>
            <a:r>
              <a:rPr sz="2100" spc="-65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mereka.</a:t>
            </a:r>
            <a:endParaRPr sz="21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8283" y="6193332"/>
            <a:ext cx="68154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4965" algn="l"/>
                <a:tab pos="356235" algn="l"/>
              </a:tabLst>
            </a:pPr>
            <a:r>
              <a:rPr sz="2100" spc="-5" dirty="0">
                <a:latin typeface="Comic Sans MS"/>
                <a:cs typeface="Comic Sans MS"/>
              </a:rPr>
              <a:t>Integrasikan </a:t>
            </a:r>
            <a:r>
              <a:rPr sz="2100" dirty="0">
                <a:latin typeface="Comic Sans MS"/>
                <a:cs typeface="Comic Sans MS"/>
              </a:rPr>
              <a:t>menggunakan </a:t>
            </a:r>
            <a:r>
              <a:rPr sz="2100" spc="-5" dirty="0">
                <a:latin typeface="Comic Sans MS"/>
                <a:cs typeface="Comic Sans MS"/>
              </a:rPr>
              <a:t>sistem </a:t>
            </a:r>
            <a:r>
              <a:rPr sz="2100" dirty="0">
                <a:latin typeface="Comic Sans MS"/>
                <a:cs typeface="Comic Sans MS"/>
              </a:rPr>
              <a:t>operasi</a:t>
            </a:r>
            <a:r>
              <a:rPr sz="2100" spc="-45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real-time.</a:t>
            </a:r>
            <a:endParaRPr sz="2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318706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Kendala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30" dirty="0">
                <a:solidFill>
                  <a:srgbClr val="7E5F00"/>
                </a:solidFill>
                <a:latin typeface="Calibri"/>
                <a:cs typeface="Calibri"/>
              </a:rPr>
              <a:t>Waktu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8283" y="1591670"/>
            <a:ext cx="998601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9525" indent="-343535" algn="just">
              <a:lnSpc>
                <a:spcPct val="150000"/>
              </a:lnSpc>
              <a:spcBef>
                <a:spcPts val="9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dirty="0">
                <a:latin typeface="Comic Sans MS"/>
                <a:cs typeface="Comic Sans MS"/>
              </a:rPr>
              <a:t>Mungkin memerlukan </a:t>
            </a:r>
            <a:r>
              <a:rPr sz="2400" spc="-5" dirty="0">
                <a:latin typeface="Comic Sans MS"/>
                <a:cs typeface="Comic Sans MS"/>
              </a:rPr>
              <a:t>simulasi ekstensif </a:t>
            </a:r>
            <a:r>
              <a:rPr sz="2400" spc="-10" dirty="0">
                <a:latin typeface="Comic Sans MS"/>
                <a:cs typeface="Comic Sans MS"/>
              </a:rPr>
              <a:t>dan </a:t>
            </a:r>
            <a:r>
              <a:rPr sz="2400" spc="-5" dirty="0">
                <a:latin typeface="Comic Sans MS"/>
                <a:cs typeface="Comic Sans MS"/>
              </a:rPr>
              <a:t>percobaan </a:t>
            </a:r>
            <a:r>
              <a:rPr sz="2400" dirty="0">
                <a:latin typeface="Comic Sans MS"/>
                <a:cs typeface="Comic Sans MS"/>
              </a:rPr>
              <a:t>untuk  </a:t>
            </a:r>
            <a:r>
              <a:rPr sz="2400" spc="-5" dirty="0">
                <a:latin typeface="Comic Sans MS"/>
                <a:cs typeface="Comic Sans MS"/>
              </a:rPr>
              <a:t>memastikan bahwa ini dipenuhi </a:t>
            </a:r>
            <a:r>
              <a:rPr sz="2400" dirty="0">
                <a:latin typeface="Comic Sans MS"/>
                <a:cs typeface="Comic Sans MS"/>
              </a:rPr>
              <a:t>oleh</a:t>
            </a:r>
            <a:r>
              <a:rPr sz="2400" spc="-5" dirty="0">
                <a:latin typeface="Comic Sans MS"/>
                <a:cs typeface="Comic Sans MS"/>
              </a:rPr>
              <a:t> sistem.</a:t>
            </a:r>
            <a:endParaRPr sz="2400">
              <a:latin typeface="Comic Sans MS"/>
              <a:cs typeface="Comic Sans MS"/>
            </a:endParaRPr>
          </a:p>
          <a:p>
            <a:pPr marL="355600" marR="5080" indent="-343535" algn="just">
              <a:lnSpc>
                <a:spcPct val="15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dirty="0">
                <a:latin typeface="Comic Sans MS"/>
                <a:cs typeface="Comic Sans MS"/>
              </a:rPr>
              <a:t>Mungkin berarti </a:t>
            </a:r>
            <a:r>
              <a:rPr sz="2400" spc="-10" dirty="0">
                <a:latin typeface="Comic Sans MS"/>
                <a:cs typeface="Comic Sans MS"/>
              </a:rPr>
              <a:t>bahwa </a:t>
            </a:r>
            <a:r>
              <a:rPr sz="2400" spc="-5" dirty="0">
                <a:latin typeface="Comic Sans MS"/>
                <a:cs typeface="Comic Sans MS"/>
              </a:rPr>
              <a:t>strategi </a:t>
            </a:r>
            <a:r>
              <a:rPr sz="2400" spc="-10" dirty="0">
                <a:latin typeface="Comic Sans MS"/>
                <a:cs typeface="Comic Sans MS"/>
              </a:rPr>
              <a:t>desain </a:t>
            </a:r>
            <a:r>
              <a:rPr sz="2400" spc="-5" dirty="0">
                <a:latin typeface="Comic Sans MS"/>
                <a:cs typeface="Comic Sans MS"/>
              </a:rPr>
              <a:t>tertentu seperti </a:t>
            </a:r>
            <a:r>
              <a:rPr sz="2400" spc="-10" dirty="0">
                <a:latin typeface="Comic Sans MS"/>
                <a:cs typeface="Comic Sans MS"/>
              </a:rPr>
              <a:t>desain  </a:t>
            </a:r>
            <a:r>
              <a:rPr sz="2400" spc="-5" dirty="0">
                <a:latin typeface="Comic Sans MS"/>
                <a:cs typeface="Comic Sans MS"/>
              </a:rPr>
              <a:t>berorientasi </a:t>
            </a:r>
            <a:r>
              <a:rPr sz="2400" dirty="0">
                <a:latin typeface="Comic Sans MS"/>
                <a:cs typeface="Comic Sans MS"/>
              </a:rPr>
              <a:t>objek </a:t>
            </a:r>
            <a:r>
              <a:rPr sz="2400" spc="-5" dirty="0">
                <a:latin typeface="Comic Sans MS"/>
                <a:cs typeface="Comic Sans MS"/>
              </a:rPr>
              <a:t>tidak dapat digunakan karena overhead  tambahan yang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terlibat.</a:t>
            </a:r>
            <a:endParaRPr sz="2400">
              <a:latin typeface="Comic Sans MS"/>
              <a:cs typeface="Comic Sans MS"/>
            </a:endParaRPr>
          </a:p>
          <a:p>
            <a:pPr marL="355600" marR="10160" indent="-343535" algn="just">
              <a:lnSpc>
                <a:spcPct val="150000"/>
              </a:lnSpc>
              <a:spcBef>
                <a:spcPts val="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dirty="0">
                <a:latin typeface="Comic Sans MS"/>
                <a:cs typeface="Comic Sans MS"/>
              </a:rPr>
              <a:t>Mungkin berarti </a:t>
            </a:r>
            <a:r>
              <a:rPr sz="2400" spc="-10" dirty="0">
                <a:latin typeface="Comic Sans MS"/>
                <a:cs typeface="Comic Sans MS"/>
              </a:rPr>
              <a:t>bahwa </a:t>
            </a:r>
            <a:r>
              <a:rPr sz="2400" spc="-5" dirty="0">
                <a:latin typeface="Comic Sans MS"/>
                <a:cs typeface="Comic Sans MS"/>
              </a:rPr>
              <a:t>fitur bahasa pemrograman tingkat </a:t>
            </a:r>
            <a:r>
              <a:rPr sz="2400" spc="-10" dirty="0">
                <a:latin typeface="Comic Sans MS"/>
                <a:cs typeface="Comic Sans MS"/>
              </a:rPr>
              <a:t>rendah  </a:t>
            </a:r>
            <a:r>
              <a:rPr sz="2400" dirty="0">
                <a:latin typeface="Comic Sans MS"/>
                <a:cs typeface="Comic Sans MS"/>
              </a:rPr>
              <a:t>harus </a:t>
            </a:r>
            <a:r>
              <a:rPr sz="2400" spc="-5" dirty="0">
                <a:latin typeface="Comic Sans MS"/>
                <a:cs typeface="Comic Sans MS"/>
              </a:rPr>
              <a:t>digunakan </a:t>
            </a:r>
            <a:r>
              <a:rPr sz="2400" dirty="0">
                <a:latin typeface="Comic Sans MS"/>
                <a:cs typeface="Comic Sans MS"/>
              </a:rPr>
              <a:t>untuk </a:t>
            </a:r>
            <a:r>
              <a:rPr sz="2400" spc="-5" dirty="0">
                <a:latin typeface="Comic Sans MS"/>
                <a:cs typeface="Comic Sans MS"/>
              </a:rPr>
              <a:t>alasan</a:t>
            </a:r>
            <a:r>
              <a:rPr sz="2400" spc="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kinerja.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558419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Pemodelan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sistem</a:t>
            </a:r>
            <a:r>
              <a:rPr sz="3600" b="1" spc="-3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real-time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8283" y="1591670"/>
            <a:ext cx="998474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890" indent="-343535">
              <a:lnSpc>
                <a:spcPct val="150000"/>
              </a:lnSpc>
              <a:spcBef>
                <a:spcPts val="95"/>
              </a:spcBef>
              <a:buFont typeface="Wingdings"/>
              <a:buChar char=""/>
              <a:tabLst>
                <a:tab pos="356235" algn="l"/>
                <a:tab pos="1190625" algn="l"/>
                <a:tab pos="1911350" algn="l"/>
                <a:tab pos="3229610" algn="l"/>
                <a:tab pos="4196080" algn="l"/>
                <a:tab pos="5280025" algn="l"/>
                <a:tab pos="6747509" algn="l"/>
                <a:tab pos="7700009" algn="l"/>
                <a:tab pos="8896985" algn="l"/>
              </a:tabLst>
            </a:pPr>
            <a:r>
              <a:rPr sz="2400" dirty="0">
                <a:latin typeface="Comic Sans MS"/>
                <a:cs typeface="Comic Sans MS"/>
              </a:rPr>
              <a:t>Ef</a:t>
            </a:r>
            <a:r>
              <a:rPr sz="2400" spc="5" dirty="0">
                <a:latin typeface="Comic Sans MS"/>
                <a:cs typeface="Comic Sans MS"/>
              </a:rPr>
              <a:t>e</a:t>
            </a:r>
            <a:r>
              <a:rPr sz="2400" dirty="0">
                <a:latin typeface="Comic Sans MS"/>
                <a:cs typeface="Comic Sans MS"/>
              </a:rPr>
              <a:t>k	</a:t>
            </a:r>
            <a:r>
              <a:rPr sz="2400" spc="-5" dirty="0">
                <a:latin typeface="Comic Sans MS"/>
                <a:cs typeface="Comic Sans MS"/>
              </a:rPr>
              <a:t>d</a:t>
            </a:r>
            <a:r>
              <a:rPr sz="2400" spc="-15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r</a:t>
            </a:r>
            <a:r>
              <a:rPr sz="2400" dirty="0">
                <a:latin typeface="Comic Sans MS"/>
                <a:cs typeface="Comic Sans MS"/>
              </a:rPr>
              <a:t>i	sti</a:t>
            </a:r>
            <a:r>
              <a:rPr sz="2400" spc="-15" dirty="0">
                <a:latin typeface="Comic Sans MS"/>
                <a:cs typeface="Comic Sans MS"/>
              </a:rPr>
              <a:t>m</a:t>
            </a:r>
            <a:r>
              <a:rPr sz="2400" dirty="0">
                <a:latin typeface="Comic Sans MS"/>
                <a:cs typeface="Comic Sans MS"/>
              </a:rPr>
              <a:t>ulus	</a:t>
            </a:r>
            <a:r>
              <a:rPr sz="2400" spc="-5" dirty="0">
                <a:latin typeface="Comic Sans MS"/>
                <a:cs typeface="Comic Sans MS"/>
              </a:rPr>
              <a:t>d</a:t>
            </a:r>
            <a:r>
              <a:rPr sz="2400" spc="-15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lam	si</a:t>
            </a:r>
            <a:r>
              <a:rPr sz="2400" spc="-10" dirty="0">
                <a:latin typeface="Comic Sans MS"/>
                <a:cs typeface="Comic Sans MS"/>
              </a:rPr>
              <a:t>s</a:t>
            </a:r>
            <a:r>
              <a:rPr sz="2400" spc="-5" dirty="0">
                <a:latin typeface="Comic Sans MS"/>
                <a:cs typeface="Comic Sans MS"/>
              </a:rPr>
              <a:t>t</a:t>
            </a:r>
            <a:r>
              <a:rPr sz="2400" spc="-15" dirty="0">
                <a:latin typeface="Comic Sans MS"/>
                <a:cs typeface="Comic Sans MS"/>
              </a:rPr>
              <a:t>e</a:t>
            </a:r>
            <a:r>
              <a:rPr sz="2400" dirty="0">
                <a:latin typeface="Comic Sans MS"/>
                <a:cs typeface="Comic Sans MS"/>
              </a:rPr>
              <a:t>m	</a:t>
            </a:r>
            <a:r>
              <a:rPr sz="2400" spc="-5" dirty="0">
                <a:latin typeface="Comic Sans MS"/>
                <a:cs typeface="Comic Sans MS"/>
              </a:rPr>
              <a:t>rea</a:t>
            </a:r>
            <a:r>
              <a:rPr sz="2400" spc="5" dirty="0">
                <a:latin typeface="Comic Sans MS"/>
                <a:cs typeface="Comic Sans MS"/>
              </a:rPr>
              <a:t>l</a:t>
            </a:r>
            <a:r>
              <a:rPr sz="2400" spc="-5" dirty="0">
                <a:latin typeface="Comic Sans MS"/>
                <a:cs typeface="Comic Sans MS"/>
              </a:rPr>
              <a:t>-ti</a:t>
            </a:r>
            <a:r>
              <a:rPr sz="2400" spc="-20" dirty="0">
                <a:latin typeface="Comic Sans MS"/>
                <a:cs typeface="Comic Sans MS"/>
              </a:rPr>
              <a:t>m</a:t>
            </a:r>
            <a:r>
              <a:rPr sz="2400" dirty="0">
                <a:latin typeface="Comic Sans MS"/>
                <a:cs typeface="Comic Sans MS"/>
              </a:rPr>
              <a:t>e	</a:t>
            </a:r>
            <a:r>
              <a:rPr sz="2400" spc="-5" dirty="0">
                <a:latin typeface="Comic Sans MS"/>
                <a:cs typeface="Comic Sans MS"/>
              </a:rPr>
              <a:t>d</a:t>
            </a:r>
            <a:r>
              <a:rPr sz="2400" spc="-15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pat	</a:t>
            </a:r>
            <a:r>
              <a:rPr sz="2400" spc="-20" dirty="0">
                <a:latin typeface="Comic Sans MS"/>
                <a:cs typeface="Comic Sans MS"/>
              </a:rPr>
              <a:t>m</a:t>
            </a:r>
            <a:r>
              <a:rPr sz="2400" dirty="0">
                <a:latin typeface="Comic Sans MS"/>
                <a:cs typeface="Comic Sans MS"/>
              </a:rPr>
              <a:t>emicu	</a:t>
            </a:r>
            <a:r>
              <a:rPr sz="2400" spc="-5" dirty="0">
                <a:latin typeface="Comic Sans MS"/>
                <a:cs typeface="Comic Sans MS"/>
              </a:rPr>
              <a:t>tr</a:t>
            </a:r>
            <a:r>
              <a:rPr sz="2400" spc="-20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nsisi  </a:t>
            </a:r>
            <a:r>
              <a:rPr sz="2400" spc="-10" dirty="0">
                <a:latin typeface="Comic Sans MS"/>
                <a:cs typeface="Comic Sans MS"/>
              </a:rPr>
              <a:t>dari </a:t>
            </a:r>
            <a:r>
              <a:rPr sz="2400" spc="-5" dirty="0">
                <a:latin typeface="Comic Sans MS"/>
                <a:cs typeface="Comic Sans MS"/>
              </a:rPr>
              <a:t>satu keadaan ke keadaan</a:t>
            </a:r>
            <a:r>
              <a:rPr sz="2400" spc="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lain.</a:t>
            </a:r>
            <a:endParaRPr sz="2400">
              <a:latin typeface="Comic Sans MS"/>
              <a:cs typeface="Comic Sans MS"/>
            </a:endParaRPr>
          </a:p>
          <a:p>
            <a:pPr marL="355600" marR="6985" indent="-343535">
              <a:lnSpc>
                <a:spcPct val="150000"/>
              </a:lnSpc>
              <a:buFont typeface="Wingdings"/>
              <a:buChar char=""/>
              <a:tabLst>
                <a:tab pos="356235" algn="l"/>
                <a:tab pos="1345565" algn="l"/>
                <a:tab pos="2265045" algn="l"/>
                <a:tab pos="3712845" algn="l"/>
                <a:tab pos="4671695" algn="l"/>
                <a:tab pos="6217285" algn="l"/>
                <a:tab pos="7165340" algn="l"/>
                <a:tab pos="9039860" algn="l"/>
              </a:tabLst>
            </a:pPr>
            <a:r>
              <a:rPr sz="2400" dirty="0">
                <a:latin typeface="Comic Sans MS"/>
                <a:cs typeface="Comic Sans MS"/>
              </a:rPr>
              <a:t>Fi</a:t>
            </a:r>
            <a:r>
              <a:rPr sz="2400" spc="5" dirty="0">
                <a:latin typeface="Comic Sans MS"/>
                <a:cs typeface="Comic Sans MS"/>
              </a:rPr>
              <a:t>n</a:t>
            </a:r>
            <a:r>
              <a:rPr sz="2400" spc="-5" dirty="0">
                <a:latin typeface="Comic Sans MS"/>
                <a:cs typeface="Comic Sans MS"/>
              </a:rPr>
              <a:t>it</a:t>
            </a:r>
            <a:r>
              <a:rPr sz="2400" dirty="0">
                <a:latin typeface="Comic Sans MS"/>
                <a:cs typeface="Comic Sans MS"/>
              </a:rPr>
              <a:t>e	st</a:t>
            </a:r>
            <a:r>
              <a:rPr sz="2400" spc="-25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t</a:t>
            </a:r>
            <a:r>
              <a:rPr sz="2400" dirty="0">
                <a:latin typeface="Comic Sans MS"/>
                <a:cs typeface="Comic Sans MS"/>
              </a:rPr>
              <a:t>e	m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c</a:t>
            </a:r>
            <a:r>
              <a:rPr sz="2400" spc="5" dirty="0">
                <a:latin typeface="Comic Sans MS"/>
                <a:cs typeface="Comic Sans MS"/>
              </a:rPr>
              <a:t>h</a:t>
            </a:r>
            <a:r>
              <a:rPr sz="2400" spc="-5" dirty="0">
                <a:latin typeface="Comic Sans MS"/>
                <a:cs typeface="Comic Sans MS"/>
              </a:rPr>
              <a:t>i</a:t>
            </a:r>
            <a:r>
              <a:rPr sz="2400" spc="-10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es	</a:t>
            </a:r>
            <a:r>
              <a:rPr sz="2400" spc="-5" dirty="0">
                <a:latin typeface="Comic Sans MS"/>
                <a:cs typeface="Comic Sans MS"/>
              </a:rPr>
              <a:t>d</a:t>
            </a:r>
            <a:r>
              <a:rPr sz="2400" spc="-15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pat	</a:t>
            </a:r>
            <a:r>
              <a:rPr sz="2400" spc="-5" dirty="0">
                <a:latin typeface="Comic Sans MS"/>
                <a:cs typeface="Comic Sans MS"/>
              </a:rPr>
              <a:t>di</a:t>
            </a:r>
            <a:r>
              <a:rPr sz="2400" spc="-10" dirty="0">
                <a:latin typeface="Comic Sans MS"/>
                <a:cs typeface="Comic Sans MS"/>
              </a:rPr>
              <a:t>g</a:t>
            </a:r>
            <a:r>
              <a:rPr sz="2400" spc="5" dirty="0">
                <a:latin typeface="Comic Sans MS"/>
                <a:cs typeface="Comic Sans MS"/>
              </a:rPr>
              <a:t>u</a:t>
            </a:r>
            <a:r>
              <a:rPr sz="2400" spc="-5" dirty="0">
                <a:latin typeface="Comic Sans MS"/>
                <a:cs typeface="Comic Sans MS"/>
              </a:rPr>
              <a:t>naka</a:t>
            </a:r>
            <a:r>
              <a:rPr sz="2400" dirty="0">
                <a:latin typeface="Comic Sans MS"/>
                <a:cs typeface="Comic Sans MS"/>
              </a:rPr>
              <a:t>n	untuk	mem</a:t>
            </a:r>
            <a:r>
              <a:rPr sz="2400" spc="-10" dirty="0">
                <a:latin typeface="Comic Sans MS"/>
                <a:cs typeface="Comic Sans MS"/>
              </a:rPr>
              <a:t>o</a:t>
            </a:r>
            <a:r>
              <a:rPr sz="2400" spc="-5" dirty="0">
                <a:latin typeface="Comic Sans MS"/>
                <a:cs typeface="Comic Sans MS"/>
              </a:rPr>
              <a:t>delka</a:t>
            </a:r>
            <a:r>
              <a:rPr sz="2400" dirty="0">
                <a:latin typeface="Comic Sans MS"/>
                <a:cs typeface="Comic Sans MS"/>
              </a:rPr>
              <a:t>n	si</a:t>
            </a:r>
            <a:r>
              <a:rPr sz="2400" spc="-10" dirty="0">
                <a:latin typeface="Comic Sans MS"/>
                <a:cs typeface="Comic Sans MS"/>
              </a:rPr>
              <a:t>s</a:t>
            </a:r>
            <a:r>
              <a:rPr sz="2400" spc="-5" dirty="0">
                <a:latin typeface="Comic Sans MS"/>
                <a:cs typeface="Comic Sans MS"/>
              </a:rPr>
              <a:t>tem  real-time.</a:t>
            </a:r>
            <a:endParaRPr sz="2400">
              <a:latin typeface="Comic Sans MS"/>
              <a:cs typeface="Comic Sans MS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5" dirty="0">
                <a:latin typeface="Comic Sans MS"/>
                <a:cs typeface="Comic Sans MS"/>
              </a:rPr>
              <a:t>Namun,</a:t>
            </a:r>
            <a:r>
              <a:rPr sz="2400" spc="19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model</a:t>
            </a:r>
            <a:r>
              <a:rPr sz="2400" spc="204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FSM</a:t>
            </a:r>
            <a:r>
              <a:rPr sz="2400" spc="204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kekurangan</a:t>
            </a:r>
            <a:r>
              <a:rPr sz="2400" spc="204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struktur.</a:t>
            </a:r>
            <a:r>
              <a:rPr sz="2400" spc="19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Bahkan</a:t>
            </a:r>
            <a:r>
              <a:rPr sz="2400" spc="204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sistem</a:t>
            </a:r>
            <a:r>
              <a:rPr sz="2400" spc="19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sederhana</a:t>
            </a:r>
            <a:endParaRPr sz="24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1445"/>
              </a:spcBef>
            </a:pPr>
            <a:r>
              <a:rPr sz="2400" spc="-5" dirty="0">
                <a:latin typeface="Comic Sans MS"/>
                <a:cs typeface="Comic Sans MS"/>
              </a:rPr>
              <a:t>dapat </a:t>
            </a:r>
            <a:r>
              <a:rPr sz="2400" dirty="0">
                <a:latin typeface="Comic Sans MS"/>
                <a:cs typeface="Comic Sans MS"/>
              </a:rPr>
              <a:t>memiliki </a:t>
            </a:r>
            <a:r>
              <a:rPr sz="2400" spc="-5" dirty="0">
                <a:latin typeface="Comic Sans MS"/>
                <a:cs typeface="Comic Sans MS"/>
              </a:rPr>
              <a:t>model yang</a:t>
            </a:r>
            <a:r>
              <a:rPr sz="2400" spc="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kompleks.</a:t>
            </a:r>
            <a:endParaRPr sz="2400">
              <a:latin typeface="Comic Sans MS"/>
              <a:cs typeface="Comic Sans MS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dirty="0">
                <a:latin typeface="Comic Sans MS"/>
                <a:cs typeface="Comic Sans MS"/>
              </a:rPr>
              <a:t>UML mencakup </a:t>
            </a:r>
            <a:r>
              <a:rPr sz="2400" spc="-10" dirty="0">
                <a:latin typeface="Comic Sans MS"/>
                <a:cs typeface="Comic Sans MS"/>
              </a:rPr>
              <a:t>notasi </a:t>
            </a:r>
            <a:r>
              <a:rPr sz="2400" dirty="0">
                <a:latin typeface="Comic Sans MS"/>
                <a:cs typeface="Comic Sans MS"/>
              </a:rPr>
              <a:t>untuk </a:t>
            </a:r>
            <a:r>
              <a:rPr sz="2400" spc="-5" dirty="0">
                <a:latin typeface="Comic Sans MS"/>
                <a:cs typeface="Comic Sans MS"/>
              </a:rPr>
              <a:t>menentukan state machine</a:t>
            </a:r>
            <a:r>
              <a:rPr sz="2400" spc="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model.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513334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Model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petrol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pump</a:t>
            </a:r>
            <a:r>
              <a:rPr sz="3600" b="1" spc="-2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35" dirty="0">
                <a:solidFill>
                  <a:srgbClr val="7E5F00"/>
                </a:solidFill>
                <a:latin typeface="Calibri"/>
                <a:cs typeface="Calibri"/>
              </a:rPr>
              <a:t>state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6696" y="1556003"/>
            <a:ext cx="10459212" cy="5154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484949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Sistem Operasi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real-time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8283" y="1591670"/>
            <a:ext cx="10316210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3535">
              <a:lnSpc>
                <a:spcPct val="150000"/>
              </a:lnSpc>
              <a:spcBef>
                <a:spcPts val="9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5" dirty="0">
                <a:latin typeface="Comic Sans MS"/>
                <a:cs typeface="Comic Sans MS"/>
              </a:rPr>
              <a:t>Sistem operasi </a:t>
            </a:r>
            <a:r>
              <a:rPr sz="2400" spc="-10" dirty="0">
                <a:latin typeface="Comic Sans MS"/>
                <a:cs typeface="Comic Sans MS"/>
              </a:rPr>
              <a:t>real-time </a:t>
            </a:r>
            <a:r>
              <a:rPr sz="2400" dirty="0">
                <a:latin typeface="Comic Sans MS"/>
                <a:cs typeface="Comic Sans MS"/>
              </a:rPr>
              <a:t>adalah </a:t>
            </a:r>
            <a:r>
              <a:rPr sz="2400" spc="-5" dirty="0">
                <a:latin typeface="Comic Sans MS"/>
                <a:cs typeface="Comic Sans MS"/>
              </a:rPr>
              <a:t>sistem operasi khusus yang mengelola  proses dalam RTS (Real-Time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System).</a:t>
            </a:r>
            <a:endParaRPr sz="2400">
              <a:latin typeface="Comic Sans MS"/>
              <a:cs typeface="Comic Sans MS"/>
            </a:endParaRPr>
          </a:p>
          <a:p>
            <a:pPr marL="355600" marR="5080" indent="-343535">
              <a:lnSpc>
                <a:spcPct val="15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-5" dirty="0">
                <a:latin typeface="Comic Sans MS"/>
                <a:cs typeface="Comic Sans MS"/>
              </a:rPr>
              <a:t>Bertanggung </a:t>
            </a:r>
            <a:r>
              <a:rPr sz="2400" spc="-10" dirty="0">
                <a:latin typeface="Comic Sans MS"/>
                <a:cs typeface="Comic Sans MS"/>
              </a:rPr>
              <a:t>jawab </a:t>
            </a:r>
            <a:r>
              <a:rPr sz="2400" dirty="0">
                <a:latin typeface="Comic Sans MS"/>
                <a:cs typeface="Comic Sans MS"/>
              </a:rPr>
              <a:t>untuk </a:t>
            </a:r>
            <a:r>
              <a:rPr sz="2400" spc="-5" dirty="0">
                <a:latin typeface="Comic Sans MS"/>
                <a:cs typeface="Comic Sans MS"/>
              </a:rPr>
              <a:t>manajemen proses </a:t>
            </a:r>
            <a:r>
              <a:rPr sz="2400" spc="-10" dirty="0">
                <a:latin typeface="Comic Sans MS"/>
                <a:cs typeface="Comic Sans MS"/>
              </a:rPr>
              <a:t>dan </a:t>
            </a:r>
            <a:r>
              <a:rPr sz="2400" spc="-5" dirty="0">
                <a:latin typeface="Comic Sans MS"/>
                <a:cs typeface="Comic Sans MS"/>
              </a:rPr>
              <a:t>alokasi </a:t>
            </a:r>
            <a:r>
              <a:rPr sz="2400" dirty="0">
                <a:latin typeface="Comic Sans MS"/>
                <a:cs typeface="Comic Sans MS"/>
              </a:rPr>
              <a:t>sumber </a:t>
            </a:r>
            <a:r>
              <a:rPr sz="2400" spc="-5" dirty="0">
                <a:latin typeface="Comic Sans MS"/>
                <a:cs typeface="Comic Sans MS"/>
              </a:rPr>
              <a:t>daya  (prosesor </a:t>
            </a:r>
            <a:r>
              <a:rPr sz="2400" spc="-10" dirty="0">
                <a:latin typeface="Comic Sans MS"/>
                <a:cs typeface="Comic Sans MS"/>
              </a:rPr>
              <a:t>dan </a:t>
            </a:r>
            <a:r>
              <a:rPr sz="2400" spc="-5" dirty="0">
                <a:latin typeface="Comic Sans MS"/>
                <a:cs typeface="Comic Sans MS"/>
              </a:rPr>
              <a:t>memori).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08005" y="3968572"/>
            <a:ext cx="7537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ti</a:t>
            </a:r>
            <a:r>
              <a:rPr sz="2400" spc="-15" dirty="0">
                <a:latin typeface="Comic Sans MS"/>
                <a:cs typeface="Comic Sans MS"/>
              </a:rPr>
              <a:t>d</a:t>
            </a:r>
            <a:r>
              <a:rPr sz="2400" dirty="0">
                <a:latin typeface="Comic Sans MS"/>
                <a:cs typeface="Comic Sans MS"/>
              </a:rPr>
              <a:t>ak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8283" y="3785188"/>
            <a:ext cx="9315450" cy="1672589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545"/>
              </a:spcBef>
              <a:buFont typeface="Wingdings"/>
              <a:buChar char=""/>
              <a:tabLst>
                <a:tab pos="356235" algn="l"/>
                <a:tab pos="1784985" algn="l"/>
                <a:tab pos="3583304" algn="l"/>
                <a:tab pos="4504055" algn="l"/>
                <a:tab pos="5662295" algn="l"/>
                <a:tab pos="7016115" algn="l"/>
                <a:tab pos="7920990" algn="l"/>
              </a:tabLst>
            </a:pPr>
            <a:r>
              <a:rPr sz="2400" dirty="0">
                <a:latin typeface="Comic Sans MS"/>
                <a:cs typeface="Comic Sans MS"/>
              </a:rPr>
              <a:t>Mungkin	</a:t>
            </a:r>
            <a:r>
              <a:rPr sz="2400" spc="-5" dirty="0">
                <a:latin typeface="Comic Sans MS"/>
                <a:cs typeface="Comic Sans MS"/>
              </a:rPr>
              <a:t>didasarkan	pada	kernel	</a:t>
            </a:r>
            <a:r>
              <a:rPr sz="2400" spc="-10" dirty="0">
                <a:latin typeface="Comic Sans MS"/>
                <a:cs typeface="Comic Sans MS"/>
              </a:rPr>
              <a:t>standar	</a:t>
            </a:r>
            <a:r>
              <a:rPr sz="2400" spc="-5" dirty="0">
                <a:latin typeface="Comic Sans MS"/>
                <a:cs typeface="Comic Sans MS"/>
              </a:rPr>
              <a:t>yang	digunakan</a:t>
            </a:r>
            <a:endParaRPr sz="24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1445"/>
              </a:spcBef>
            </a:pPr>
            <a:r>
              <a:rPr sz="2400" spc="-5" dirty="0">
                <a:latin typeface="Comic Sans MS"/>
                <a:cs typeface="Comic Sans MS"/>
              </a:rPr>
              <a:t>berubah </a:t>
            </a:r>
            <a:r>
              <a:rPr sz="2400" dirty="0">
                <a:latin typeface="Comic Sans MS"/>
                <a:cs typeface="Comic Sans MS"/>
              </a:rPr>
              <a:t>atau </a:t>
            </a:r>
            <a:r>
              <a:rPr sz="2400" spc="-10" dirty="0">
                <a:latin typeface="Comic Sans MS"/>
                <a:cs typeface="Comic Sans MS"/>
              </a:rPr>
              <a:t>dimodifikasi </a:t>
            </a:r>
            <a:r>
              <a:rPr sz="2400" dirty="0">
                <a:latin typeface="Comic Sans MS"/>
                <a:cs typeface="Comic Sans MS"/>
              </a:rPr>
              <a:t>untuk </a:t>
            </a:r>
            <a:r>
              <a:rPr sz="2400" spc="-5" dirty="0">
                <a:latin typeface="Comic Sans MS"/>
                <a:cs typeface="Comic Sans MS"/>
              </a:rPr>
              <a:t>aplikasi</a:t>
            </a:r>
            <a:r>
              <a:rPr sz="2400" spc="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tertentu.</a:t>
            </a:r>
            <a:endParaRPr sz="2400">
              <a:latin typeface="Comic Sans MS"/>
              <a:cs typeface="Comic Sans MS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5" dirty="0">
                <a:latin typeface="Comic Sans MS"/>
                <a:cs typeface="Comic Sans MS"/>
              </a:rPr>
              <a:t>Biasanya tidak </a:t>
            </a:r>
            <a:r>
              <a:rPr sz="2400" dirty="0">
                <a:latin typeface="Comic Sans MS"/>
                <a:cs typeface="Comic Sans MS"/>
              </a:rPr>
              <a:t>mencakup fasilitas seperti manajemen</a:t>
            </a:r>
            <a:r>
              <a:rPr sz="2400" spc="-9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file.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407416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180"/>
              </a:lnSpc>
            </a:pPr>
            <a:r>
              <a:rPr sz="3500" b="1" spc="-160" dirty="0">
                <a:solidFill>
                  <a:srgbClr val="7E5F00"/>
                </a:solidFill>
                <a:latin typeface="Tahoma"/>
                <a:cs typeface="Tahoma"/>
              </a:rPr>
              <a:t>Silabus </a:t>
            </a:r>
            <a:r>
              <a:rPr sz="3500" b="1" spc="-300" dirty="0">
                <a:solidFill>
                  <a:srgbClr val="7E5F00"/>
                </a:solidFill>
                <a:latin typeface="Tahoma"/>
                <a:cs typeface="Tahoma"/>
              </a:rPr>
              <a:t>Mata</a:t>
            </a:r>
            <a:r>
              <a:rPr sz="3500" b="1" spc="-105" dirty="0">
                <a:solidFill>
                  <a:srgbClr val="7E5F00"/>
                </a:solidFill>
                <a:latin typeface="Tahoma"/>
                <a:cs typeface="Tahoma"/>
              </a:rPr>
              <a:t> </a:t>
            </a:r>
            <a:r>
              <a:rPr sz="3500" b="1" spc="-204" dirty="0">
                <a:solidFill>
                  <a:srgbClr val="7E5F00"/>
                </a:solidFill>
                <a:latin typeface="Tahoma"/>
                <a:cs typeface="Tahoma"/>
              </a:rPr>
              <a:t>Kuliah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019" y="1579122"/>
            <a:ext cx="6498590" cy="4598035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775"/>
              </a:spcBef>
              <a:buAutoNum type="arabicPeriod" startAt="8"/>
              <a:tabLst>
                <a:tab pos="527685" algn="l"/>
                <a:tab pos="528320" algn="l"/>
              </a:tabLst>
            </a:pPr>
            <a:r>
              <a:rPr sz="2800" spc="-5" dirty="0">
                <a:latin typeface="Comic Sans MS"/>
                <a:cs typeface="Comic Sans MS"/>
              </a:rPr>
              <a:t>Web App. Process and</a:t>
            </a:r>
            <a:r>
              <a:rPr sz="2800" spc="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Architecture</a:t>
            </a:r>
            <a:endParaRPr sz="2800">
              <a:latin typeface="Comic Sans MS"/>
              <a:cs typeface="Comic Sans MS"/>
            </a:endParaRPr>
          </a:p>
          <a:p>
            <a:pPr marL="527685" indent="-515620">
              <a:lnSpc>
                <a:spcPct val="100000"/>
              </a:lnSpc>
              <a:spcBef>
                <a:spcPts val="1680"/>
              </a:spcBef>
              <a:buAutoNum type="arabicPeriod" startAt="8"/>
              <a:tabLst>
                <a:tab pos="527685" algn="l"/>
                <a:tab pos="528320" algn="l"/>
              </a:tabLst>
            </a:pPr>
            <a:r>
              <a:rPr sz="2800" spc="-5" dirty="0">
                <a:latin typeface="Comic Sans MS"/>
                <a:cs typeface="Comic Sans MS"/>
              </a:rPr>
              <a:t>WebE Design</a:t>
            </a:r>
            <a:r>
              <a:rPr sz="2800" spc="3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(1)</a:t>
            </a:r>
            <a:endParaRPr sz="2800">
              <a:latin typeface="Comic Sans MS"/>
              <a:cs typeface="Comic Sans MS"/>
            </a:endParaRPr>
          </a:p>
          <a:p>
            <a:pPr marL="527685" indent="-515620">
              <a:lnSpc>
                <a:spcPct val="100000"/>
              </a:lnSpc>
              <a:spcBef>
                <a:spcPts val="1685"/>
              </a:spcBef>
              <a:buAutoNum type="arabicPeriod" startAt="8"/>
              <a:tabLst>
                <a:tab pos="528320" algn="l"/>
              </a:tabLst>
            </a:pPr>
            <a:r>
              <a:rPr sz="2800" spc="-5" dirty="0">
                <a:latin typeface="Comic Sans MS"/>
                <a:cs typeface="Comic Sans MS"/>
              </a:rPr>
              <a:t>WebE Design</a:t>
            </a:r>
            <a:r>
              <a:rPr sz="2800" spc="3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(2)</a:t>
            </a:r>
            <a:endParaRPr sz="2800">
              <a:latin typeface="Comic Sans MS"/>
              <a:cs typeface="Comic Sans MS"/>
            </a:endParaRPr>
          </a:p>
          <a:p>
            <a:pPr marL="527685" indent="-515620">
              <a:lnSpc>
                <a:spcPct val="100000"/>
              </a:lnSpc>
              <a:spcBef>
                <a:spcPts val="1820"/>
              </a:spcBef>
              <a:buAutoNum type="arabicPeriod" startAt="8"/>
              <a:tabLst>
                <a:tab pos="528320" algn="l"/>
              </a:tabLst>
            </a:pPr>
            <a:r>
              <a:rPr sz="3200" i="1" spc="-5" dirty="0">
                <a:solidFill>
                  <a:srgbClr val="C00000"/>
                </a:solidFill>
                <a:latin typeface="Comic Sans MS"/>
                <a:cs typeface="Comic Sans MS"/>
              </a:rPr>
              <a:t>Real Time</a:t>
            </a:r>
            <a:r>
              <a:rPr sz="3200" i="1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3200" i="1" spc="-5" dirty="0">
                <a:solidFill>
                  <a:srgbClr val="C00000"/>
                </a:solidFill>
                <a:latin typeface="Comic Sans MS"/>
                <a:cs typeface="Comic Sans MS"/>
              </a:rPr>
              <a:t>System</a:t>
            </a:r>
            <a:endParaRPr sz="3200">
              <a:latin typeface="Comic Sans MS"/>
              <a:cs typeface="Comic Sans MS"/>
            </a:endParaRPr>
          </a:p>
          <a:p>
            <a:pPr marL="527685" indent="-515620">
              <a:lnSpc>
                <a:spcPct val="100000"/>
              </a:lnSpc>
              <a:spcBef>
                <a:spcPts val="1780"/>
              </a:spcBef>
              <a:buAutoNum type="arabicPeriod" startAt="8"/>
              <a:tabLst>
                <a:tab pos="528320" algn="l"/>
              </a:tabLst>
            </a:pPr>
            <a:r>
              <a:rPr sz="2800" spc="-5" dirty="0">
                <a:latin typeface="Comic Sans MS"/>
                <a:cs typeface="Comic Sans MS"/>
              </a:rPr>
              <a:t>Testing Web</a:t>
            </a:r>
            <a:r>
              <a:rPr sz="2800" spc="3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App.</a:t>
            </a:r>
            <a:endParaRPr sz="2800">
              <a:latin typeface="Comic Sans MS"/>
              <a:cs typeface="Comic Sans MS"/>
            </a:endParaRPr>
          </a:p>
          <a:p>
            <a:pPr marL="527685" indent="-515620">
              <a:lnSpc>
                <a:spcPct val="100000"/>
              </a:lnSpc>
              <a:spcBef>
                <a:spcPts val="1680"/>
              </a:spcBef>
              <a:buAutoNum type="arabicPeriod" startAt="8"/>
              <a:tabLst>
                <a:tab pos="528320" algn="l"/>
              </a:tabLst>
            </a:pPr>
            <a:r>
              <a:rPr sz="2800" spc="-5" dirty="0">
                <a:latin typeface="Comic Sans MS"/>
                <a:cs typeface="Comic Sans MS"/>
              </a:rPr>
              <a:t>Present Tugas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Besar</a:t>
            </a:r>
            <a:endParaRPr sz="2800">
              <a:latin typeface="Comic Sans MS"/>
              <a:cs typeface="Comic Sans MS"/>
            </a:endParaRPr>
          </a:p>
          <a:p>
            <a:pPr marL="527685" indent="-515620">
              <a:lnSpc>
                <a:spcPct val="100000"/>
              </a:lnSpc>
              <a:spcBef>
                <a:spcPts val="1685"/>
              </a:spcBef>
              <a:buAutoNum type="arabicPeriod" startAt="8"/>
              <a:tabLst>
                <a:tab pos="528320" algn="l"/>
              </a:tabLst>
            </a:pPr>
            <a:r>
              <a:rPr sz="2800" spc="-5" dirty="0">
                <a:latin typeface="Comic Sans MS"/>
                <a:cs typeface="Comic Sans MS"/>
              </a:rPr>
              <a:t>Present Tugas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Besar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6579" y="783336"/>
            <a:ext cx="8526780" cy="5878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9683" y="1607819"/>
            <a:ext cx="2348865" cy="3013075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Times New Roman"/>
              <a:cs typeface="Times New Roman"/>
            </a:endParaRPr>
          </a:p>
          <a:p>
            <a:pPr marL="214629" marR="53975">
              <a:lnSpc>
                <a:spcPct val="90300"/>
              </a:lnSpc>
            </a:pPr>
            <a:r>
              <a:rPr sz="3600" b="1" spc="-65" dirty="0">
                <a:solidFill>
                  <a:srgbClr val="7E5F00"/>
                </a:solidFill>
                <a:latin typeface="Calibri"/>
                <a:cs typeface="Calibri"/>
              </a:rPr>
              <a:t>K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ompo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n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en 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Sistem  Operasi 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real-time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523811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Komponen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Sistem Operasi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62261" y="6324701"/>
            <a:ext cx="17138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September</a:t>
            </a:r>
            <a:r>
              <a:rPr sz="18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2008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17985" y="6324701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F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3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7790" y="1506071"/>
            <a:ext cx="7848600" cy="505650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42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b="1" i="1" spc="-5" dirty="0">
                <a:latin typeface="Comic Sans MS"/>
                <a:cs typeface="Comic Sans MS"/>
              </a:rPr>
              <a:t>Real-time</a:t>
            </a:r>
            <a:r>
              <a:rPr sz="2200" b="1" i="1" spc="5" dirty="0">
                <a:latin typeface="Comic Sans MS"/>
                <a:cs typeface="Comic Sans MS"/>
              </a:rPr>
              <a:t> </a:t>
            </a:r>
            <a:r>
              <a:rPr sz="2200" b="1" i="1" spc="-5" dirty="0">
                <a:latin typeface="Comic Sans MS"/>
                <a:cs typeface="Comic Sans MS"/>
              </a:rPr>
              <a:t>clock</a:t>
            </a:r>
            <a:endParaRPr sz="2200">
              <a:latin typeface="Comic Sans MS"/>
              <a:cs typeface="Comic Sans MS"/>
            </a:endParaRPr>
          </a:p>
          <a:p>
            <a:pPr marL="840105" lvl="1" indent="-371475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840105" algn="l"/>
                <a:tab pos="840740" algn="l"/>
              </a:tabLst>
            </a:pPr>
            <a:r>
              <a:rPr sz="2200" spc="-5" dirty="0">
                <a:latin typeface="Comic Sans MS"/>
                <a:cs typeface="Comic Sans MS"/>
              </a:rPr>
              <a:t>Menyediakan </a:t>
            </a:r>
            <a:r>
              <a:rPr sz="2200" spc="-10" dirty="0">
                <a:latin typeface="Comic Sans MS"/>
                <a:cs typeface="Comic Sans MS"/>
              </a:rPr>
              <a:t>informasi </a:t>
            </a:r>
            <a:r>
              <a:rPr sz="2200" spc="-5" dirty="0">
                <a:latin typeface="Comic Sans MS"/>
                <a:cs typeface="Comic Sans MS"/>
              </a:rPr>
              <a:t>untuk proses</a:t>
            </a:r>
            <a:r>
              <a:rPr sz="2200" spc="10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penjadwalan.</a:t>
            </a:r>
            <a:endParaRPr sz="2200">
              <a:latin typeface="Comic Sans MS"/>
              <a:cs typeface="Comic Sans MS"/>
            </a:endParaRPr>
          </a:p>
          <a:p>
            <a:pPr marL="354965" indent="-342900">
              <a:lnSpc>
                <a:spcPct val="100000"/>
              </a:lnSpc>
              <a:spcBef>
                <a:spcPts val="132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b="1" i="1" spc="-10" dirty="0">
                <a:latin typeface="Comic Sans MS"/>
                <a:cs typeface="Comic Sans MS"/>
              </a:rPr>
              <a:t>Interrupt</a:t>
            </a:r>
            <a:r>
              <a:rPr sz="2200" b="1" i="1" spc="30" dirty="0">
                <a:latin typeface="Comic Sans MS"/>
                <a:cs typeface="Comic Sans MS"/>
              </a:rPr>
              <a:t> </a:t>
            </a:r>
            <a:r>
              <a:rPr sz="2200" b="1" i="1" spc="-5" dirty="0">
                <a:latin typeface="Comic Sans MS"/>
                <a:cs typeface="Comic Sans MS"/>
              </a:rPr>
              <a:t>handler</a:t>
            </a:r>
            <a:endParaRPr sz="2200">
              <a:latin typeface="Comic Sans MS"/>
              <a:cs typeface="Comic Sans MS"/>
            </a:endParaRPr>
          </a:p>
          <a:p>
            <a:pPr marL="840105" lvl="1" indent="-371475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840105" algn="l"/>
                <a:tab pos="840740" algn="l"/>
              </a:tabLst>
            </a:pPr>
            <a:r>
              <a:rPr sz="2200" spc="-5" dirty="0">
                <a:latin typeface="Comic Sans MS"/>
                <a:cs typeface="Comic Sans MS"/>
              </a:rPr>
              <a:t>Mengelola permintaan periodik </a:t>
            </a:r>
            <a:r>
              <a:rPr sz="2200" spc="-10" dirty="0">
                <a:latin typeface="Comic Sans MS"/>
                <a:cs typeface="Comic Sans MS"/>
              </a:rPr>
              <a:t>tertentu </a:t>
            </a:r>
            <a:r>
              <a:rPr sz="2200" spc="-5" dirty="0">
                <a:latin typeface="Comic Sans MS"/>
                <a:cs typeface="Comic Sans MS"/>
              </a:rPr>
              <a:t>untuk</a:t>
            </a:r>
            <a:r>
              <a:rPr sz="2200" spc="11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layanan</a:t>
            </a:r>
            <a:endParaRPr sz="2200">
              <a:latin typeface="Comic Sans MS"/>
              <a:cs typeface="Comic Sans MS"/>
            </a:endParaRPr>
          </a:p>
          <a:p>
            <a:pPr marL="354965" indent="-342900">
              <a:lnSpc>
                <a:spcPct val="100000"/>
              </a:lnSpc>
              <a:spcBef>
                <a:spcPts val="132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b="1" i="1" spc="-10" dirty="0">
                <a:latin typeface="Comic Sans MS"/>
                <a:cs typeface="Comic Sans MS"/>
              </a:rPr>
              <a:t>Scheduler</a:t>
            </a:r>
            <a:endParaRPr sz="2200">
              <a:latin typeface="Comic Sans MS"/>
              <a:cs typeface="Comic Sans MS"/>
            </a:endParaRPr>
          </a:p>
          <a:p>
            <a:pPr marL="812800" lvl="1" indent="-34417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200" spc="-5" dirty="0">
                <a:latin typeface="Comic Sans MS"/>
                <a:cs typeface="Comic Sans MS"/>
              </a:rPr>
              <a:t>Memilih proses selanjutnya yang akan</a:t>
            </a:r>
            <a:r>
              <a:rPr sz="2200" spc="7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dijalankan.</a:t>
            </a:r>
            <a:endParaRPr sz="2200">
              <a:latin typeface="Comic Sans MS"/>
              <a:cs typeface="Comic Sans MS"/>
            </a:endParaRPr>
          </a:p>
          <a:p>
            <a:pPr marL="354965" indent="-342900">
              <a:lnSpc>
                <a:spcPct val="100000"/>
              </a:lnSpc>
              <a:spcBef>
                <a:spcPts val="132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b="1" i="1" spc="-5" dirty="0">
                <a:latin typeface="Comic Sans MS"/>
                <a:cs typeface="Comic Sans MS"/>
              </a:rPr>
              <a:t>Resource</a:t>
            </a:r>
            <a:r>
              <a:rPr sz="2200" b="1" i="1" spc="30" dirty="0">
                <a:latin typeface="Comic Sans MS"/>
                <a:cs typeface="Comic Sans MS"/>
              </a:rPr>
              <a:t> </a:t>
            </a:r>
            <a:r>
              <a:rPr sz="2200" b="1" i="1" spc="-5" dirty="0">
                <a:latin typeface="Comic Sans MS"/>
                <a:cs typeface="Comic Sans MS"/>
              </a:rPr>
              <a:t>manager</a:t>
            </a:r>
            <a:endParaRPr sz="2200">
              <a:latin typeface="Comic Sans MS"/>
              <a:cs typeface="Comic Sans MS"/>
            </a:endParaRPr>
          </a:p>
          <a:p>
            <a:pPr marL="812800" lvl="1" indent="-34417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200" spc="-5" dirty="0">
                <a:latin typeface="Comic Sans MS"/>
                <a:cs typeface="Comic Sans MS"/>
              </a:rPr>
              <a:t>Mengalokasikan sumber </a:t>
            </a:r>
            <a:r>
              <a:rPr sz="2200" spc="-10" dirty="0">
                <a:latin typeface="Comic Sans MS"/>
                <a:cs typeface="Comic Sans MS"/>
              </a:rPr>
              <a:t>daya </a:t>
            </a:r>
            <a:r>
              <a:rPr sz="2200" spc="-5" dirty="0">
                <a:latin typeface="Comic Sans MS"/>
                <a:cs typeface="Comic Sans MS"/>
              </a:rPr>
              <a:t>memori </a:t>
            </a:r>
            <a:r>
              <a:rPr sz="2200" spc="-10" dirty="0">
                <a:latin typeface="Comic Sans MS"/>
                <a:cs typeface="Comic Sans MS"/>
              </a:rPr>
              <a:t>dan</a:t>
            </a:r>
            <a:r>
              <a:rPr sz="2200" spc="10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prosesor.</a:t>
            </a:r>
            <a:endParaRPr sz="2200">
              <a:latin typeface="Comic Sans MS"/>
              <a:cs typeface="Comic Sans MS"/>
            </a:endParaRPr>
          </a:p>
          <a:p>
            <a:pPr marL="354965" indent="-342900">
              <a:lnSpc>
                <a:spcPct val="100000"/>
              </a:lnSpc>
              <a:spcBef>
                <a:spcPts val="132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b="1" i="1" spc="-5" dirty="0">
                <a:latin typeface="Comic Sans MS"/>
                <a:cs typeface="Comic Sans MS"/>
              </a:rPr>
              <a:t>Dispatcher</a:t>
            </a:r>
            <a:endParaRPr sz="2200">
              <a:latin typeface="Comic Sans MS"/>
              <a:cs typeface="Comic Sans MS"/>
            </a:endParaRPr>
          </a:p>
          <a:p>
            <a:pPr marL="756285" lvl="1" indent="-287655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latin typeface="Comic Sans MS"/>
                <a:cs typeface="Comic Sans MS"/>
              </a:rPr>
              <a:t>Mulai proses</a:t>
            </a:r>
            <a:r>
              <a:rPr sz="2200" spc="2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eksekusi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318706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Prioritas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Proses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7790" y="1499061"/>
            <a:ext cx="9643745" cy="331914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545"/>
              </a:spcBef>
              <a:buFont typeface="Wingdings"/>
              <a:buChar char=""/>
              <a:tabLst>
                <a:tab pos="355600" algn="l"/>
                <a:tab pos="2157095" algn="l"/>
                <a:tab pos="3731260" algn="l"/>
                <a:tab pos="4676140" algn="l"/>
                <a:tab pos="6502400" algn="l"/>
                <a:tab pos="8843645" algn="l"/>
              </a:tabLst>
            </a:pPr>
            <a:r>
              <a:rPr sz="2400" dirty="0">
                <a:latin typeface="Comic Sans MS"/>
                <a:cs typeface="Comic Sans MS"/>
              </a:rPr>
              <a:t>Pengol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han	</a:t>
            </a:r>
            <a:r>
              <a:rPr sz="2400" spc="-15" dirty="0">
                <a:latin typeface="Comic Sans MS"/>
                <a:cs typeface="Comic Sans MS"/>
              </a:rPr>
              <a:t>b</a:t>
            </a:r>
            <a:r>
              <a:rPr sz="2400" dirty="0">
                <a:latin typeface="Comic Sans MS"/>
                <a:cs typeface="Comic Sans MS"/>
              </a:rPr>
              <a:t>eber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spc="-15" dirty="0">
                <a:latin typeface="Comic Sans MS"/>
                <a:cs typeface="Comic Sans MS"/>
              </a:rPr>
              <a:t>p</a:t>
            </a:r>
            <a:r>
              <a:rPr sz="2400" dirty="0">
                <a:latin typeface="Comic Sans MS"/>
                <a:cs typeface="Comic Sans MS"/>
              </a:rPr>
              <a:t>a	</a:t>
            </a:r>
            <a:r>
              <a:rPr sz="2400" spc="-5" dirty="0">
                <a:latin typeface="Comic Sans MS"/>
                <a:cs typeface="Comic Sans MS"/>
              </a:rPr>
              <a:t>j</a:t>
            </a:r>
            <a:r>
              <a:rPr sz="2400" dirty="0">
                <a:latin typeface="Comic Sans MS"/>
                <a:cs typeface="Comic Sans MS"/>
              </a:rPr>
              <a:t>e</a:t>
            </a:r>
            <a:r>
              <a:rPr sz="2400" spc="-5" dirty="0">
                <a:latin typeface="Comic Sans MS"/>
                <a:cs typeface="Comic Sans MS"/>
              </a:rPr>
              <a:t>ni</a:t>
            </a:r>
            <a:r>
              <a:rPr sz="2400" dirty="0">
                <a:latin typeface="Comic Sans MS"/>
                <a:cs typeface="Comic Sans MS"/>
              </a:rPr>
              <a:t>s	</a:t>
            </a:r>
            <a:r>
              <a:rPr sz="2400" spc="-15" dirty="0">
                <a:latin typeface="Comic Sans MS"/>
                <a:cs typeface="Comic Sans MS"/>
              </a:rPr>
              <a:t>r</a:t>
            </a:r>
            <a:r>
              <a:rPr sz="2400" dirty="0">
                <a:latin typeface="Comic Sans MS"/>
                <a:cs typeface="Comic Sans MS"/>
              </a:rPr>
              <a:t>ang</a:t>
            </a:r>
            <a:r>
              <a:rPr sz="2400" spc="-15" dirty="0">
                <a:latin typeface="Comic Sans MS"/>
                <a:cs typeface="Comic Sans MS"/>
              </a:rPr>
              <a:t>s</a:t>
            </a:r>
            <a:r>
              <a:rPr sz="2400" dirty="0">
                <a:latin typeface="Comic Sans MS"/>
                <a:cs typeface="Comic Sans MS"/>
              </a:rPr>
              <a:t>ang</a:t>
            </a:r>
            <a:r>
              <a:rPr sz="2400" spc="-15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n	</a:t>
            </a:r>
            <a:r>
              <a:rPr sz="2400" spc="-5" dirty="0">
                <a:latin typeface="Comic Sans MS"/>
                <a:cs typeface="Comic Sans MS"/>
              </a:rPr>
              <a:t>k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d</a:t>
            </a:r>
            <a:r>
              <a:rPr sz="2400" spc="-15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g</a:t>
            </a:r>
            <a:r>
              <a:rPr sz="2400" spc="-5" dirty="0">
                <a:latin typeface="Comic Sans MS"/>
                <a:cs typeface="Comic Sans MS"/>
              </a:rPr>
              <a:t>-</a:t>
            </a:r>
            <a:r>
              <a:rPr sz="2400" spc="5" dirty="0">
                <a:latin typeface="Comic Sans MS"/>
                <a:cs typeface="Comic Sans MS"/>
              </a:rPr>
              <a:t>k</a:t>
            </a:r>
            <a:r>
              <a:rPr sz="2400" dirty="0">
                <a:latin typeface="Comic Sans MS"/>
                <a:cs typeface="Comic Sans MS"/>
              </a:rPr>
              <a:t>a</a:t>
            </a:r>
            <a:r>
              <a:rPr sz="2400" spc="-10" dirty="0">
                <a:latin typeface="Comic Sans MS"/>
                <a:cs typeface="Comic Sans MS"/>
              </a:rPr>
              <a:t>d</a:t>
            </a:r>
            <a:r>
              <a:rPr sz="2400" dirty="0">
                <a:latin typeface="Comic Sans MS"/>
                <a:cs typeface="Comic Sans MS"/>
              </a:rPr>
              <a:t>ang	harus</a:t>
            </a:r>
            <a:endParaRPr sz="2400">
              <a:latin typeface="Comic Sans MS"/>
              <a:cs typeface="Comic Sans MS"/>
            </a:endParaRPr>
          </a:p>
          <a:p>
            <a:pPr marL="35496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Comic Sans MS"/>
                <a:cs typeface="Comic Sans MS"/>
              </a:rPr>
              <a:t>mengambil</a:t>
            </a:r>
            <a:r>
              <a:rPr sz="2400" spc="-5" dirty="0">
                <a:latin typeface="Comic Sans MS"/>
                <a:cs typeface="Comic Sans MS"/>
              </a:rPr>
              <a:t> prioritas.</a:t>
            </a:r>
            <a:endParaRPr sz="2400">
              <a:latin typeface="Comic Sans MS"/>
              <a:cs typeface="Comic Sans MS"/>
            </a:endParaRPr>
          </a:p>
          <a:p>
            <a:pPr marL="354965" marR="6985" indent="-342900">
              <a:lnSpc>
                <a:spcPts val="4320"/>
              </a:lnSpc>
              <a:spcBef>
                <a:spcPts val="385"/>
              </a:spcBef>
              <a:buFont typeface="Wingdings"/>
              <a:buChar char=""/>
              <a:tabLst>
                <a:tab pos="355600" algn="l"/>
                <a:tab pos="1731645" algn="l"/>
                <a:tab pos="2891790" algn="l"/>
                <a:tab pos="4373245" algn="l"/>
                <a:tab pos="5748020" algn="l"/>
                <a:tab pos="7146925" algn="l"/>
                <a:tab pos="7930515" algn="l"/>
              </a:tabLst>
            </a:pPr>
            <a:r>
              <a:rPr sz="2400" dirty="0">
                <a:latin typeface="Comic Sans MS"/>
                <a:cs typeface="Comic Sans MS"/>
              </a:rPr>
              <a:t>Priori</a:t>
            </a:r>
            <a:r>
              <a:rPr sz="2400" spc="-10" dirty="0">
                <a:latin typeface="Comic Sans MS"/>
                <a:cs typeface="Comic Sans MS"/>
              </a:rPr>
              <a:t>t</a:t>
            </a:r>
            <a:r>
              <a:rPr sz="2400" dirty="0">
                <a:latin typeface="Comic Sans MS"/>
                <a:cs typeface="Comic Sans MS"/>
              </a:rPr>
              <a:t>as	</a:t>
            </a:r>
            <a:r>
              <a:rPr sz="2400" spc="-15" dirty="0">
                <a:latin typeface="Comic Sans MS"/>
                <a:cs typeface="Comic Sans MS"/>
              </a:rPr>
              <a:t>t</a:t>
            </a:r>
            <a:r>
              <a:rPr sz="2400" spc="-5" dirty="0">
                <a:latin typeface="Comic Sans MS"/>
                <a:cs typeface="Comic Sans MS"/>
              </a:rPr>
              <a:t>ingka</a:t>
            </a:r>
            <a:r>
              <a:rPr sz="2400" dirty="0">
                <a:latin typeface="Comic Sans MS"/>
                <a:cs typeface="Comic Sans MS"/>
              </a:rPr>
              <a:t>t	</a:t>
            </a:r>
            <a:r>
              <a:rPr sz="2400" spc="-5" dirty="0">
                <a:latin typeface="Comic Sans MS"/>
                <a:cs typeface="Comic Sans MS"/>
              </a:rPr>
              <a:t>i</a:t>
            </a:r>
            <a:r>
              <a:rPr sz="2400" spc="5" dirty="0">
                <a:latin typeface="Comic Sans MS"/>
                <a:cs typeface="Comic Sans MS"/>
              </a:rPr>
              <a:t>n</a:t>
            </a:r>
            <a:r>
              <a:rPr sz="2400" spc="-5" dirty="0">
                <a:latin typeface="Comic Sans MS"/>
                <a:cs typeface="Comic Sans MS"/>
              </a:rPr>
              <a:t>t</a:t>
            </a:r>
            <a:r>
              <a:rPr sz="2400" dirty="0">
                <a:latin typeface="Comic Sans MS"/>
                <a:cs typeface="Comic Sans MS"/>
              </a:rPr>
              <a:t>e</a:t>
            </a:r>
            <a:r>
              <a:rPr sz="2400" spc="-5" dirty="0">
                <a:latin typeface="Comic Sans MS"/>
                <a:cs typeface="Comic Sans MS"/>
              </a:rPr>
              <a:t>ru</a:t>
            </a:r>
            <a:r>
              <a:rPr sz="2400" dirty="0">
                <a:latin typeface="Comic Sans MS"/>
                <a:cs typeface="Comic Sans MS"/>
              </a:rPr>
              <a:t>ps</a:t>
            </a:r>
            <a:r>
              <a:rPr sz="2400" spc="-10" dirty="0">
                <a:latin typeface="Comic Sans MS"/>
                <a:cs typeface="Comic Sans MS"/>
              </a:rPr>
              <a:t>i</a:t>
            </a:r>
            <a:r>
              <a:rPr sz="2400" dirty="0">
                <a:latin typeface="Comic Sans MS"/>
                <a:cs typeface="Comic Sans MS"/>
              </a:rPr>
              <a:t>.	Pr</a:t>
            </a:r>
            <a:r>
              <a:rPr sz="2400" spc="-15" dirty="0">
                <a:latin typeface="Comic Sans MS"/>
                <a:cs typeface="Comic Sans MS"/>
              </a:rPr>
              <a:t>i</a:t>
            </a:r>
            <a:r>
              <a:rPr sz="2400" dirty="0">
                <a:latin typeface="Comic Sans MS"/>
                <a:cs typeface="Comic Sans MS"/>
              </a:rPr>
              <a:t>orit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s	</a:t>
            </a:r>
            <a:r>
              <a:rPr sz="2400" spc="-15" dirty="0">
                <a:latin typeface="Comic Sans MS"/>
                <a:cs typeface="Comic Sans MS"/>
              </a:rPr>
              <a:t>t</a:t>
            </a:r>
            <a:r>
              <a:rPr sz="2400" dirty="0">
                <a:latin typeface="Comic Sans MS"/>
                <a:cs typeface="Comic Sans MS"/>
              </a:rPr>
              <a:t>e</a:t>
            </a:r>
            <a:r>
              <a:rPr sz="2400" spc="-10" dirty="0">
                <a:latin typeface="Comic Sans MS"/>
                <a:cs typeface="Comic Sans MS"/>
              </a:rPr>
              <a:t>r</a:t>
            </a:r>
            <a:r>
              <a:rPr sz="2400" spc="-5" dirty="0">
                <a:latin typeface="Comic Sans MS"/>
                <a:cs typeface="Comic Sans MS"/>
              </a:rPr>
              <a:t>tingg</a:t>
            </a:r>
            <a:r>
              <a:rPr sz="2400" dirty="0">
                <a:latin typeface="Comic Sans MS"/>
                <a:cs typeface="Comic Sans MS"/>
              </a:rPr>
              <a:t>i	y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g	</a:t>
            </a:r>
            <a:r>
              <a:rPr sz="2400" spc="-5" dirty="0">
                <a:latin typeface="Comic Sans MS"/>
                <a:cs typeface="Comic Sans MS"/>
              </a:rPr>
              <a:t>di</a:t>
            </a:r>
            <a:r>
              <a:rPr sz="2400" spc="-15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loka</a:t>
            </a:r>
            <a:r>
              <a:rPr sz="2400" spc="-10" dirty="0">
                <a:latin typeface="Comic Sans MS"/>
                <a:cs typeface="Comic Sans MS"/>
              </a:rPr>
              <a:t>s</a:t>
            </a:r>
            <a:r>
              <a:rPr sz="2400" spc="5" dirty="0">
                <a:latin typeface="Comic Sans MS"/>
                <a:cs typeface="Comic Sans MS"/>
              </a:rPr>
              <a:t>i</a:t>
            </a:r>
            <a:r>
              <a:rPr sz="2400" spc="-5" dirty="0">
                <a:latin typeface="Comic Sans MS"/>
                <a:cs typeface="Comic Sans MS"/>
              </a:rPr>
              <a:t>kan  </a:t>
            </a:r>
            <a:r>
              <a:rPr sz="2400" dirty="0">
                <a:latin typeface="Comic Sans MS"/>
                <a:cs typeface="Comic Sans MS"/>
              </a:rPr>
              <a:t>untuk </a:t>
            </a:r>
            <a:r>
              <a:rPr sz="2400" spc="-5" dirty="0">
                <a:latin typeface="Comic Sans MS"/>
                <a:cs typeface="Comic Sans MS"/>
              </a:rPr>
              <a:t>proses yang </a:t>
            </a:r>
            <a:r>
              <a:rPr sz="2400" dirty="0">
                <a:latin typeface="Comic Sans MS"/>
                <a:cs typeface="Comic Sans MS"/>
              </a:rPr>
              <a:t>membutuhkan </a:t>
            </a:r>
            <a:r>
              <a:rPr sz="2400" spc="-5" dirty="0">
                <a:latin typeface="Comic Sans MS"/>
                <a:cs typeface="Comic Sans MS"/>
              </a:rPr>
              <a:t>respon yang sangat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cepat.</a:t>
            </a:r>
            <a:endParaRPr sz="2400">
              <a:latin typeface="Comic Sans MS"/>
              <a:cs typeface="Comic Sans MS"/>
            </a:endParaRPr>
          </a:p>
          <a:p>
            <a:pPr marL="354965" indent="-342900">
              <a:lnSpc>
                <a:spcPct val="100000"/>
              </a:lnSpc>
              <a:spcBef>
                <a:spcPts val="106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Prioritas tingkat jam. Dialokasikan untuk proses</a:t>
            </a:r>
            <a:r>
              <a:rPr sz="2400" spc="3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periodik.</a:t>
            </a:r>
            <a:endParaRPr sz="2400">
              <a:latin typeface="Comic Sans MS"/>
              <a:cs typeface="Comic Sans MS"/>
            </a:endParaRPr>
          </a:p>
          <a:p>
            <a:pPr marL="354965" indent="-342900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Dalam ini, tingkat </a:t>
            </a:r>
            <a:r>
              <a:rPr sz="2400" dirty="0">
                <a:latin typeface="Comic Sans MS"/>
                <a:cs typeface="Comic Sans MS"/>
              </a:rPr>
              <a:t>lebih lanjut </a:t>
            </a:r>
            <a:r>
              <a:rPr sz="2400" spc="-5" dirty="0">
                <a:latin typeface="Comic Sans MS"/>
                <a:cs typeface="Comic Sans MS"/>
              </a:rPr>
              <a:t>prioritas dapat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ditetapkan.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322961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5" dirty="0">
                <a:solidFill>
                  <a:srgbClr val="7E5F00"/>
                </a:solidFill>
                <a:latin typeface="Calibri"/>
                <a:cs typeface="Calibri"/>
              </a:rPr>
              <a:t>Servis</a:t>
            </a:r>
            <a:r>
              <a:rPr sz="3600" b="1" spc="-4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Interupsi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7790" y="1499061"/>
            <a:ext cx="10212705" cy="331914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545"/>
              </a:spcBef>
              <a:buFont typeface="Wingdings"/>
              <a:buChar char=""/>
              <a:tabLst>
                <a:tab pos="355600" algn="l"/>
                <a:tab pos="1598930" algn="l"/>
                <a:tab pos="3289300" algn="l"/>
                <a:tab pos="4423410" algn="l"/>
                <a:tab pos="5857875" algn="l"/>
                <a:tab pos="6394450" algn="l"/>
                <a:tab pos="7395209" algn="l"/>
                <a:tab pos="8633460" algn="l"/>
                <a:tab pos="9472930" algn="l"/>
              </a:tabLst>
            </a:pPr>
            <a:r>
              <a:rPr sz="2400" dirty="0">
                <a:latin typeface="Comic Sans MS"/>
                <a:cs typeface="Comic Sans MS"/>
              </a:rPr>
              <a:t>K</a:t>
            </a:r>
            <a:r>
              <a:rPr sz="2400" spc="-10" dirty="0">
                <a:latin typeface="Comic Sans MS"/>
                <a:cs typeface="Comic Sans MS"/>
              </a:rPr>
              <a:t>o</a:t>
            </a:r>
            <a:r>
              <a:rPr sz="2400" spc="-5" dirty="0">
                <a:latin typeface="Comic Sans MS"/>
                <a:cs typeface="Comic Sans MS"/>
              </a:rPr>
              <a:t>ntro</a:t>
            </a:r>
            <a:r>
              <a:rPr sz="2400" dirty="0">
                <a:latin typeface="Comic Sans MS"/>
                <a:cs typeface="Comic Sans MS"/>
              </a:rPr>
              <a:t>l	</a:t>
            </a:r>
            <a:r>
              <a:rPr sz="2400" spc="-5" dirty="0">
                <a:latin typeface="Comic Sans MS"/>
                <a:cs typeface="Comic Sans MS"/>
              </a:rPr>
              <a:t>ditran</a:t>
            </a:r>
            <a:r>
              <a:rPr sz="2400" spc="-10" dirty="0">
                <a:latin typeface="Comic Sans MS"/>
                <a:cs typeface="Comic Sans MS"/>
              </a:rPr>
              <a:t>s</a:t>
            </a:r>
            <a:r>
              <a:rPr sz="2400" spc="-5" dirty="0">
                <a:latin typeface="Comic Sans MS"/>
                <a:cs typeface="Comic Sans MS"/>
              </a:rPr>
              <a:t>fe</a:t>
            </a:r>
            <a:r>
              <a:rPr sz="2400" dirty="0">
                <a:latin typeface="Comic Sans MS"/>
                <a:cs typeface="Comic Sans MS"/>
              </a:rPr>
              <a:t>r	sec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r</a:t>
            </a:r>
            <a:r>
              <a:rPr sz="2400" dirty="0">
                <a:latin typeface="Comic Sans MS"/>
                <a:cs typeface="Comic Sans MS"/>
              </a:rPr>
              <a:t>a	o</a:t>
            </a:r>
            <a:r>
              <a:rPr sz="2400" spc="-20" dirty="0">
                <a:latin typeface="Comic Sans MS"/>
                <a:cs typeface="Comic Sans MS"/>
              </a:rPr>
              <a:t>t</a:t>
            </a:r>
            <a:r>
              <a:rPr sz="2400" dirty="0">
                <a:latin typeface="Comic Sans MS"/>
                <a:cs typeface="Comic Sans MS"/>
              </a:rPr>
              <a:t>o</a:t>
            </a:r>
            <a:r>
              <a:rPr sz="2400" spc="-10" dirty="0">
                <a:latin typeface="Comic Sans MS"/>
                <a:cs typeface="Comic Sans MS"/>
              </a:rPr>
              <a:t>m</a:t>
            </a:r>
            <a:r>
              <a:rPr sz="2400" dirty="0">
                <a:latin typeface="Comic Sans MS"/>
                <a:cs typeface="Comic Sans MS"/>
              </a:rPr>
              <a:t>a</a:t>
            </a:r>
            <a:r>
              <a:rPr sz="2400" spc="-10" dirty="0">
                <a:latin typeface="Comic Sans MS"/>
                <a:cs typeface="Comic Sans MS"/>
              </a:rPr>
              <a:t>t</a:t>
            </a:r>
            <a:r>
              <a:rPr sz="2400" spc="-5" dirty="0">
                <a:latin typeface="Comic Sans MS"/>
                <a:cs typeface="Comic Sans MS"/>
              </a:rPr>
              <a:t>i</a:t>
            </a:r>
            <a:r>
              <a:rPr sz="2400" dirty="0">
                <a:latin typeface="Comic Sans MS"/>
                <a:cs typeface="Comic Sans MS"/>
              </a:rPr>
              <a:t>s	</a:t>
            </a:r>
            <a:r>
              <a:rPr sz="2400" spc="-5" dirty="0">
                <a:latin typeface="Comic Sans MS"/>
                <a:cs typeface="Comic Sans MS"/>
              </a:rPr>
              <a:t>k</a:t>
            </a:r>
            <a:r>
              <a:rPr sz="2400" dirty="0">
                <a:latin typeface="Comic Sans MS"/>
                <a:cs typeface="Comic Sans MS"/>
              </a:rPr>
              <a:t>e	lok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si	m</a:t>
            </a:r>
            <a:r>
              <a:rPr sz="2400" spc="5" dirty="0">
                <a:latin typeface="Comic Sans MS"/>
                <a:cs typeface="Comic Sans MS"/>
              </a:rPr>
              <a:t>e</a:t>
            </a:r>
            <a:r>
              <a:rPr sz="2400" dirty="0">
                <a:latin typeface="Comic Sans MS"/>
                <a:cs typeface="Comic Sans MS"/>
              </a:rPr>
              <a:t>m</a:t>
            </a:r>
            <a:r>
              <a:rPr sz="2400" spc="-10" dirty="0">
                <a:latin typeface="Comic Sans MS"/>
                <a:cs typeface="Comic Sans MS"/>
              </a:rPr>
              <a:t>o</a:t>
            </a:r>
            <a:r>
              <a:rPr sz="2400" spc="-5" dirty="0">
                <a:latin typeface="Comic Sans MS"/>
                <a:cs typeface="Comic Sans MS"/>
              </a:rPr>
              <a:t>r</a:t>
            </a:r>
            <a:r>
              <a:rPr sz="2400" dirty="0">
                <a:latin typeface="Comic Sans MS"/>
                <a:cs typeface="Comic Sans MS"/>
              </a:rPr>
              <a:t>i	y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g	</a:t>
            </a:r>
            <a:r>
              <a:rPr sz="2400" spc="-5" dirty="0">
                <a:latin typeface="Comic Sans MS"/>
                <a:cs typeface="Comic Sans MS"/>
              </a:rPr>
              <a:t>telah</a:t>
            </a:r>
            <a:endParaRPr sz="2400">
              <a:latin typeface="Comic Sans MS"/>
              <a:cs typeface="Comic Sans MS"/>
            </a:endParaRPr>
          </a:p>
          <a:p>
            <a:pPr marL="354965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Comic Sans MS"/>
                <a:cs typeface="Comic Sans MS"/>
              </a:rPr>
              <a:t>ditentukan.</a:t>
            </a:r>
            <a:endParaRPr sz="2400">
              <a:latin typeface="Comic Sans MS"/>
              <a:cs typeface="Comic Sans MS"/>
            </a:endParaRPr>
          </a:p>
          <a:p>
            <a:pPr marL="354965" indent="-342900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Lokasi ini berisi instruksi </a:t>
            </a:r>
            <a:r>
              <a:rPr sz="2400" dirty="0">
                <a:latin typeface="Comic Sans MS"/>
                <a:cs typeface="Comic Sans MS"/>
              </a:rPr>
              <a:t>untuk </a:t>
            </a:r>
            <a:r>
              <a:rPr sz="2400" spc="-5" dirty="0">
                <a:latin typeface="Comic Sans MS"/>
                <a:cs typeface="Comic Sans MS"/>
              </a:rPr>
              <a:t>melompat ke layanan rutin</a:t>
            </a:r>
            <a:r>
              <a:rPr sz="2400" spc="4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interupsi.</a:t>
            </a:r>
            <a:endParaRPr sz="2400">
              <a:latin typeface="Comic Sans MS"/>
              <a:cs typeface="Comic Sans MS"/>
            </a:endParaRPr>
          </a:p>
          <a:p>
            <a:pPr marL="354965" marR="6350" indent="-342900">
              <a:lnSpc>
                <a:spcPct val="150000"/>
              </a:lnSpc>
              <a:spcBef>
                <a:spcPts val="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Interupsi </a:t>
            </a:r>
            <a:r>
              <a:rPr sz="2400" dirty="0">
                <a:latin typeface="Comic Sans MS"/>
                <a:cs typeface="Comic Sans MS"/>
              </a:rPr>
              <a:t>lanjut </a:t>
            </a:r>
            <a:r>
              <a:rPr sz="2400" spc="-5" dirty="0">
                <a:latin typeface="Comic Sans MS"/>
                <a:cs typeface="Comic Sans MS"/>
              </a:rPr>
              <a:t>dinonaktifkan, interupsi dilayani </a:t>
            </a:r>
            <a:r>
              <a:rPr sz="2400" dirty="0">
                <a:latin typeface="Comic Sans MS"/>
                <a:cs typeface="Comic Sans MS"/>
              </a:rPr>
              <a:t>dan </a:t>
            </a:r>
            <a:r>
              <a:rPr sz="2400" spc="-5" dirty="0">
                <a:latin typeface="Comic Sans MS"/>
                <a:cs typeface="Comic Sans MS"/>
              </a:rPr>
              <a:t>kontrol kembali  ke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proses.</a:t>
            </a:r>
            <a:endParaRPr sz="2400">
              <a:latin typeface="Comic Sans MS"/>
              <a:cs typeface="Comic Sans MS"/>
            </a:endParaRPr>
          </a:p>
          <a:p>
            <a:pPr marL="354965" indent="-342900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Rutinitas layanan interupsi HARUS singkat, </a:t>
            </a:r>
            <a:r>
              <a:rPr sz="2400" dirty="0">
                <a:latin typeface="Comic Sans MS"/>
                <a:cs typeface="Comic Sans MS"/>
              </a:rPr>
              <a:t>sederhana </a:t>
            </a:r>
            <a:r>
              <a:rPr sz="2400" spc="-10" dirty="0">
                <a:latin typeface="Comic Sans MS"/>
                <a:cs typeface="Comic Sans MS"/>
              </a:rPr>
              <a:t>dan</a:t>
            </a:r>
            <a:r>
              <a:rPr sz="2400" spc="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cepat.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525208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25" dirty="0">
                <a:solidFill>
                  <a:srgbClr val="7E5F00"/>
                </a:solidFill>
                <a:latin typeface="Calibri"/>
                <a:cs typeface="Calibri"/>
              </a:rPr>
              <a:t>Pelayanan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proses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periodik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7790" y="1499061"/>
            <a:ext cx="9963785" cy="3867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501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Pada kebanyakan </a:t>
            </a:r>
            <a:r>
              <a:rPr sz="2400" dirty="0">
                <a:latin typeface="Comic Sans MS"/>
                <a:cs typeface="Comic Sans MS"/>
              </a:rPr>
              <a:t>sistem </a:t>
            </a:r>
            <a:r>
              <a:rPr sz="2400" spc="-5" dirty="0">
                <a:latin typeface="Comic Sans MS"/>
                <a:cs typeface="Comic Sans MS"/>
              </a:rPr>
              <a:t>real-time, akan </a:t>
            </a:r>
            <a:r>
              <a:rPr sz="2400" spc="-10" dirty="0">
                <a:latin typeface="Comic Sans MS"/>
                <a:cs typeface="Comic Sans MS"/>
              </a:rPr>
              <a:t>ada </a:t>
            </a:r>
            <a:r>
              <a:rPr sz="2400" spc="-5" dirty="0">
                <a:latin typeface="Comic Sans MS"/>
                <a:cs typeface="Comic Sans MS"/>
              </a:rPr>
              <a:t>beberapa kelas proses  periodik, masing-masing dengan </a:t>
            </a:r>
            <a:r>
              <a:rPr sz="2400" dirty="0">
                <a:latin typeface="Comic Sans MS"/>
                <a:cs typeface="Comic Sans MS"/>
              </a:rPr>
              <a:t>periode </a:t>
            </a:r>
            <a:r>
              <a:rPr sz="2400" spc="-5" dirty="0">
                <a:latin typeface="Comic Sans MS"/>
                <a:cs typeface="Comic Sans MS"/>
              </a:rPr>
              <a:t>yang berbeda (waktu  antara eksekusi), pelaksanaan </a:t>
            </a:r>
            <a:r>
              <a:rPr sz="2400" dirty="0">
                <a:latin typeface="Comic Sans MS"/>
                <a:cs typeface="Comic Sans MS"/>
              </a:rPr>
              <a:t>kali </a:t>
            </a:r>
            <a:r>
              <a:rPr sz="2400" spc="-5" dirty="0">
                <a:latin typeface="Comic Sans MS"/>
                <a:cs typeface="Comic Sans MS"/>
              </a:rPr>
              <a:t>dan tenggat waktu (waktu dimana  proses </a:t>
            </a:r>
            <a:r>
              <a:rPr sz="2400" dirty="0">
                <a:latin typeface="Comic Sans MS"/>
                <a:cs typeface="Comic Sans MS"/>
              </a:rPr>
              <a:t>harus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diselesaikan).</a:t>
            </a:r>
            <a:endParaRPr sz="2400">
              <a:latin typeface="Comic Sans MS"/>
              <a:cs typeface="Comic Sans MS"/>
            </a:endParaRPr>
          </a:p>
          <a:p>
            <a:pPr marL="354965" marR="6350" indent="-342900" algn="just">
              <a:lnSpc>
                <a:spcPct val="15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Real-time </a:t>
            </a:r>
            <a:r>
              <a:rPr sz="2400" dirty="0">
                <a:latin typeface="Comic Sans MS"/>
                <a:cs typeface="Comic Sans MS"/>
              </a:rPr>
              <a:t>clock </a:t>
            </a:r>
            <a:r>
              <a:rPr sz="2400" spc="-5" dirty="0">
                <a:latin typeface="Comic Sans MS"/>
                <a:cs typeface="Comic Sans MS"/>
              </a:rPr>
              <a:t>ticks berkala dan </a:t>
            </a:r>
            <a:r>
              <a:rPr sz="2400" dirty="0">
                <a:latin typeface="Comic Sans MS"/>
                <a:cs typeface="Comic Sans MS"/>
              </a:rPr>
              <a:t>setiap </a:t>
            </a:r>
            <a:r>
              <a:rPr sz="2400" spc="-5" dirty="0">
                <a:latin typeface="Comic Sans MS"/>
                <a:cs typeface="Comic Sans MS"/>
              </a:rPr>
              <a:t>tick menyebabkan  interupsi dengan jadwal proses </a:t>
            </a:r>
            <a:r>
              <a:rPr sz="2400" dirty="0">
                <a:latin typeface="Comic Sans MS"/>
                <a:cs typeface="Comic Sans MS"/>
              </a:rPr>
              <a:t>untuk </a:t>
            </a:r>
            <a:r>
              <a:rPr sz="2400" spc="-5" dirty="0">
                <a:latin typeface="Comic Sans MS"/>
                <a:cs typeface="Comic Sans MS"/>
              </a:rPr>
              <a:t>proses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periodik.</a:t>
            </a:r>
            <a:endParaRPr sz="2400">
              <a:latin typeface="Comic Sans MS"/>
              <a:cs typeface="Comic Sans MS"/>
            </a:endParaRPr>
          </a:p>
          <a:p>
            <a:pPr marL="354965" indent="-342900" algn="just">
              <a:lnSpc>
                <a:spcPct val="100000"/>
              </a:lnSpc>
              <a:spcBef>
                <a:spcPts val="144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Comic Sans MS"/>
                <a:cs typeface="Comic Sans MS"/>
              </a:rPr>
              <a:t>Manajer </a:t>
            </a:r>
            <a:r>
              <a:rPr sz="2400" spc="-5" dirty="0">
                <a:latin typeface="Comic Sans MS"/>
                <a:cs typeface="Comic Sans MS"/>
              </a:rPr>
              <a:t>Proses </a:t>
            </a:r>
            <a:r>
              <a:rPr sz="2400" dirty="0">
                <a:latin typeface="Comic Sans MS"/>
                <a:cs typeface="Comic Sans MS"/>
              </a:rPr>
              <a:t>memilih </a:t>
            </a:r>
            <a:r>
              <a:rPr sz="2400" spc="-5" dirty="0">
                <a:latin typeface="Comic Sans MS"/>
                <a:cs typeface="Comic Sans MS"/>
              </a:rPr>
              <a:t>proses yang siap </a:t>
            </a:r>
            <a:r>
              <a:rPr sz="2400" dirty="0">
                <a:latin typeface="Comic Sans MS"/>
                <a:cs typeface="Comic Sans MS"/>
              </a:rPr>
              <a:t>untuk</a:t>
            </a:r>
            <a:r>
              <a:rPr sz="2400" spc="-5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dieksekusi.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386651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Manajemen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Proses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7790" y="1499061"/>
            <a:ext cx="9958705" cy="1672589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54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Prihatin dengan </a:t>
            </a:r>
            <a:r>
              <a:rPr sz="2400" dirty="0">
                <a:latin typeface="Comic Sans MS"/>
                <a:cs typeface="Comic Sans MS"/>
              </a:rPr>
              <a:t>mengelola </a:t>
            </a:r>
            <a:r>
              <a:rPr sz="2400" spc="-5" dirty="0">
                <a:latin typeface="Comic Sans MS"/>
                <a:cs typeface="Comic Sans MS"/>
              </a:rPr>
              <a:t>serangkaian proses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konkuren.</a:t>
            </a:r>
            <a:endParaRPr sz="2400">
              <a:latin typeface="Comic Sans MS"/>
              <a:cs typeface="Comic Sans MS"/>
            </a:endParaRPr>
          </a:p>
          <a:p>
            <a:pPr marL="354965" marR="5080" indent="-342900">
              <a:lnSpc>
                <a:spcPct val="150000"/>
              </a:lnSpc>
              <a:buFont typeface="Wingdings"/>
              <a:buChar char=""/>
              <a:tabLst>
                <a:tab pos="355600" algn="l"/>
                <a:tab pos="1443990" algn="l"/>
                <a:tab pos="2755900" algn="l"/>
                <a:tab pos="4685665" algn="l"/>
                <a:tab pos="5499735" algn="l"/>
                <a:tab pos="6749415" algn="l"/>
                <a:tab pos="7545070" algn="l"/>
                <a:tab pos="8430895" algn="l"/>
              </a:tabLst>
            </a:pPr>
            <a:r>
              <a:rPr sz="2400" dirty="0">
                <a:latin typeface="Comic Sans MS"/>
                <a:cs typeface="Comic Sans MS"/>
              </a:rPr>
              <a:t>Pro</a:t>
            </a:r>
            <a:r>
              <a:rPr sz="2400" spc="-10" dirty="0">
                <a:latin typeface="Comic Sans MS"/>
                <a:cs typeface="Comic Sans MS"/>
              </a:rPr>
              <a:t>s</a:t>
            </a:r>
            <a:r>
              <a:rPr sz="2400" dirty="0">
                <a:latin typeface="Comic Sans MS"/>
                <a:cs typeface="Comic Sans MS"/>
              </a:rPr>
              <a:t>es	p</a:t>
            </a:r>
            <a:r>
              <a:rPr sz="2400" spc="-10" dirty="0">
                <a:latin typeface="Comic Sans MS"/>
                <a:cs typeface="Comic Sans MS"/>
              </a:rPr>
              <a:t>e</a:t>
            </a:r>
            <a:r>
              <a:rPr sz="2400" spc="-5" dirty="0">
                <a:latin typeface="Comic Sans MS"/>
                <a:cs typeface="Comic Sans MS"/>
              </a:rPr>
              <a:t>rio</a:t>
            </a:r>
            <a:r>
              <a:rPr sz="2400" spc="-10" dirty="0">
                <a:latin typeface="Comic Sans MS"/>
                <a:cs typeface="Comic Sans MS"/>
              </a:rPr>
              <a:t>d</a:t>
            </a:r>
            <a:r>
              <a:rPr sz="2400" spc="5" dirty="0">
                <a:latin typeface="Comic Sans MS"/>
                <a:cs typeface="Comic Sans MS"/>
              </a:rPr>
              <a:t>i</a:t>
            </a:r>
            <a:r>
              <a:rPr sz="2400" dirty="0">
                <a:latin typeface="Comic Sans MS"/>
                <a:cs typeface="Comic Sans MS"/>
              </a:rPr>
              <a:t>k	</a:t>
            </a:r>
            <a:r>
              <a:rPr sz="2400" spc="-5" dirty="0">
                <a:latin typeface="Comic Sans MS"/>
                <a:cs typeface="Comic Sans MS"/>
              </a:rPr>
              <a:t>dilaksanak</a:t>
            </a:r>
            <a:r>
              <a:rPr sz="2400" spc="-15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n	pa</a:t>
            </a:r>
            <a:r>
              <a:rPr sz="2400" spc="-10" dirty="0">
                <a:latin typeface="Comic Sans MS"/>
                <a:cs typeface="Comic Sans MS"/>
              </a:rPr>
              <a:t>d</a:t>
            </a:r>
            <a:r>
              <a:rPr sz="2400" dirty="0">
                <a:latin typeface="Comic Sans MS"/>
                <a:cs typeface="Comic Sans MS"/>
              </a:rPr>
              <a:t>a	</a:t>
            </a:r>
            <a:r>
              <a:rPr sz="2400" spc="-5" dirty="0">
                <a:latin typeface="Comic Sans MS"/>
                <a:cs typeface="Comic Sans MS"/>
              </a:rPr>
              <a:t>int</a:t>
            </a:r>
            <a:r>
              <a:rPr sz="2400" dirty="0">
                <a:latin typeface="Comic Sans MS"/>
                <a:cs typeface="Comic Sans MS"/>
              </a:rPr>
              <a:t>e</a:t>
            </a:r>
            <a:r>
              <a:rPr sz="2400" spc="-15" dirty="0">
                <a:latin typeface="Comic Sans MS"/>
                <a:cs typeface="Comic Sans MS"/>
              </a:rPr>
              <a:t>r</a:t>
            </a:r>
            <a:r>
              <a:rPr sz="2400" spc="-5" dirty="0">
                <a:latin typeface="Comic Sans MS"/>
                <a:cs typeface="Comic Sans MS"/>
              </a:rPr>
              <a:t>v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l	y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g	</a:t>
            </a:r>
            <a:r>
              <a:rPr sz="2400" spc="-15" dirty="0">
                <a:latin typeface="Comic Sans MS"/>
                <a:cs typeface="Comic Sans MS"/>
              </a:rPr>
              <a:t>t</a:t>
            </a:r>
            <a:r>
              <a:rPr sz="2400" dirty="0">
                <a:latin typeface="Comic Sans MS"/>
                <a:cs typeface="Comic Sans MS"/>
              </a:rPr>
              <a:t>e</a:t>
            </a:r>
            <a:r>
              <a:rPr sz="2400" spc="5" dirty="0">
                <a:latin typeface="Comic Sans MS"/>
                <a:cs typeface="Comic Sans MS"/>
              </a:rPr>
              <a:t>l</a:t>
            </a:r>
            <a:r>
              <a:rPr sz="2400" dirty="0">
                <a:latin typeface="Comic Sans MS"/>
                <a:cs typeface="Comic Sans MS"/>
              </a:rPr>
              <a:t>ah	</a:t>
            </a:r>
            <a:r>
              <a:rPr sz="2400" spc="-5" dirty="0">
                <a:latin typeface="Comic Sans MS"/>
                <a:cs typeface="Comic Sans MS"/>
              </a:rPr>
              <a:t>dite</a:t>
            </a:r>
            <a:r>
              <a:rPr sz="2400" spc="-15" dirty="0">
                <a:latin typeface="Comic Sans MS"/>
                <a:cs typeface="Comic Sans MS"/>
              </a:rPr>
              <a:t>n</a:t>
            </a:r>
            <a:r>
              <a:rPr sz="2400" spc="-5" dirty="0">
                <a:latin typeface="Comic Sans MS"/>
                <a:cs typeface="Comic Sans MS"/>
              </a:rPr>
              <a:t>tukan  waktu.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02367" y="3329178"/>
            <a:ext cx="824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kapan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7790" y="3146298"/>
            <a:ext cx="889190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5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  <a:tab pos="1477010" algn="l"/>
                <a:tab pos="3588385" algn="l"/>
                <a:tab pos="5165725" algn="l"/>
                <a:tab pos="6155055" algn="l"/>
                <a:tab pos="7207884" algn="l"/>
              </a:tabLst>
            </a:pPr>
            <a:r>
              <a:rPr sz="2400" spc="-5" dirty="0">
                <a:latin typeface="Comic Sans MS"/>
                <a:cs typeface="Comic Sans MS"/>
              </a:rPr>
              <a:t>RT</a:t>
            </a:r>
            <a:r>
              <a:rPr sz="2400" spc="5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S	m</a:t>
            </a:r>
            <a:r>
              <a:rPr sz="2400" spc="-15" dirty="0">
                <a:latin typeface="Comic Sans MS"/>
                <a:cs typeface="Comic Sans MS"/>
              </a:rPr>
              <a:t>e</a:t>
            </a:r>
            <a:r>
              <a:rPr sz="2400" spc="-5" dirty="0">
                <a:latin typeface="Comic Sans MS"/>
                <a:cs typeface="Comic Sans MS"/>
              </a:rPr>
              <a:t>ngguna</a:t>
            </a:r>
            <a:r>
              <a:rPr sz="2400" spc="5" dirty="0">
                <a:latin typeface="Comic Sans MS"/>
                <a:cs typeface="Comic Sans MS"/>
              </a:rPr>
              <a:t>k</a:t>
            </a:r>
            <a:r>
              <a:rPr sz="2400" dirty="0">
                <a:latin typeface="Comic Sans MS"/>
                <a:cs typeface="Comic Sans MS"/>
              </a:rPr>
              <a:t>an	</a:t>
            </a:r>
            <a:r>
              <a:rPr sz="2400" spc="-15" dirty="0">
                <a:latin typeface="Comic Sans MS"/>
                <a:cs typeface="Comic Sans MS"/>
              </a:rPr>
              <a:t>r</a:t>
            </a:r>
            <a:r>
              <a:rPr sz="2400" dirty="0">
                <a:latin typeface="Comic Sans MS"/>
                <a:cs typeface="Comic Sans MS"/>
              </a:rPr>
              <a:t>eal</a:t>
            </a:r>
            <a:r>
              <a:rPr sz="2400" spc="-5" dirty="0">
                <a:latin typeface="Comic Sans MS"/>
                <a:cs typeface="Comic Sans MS"/>
              </a:rPr>
              <a:t>-ti</a:t>
            </a:r>
            <a:r>
              <a:rPr sz="2400" spc="-10" dirty="0">
                <a:latin typeface="Comic Sans MS"/>
                <a:cs typeface="Comic Sans MS"/>
              </a:rPr>
              <a:t>m</a:t>
            </a:r>
            <a:r>
              <a:rPr sz="2400" dirty="0">
                <a:latin typeface="Comic Sans MS"/>
                <a:cs typeface="Comic Sans MS"/>
              </a:rPr>
              <a:t>e	clock	untuk	m</a:t>
            </a:r>
            <a:r>
              <a:rPr sz="2400" spc="-15" dirty="0">
                <a:latin typeface="Comic Sans MS"/>
                <a:cs typeface="Comic Sans MS"/>
              </a:rPr>
              <a:t>e</a:t>
            </a:r>
            <a:r>
              <a:rPr sz="2400" spc="-5" dirty="0">
                <a:latin typeface="Comic Sans MS"/>
                <a:cs typeface="Comic Sans MS"/>
              </a:rPr>
              <a:t>n</a:t>
            </a:r>
            <a:r>
              <a:rPr sz="2400" spc="5" dirty="0">
                <a:latin typeface="Comic Sans MS"/>
                <a:cs typeface="Comic Sans MS"/>
              </a:rPr>
              <a:t>e</a:t>
            </a:r>
            <a:r>
              <a:rPr sz="2400" spc="-5" dirty="0">
                <a:latin typeface="Comic Sans MS"/>
                <a:cs typeface="Comic Sans MS"/>
              </a:rPr>
              <a:t>ntukan  melaksanakan proses dengan</a:t>
            </a:r>
            <a:r>
              <a:rPr sz="2400" spc="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mempertimbangkan:</a:t>
            </a:r>
            <a:endParaRPr sz="2400">
              <a:latin typeface="Comic Sans MS"/>
              <a:cs typeface="Comic Sans MS"/>
            </a:endParaRPr>
          </a:p>
          <a:p>
            <a:pPr marL="812800" lvl="1" indent="-34417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dirty="0">
                <a:solidFill>
                  <a:srgbClr val="006FC0"/>
                </a:solidFill>
                <a:latin typeface="Comic Sans MS"/>
                <a:cs typeface="Comic Sans MS"/>
              </a:rPr>
              <a:t>Process period </a:t>
            </a:r>
            <a:r>
              <a:rPr sz="2400" dirty="0">
                <a:latin typeface="Comic Sans MS"/>
                <a:cs typeface="Comic Sans MS"/>
              </a:rPr>
              <a:t>- </a:t>
            </a:r>
            <a:r>
              <a:rPr sz="2400" spc="-5" dirty="0">
                <a:latin typeface="Comic Sans MS"/>
                <a:cs typeface="Comic Sans MS"/>
              </a:rPr>
              <a:t>waktu antara</a:t>
            </a:r>
            <a:r>
              <a:rPr sz="2400" spc="-7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eksekusi.</a:t>
            </a:r>
            <a:endParaRPr sz="2400">
              <a:latin typeface="Comic Sans MS"/>
              <a:cs typeface="Comic Sans MS"/>
            </a:endParaRPr>
          </a:p>
          <a:p>
            <a:pPr marL="812800" lvl="1" indent="-34417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dirty="0">
                <a:solidFill>
                  <a:srgbClr val="006FC0"/>
                </a:solidFill>
                <a:latin typeface="Comic Sans MS"/>
                <a:cs typeface="Comic Sans MS"/>
              </a:rPr>
              <a:t>Process </a:t>
            </a:r>
            <a:r>
              <a:rPr sz="2400" spc="-5" dirty="0">
                <a:solidFill>
                  <a:srgbClr val="006FC0"/>
                </a:solidFill>
                <a:latin typeface="Comic Sans MS"/>
                <a:cs typeface="Comic Sans MS"/>
              </a:rPr>
              <a:t>deadline </a:t>
            </a:r>
            <a:r>
              <a:rPr sz="2400" dirty="0">
                <a:latin typeface="Comic Sans MS"/>
                <a:cs typeface="Comic Sans MS"/>
              </a:rPr>
              <a:t>- </a:t>
            </a:r>
            <a:r>
              <a:rPr sz="2400" spc="-5" dirty="0">
                <a:latin typeface="Comic Sans MS"/>
                <a:cs typeface="Comic Sans MS"/>
              </a:rPr>
              <a:t>waktu dimana proses </a:t>
            </a:r>
            <a:r>
              <a:rPr sz="2400" dirty="0">
                <a:latin typeface="Comic Sans MS"/>
                <a:cs typeface="Comic Sans MS"/>
              </a:rPr>
              <a:t>harus</a:t>
            </a:r>
            <a:r>
              <a:rPr sz="2400" spc="-5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lengkap.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472" y="1752600"/>
            <a:ext cx="10098405" cy="4759960"/>
            <a:chOff x="1109472" y="1752600"/>
            <a:chExt cx="10098405" cy="4759960"/>
          </a:xfrm>
        </p:grpSpPr>
        <p:sp>
          <p:nvSpPr>
            <p:cNvPr id="3" name="object 3"/>
            <p:cNvSpPr/>
            <p:nvPr/>
          </p:nvSpPr>
          <p:spPr>
            <a:xfrm>
              <a:off x="1109472" y="1752600"/>
              <a:ext cx="10098405" cy="4759960"/>
            </a:xfrm>
            <a:custGeom>
              <a:avLst/>
              <a:gdLst/>
              <a:ahLst/>
              <a:cxnLst/>
              <a:rect l="l" t="t" r="r" b="b"/>
              <a:pathLst>
                <a:path w="10098405" h="4759959">
                  <a:moveTo>
                    <a:pt x="10098024" y="0"/>
                  </a:moveTo>
                  <a:lnTo>
                    <a:pt x="0" y="0"/>
                  </a:lnTo>
                  <a:lnTo>
                    <a:pt x="0" y="4759452"/>
                  </a:lnTo>
                  <a:lnTo>
                    <a:pt x="10098024" y="4759452"/>
                  </a:lnTo>
                  <a:lnTo>
                    <a:pt x="1009802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86256" y="3066288"/>
              <a:ext cx="9744456" cy="14843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7780" y="880872"/>
            <a:ext cx="462851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Manajemen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proses</a:t>
            </a:r>
            <a:r>
              <a:rPr sz="3600" b="1" spc="-3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RTE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217678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35" dirty="0">
                <a:solidFill>
                  <a:srgbClr val="7E5F00"/>
                </a:solidFill>
                <a:latin typeface="Calibri"/>
                <a:cs typeface="Calibri"/>
              </a:rPr>
              <a:t>Key</a:t>
            </a:r>
            <a:r>
              <a:rPr sz="3600" b="1" spc="-4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points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7790" y="1499061"/>
            <a:ext cx="9961245" cy="441642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54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Comic Sans MS"/>
                <a:cs typeface="Comic Sans MS"/>
              </a:rPr>
              <a:t>Kebenaran</a:t>
            </a:r>
            <a:r>
              <a:rPr sz="2400" spc="23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sistem</a:t>
            </a:r>
            <a:r>
              <a:rPr sz="2400" spc="235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Real-time</a:t>
            </a:r>
            <a:r>
              <a:rPr sz="2400" spc="25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tidak</a:t>
            </a:r>
            <a:r>
              <a:rPr sz="2400" spc="23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tergantung</a:t>
            </a:r>
            <a:r>
              <a:rPr sz="2400" spc="22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hanya</a:t>
            </a:r>
            <a:r>
              <a:rPr sz="2400" spc="23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pada</a:t>
            </a:r>
            <a:r>
              <a:rPr sz="2400" spc="23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apa</a:t>
            </a:r>
            <a:r>
              <a:rPr sz="2400" spc="23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yang</a:t>
            </a:r>
            <a:endParaRPr sz="2400">
              <a:latin typeface="Comic Sans MS"/>
              <a:cs typeface="Comic Sans MS"/>
            </a:endParaRPr>
          </a:p>
          <a:p>
            <a:pPr marL="354965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Comic Sans MS"/>
                <a:cs typeface="Comic Sans MS"/>
              </a:rPr>
              <a:t>sistem lakukan tetapi juga pada seberapa </a:t>
            </a:r>
            <a:r>
              <a:rPr sz="2400" dirty="0">
                <a:latin typeface="Comic Sans MS"/>
                <a:cs typeface="Comic Sans MS"/>
              </a:rPr>
              <a:t>cepat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bereaksi.</a:t>
            </a:r>
            <a:endParaRPr sz="2400">
              <a:latin typeface="Comic Sans MS"/>
              <a:cs typeface="Comic Sans MS"/>
            </a:endParaRPr>
          </a:p>
          <a:p>
            <a:pPr marL="354965" marR="6350" indent="-342900">
              <a:lnSpc>
                <a:spcPts val="4320"/>
              </a:lnSpc>
              <a:spcBef>
                <a:spcPts val="385"/>
              </a:spcBef>
              <a:buFont typeface="Wingdings"/>
              <a:buChar char=""/>
              <a:tabLst>
                <a:tab pos="355600" algn="l"/>
                <a:tab pos="1562735" algn="l"/>
                <a:tab pos="2543810" algn="l"/>
                <a:tab pos="3627754" algn="l"/>
                <a:tab pos="4384040" algn="l"/>
                <a:tab pos="5237480" algn="l"/>
                <a:tab pos="6183630" algn="l"/>
                <a:tab pos="7874634" algn="l"/>
                <a:tab pos="8964295" algn="l"/>
              </a:tabLst>
            </a:pPr>
            <a:r>
              <a:rPr sz="2400" spc="-5" dirty="0">
                <a:latin typeface="Comic Sans MS"/>
                <a:cs typeface="Comic Sans MS"/>
              </a:rPr>
              <a:t>S</a:t>
            </a:r>
            <a:r>
              <a:rPr sz="2400" spc="5" dirty="0">
                <a:latin typeface="Comic Sans MS"/>
                <a:cs typeface="Comic Sans MS"/>
              </a:rPr>
              <a:t>e</a:t>
            </a:r>
            <a:r>
              <a:rPr sz="2400" spc="-5" dirty="0">
                <a:latin typeface="Comic Sans MS"/>
                <a:cs typeface="Comic Sans MS"/>
              </a:rPr>
              <a:t>bua</a:t>
            </a:r>
            <a:r>
              <a:rPr sz="2400" dirty="0">
                <a:latin typeface="Comic Sans MS"/>
                <a:cs typeface="Comic Sans MS"/>
              </a:rPr>
              <a:t>h	</a:t>
            </a:r>
            <a:r>
              <a:rPr sz="2400" spc="-20" dirty="0">
                <a:latin typeface="Comic Sans MS"/>
                <a:cs typeface="Comic Sans MS"/>
              </a:rPr>
              <a:t>m</a:t>
            </a:r>
            <a:r>
              <a:rPr sz="2400" dirty="0">
                <a:latin typeface="Comic Sans MS"/>
                <a:cs typeface="Comic Sans MS"/>
              </a:rPr>
              <a:t>o</a:t>
            </a:r>
            <a:r>
              <a:rPr sz="2400" spc="-10" dirty="0">
                <a:latin typeface="Comic Sans MS"/>
                <a:cs typeface="Comic Sans MS"/>
              </a:rPr>
              <a:t>d</a:t>
            </a:r>
            <a:r>
              <a:rPr sz="2400" dirty="0">
                <a:latin typeface="Comic Sans MS"/>
                <a:cs typeface="Comic Sans MS"/>
              </a:rPr>
              <a:t>el	si</a:t>
            </a:r>
            <a:r>
              <a:rPr sz="2400" spc="-10" dirty="0">
                <a:latin typeface="Comic Sans MS"/>
                <a:cs typeface="Comic Sans MS"/>
              </a:rPr>
              <a:t>s</a:t>
            </a:r>
            <a:r>
              <a:rPr sz="2400" spc="-5" dirty="0">
                <a:latin typeface="Comic Sans MS"/>
                <a:cs typeface="Comic Sans MS"/>
              </a:rPr>
              <a:t>t</a:t>
            </a:r>
            <a:r>
              <a:rPr sz="2400" spc="-15" dirty="0">
                <a:latin typeface="Comic Sans MS"/>
                <a:cs typeface="Comic Sans MS"/>
              </a:rPr>
              <a:t>e</a:t>
            </a:r>
            <a:r>
              <a:rPr sz="2400" dirty="0">
                <a:latin typeface="Comic Sans MS"/>
                <a:cs typeface="Comic Sans MS"/>
              </a:rPr>
              <a:t>m	</a:t>
            </a:r>
            <a:r>
              <a:rPr sz="2400" spc="-5" dirty="0">
                <a:latin typeface="Comic Sans MS"/>
                <a:cs typeface="Comic Sans MS"/>
              </a:rPr>
              <a:t>R</a:t>
            </a:r>
            <a:r>
              <a:rPr sz="2400" spc="5" dirty="0">
                <a:latin typeface="Comic Sans MS"/>
                <a:cs typeface="Comic Sans MS"/>
              </a:rPr>
              <a:t>e</a:t>
            </a:r>
            <a:r>
              <a:rPr sz="2400" dirty="0">
                <a:latin typeface="Comic Sans MS"/>
                <a:cs typeface="Comic Sans MS"/>
              </a:rPr>
              <a:t>al	Time	umum	meli</a:t>
            </a:r>
            <a:r>
              <a:rPr sz="2400" spc="5" dirty="0">
                <a:latin typeface="Comic Sans MS"/>
                <a:cs typeface="Comic Sans MS"/>
              </a:rPr>
              <a:t>b</a:t>
            </a:r>
            <a:r>
              <a:rPr sz="2400" dirty="0">
                <a:latin typeface="Comic Sans MS"/>
                <a:cs typeface="Comic Sans MS"/>
              </a:rPr>
              <a:t>a</a:t>
            </a:r>
            <a:r>
              <a:rPr sz="2400" spc="-10" dirty="0">
                <a:latin typeface="Comic Sans MS"/>
                <a:cs typeface="Comic Sans MS"/>
              </a:rPr>
              <a:t>t</a:t>
            </a:r>
            <a:r>
              <a:rPr sz="2400" spc="-5" dirty="0">
                <a:latin typeface="Comic Sans MS"/>
                <a:cs typeface="Comic Sans MS"/>
              </a:rPr>
              <a:t>ka</a:t>
            </a:r>
            <a:r>
              <a:rPr sz="2400" dirty="0">
                <a:latin typeface="Comic Sans MS"/>
                <a:cs typeface="Comic Sans MS"/>
              </a:rPr>
              <a:t>n	pro</a:t>
            </a:r>
            <a:r>
              <a:rPr sz="2400" spc="-10" dirty="0">
                <a:latin typeface="Comic Sans MS"/>
                <a:cs typeface="Comic Sans MS"/>
              </a:rPr>
              <a:t>s</a:t>
            </a:r>
            <a:r>
              <a:rPr sz="2400" dirty="0">
                <a:latin typeface="Comic Sans MS"/>
                <a:cs typeface="Comic Sans MS"/>
              </a:rPr>
              <a:t>es	</a:t>
            </a:r>
            <a:r>
              <a:rPr sz="2400" spc="-5" dirty="0">
                <a:latin typeface="Comic Sans MS"/>
                <a:cs typeface="Comic Sans MS"/>
              </a:rPr>
              <a:t>dengan  </a:t>
            </a:r>
            <a:r>
              <a:rPr sz="2400" dirty="0">
                <a:latin typeface="Comic Sans MS"/>
                <a:cs typeface="Comic Sans MS"/>
              </a:rPr>
              <a:t>sensor </a:t>
            </a:r>
            <a:r>
              <a:rPr sz="2400" spc="-10" dirty="0">
                <a:latin typeface="Comic Sans MS"/>
                <a:cs typeface="Comic Sans MS"/>
              </a:rPr>
              <a:t>dan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aktuator.</a:t>
            </a:r>
            <a:endParaRPr sz="2400">
              <a:latin typeface="Comic Sans MS"/>
              <a:cs typeface="Comic Sans MS"/>
            </a:endParaRPr>
          </a:p>
          <a:p>
            <a:pPr marL="354965" marR="5080" indent="-342900">
              <a:lnSpc>
                <a:spcPts val="4320"/>
              </a:lnSpc>
              <a:spcBef>
                <a:spcPts val="5"/>
              </a:spcBef>
              <a:buFont typeface="Wingdings"/>
              <a:buChar char=""/>
              <a:tabLst>
                <a:tab pos="355600" algn="l"/>
                <a:tab pos="1501775" algn="l"/>
                <a:tab pos="3112770" algn="l"/>
                <a:tab pos="4622800" algn="l"/>
                <a:tab pos="5975350" algn="l"/>
                <a:tab pos="7491730" algn="l"/>
                <a:tab pos="8702040" algn="l"/>
              </a:tabLst>
            </a:pPr>
            <a:r>
              <a:rPr sz="2400" spc="-5" dirty="0">
                <a:latin typeface="Comic Sans MS"/>
                <a:cs typeface="Comic Sans MS"/>
              </a:rPr>
              <a:t>Siste</a:t>
            </a:r>
            <a:r>
              <a:rPr sz="2400" dirty="0">
                <a:latin typeface="Comic Sans MS"/>
                <a:cs typeface="Comic Sans MS"/>
              </a:rPr>
              <a:t>m	a</a:t>
            </a:r>
            <a:r>
              <a:rPr sz="2400" spc="-20" dirty="0">
                <a:latin typeface="Comic Sans MS"/>
                <a:cs typeface="Comic Sans MS"/>
              </a:rPr>
              <a:t>r</a:t>
            </a:r>
            <a:r>
              <a:rPr sz="2400" dirty="0">
                <a:latin typeface="Comic Sans MS"/>
                <a:cs typeface="Comic Sans MS"/>
              </a:rPr>
              <a:t>sitektur	</a:t>
            </a:r>
            <a:r>
              <a:rPr sz="2400" spc="-10" dirty="0">
                <a:latin typeface="Comic Sans MS"/>
                <a:cs typeface="Comic Sans MS"/>
              </a:rPr>
              <a:t>R</a:t>
            </a:r>
            <a:r>
              <a:rPr sz="2400" dirty="0">
                <a:latin typeface="Comic Sans MS"/>
                <a:cs typeface="Comic Sans MS"/>
              </a:rPr>
              <a:t>eal</a:t>
            </a:r>
            <a:r>
              <a:rPr sz="2400" spc="-5" dirty="0">
                <a:latin typeface="Comic Sans MS"/>
                <a:cs typeface="Comic Sans MS"/>
              </a:rPr>
              <a:t>-ti</a:t>
            </a:r>
            <a:r>
              <a:rPr sz="2400" spc="-10" dirty="0">
                <a:latin typeface="Comic Sans MS"/>
                <a:cs typeface="Comic Sans MS"/>
              </a:rPr>
              <a:t>m</a:t>
            </a:r>
            <a:r>
              <a:rPr sz="2400" dirty="0">
                <a:latin typeface="Comic Sans MS"/>
                <a:cs typeface="Comic Sans MS"/>
              </a:rPr>
              <a:t>e	</a:t>
            </a:r>
            <a:r>
              <a:rPr sz="2400" spc="-5" dirty="0">
                <a:latin typeface="Comic Sans MS"/>
                <a:cs typeface="Comic Sans MS"/>
              </a:rPr>
              <a:t>b</a:t>
            </a:r>
            <a:r>
              <a:rPr sz="2400" spc="-10" dirty="0">
                <a:latin typeface="Comic Sans MS"/>
                <a:cs typeface="Comic Sans MS"/>
              </a:rPr>
              <a:t>i</a:t>
            </a:r>
            <a:r>
              <a:rPr sz="2400" dirty="0">
                <a:latin typeface="Comic Sans MS"/>
                <a:cs typeface="Comic Sans MS"/>
              </a:rPr>
              <a:t>a</a:t>
            </a:r>
            <a:r>
              <a:rPr sz="2400" spc="-10" dirty="0">
                <a:latin typeface="Comic Sans MS"/>
                <a:cs typeface="Comic Sans MS"/>
              </a:rPr>
              <a:t>s</a:t>
            </a:r>
            <a:r>
              <a:rPr sz="2400" dirty="0">
                <a:latin typeface="Comic Sans MS"/>
                <a:cs typeface="Comic Sans MS"/>
              </a:rPr>
              <a:t>anya	d</a:t>
            </a:r>
            <a:r>
              <a:rPr sz="2400" spc="5" dirty="0">
                <a:latin typeface="Comic Sans MS"/>
                <a:cs typeface="Comic Sans MS"/>
              </a:rPr>
              <a:t>i</a:t>
            </a:r>
            <a:r>
              <a:rPr sz="2400" spc="-5" dirty="0">
                <a:latin typeface="Comic Sans MS"/>
                <a:cs typeface="Comic Sans MS"/>
              </a:rPr>
              <a:t>rancan</a:t>
            </a:r>
            <a:r>
              <a:rPr sz="2400" dirty="0">
                <a:latin typeface="Comic Sans MS"/>
                <a:cs typeface="Comic Sans MS"/>
              </a:rPr>
              <a:t>g	s</a:t>
            </a:r>
            <a:r>
              <a:rPr sz="2400" spc="10" dirty="0">
                <a:latin typeface="Comic Sans MS"/>
                <a:cs typeface="Comic Sans MS"/>
              </a:rPr>
              <a:t>e</a:t>
            </a:r>
            <a:r>
              <a:rPr sz="2400" spc="-5" dirty="0">
                <a:latin typeface="Comic Sans MS"/>
                <a:cs typeface="Comic Sans MS"/>
              </a:rPr>
              <a:t>bag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i	s</a:t>
            </a:r>
            <a:r>
              <a:rPr sz="2400" spc="-15" dirty="0">
                <a:latin typeface="Comic Sans MS"/>
                <a:cs typeface="Comic Sans MS"/>
              </a:rPr>
              <a:t>e</a:t>
            </a:r>
            <a:r>
              <a:rPr sz="2400" spc="-5" dirty="0">
                <a:latin typeface="Comic Sans MS"/>
                <a:cs typeface="Comic Sans MS"/>
              </a:rPr>
              <a:t>j</a:t>
            </a:r>
            <a:r>
              <a:rPr sz="2400" spc="-10" dirty="0">
                <a:latin typeface="Comic Sans MS"/>
                <a:cs typeface="Comic Sans MS"/>
              </a:rPr>
              <a:t>u</a:t>
            </a:r>
            <a:r>
              <a:rPr sz="2400" dirty="0">
                <a:latin typeface="Comic Sans MS"/>
                <a:cs typeface="Comic Sans MS"/>
              </a:rPr>
              <a:t>ml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h  </a:t>
            </a:r>
            <a:r>
              <a:rPr sz="2400" spc="-5" dirty="0">
                <a:latin typeface="Comic Sans MS"/>
                <a:cs typeface="Comic Sans MS"/>
              </a:rPr>
              <a:t>proses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konkuren.</a:t>
            </a:r>
            <a:endParaRPr sz="2400">
              <a:latin typeface="Comic Sans MS"/>
              <a:cs typeface="Comic Sans MS"/>
            </a:endParaRPr>
          </a:p>
          <a:p>
            <a:pPr marL="354965" marR="5080" indent="-342900">
              <a:lnSpc>
                <a:spcPts val="4320"/>
              </a:lnSpc>
              <a:buFont typeface="Wingdings"/>
              <a:buChar char=""/>
              <a:tabLst>
                <a:tab pos="355600" algn="l"/>
                <a:tab pos="1558290" algn="l"/>
                <a:tab pos="2792730" algn="l"/>
                <a:tab pos="4315460" algn="l"/>
                <a:tab pos="6281420" algn="l"/>
                <a:tab pos="7316470" algn="l"/>
                <a:tab pos="8311515" algn="l"/>
                <a:tab pos="9454515" algn="l"/>
              </a:tabLst>
            </a:pPr>
            <a:r>
              <a:rPr sz="2400" spc="-5" dirty="0">
                <a:latin typeface="Comic Sans MS"/>
                <a:cs typeface="Comic Sans MS"/>
              </a:rPr>
              <a:t>Siste</a:t>
            </a:r>
            <a:r>
              <a:rPr sz="2400" dirty="0">
                <a:latin typeface="Comic Sans MS"/>
                <a:cs typeface="Comic Sans MS"/>
              </a:rPr>
              <a:t>m	o</a:t>
            </a:r>
            <a:r>
              <a:rPr sz="2400" spc="-15" dirty="0">
                <a:latin typeface="Comic Sans MS"/>
                <a:cs typeface="Comic Sans MS"/>
              </a:rPr>
              <a:t>p</a:t>
            </a:r>
            <a:r>
              <a:rPr sz="2400" dirty="0">
                <a:latin typeface="Comic Sans MS"/>
                <a:cs typeface="Comic Sans MS"/>
              </a:rPr>
              <a:t>erasi	</a:t>
            </a:r>
            <a:r>
              <a:rPr sz="2400" spc="-5" dirty="0">
                <a:latin typeface="Comic Sans MS"/>
                <a:cs typeface="Comic Sans MS"/>
              </a:rPr>
              <a:t>real-ti</a:t>
            </a:r>
            <a:r>
              <a:rPr sz="2400" spc="-10" dirty="0">
                <a:latin typeface="Comic Sans MS"/>
                <a:cs typeface="Comic Sans MS"/>
              </a:rPr>
              <a:t>m</a:t>
            </a:r>
            <a:r>
              <a:rPr sz="2400" dirty="0">
                <a:latin typeface="Comic Sans MS"/>
                <a:cs typeface="Comic Sans MS"/>
              </a:rPr>
              <a:t>e	</a:t>
            </a:r>
            <a:r>
              <a:rPr sz="2400" spc="-5" dirty="0">
                <a:latin typeface="Comic Sans MS"/>
                <a:cs typeface="Comic Sans MS"/>
              </a:rPr>
              <a:t>be</a:t>
            </a:r>
            <a:r>
              <a:rPr sz="2400" spc="-15" dirty="0">
                <a:latin typeface="Comic Sans MS"/>
                <a:cs typeface="Comic Sans MS"/>
              </a:rPr>
              <a:t>r</a:t>
            </a:r>
            <a:r>
              <a:rPr sz="2400" spc="-5" dirty="0">
                <a:latin typeface="Comic Sans MS"/>
                <a:cs typeface="Comic Sans MS"/>
              </a:rPr>
              <a:t>t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nggun</a:t>
            </a:r>
            <a:r>
              <a:rPr sz="2400" dirty="0">
                <a:latin typeface="Comic Sans MS"/>
                <a:cs typeface="Comic Sans MS"/>
              </a:rPr>
              <a:t>g	</a:t>
            </a:r>
            <a:r>
              <a:rPr sz="2400" spc="-5" dirty="0">
                <a:latin typeface="Comic Sans MS"/>
                <a:cs typeface="Comic Sans MS"/>
              </a:rPr>
              <a:t>jawa</a:t>
            </a:r>
            <a:r>
              <a:rPr sz="2400" dirty="0">
                <a:latin typeface="Comic Sans MS"/>
                <a:cs typeface="Comic Sans MS"/>
              </a:rPr>
              <a:t>b	un</a:t>
            </a:r>
            <a:r>
              <a:rPr sz="2400" spc="-10" dirty="0">
                <a:latin typeface="Comic Sans MS"/>
                <a:cs typeface="Comic Sans MS"/>
              </a:rPr>
              <a:t>t</a:t>
            </a:r>
            <a:r>
              <a:rPr sz="2400" dirty="0">
                <a:latin typeface="Comic Sans MS"/>
                <a:cs typeface="Comic Sans MS"/>
              </a:rPr>
              <a:t>uk	pro</a:t>
            </a:r>
            <a:r>
              <a:rPr sz="2400" spc="-10" dirty="0">
                <a:latin typeface="Comic Sans MS"/>
                <a:cs typeface="Comic Sans MS"/>
              </a:rPr>
              <a:t>s</a:t>
            </a:r>
            <a:r>
              <a:rPr sz="2400" dirty="0">
                <a:latin typeface="Comic Sans MS"/>
                <a:cs typeface="Comic Sans MS"/>
              </a:rPr>
              <a:t>es	</a:t>
            </a:r>
            <a:r>
              <a:rPr sz="2400" spc="-10" dirty="0">
                <a:latin typeface="Comic Sans MS"/>
                <a:cs typeface="Comic Sans MS"/>
              </a:rPr>
              <a:t>dan  </a:t>
            </a:r>
            <a:r>
              <a:rPr sz="2400" dirty="0">
                <a:latin typeface="Comic Sans MS"/>
                <a:cs typeface="Comic Sans MS"/>
              </a:rPr>
              <a:t>pengelolaan </a:t>
            </a:r>
            <a:r>
              <a:rPr sz="2400" spc="-5" dirty="0">
                <a:latin typeface="Comic Sans MS"/>
                <a:cs typeface="Comic Sans MS"/>
              </a:rPr>
              <a:t>sumber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daya.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694" y="2520442"/>
            <a:ext cx="3832225" cy="1488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9595"/>
              </a:lnSpc>
              <a:spcBef>
                <a:spcPts val="105"/>
              </a:spcBef>
            </a:pPr>
            <a:r>
              <a:rPr spc="455" dirty="0"/>
              <a:t>THANKS</a:t>
            </a:r>
          </a:p>
          <a:p>
            <a:pPr marL="165100">
              <a:lnSpc>
                <a:spcPts val="1914"/>
              </a:lnSpc>
            </a:pPr>
            <a:r>
              <a:rPr sz="1600" b="0" i="0" spc="-5" dirty="0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sz="1600" b="0" i="0" spc="-10" dirty="0">
                <a:solidFill>
                  <a:srgbClr val="FFFFFF"/>
                </a:solidFill>
                <a:latin typeface="Calibri"/>
                <a:cs typeface="Calibri"/>
              </a:rPr>
              <a:t>QUESTIONS?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88335" y="2543555"/>
            <a:ext cx="1388364" cy="1438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148336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30" dirty="0">
                <a:solidFill>
                  <a:srgbClr val="7E5F00"/>
                </a:solidFill>
                <a:latin typeface="Calibri"/>
                <a:cs typeface="Calibri"/>
              </a:rPr>
              <a:t>Tujuan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5047" y="1741276"/>
            <a:ext cx="9865360" cy="3317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Comic Sans MS"/>
                <a:cs typeface="Comic Sans MS"/>
              </a:rPr>
              <a:t>Untuk </a:t>
            </a:r>
            <a:r>
              <a:rPr sz="2400" spc="-5" dirty="0">
                <a:latin typeface="Comic Sans MS"/>
                <a:cs typeface="Comic Sans MS"/>
              </a:rPr>
              <a:t>menjelaskan konsep sistem real-time </a:t>
            </a:r>
            <a:r>
              <a:rPr sz="2400" spc="-10" dirty="0">
                <a:latin typeface="Comic Sans MS"/>
                <a:cs typeface="Comic Sans MS"/>
              </a:rPr>
              <a:t>dan </a:t>
            </a:r>
            <a:r>
              <a:rPr sz="2400" spc="-5" dirty="0">
                <a:latin typeface="Comic Sans MS"/>
                <a:cs typeface="Comic Sans MS"/>
              </a:rPr>
              <a:t>mengapa sistem ini  biasanya diimplementasikan sebagai proses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konkuren</a:t>
            </a:r>
            <a:endParaRPr sz="24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44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Comic Sans MS"/>
                <a:cs typeface="Comic Sans MS"/>
              </a:rPr>
              <a:t>Untuk </a:t>
            </a:r>
            <a:r>
              <a:rPr sz="2400" spc="-5" dirty="0">
                <a:latin typeface="Comic Sans MS"/>
                <a:cs typeface="Comic Sans MS"/>
              </a:rPr>
              <a:t>menggambarkan proses </a:t>
            </a:r>
            <a:r>
              <a:rPr sz="2400" spc="-10" dirty="0">
                <a:latin typeface="Comic Sans MS"/>
                <a:cs typeface="Comic Sans MS"/>
              </a:rPr>
              <a:t>desain </a:t>
            </a:r>
            <a:r>
              <a:rPr sz="2400" dirty="0">
                <a:latin typeface="Comic Sans MS"/>
                <a:cs typeface="Comic Sans MS"/>
              </a:rPr>
              <a:t>untuk </a:t>
            </a:r>
            <a:r>
              <a:rPr sz="2400" spc="-5" dirty="0">
                <a:latin typeface="Comic Sans MS"/>
                <a:cs typeface="Comic Sans MS"/>
              </a:rPr>
              <a:t>sistem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real-time</a:t>
            </a:r>
            <a:endParaRPr sz="24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Comic Sans MS"/>
                <a:cs typeface="Comic Sans MS"/>
              </a:rPr>
              <a:t>Untuk </a:t>
            </a:r>
            <a:r>
              <a:rPr sz="2400" spc="-5" dirty="0">
                <a:latin typeface="Comic Sans MS"/>
                <a:cs typeface="Comic Sans MS"/>
              </a:rPr>
              <a:t>menjelaskan peran sistem operasi</a:t>
            </a:r>
            <a:r>
              <a:rPr sz="2400" spc="-4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real-time</a:t>
            </a:r>
            <a:endParaRPr sz="24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355600" algn="l"/>
                <a:tab pos="1624965" algn="l"/>
                <a:tab pos="4370070" algn="l"/>
                <a:tab pos="6246495" algn="l"/>
                <a:tab pos="7595234" algn="l"/>
                <a:tab pos="9065895" algn="l"/>
              </a:tabLst>
            </a:pPr>
            <a:r>
              <a:rPr sz="2400" dirty="0">
                <a:latin typeface="Comic Sans MS"/>
                <a:cs typeface="Comic Sans MS"/>
              </a:rPr>
              <a:t>Unt</a:t>
            </a:r>
            <a:r>
              <a:rPr sz="2400" spc="-10" dirty="0">
                <a:latin typeface="Comic Sans MS"/>
                <a:cs typeface="Comic Sans MS"/>
              </a:rPr>
              <a:t>u</a:t>
            </a:r>
            <a:r>
              <a:rPr sz="2400" dirty="0">
                <a:latin typeface="Comic Sans MS"/>
                <a:cs typeface="Comic Sans MS"/>
              </a:rPr>
              <a:t>k	</a:t>
            </a:r>
            <a:r>
              <a:rPr sz="2400" spc="-20" dirty="0">
                <a:latin typeface="Comic Sans MS"/>
                <a:cs typeface="Comic Sans MS"/>
              </a:rPr>
              <a:t>m</a:t>
            </a:r>
            <a:r>
              <a:rPr sz="2400" dirty="0">
                <a:latin typeface="Comic Sans MS"/>
                <a:cs typeface="Comic Sans MS"/>
              </a:rPr>
              <a:t>emperken</a:t>
            </a:r>
            <a:r>
              <a:rPr sz="2400" spc="-15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lkan	ar</a:t>
            </a:r>
            <a:r>
              <a:rPr sz="2400" spc="-15" dirty="0">
                <a:latin typeface="Comic Sans MS"/>
                <a:cs typeface="Comic Sans MS"/>
              </a:rPr>
              <a:t>s</a:t>
            </a:r>
            <a:r>
              <a:rPr sz="2400" spc="-5" dirty="0">
                <a:latin typeface="Comic Sans MS"/>
                <a:cs typeface="Comic Sans MS"/>
              </a:rPr>
              <a:t>itektu</a:t>
            </a:r>
            <a:r>
              <a:rPr sz="2400" dirty="0">
                <a:latin typeface="Comic Sans MS"/>
                <a:cs typeface="Comic Sans MS"/>
              </a:rPr>
              <a:t>r	</a:t>
            </a:r>
            <a:r>
              <a:rPr sz="2400" spc="-15" dirty="0">
                <a:latin typeface="Comic Sans MS"/>
                <a:cs typeface="Comic Sans MS"/>
              </a:rPr>
              <a:t>p</a:t>
            </a:r>
            <a:r>
              <a:rPr sz="2400" spc="-5" dirty="0">
                <a:latin typeface="Comic Sans MS"/>
                <a:cs typeface="Comic Sans MS"/>
              </a:rPr>
              <a:t>ro</a:t>
            </a:r>
            <a:r>
              <a:rPr sz="2400" spc="-15" dirty="0">
                <a:latin typeface="Comic Sans MS"/>
                <a:cs typeface="Comic Sans MS"/>
              </a:rPr>
              <a:t>s</a:t>
            </a:r>
            <a:r>
              <a:rPr sz="2400" dirty="0">
                <a:latin typeface="Comic Sans MS"/>
                <a:cs typeface="Comic Sans MS"/>
              </a:rPr>
              <a:t>es	g</a:t>
            </a:r>
            <a:r>
              <a:rPr sz="2400" spc="-15" dirty="0">
                <a:latin typeface="Comic Sans MS"/>
                <a:cs typeface="Comic Sans MS"/>
              </a:rPr>
              <a:t>e</a:t>
            </a:r>
            <a:r>
              <a:rPr sz="2400" spc="-5" dirty="0">
                <a:latin typeface="Comic Sans MS"/>
                <a:cs typeface="Comic Sans MS"/>
              </a:rPr>
              <a:t>neri</a:t>
            </a:r>
            <a:r>
              <a:rPr sz="2400" dirty="0">
                <a:latin typeface="Comic Sans MS"/>
                <a:cs typeface="Comic Sans MS"/>
              </a:rPr>
              <a:t>k	u</a:t>
            </a:r>
            <a:r>
              <a:rPr sz="2400" spc="-10" dirty="0">
                <a:latin typeface="Comic Sans MS"/>
                <a:cs typeface="Comic Sans MS"/>
              </a:rPr>
              <a:t>n</a:t>
            </a:r>
            <a:r>
              <a:rPr sz="2400" spc="-5" dirty="0">
                <a:latin typeface="Comic Sans MS"/>
                <a:cs typeface="Comic Sans MS"/>
              </a:rPr>
              <a:t>tuk</a:t>
            </a:r>
            <a:endParaRPr sz="24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Comic Sans MS"/>
                <a:cs typeface="Comic Sans MS"/>
              </a:rPr>
              <a:t>monitoring, kontrol dan sistem </a:t>
            </a:r>
            <a:r>
              <a:rPr sz="2400" spc="-10" dirty="0">
                <a:latin typeface="Comic Sans MS"/>
                <a:cs typeface="Comic Sans MS"/>
              </a:rPr>
              <a:t>data</a:t>
            </a:r>
            <a:r>
              <a:rPr sz="2400" spc="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akuisisi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245364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Pengenalan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7284" y="1506071"/>
            <a:ext cx="10619740" cy="423862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438784" indent="-426720">
              <a:lnSpc>
                <a:spcPct val="100000"/>
              </a:lnSpc>
              <a:spcBef>
                <a:spcPts val="1425"/>
              </a:spcBef>
              <a:buFont typeface="Wingdings"/>
              <a:buChar char=""/>
              <a:tabLst>
                <a:tab pos="438784" algn="l"/>
                <a:tab pos="439420" algn="l"/>
                <a:tab pos="1146810" algn="l"/>
                <a:tab pos="1945005" algn="l"/>
                <a:tab pos="3082290" algn="l"/>
                <a:tab pos="4289425" algn="l"/>
                <a:tab pos="6327140" algn="l"/>
                <a:tab pos="7069455" algn="l"/>
                <a:tab pos="7748905" algn="l"/>
                <a:tab pos="8799195" algn="l"/>
                <a:tab pos="9810115" algn="l"/>
              </a:tabLst>
            </a:pPr>
            <a:r>
              <a:rPr sz="2200" i="1" spc="-5" dirty="0">
                <a:latin typeface="Comic Sans MS"/>
                <a:cs typeface="Comic Sans MS"/>
              </a:rPr>
              <a:t>Real	Time	</a:t>
            </a:r>
            <a:r>
              <a:rPr sz="2200" i="1" spc="-10" dirty="0">
                <a:latin typeface="Comic Sans MS"/>
                <a:cs typeface="Comic Sans MS"/>
              </a:rPr>
              <a:t>System	</a:t>
            </a:r>
            <a:r>
              <a:rPr sz="2200" spc="-5" dirty="0">
                <a:latin typeface="Comic Sans MS"/>
                <a:cs typeface="Comic Sans MS"/>
              </a:rPr>
              <a:t>memiliki	kharakteristik	yang	unik	dimana	sistem	</a:t>
            </a:r>
            <a:r>
              <a:rPr sz="2200" dirty="0">
                <a:latin typeface="Comic Sans MS"/>
                <a:cs typeface="Comic Sans MS"/>
              </a:rPr>
              <a:t>harus</a:t>
            </a:r>
            <a:endParaRPr sz="2200">
              <a:latin typeface="Comic Sans MS"/>
              <a:cs typeface="Comic Sans MS"/>
            </a:endParaRPr>
          </a:p>
          <a:p>
            <a:pPr marL="354965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latin typeface="Comic Sans MS"/>
                <a:cs typeface="Comic Sans MS"/>
              </a:rPr>
              <a:t>dapat </a:t>
            </a:r>
            <a:r>
              <a:rPr sz="2200" spc="-5" dirty="0">
                <a:latin typeface="Comic Sans MS"/>
                <a:cs typeface="Comic Sans MS"/>
              </a:rPr>
              <a:t>menanggapi suatu peristiwa </a:t>
            </a:r>
            <a:r>
              <a:rPr sz="2200" spc="-10" dirty="0">
                <a:latin typeface="Comic Sans MS"/>
                <a:cs typeface="Comic Sans MS"/>
              </a:rPr>
              <a:t>dalam jangka waktu </a:t>
            </a:r>
            <a:r>
              <a:rPr sz="2200" spc="-5" dirty="0">
                <a:latin typeface="Comic Sans MS"/>
                <a:cs typeface="Comic Sans MS"/>
              </a:rPr>
              <a:t>yang</a:t>
            </a:r>
            <a:r>
              <a:rPr sz="2200" spc="17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singkat.</a:t>
            </a:r>
            <a:endParaRPr sz="2200">
              <a:latin typeface="Comic Sans MS"/>
              <a:cs typeface="Comic Sans MS"/>
            </a:endParaRPr>
          </a:p>
          <a:p>
            <a:pPr marL="354965" indent="-342900">
              <a:lnSpc>
                <a:spcPct val="100000"/>
              </a:lnSpc>
              <a:spcBef>
                <a:spcPts val="1320"/>
              </a:spcBef>
              <a:buFont typeface="Wingdings"/>
              <a:buChar char=""/>
              <a:tabLst>
                <a:tab pos="355600" algn="l"/>
                <a:tab pos="1103630" algn="l"/>
                <a:tab pos="1941830" algn="l"/>
                <a:tab pos="3062605" algn="l"/>
                <a:tab pos="3862704" algn="l"/>
                <a:tab pos="5371465" algn="l"/>
                <a:tab pos="6836409" algn="l"/>
                <a:tab pos="7756525" algn="l"/>
                <a:tab pos="9404350" algn="l"/>
              </a:tabLst>
            </a:pPr>
            <a:r>
              <a:rPr sz="2200" i="1" spc="-10" dirty="0">
                <a:latin typeface="Comic Sans MS"/>
                <a:cs typeface="Comic Sans MS"/>
              </a:rPr>
              <a:t>Real	</a:t>
            </a:r>
            <a:r>
              <a:rPr sz="2200" i="1" spc="-5" dirty="0">
                <a:latin typeface="Comic Sans MS"/>
                <a:cs typeface="Comic Sans MS"/>
              </a:rPr>
              <a:t>Time	system	</a:t>
            </a:r>
            <a:r>
              <a:rPr sz="2200" dirty="0">
                <a:latin typeface="Comic Sans MS"/>
                <a:cs typeface="Comic Sans MS"/>
              </a:rPr>
              <a:t>pada	</a:t>
            </a:r>
            <a:r>
              <a:rPr sz="2200" spc="-5" dirty="0">
                <a:latin typeface="Comic Sans MS"/>
                <a:cs typeface="Comic Sans MS"/>
              </a:rPr>
              <a:t>komputer,	digunakan	untuk	</a:t>
            </a:r>
            <a:r>
              <a:rPr sz="2200" dirty="0">
                <a:latin typeface="Comic Sans MS"/>
                <a:cs typeface="Comic Sans MS"/>
              </a:rPr>
              <a:t>mengontrol	</a:t>
            </a:r>
            <a:r>
              <a:rPr sz="2200" spc="-5" dirty="0">
                <a:latin typeface="Comic Sans MS"/>
                <a:cs typeface="Comic Sans MS"/>
              </a:rPr>
              <a:t>berbagai</a:t>
            </a:r>
            <a:endParaRPr sz="2200">
              <a:latin typeface="Comic Sans MS"/>
              <a:cs typeface="Comic Sans MS"/>
            </a:endParaRPr>
          </a:p>
          <a:p>
            <a:pPr marL="354965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omic Sans MS"/>
                <a:cs typeface="Comic Sans MS"/>
              </a:rPr>
              <a:t>sistem dari mesin pabrik (komputer ini berinteraksi langsung pada</a:t>
            </a:r>
            <a:r>
              <a:rPr sz="2200" spc="135" dirty="0">
                <a:latin typeface="Comic Sans MS"/>
                <a:cs typeface="Comic Sans MS"/>
              </a:rPr>
              <a:t> </a:t>
            </a:r>
            <a:r>
              <a:rPr sz="2200" i="1" spc="-5" dirty="0">
                <a:latin typeface="Comic Sans MS"/>
                <a:cs typeface="Comic Sans MS"/>
              </a:rPr>
              <a:t>hardware</a:t>
            </a:r>
            <a:r>
              <a:rPr sz="2200" spc="-5" dirty="0">
                <a:latin typeface="Comic Sans MS"/>
                <a:cs typeface="Comic Sans MS"/>
              </a:rPr>
              <a:t>)</a:t>
            </a:r>
            <a:endParaRPr sz="2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Comic Sans MS"/>
              <a:cs typeface="Comic Sans MS"/>
            </a:endParaRPr>
          </a:p>
          <a:p>
            <a:pPr marL="389890" indent="-343535">
              <a:lnSpc>
                <a:spcPct val="100000"/>
              </a:lnSpc>
              <a:buFont typeface="Wingdings"/>
              <a:buChar char=""/>
              <a:tabLst>
                <a:tab pos="390525" algn="l"/>
              </a:tabLst>
            </a:pPr>
            <a:r>
              <a:rPr sz="2200" spc="-5" dirty="0">
                <a:latin typeface="Comic Sans MS"/>
                <a:cs typeface="Comic Sans MS"/>
              </a:rPr>
              <a:t>PL </a:t>
            </a:r>
            <a:r>
              <a:rPr sz="2200" dirty="0">
                <a:latin typeface="Comic Sans MS"/>
                <a:cs typeface="Comic Sans MS"/>
              </a:rPr>
              <a:t>harus </a:t>
            </a:r>
            <a:r>
              <a:rPr sz="2200" spc="-10" dirty="0">
                <a:latin typeface="Comic Sans MS"/>
                <a:cs typeface="Comic Sans MS"/>
              </a:rPr>
              <a:t>bereaksi </a:t>
            </a:r>
            <a:r>
              <a:rPr sz="2200" spc="-5" dirty="0">
                <a:latin typeface="Comic Sans MS"/>
                <a:cs typeface="Comic Sans MS"/>
              </a:rPr>
              <a:t>terhadap peristiwa yang dihasilkan oleh </a:t>
            </a:r>
            <a:r>
              <a:rPr sz="2200" dirty="0">
                <a:latin typeface="Comic Sans MS"/>
                <a:cs typeface="Comic Sans MS"/>
              </a:rPr>
              <a:t>sinyal </a:t>
            </a:r>
            <a:r>
              <a:rPr sz="2200" spc="-5" dirty="0">
                <a:latin typeface="Comic Sans MS"/>
                <a:cs typeface="Comic Sans MS"/>
              </a:rPr>
              <a:t>hardware</a:t>
            </a:r>
            <a:r>
              <a:rPr sz="2200" spc="2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dan</a:t>
            </a:r>
            <a:endParaRPr sz="2200">
              <a:latin typeface="Comic Sans MS"/>
              <a:cs typeface="Comic Sans MS"/>
            </a:endParaRPr>
          </a:p>
          <a:p>
            <a:pPr marL="389890">
              <a:lnSpc>
                <a:spcPct val="100000"/>
              </a:lnSpc>
              <a:spcBef>
                <a:spcPts val="1325"/>
              </a:spcBef>
            </a:pPr>
            <a:r>
              <a:rPr sz="2200" spc="-10" dirty="0">
                <a:latin typeface="Comic Sans MS"/>
                <a:cs typeface="Comic Sans MS"/>
              </a:rPr>
              <a:t>kontrol dalam </a:t>
            </a:r>
            <a:r>
              <a:rPr sz="2200" spc="-5" dirty="0">
                <a:latin typeface="Comic Sans MS"/>
                <a:cs typeface="Comic Sans MS"/>
              </a:rPr>
              <a:t>menanggapi suatu peristiwa </a:t>
            </a:r>
            <a:r>
              <a:rPr sz="2200" spc="-10" dirty="0">
                <a:latin typeface="Comic Sans MS"/>
                <a:cs typeface="Comic Sans MS"/>
              </a:rPr>
              <a:t>dari </a:t>
            </a:r>
            <a:r>
              <a:rPr sz="2200" spc="-5" dirty="0">
                <a:latin typeface="Comic Sans MS"/>
                <a:cs typeface="Comic Sans MS"/>
              </a:rPr>
              <a:t>lingkungan</a:t>
            </a:r>
            <a:r>
              <a:rPr sz="2200" spc="15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sistem.</a:t>
            </a:r>
            <a:endParaRPr sz="2200">
              <a:latin typeface="Comic Sans MS"/>
              <a:cs typeface="Comic Sans MS"/>
            </a:endParaRPr>
          </a:p>
          <a:p>
            <a:pPr marL="389890" indent="-343535">
              <a:lnSpc>
                <a:spcPct val="100000"/>
              </a:lnSpc>
              <a:spcBef>
                <a:spcPts val="1320"/>
              </a:spcBef>
              <a:buFont typeface="Wingdings"/>
              <a:buChar char=""/>
              <a:tabLst>
                <a:tab pos="390525" algn="l"/>
              </a:tabLst>
            </a:pPr>
            <a:r>
              <a:rPr sz="2200" spc="-5" dirty="0">
                <a:latin typeface="Comic Sans MS"/>
                <a:cs typeface="Comic Sans MS"/>
              </a:rPr>
              <a:t>Tertanam</a:t>
            </a:r>
            <a:r>
              <a:rPr sz="2200" spc="15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dalam</a:t>
            </a:r>
            <a:r>
              <a:rPr sz="2200" spc="16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beberapa</a:t>
            </a:r>
            <a:r>
              <a:rPr sz="2200" spc="16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sistem</a:t>
            </a:r>
            <a:r>
              <a:rPr sz="2200" spc="15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perangkat</a:t>
            </a:r>
            <a:r>
              <a:rPr sz="2200" spc="15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keras</a:t>
            </a:r>
            <a:r>
              <a:rPr sz="2200" spc="16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yang</a:t>
            </a:r>
            <a:r>
              <a:rPr sz="2200" spc="15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lebih</a:t>
            </a:r>
            <a:r>
              <a:rPr sz="2200" spc="15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besar</a:t>
            </a:r>
            <a:r>
              <a:rPr sz="2200" spc="15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dan</a:t>
            </a:r>
            <a:r>
              <a:rPr sz="2200" spc="15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harus</a:t>
            </a:r>
            <a:endParaRPr sz="2200">
              <a:latin typeface="Comic Sans MS"/>
              <a:cs typeface="Comic Sans MS"/>
            </a:endParaRPr>
          </a:p>
          <a:p>
            <a:pPr marL="389890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latin typeface="Comic Sans MS"/>
                <a:cs typeface="Comic Sans MS"/>
              </a:rPr>
              <a:t>merespon </a:t>
            </a:r>
            <a:r>
              <a:rPr sz="2200" spc="-5" dirty="0">
                <a:latin typeface="Comic Sans MS"/>
                <a:cs typeface="Comic Sans MS"/>
              </a:rPr>
              <a:t>secara real</a:t>
            </a:r>
            <a:r>
              <a:rPr sz="2200" spc="6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time.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570928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Pengertian </a:t>
            </a:r>
            <a:r>
              <a:rPr sz="3600" b="1" i="1" spc="-15" dirty="0">
                <a:solidFill>
                  <a:srgbClr val="7E5F00"/>
                </a:solidFill>
                <a:latin typeface="Calibri"/>
                <a:cs typeface="Calibri"/>
              </a:rPr>
              <a:t>Real </a:t>
            </a:r>
            <a:r>
              <a:rPr sz="3600" b="1" i="1" spc="-5" dirty="0">
                <a:solidFill>
                  <a:srgbClr val="7E5F00"/>
                </a:solidFill>
                <a:latin typeface="Calibri"/>
                <a:cs typeface="Calibri"/>
              </a:rPr>
              <a:t>Time</a:t>
            </a:r>
            <a:r>
              <a:rPr sz="3600" b="1" i="1" spc="-3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i="1" spc="-25" dirty="0">
                <a:solidFill>
                  <a:srgbClr val="7E5F00"/>
                </a:solidFill>
                <a:latin typeface="Calibri"/>
                <a:cs typeface="Calibri"/>
              </a:rPr>
              <a:t>System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8283" y="1591670"/>
            <a:ext cx="10522585" cy="441515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153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b="1" spc="-5" dirty="0">
                <a:latin typeface="Comic Sans MS"/>
                <a:cs typeface="Comic Sans MS"/>
              </a:rPr>
              <a:t>IEEE Computer Society</a:t>
            </a:r>
            <a:r>
              <a:rPr sz="2400" b="1" spc="-15" dirty="0">
                <a:latin typeface="Comic Sans MS"/>
                <a:cs typeface="Comic Sans MS"/>
              </a:rPr>
              <a:t> </a:t>
            </a:r>
            <a:r>
              <a:rPr sz="2400" b="1" spc="-5" dirty="0">
                <a:latin typeface="Comic Sans MS"/>
                <a:cs typeface="Comic Sans MS"/>
              </a:rPr>
              <a:t>Press:</a:t>
            </a:r>
            <a:endParaRPr sz="2400">
              <a:latin typeface="Comic Sans MS"/>
              <a:cs typeface="Comic Sans MS"/>
            </a:endParaRPr>
          </a:p>
          <a:p>
            <a:pPr marL="812800" marR="5715" lvl="1" indent="-342900" algn="just">
              <a:lnSpc>
                <a:spcPct val="150000"/>
              </a:lnSpc>
              <a:buFont typeface="Arial"/>
              <a:buChar char="•"/>
              <a:tabLst>
                <a:tab pos="813435" algn="l"/>
              </a:tabLst>
            </a:pPr>
            <a:r>
              <a:rPr sz="2400" spc="-5" dirty="0">
                <a:latin typeface="Comic Sans MS"/>
                <a:cs typeface="Comic Sans MS"/>
              </a:rPr>
              <a:t>“Sebuah sistem real time adalah sistem yang </a:t>
            </a:r>
            <a:r>
              <a:rPr sz="2400" dirty="0">
                <a:latin typeface="Comic Sans MS"/>
                <a:cs typeface="Comic Sans MS"/>
              </a:rPr>
              <a:t>harus memenuhi </a:t>
            </a:r>
            <a:r>
              <a:rPr sz="2400" spc="-5" dirty="0">
                <a:latin typeface="Comic Sans MS"/>
                <a:cs typeface="Comic Sans MS"/>
              </a:rPr>
              <a:t>batas  waktu respon atau memiliki konsekuensi </a:t>
            </a:r>
            <a:r>
              <a:rPr sz="2400" spc="-10" dirty="0">
                <a:latin typeface="Comic Sans MS"/>
                <a:cs typeface="Comic Sans MS"/>
              </a:rPr>
              <a:t>risiko </a:t>
            </a:r>
            <a:r>
              <a:rPr sz="2400" spc="-5" dirty="0">
                <a:latin typeface="Comic Sans MS"/>
                <a:cs typeface="Comic Sans MS"/>
              </a:rPr>
              <a:t>yang parah (termasuk  kegagalan)”</a:t>
            </a:r>
            <a:endParaRPr sz="2400">
              <a:latin typeface="Comic Sans MS"/>
              <a:cs typeface="Comic Sans MS"/>
            </a:endParaRPr>
          </a:p>
          <a:p>
            <a:pPr marL="355600" indent="-343535" algn="just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b="1" spc="-5" dirty="0">
                <a:latin typeface="Comic Sans MS"/>
                <a:cs typeface="Comic Sans MS"/>
              </a:rPr>
              <a:t>Ian</a:t>
            </a:r>
            <a:r>
              <a:rPr sz="2400" b="1" dirty="0">
                <a:latin typeface="Comic Sans MS"/>
                <a:cs typeface="Comic Sans MS"/>
              </a:rPr>
              <a:t> </a:t>
            </a:r>
            <a:r>
              <a:rPr sz="2400" b="1" spc="-5" dirty="0">
                <a:latin typeface="Comic Sans MS"/>
                <a:cs typeface="Comic Sans MS"/>
              </a:rPr>
              <a:t>Sommerville:</a:t>
            </a:r>
            <a:endParaRPr sz="2400">
              <a:latin typeface="Comic Sans MS"/>
              <a:cs typeface="Comic Sans MS"/>
            </a:endParaRPr>
          </a:p>
          <a:p>
            <a:pPr marL="812800" marR="5080" lvl="1" indent="-342900" algn="just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813435" algn="l"/>
              </a:tabLst>
            </a:pPr>
            <a:r>
              <a:rPr sz="2400" spc="-5" dirty="0">
                <a:latin typeface="Comic Sans MS"/>
                <a:cs typeface="Comic Sans MS"/>
              </a:rPr>
              <a:t>“Sebuah </a:t>
            </a:r>
            <a:r>
              <a:rPr sz="2400" spc="-10" dirty="0">
                <a:latin typeface="Comic Sans MS"/>
                <a:cs typeface="Comic Sans MS"/>
              </a:rPr>
              <a:t>sistem </a:t>
            </a:r>
            <a:r>
              <a:rPr sz="2400" spc="-5" dirty="0">
                <a:latin typeface="Comic Sans MS"/>
                <a:cs typeface="Comic Sans MS"/>
              </a:rPr>
              <a:t>real-time adalah sistem </a:t>
            </a:r>
            <a:r>
              <a:rPr sz="2400" dirty="0">
                <a:latin typeface="Comic Sans MS"/>
                <a:cs typeface="Comic Sans MS"/>
              </a:rPr>
              <a:t>perangkat lunak </a:t>
            </a:r>
            <a:r>
              <a:rPr sz="2400" spc="-5" dirty="0">
                <a:latin typeface="Comic Sans MS"/>
                <a:cs typeface="Comic Sans MS"/>
              </a:rPr>
              <a:t>dimana  fungsi </a:t>
            </a:r>
            <a:r>
              <a:rPr sz="2400" spc="-10" dirty="0">
                <a:latin typeface="Comic Sans MS"/>
                <a:cs typeface="Comic Sans MS"/>
              </a:rPr>
              <a:t>dari </a:t>
            </a:r>
            <a:r>
              <a:rPr sz="2400" spc="-5" dirty="0">
                <a:latin typeface="Comic Sans MS"/>
                <a:cs typeface="Comic Sans MS"/>
              </a:rPr>
              <a:t>sistem, </a:t>
            </a:r>
            <a:r>
              <a:rPr sz="2400" spc="-10" dirty="0">
                <a:latin typeface="Comic Sans MS"/>
                <a:cs typeface="Comic Sans MS"/>
              </a:rPr>
              <a:t>tergantung </a:t>
            </a:r>
            <a:r>
              <a:rPr sz="2400" spc="-5" dirty="0">
                <a:latin typeface="Comic Sans MS"/>
                <a:cs typeface="Comic Sans MS"/>
              </a:rPr>
              <a:t>pada </a:t>
            </a:r>
            <a:r>
              <a:rPr sz="2400" dirty="0">
                <a:latin typeface="Comic Sans MS"/>
                <a:cs typeface="Comic Sans MS"/>
              </a:rPr>
              <a:t>hasil </a:t>
            </a:r>
            <a:r>
              <a:rPr sz="2400" spc="-5" dirty="0">
                <a:latin typeface="Comic Sans MS"/>
                <a:cs typeface="Comic Sans MS"/>
              </a:rPr>
              <a:t>yang dihasilkan </a:t>
            </a:r>
            <a:r>
              <a:rPr sz="2400" dirty="0">
                <a:latin typeface="Comic Sans MS"/>
                <a:cs typeface="Comic Sans MS"/>
              </a:rPr>
              <a:t>oleh </a:t>
            </a:r>
            <a:r>
              <a:rPr sz="2400" spc="-5" dirty="0">
                <a:latin typeface="Comic Sans MS"/>
                <a:cs typeface="Comic Sans MS"/>
              </a:rPr>
              <a:t>sistem  </a:t>
            </a:r>
            <a:r>
              <a:rPr sz="2400" spc="-10" dirty="0">
                <a:latin typeface="Comic Sans MS"/>
                <a:cs typeface="Comic Sans MS"/>
              </a:rPr>
              <a:t>dan</a:t>
            </a:r>
            <a:r>
              <a:rPr sz="24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waktu”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605536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Pengertian </a:t>
            </a:r>
            <a:r>
              <a:rPr sz="3600" b="1" i="1" spc="-15" dirty="0">
                <a:solidFill>
                  <a:srgbClr val="7E5F00"/>
                </a:solidFill>
                <a:latin typeface="Calibri"/>
                <a:cs typeface="Calibri"/>
              </a:rPr>
              <a:t>Real </a:t>
            </a:r>
            <a:r>
              <a:rPr sz="3600" b="1" i="1" spc="-5" dirty="0">
                <a:solidFill>
                  <a:srgbClr val="7E5F00"/>
                </a:solidFill>
                <a:latin typeface="Calibri"/>
                <a:cs typeface="Calibri"/>
              </a:rPr>
              <a:t>Time</a:t>
            </a:r>
            <a:r>
              <a:rPr sz="3600" b="1" i="1" spc="-2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i="1" dirty="0">
                <a:solidFill>
                  <a:srgbClr val="7E5F00"/>
                </a:solidFill>
                <a:latin typeface="Calibri"/>
                <a:cs typeface="Calibri"/>
              </a:rPr>
              <a:t>Software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8283" y="1591670"/>
            <a:ext cx="9982200" cy="1122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50000"/>
              </a:lnSpc>
              <a:spcBef>
                <a:spcPts val="95"/>
              </a:spcBef>
              <a:buFont typeface="Wingdings"/>
              <a:buChar char=""/>
              <a:tabLst>
                <a:tab pos="356235" algn="l"/>
                <a:tab pos="2088514" algn="l"/>
                <a:tab pos="3681095" algn="l"/>
                <a:tab pos="4878705" algn="l"/>
                <a:tab pos="6589395" algn="l"/>
                <a:tab pos="7604125" algn="l"/>
                <a:tab pos="8532495" algn="l"/>
              </a:tabLst>
            </a:pPr>
            <a:r>
              <a:rPr sz="2400" b="1" spc="-5" dirty="0">
                <a:latin typeface="Comic Sans MS"/>
                <a:cs typeface="Comic Sans MS"/>
              </a:rPr>
              <a:t>Rea</a:t>
            </a:r>
            <a:r>
              <a:rPr sz="2400" b="1" dirty="0">
                <a:latin typeface="Comic Sans MS"/>
                <a:cs typeface="Comic Sans MS"/>
              </a:rPr>
              <a:t>l</a:t>
            </a:r>
            <a:r>
              <a:rPr sz="2400" b="1" spc="-5" dirty="0">
                <a:latin typeface="Comic Sans MS"/>
                <a:cs typeface="Comic Sans MS"/>
              </a:rPr>
              <a:t>-ti</a:t>
            </a:r>
            <a:r>
              <a:rPr sz="2400" b="1" spc="-10" dirty="0">
                <a:latin typeface="Comic Sans MS"/>
                <a:cs typeface="Comic Sans MS"/>
              </a:rPr>
              <a:t>m</a:t>
            </a:r>
            <a:r>
              <a:rPr sz="2400" b="1" dirty="0">
                <a:latin typeface="Comic Sans MS"/>
                <a:cs typeface="Comic Sans MS"/>
              </a:rPr>
              <a:t>e	s</a:t>
            </a:r>
            <a:r>
              <a:rPr sz="2400" b="1" spc="-10" dirty="0">
                <a:latin typeface="Comic Sans MS"/>
                <a:cs typeface="Comic Sans MS"/>
              </a:rPr>
              <a:t>o</a:t>
            </a:r>
            <a:r>
              <a:rPr sz="2400" b="1" spc="-5" dirty="0">
                <a:latin typeface="Comic Sans MS"/>
                <a:cs typeface="Comic Sans MS"/>
              </a:rPr>
              <a:t>ftwa</a:t>
            </a:r>
            <a:r>
              <a:rPr sz="2400" b="1" spc="-15" dirty="0">
                <a:latin typeface="Comic Sans MS"/>
                <a:cs typeface="Comic Sans MS"/>
              </a:rPr>
              <a:t>r</a:t>
            </a:r>
            <a:r>
              <a:rPr sz="2400" b="1" dirty="0">
                <a:latin typeface="Comic Sans MS"/>
                <a:cs typeface="Comic Sans MS"/>
              </a:rPr>
              <a:t>e	</a:t>
            </a:r>
            <a:r>
              <a:rPr sz="2400" dirty="0">
                <a:latin typeface="Comic Sans MS"/>
                <a:cs typeface="Comic Sans MS"/>
              </a:rPr>
              <a:t>a</a:t>
            </a:r>
            <a:r>
              <a:rPr sz="2400" spc="-10" dirty="0">
                <a:latin typeface="Comic Sans MS"/>
                <a:cs typeface="Comic Sans MS"/>
              </a:rPr>
              <a:t>d</a:t>
            </a:r>
            <a:r>
              <a:rPr sz="2400" dirty="0">
                <a:latin typeface="Comic Sans MS"/>
                <a:cs typeface="Comic Sans MS"/>
              </a:rPr>
              <a:t>al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h	perangkat	lu</a:t>
            </a:r>
            <a:r>
              <a:rPr sz="2400" spc="5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ak	y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g	</a:t>
            </a:r>
            <a:r>
              <a:rPr sz="2400" spc="-15" dirty="0">
                <a:latin typeface="Comic Sans MS"/>
                <a:cs typeface="Comic Sans MS"/>
              </a:rPr>
              <a:t>m</a:t>
            </a:r>
            <a:r>
              <a:rPr sz="2400" dirty="0">
                <a:latin typeface="Comic Sans MS"/>
                <a:cs typeface="Comic Sans MS"/>
              </a:rPr>
              <a:t>e</a:t>
            </a:r>
            <a:r>
              <a:rPr sz="2400" spc="5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guku</a:t>
            </a:r>
            <a:r>
              <a:rPr sz="2400" spc="-5" dirty="0">
                <a:latin typeface="Comic Sans MS"/>
                <a:cs typeface="Comic Sans MS"/>
              </a:rPr>
              <a:t>r</a:t>
            </a:r>
            <a:r>
              <a:rPr sz="2400" dirty="0">
                <a:latin typeface="Comic Sans MS"/>
                <a:cs typeface="Comic Sans MS"/>
              </a:rPr>
              <a:t>,  </a:t>
            </a:r>
            <a:r>
              <a:rPr sz="2400" spc="-5" dirty="0">
                <a:latin typeface="Comic Sans MS"/>
                <a:cs typeface="Comic Sans MS"/>
              </a:rPr>
              <a:t>menganalisa, </a:t>
            </a:r>
            <a:r>
              <a:rPr sz="2400" spc="-10" dirty="0">
                <a:latin typeface="Comic Sans MS"/>
                <a:cs typeface="Comic Sans MS"/>
              </a:rPr>
              <a:t>dan </a:t>
            </a:r>
            <a:r>
              <a:rPr sz="2400" dirty="0">
                <a:latin typeface="Comic Sans MS"/>
                <a:cs typeface="Comic Sans MS"/>
              </a:rPr>
              <a:t>mengontrol </a:t>
            </a:r>
            <a:r>
              <a:rPr sz="2400" spc="-5" dirty="0">
                <a:latin typeface="Comic Sans MS"/>
                <a:cs typeface="Comic Sans MS"/>
              </a:rPr>
              <a:t>kejadian nyata secara</a:t>
            </a:r>
            <a:r>
              <a:rPr sz="24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real-time.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551561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Stimulus/Response</a:t>
            </a:r>
            <a:r>
              <a:rPr sz="3600" b="1" spc="-3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25" dirty="0">
                <a:solidFill>
                  <a:srgbClr val="7E5F00"/>
                </a:solidFill>
                <a:latin typeface="Calibri"/>
                <a:cs typeface="Calibri"/>
              </a:rPr>
              <a:t>Systems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8283" y="1604470"/>
            <a:ext cx="9980930" cy="340931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  <a:tabLst>
                <a:tab pos="657225" algn="l"/>
                <a:tab pos="1385570" algn="l"/>
                <a:tab pos="2420620" algn="l"/>
                <a:tab pos="3220720" algn="l"/>
                <a:tab pos="4784725" algn="l"/>
                <a:tab pos="5718810" algn="l"/>
                <a:tab pos="6939915" algn="l"/>
                <a:tab pos="8125459" algn="l"/>
                <a:tab pos="8802370" algn="l"/>
              </a:tabLst>
            </a:pPr>
            <a:r>
              <a:rPr sz="2000" i="1" spc="-5" dirty="0">
                <a:latin typeface="Comic Sans MS"/>
                <a:cs typeface="Comic Sans MS"/>
              </a:rPr>
              <a:t>Re</a:t>
            </a:r>
            <a:r>
              <a:rPr sz="2000" i="1" spc="-15" dirty="0">
                <a:latin typeface="Comic Sans MS"/>
                <a:cs typeface="Comic Sans MS"/>
              </a:rPr>
              <a:t>a</a:t>
            </a:r>
            <a:r>
              <a:rPr sz="2000" i="1" dirty="0">
                <a:latin typeface="Comic Sans MS"/>
                <a:cs typeface="Comic Sans MS"/>
              </a:rPr>
              <a:t>l	T</a:t>
            </a:r>
            <a:r>
              <a:rPr sz="2000" i="1" spc="5" dirty="0">
                <a:latin typeface="Comic Sans MS"/>
                <a:cs typeface="Comic Sans MS"/>
              </a:rPr>
              <a:t>i</a:t>
            </a:r>
            <a:r>
              <a:rPr sz="2000" i="1" dirty="0">
                <a:latin typeface="Comic Sans MS"/>
                <a:cs typeface="Comic Sans MS"/>
              </a:rPr>
              <a:t>me	</a:t>
            </a:r>
            <a:r>
              <a:rPr sz="2000" i="1" spc="-5" dirty="0">
                <a:latin typeface="Comic Sans MS"/>
                <a:cs typeface="Comic Sans MS"/>
              </a:rPr>
              <a:t>Syste</a:t>
            </a:r>
            <a:r>
              <a:rPr sz="2000" i="1" dirty="0">
                <a:latin typeface="Comic Sans MS"/>
                <a:cs typeface="Comic Sans MS"/>
              </a:rPr>
              <a:t>m	</a:t>
            </a:r>
            <a:r>
              <a:rPr sz="2000" spc="-10" dirty="0">
                <a:latin typeface="Comic Sans MS"/>
                <a:cs typeface="Comic Sans MS"/>
              </a:rPr>
              <a:t>ha</a:t>
            </a:r>
            <a:r>
              <a:rPr sz="2000" spc="-5" dirty="0">
                <a:latin typeface="Comic Sans MS"/>
                <a:cs typeface="Comic Sans MS"/>
              </a:rPr>
              <a:t>ru</a:t>
            </a:r>
            <a:r>
              <a:rPr sz="2000" dirty="0">
                <a:latin typeface="Comic Sans MS"/>
                <a:cs typeface="Comic Sans MS"/>
              </a:rPr>
              <a:t>s	memb</a:t>
            </a:r>
            <a:r>
              <a:rPr sz="2000" spc="-10" dirty="0">
                <a:latin typeface="Comic Sans MS"/>
                <a:cs typeface="Comic Sans MS"/>
              </a:rPr>
              <a:t>e</a:t>
            </a:r>
            <a:r>
              <a:rPr sz="2000" spc="-5" dirty="0">
                <a:latin typeface="Comic Sans MS"/>
                <a:cs typeface="Comic Sans MS"/>
              </a:rPr>
              <a:t>rik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n	</a:t>
            </a:r>
            <a:r>
              <a:rPr sz="2000" spc="-5" dirty="0">
                <a:latin typeface="Comic Sans MS"/>
                <a:cs typeface="Comic Sans MS"/>
              </a:rPr>
              <a:t>respo</a:t>
            </a:r>
            <a:r>
              <a:rPr sz="2000" dirty="0">
                <a:latin typeface="Comic Sans MS"/>
                <a:cs typeface="Comic Sans MS"/>
              </a:rPr>
              <a:t>n	</a:t>
            </a:r>
            <a:r>
              <a:rPr sz="2000" spc="-5" dirty="0">
                <a:latin typeface="Comic Sans MS"/>
                <a:cs typeface="Comic Sans MS"/>
              </a:rPr>
              <a:t>t</a:t>
            </a:r>
            <a:r>
              <a:rPr sz="2000" spc="5" dirty="0">
                <a:latin typeface="Comic Sans MS"/>
                <a:cs typeface="Comic Sans MS"/>
              </a:rPr>
              <a:t>e</a:t>
            </a:r>
            <a:r>
              <a:rPr sz="2000" spc="-5" dirty="0">
                <a:latin typeface="Comic Sans MS"/>
                <a:cs typeface="Comic Sans MS"/>
              </a:rPr>
              <a:t>r</a:t>
            </a:r>
            <a:r>
              <a:rPr sz="2000" spc="-10" dirty="0">
                <a:latin typeface="Comic Sans MS"/>
                <a:cs typeface="Comic Sans MS"/>
              </a:rPr>
              <a:t>ha</a:t>
            </a:r>
            <a:r>
              <a:rPr sz="2000" spc="-5" dirty="0">
                <a:latin typeface="Comic Sans MS"/>
                <a:cs typeface="Comic Sans MS"/>
              </a:rPr>
              <a:t>d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p	sti</a:t>
            </a:r>
            <a:r>
              <a:rPr sz="2000" spc="-10" dirty="0">
                <a:latin typeface="Comic Sans MS"/>
                <a:cs typeface="Comic Sans MS"/>
              </a:rPr>
              <a:t>m</a:t>
            </a:r>
            <a:r>
              <a:rPr sz="2000" dirty="0">
                <a:latin typeface="Comic Sans MS"/>
                <a:cs typeface="Comic Sans MS"/>
              </a:rPr>
              <a:t>ulasi	y</a:t>
            </a:r>
            <a:r>
              <a:rPr sz="2000" spc="-5" dirty="0">
                <a:latin typeface="Comic Sans MS"/>
                <a:cs typeface="Comic Sans MS"/>
              </a:rPr>
              <a:t>an</a:t>
            </a:r>
            <a:r>
              <a:rPr sz="2000" dirty="0">
                <a:latin typeface="Comic Sans MS"/>
                <a:cs typeface="Comic Sans MS"/>
              </a:rPr>
              <a:t>g	</a:t>
            </a:r>
            <a:r>
              <a:rPr sz="2000" spc="-15" dirty="0">
                <a:latin typeface="Comic Sans MS"/>
                <a:cs typeface="Comic Sans MS"/>
              </a:rPr>
              <a:t>d</a:t>
            </a:r>
            <a:r>
              <a:rPr sz="2000" spc="-5" dirty="0">
                <a:latin typeface="Comic Sans MS"/>
                <a:cs typeface="Comic Sans MS"/>
              </a:rPr>
              <a:t>iberik</a:t>
            </a:r>
            <a:r>
              <a:rPr sz="2000" spc="-15" dirty="0">
                <a:latin typeface="Comic Sans MS"/>
                <a:cs typeface="Comic Sans MS"/>
              </a:rPr>
              <a:t>a</a:t>
            </a:r>
            <a:r>
              <a:rPr sz="2000" spc="-5" dirty="0">
                <a:latin typeface="Comic Sans MS"/>
                <a:cs typeface="Comic Sans MS"/>
              </a:rPr>
              <a:t>n</a:t>
            </a:r>
            <a:r>
              <a:rPr sz="2000" dirty="0">
                <a:latin typeface="Comic Sans MS"/>
                <a:cs typeface="Comic Sans MS"/>
              </a:rPr>
              <a:t>.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omic Sans MS"/>
                <a:cs typeface="Comic Sans MS"/>
              </a:rPr>
              <a:t>Stimulasi </a:t>
            </a:r>
            <a:r>
              <a:rPr sz="2000" spc="-5" dirty="0">
                <a:latin typeface="Comic Sans MS"/>
                <a:cs typeface="Comic Sans MS"/>
              </a:rPr>
              <a:t>dibagi menjadi </a:t>
            </a:r>
            <a:r>
              <a:rPr sz="2000" dirty="0">
                <a:latin typeface="Comic Sans MS"/>
                <a:cs typeface="Comic Sans MS"/>
              </a:rPr>
              <a:t>2 </a:t>
            </a:r>
            <a:r>
              <a:rPr sz="2000" spc="-5" dirty="0">
                <a:latin typeface="Comic Sans MS"/>
                <a:cs typeface="Comic Sans MS"/>
              </a:rPr>
              <a:t>(dua) secara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waktu:</a:t>
            </a:r>
            <a:endParaRPr sz="2000">
              <a:latin typeface="Comic Sans MS"/>
              <a:cs typeface="Comic Sans MS"/>
            </a:endParaRPr>
          </a:p>
          <a:p>
            <a:pPr marL="355600" indent="-343535">
              <a:lnSpc>
                <a:spcPct val="100000"/>
              </a:lnSpc>
              <a:spcBef>
                <a:spcPts val="1340"/>
              </a:spcBef>
              <a:buClr>
                <a:srgbClr val="0D0D0D"/>
              </a:buClr>
              <a:buFont typeface="Wingdings"/>
              <a:buChar char=""/>
              <a:tabLst>
                <a:tab pos="356235" algn="l"/>
              </a:tabLst>
            </a:pPr>
            <a:r>
              <a:rPr sz="2400" dirty="0">
                <a:solidFill>
                  <a:srgbClr val="006FC0"/>
                </a:solidFill>
                <a:latin typeface="Comic Sans MS"/>
                <a:cs typeface="Comic Sans MS"/>
              </a:rPr>
              <a:t>Periodic </a:t>
            </a:r>
            <a:r>
              <a:rPr sz="2400" spc="-5" dirty="0">
                <a:solidFill>
                  <a:srgbClr val="006FC0"/>
                </a:solidFill>
                <a:latin typeface="Comic Sans MS"/>
                <a:cs typeface="Comic Sans MS"/>
              </a:rPr>
              <a:t>stimuli</a:t>
            </a:r>
            <a:r>
              <a:rPr sz="2400" spc="-5" dirty="0">
                <a:latin typeface="Comic Sans MS"/>
                <a:cs typeface="Comic Sans MS"/>
              </a:rPr>
              <a:t>. </a:t>
            </a:r>
            <a:r>
              <a:rPr sz="1800" spc="-5" dirty="0">
                <a:latin typeface="Comic Sans MS"/>
                <a:cs typeface="Comic Sans MS"/>
              </a:rPr>
              <a:t>Rangsangan </a:t>
            </a:r>
            <a:r>
              <a:rPr sz="1800" dirty="0">
                <a:latin typeface="Comic Sans MS"/>
                <a:cs typeface="Comic Sans MS"/>
              </a:rPr>
              <a:t>yang </a:t>
            </a:r>
            <a:r>
              <a:rPr sz="1800" spc="-5" dirty="0">
                <a:latin typeface="Comic Sans MS"/>
                <a:cs typeface="Comic Sans MS"/>
              </a:rPr>
              <a:t>terjadi </a:t>
            </a:r>
            <a:r>
              <a:rPr sz="1800" dirty="0">
                <a:latin typeface="Comic Sans MS"/>
                <a:cs typeface="Comic Sans MS"/>
              </a:rPr>
              <a:t>pada </a:t>
            </a:r>
            <a:r>
              <a:rPr sz="1800" spc="-5" dirty="0">
                <a:latin typeface="Comic Sans MS"/>
                <a:cs typeface="Comic Sans MS"/>
              </a:rPr>
              <a:t>interval waktu </a:t>
            </a:r>
            <a:r>
              <a:rPr sz="1800" dirty="0">
                <a:latin typeface="Comic Sans MS"/>
                <a:cs typeface="Comic Sans MS"/>
              </a:rPr>
              <a:t>yang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diprediksi.</a:t>
            </a:r>
            <a:endParaRPr sz="1800">
              <a:latin typeface="Comic Sans MS"/>
              <a:cs typeface="Comic Sans MS"/>
            </a:endParaRPr>
          </a:p>
          <a:p>
            <a:pPr marL="812800" lvl="1" indent="-343535">
              <a:lnSpc>
                <a:spcPct val="100000"/>
              </a:lnSpc>
              <a:spcBef>
                <a:spcPts val="1300"/>
              </a:spcBef>
              <a:buClr>
                <a:srgbClr val="0D0D0D"/>
              </a:buClr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spc="-5" dirty="0">
                <a:latin typeface="Comic Sans MS"/>
                <a:cs typeface="Comic Sans MS"/>
              </a:rPr>
              <a:t>Sebagai </a:t>
            </a:r>
            <a:r>
              <a:rPr sz="2000" dirty="0">
                <a:latin typeface="Comic Sans MS"/>
                <a:cs typeface="Comic Sans MS"/>
              </a:rPr>
              <a:t>contoh, </a:t>
            </a:r>
            <a:r>
              <a:rPr sz="2000" spc="-5" dirty="0">
                <a:latin typeface="Comic Sans MS"/>
                <a:cs typeface="Comic Sans MS"/>
              </a:rPr>
              <a:t>sebuah sensor suhu dapat disurvei 10 kali per</a:t>
            </a:r>
            <a:r>
              <a:rPr sz="2000" spc="9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detik.</a:t>
            </a:r>
            <a:endParaRPr sz="2000">
              <a:latin typeface="Comic Sans MS"/>
              <a:cs typeface="Comic Sans MS"/>
            </a:endParaRPr>
          </a:p>
          <a:p>
            <a:pPr marL="355600" indent="-343535">
              <a:lnSpc>
                <a:spcPct val="100000"/>
              </a:lnSpc>
              <a:spcBef>
                <a:spcPts val="1340"/>
              </a:spcBef>
              <a:buClr>
                <a:srgbClr val="0D0D0D"/>
              </a:buClr>
              <a:buFont typeface="Wingdings"/>
              <a:buChar char=""/>
              <a:tabLst>
                <a:tab pos="356235" algn="l"/>
              </a:tabLst>
            </a:pPr>
            <a:r>
              <a:rPr sz="2400" spc="-5" dirty="0">
                <a:solidFill>
                  <a:srgbClr val="006FC0"/>
                </a:solidFill>
                <a:latin typeface="Comic Sans MS"/>
                <a:cs typeface="Comic Sans MS"/>
              </a:rPr>
              <a:t>Aperiodic stimuli</a:t>
            </a:r>
            <a:r>
              <a:rPr sz="2400" spc="-5" dirty="0">
                <a:latin typeface="Comic Sans MS"/>
                <a:cs typeface="Comic Sans MS"/>
              </a:rPr>
              <a:t>. </a:t>
            </a:r>
            <a:r>
              <a:rPr sz="1800" spc="-5" dirty="0">
                <a:latin typeface="Comic Sans MS"/>
                <a:cs typeface="Comic Sans MS"/>
              </a:rPr>
              <a:t>Rangsangan </a:t>
            </a:r>
            <a:r>
              <a:rPr sz="1800" dirty="0">
                <a:latin typeface="Comic Sans MS"/>
                <a:cs typeface="Comic Sans MS"/>
              </a:rPr>
              <a:t>yang </a:t>
            </a:r>
            <a:r>
              <a:rPr sz="1800" spc="-5" dirty="0">
                <a:latin typeface="Comic Sans MS"/>
                <a:cs typeface="Comic Sans MS"/>
              </a:rPr>
              <a:t>terjadi </a:t>
            </a:r>
            <a:r>
              <a:rPr sz="1800" dirty="0">
                <a:latin typeface="Comic Sans MS"/>
                <a:cs typeface="Comic Sans MS"/>
              </a:rPr>
              <a:t>pada </a:t>
            </a:r>
            <a:r>
              <a:rPr sz="1800" spc="-5" dirty="0">
                <a:latin typeface="Comic Sans MS"/>
                <a:cs typeface="Comic Sans MS"/>
              </a:rPr>
              <a:t>waktu </a:t>
            </a:r>
            <a:r>
              <a:rPr sz="1800" dirty="0">
                <a:latin typeface="Comic Sans MS"/>
                <a:cs typeface="Comic Sans MS"/>
              </a:rPr>
              <a:t>yang tak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terduga.</a:t>
            </a:r>
            <a:endParaRPr sz="1800">
              <a:latin typeface="Comic Sans MS"/>
              <a:cs typeface="Comic Sans MS"/>
            </a:endParaRPr>
          </a:p>
          <a:p>
            <a:pPr marL="812800" marR="5715" lvl="1" indent="-342900">
              <a:lnSpc>
                <a:spcPct val="150000"/>
              </a:lnSpc>
              <a:spcBef>
                <a:spcPts val="105"/>
              </a:spcBef>
              <a:buClr>
                <a:srgbClr val="0D0D0D"/>
              </a:buClr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spc="-5" dirty="0">
                <a:latin typeface="Comic Sans MS"/>
                <a:cs typeface="Comic Sans MS"/>
              </a:rPr>
              <a:t>Misalnya, </a:t>
            </a:r>
            <a:r>
              <a:rPr sz="2000" dirty="0">
                <a:latin typeface="Comic Sans MS"/>
                <a:cs typeface="Comic Sans MS"/>
              </a:rPr>
              <a:t>kegagalan </a:t>
            </a:r>
            <a:r>
              <a:rPr sz="2000" spc="-5" dirty="0">
                <a:latin typeface="Comic Sans MS"/>
                <a:cs typeface="Comic Sans MS"/>
              </a:rPr>
              <a:t>daya </a:t>
            </a:r>
            <a:r>
              <a:rPr sz="2000" dirty="0">
                <a:latin typeface="Comic Sans MS"/>
                <a:cs typeface="Comic Sans MS"/>
              </a:rPr>
              <a:t>sistem </a:t>
            </a:r>
            <a:r>
              <a:rPr sz="2000" spc="-5" dirty="0">
                <a:latin typeface="Comic Sans MS"/>
                <a:cs typeface="Comic Sans MS"/>
              </a:rPr>
              <a:t>dapat </a:t>
            </a:r>
            <a:r>
              <a:rPr sz="2000" dirty="0">
                <a:latin typeface="Comic Sans MS"/>
                <a:cs typeface="Comic Sans MS"/>
              </a:rPr>
              <a:t>memicu </a:t>
            </a:r>
            <a:r>
              <a:rPr sz="2000" spc="-10" dirty="0">
                <a:latin typeface="Comic Sans MS"/>
                <a:cs typeface="Comic Sans MS"/>
              </a:rPr>
              <a:t>interupsi </a:t>
            </a:r>
            <a:r>
              <a:rPr sz="2000" spc="-5" dirty="0">
                <a:latin typeface="Comic Sans MS"/>
                <a:cs typeface="Comic Sans MS"/>
              </a:rPr>
              <a:t>yang harus diproses  </a:t>
            </a:r>
            <a:r>
              <a:rPr sz="2000" dirty="0">
                <a:latin typeface="Comic Sans MS"/>
                <a:cs typeface="Comic Sans MS"/>
              </a:rPr>
              <a:t>oleh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sistem.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September</a:t>
            </a:r>
            <a:r>
              <a:rPr spc="-55" dirty="0"/>
              <a:t> </a:t>
            </a:r>
            <a:r>
              <a:rPr spc="-5" dirty="0"/>
              <a:t>2008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I</a:t>
            </a:r>
            <a:r>
              <a:rPr spc="5" dirty="0"/>
              <a:t>F</a:t>
            </a:r>
            <a:r>
              <a:rPr spc="-5" dirty="0"/>
              <a:t>3</a:t>
            </a:r>
            <a:r>
              <a:rPr spc="-15" dirty="0"/>
              <a:t>0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484949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Model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Real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Time</a:t>
            </a:r>
            <a:r>
              <a:rPr sz="3600" b="1" spc="-4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30" dirty="0">
                <a:solidFill>
                  <a:srgbClr val="7E5F00"/>
                </a:solidFill>
                <a:latin typeface="Calibri"/>
                <a:cs typeface="Calibri"/>
              </a:rPr>
              <a:t>System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8283" y="1598681"/>
            <a:ext cx="9982835" cy="313499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415"/>
              </a:spcBef>
              <a:buFont typeface="Wingdings"/>
              <a:buChar char=""/>
              <a:tabLst>
                <a:tab pos="356235" algn="l"/>
                <a:tab pos="1574165" algn="l"/>
                <a:tab pos="2672080" algn="l"/>
                <a:tab pos="4115435" algn="l"/>
                <a:tab pos="4889500" algn="l"/>
                <a:tab pos="5572125" algn="l"/>
                <a:tab pos="6328410" algn="l"/>
                <a:tab pos="7424420" algn="l"/>
                <a:tab pos="8502015" algn="l"/>
              </a:tabLst>
            </a:pPr>
            <a:r>
              <a:rPr sz="2200" spc="-5" dirty="0">
                <a:latin typeface="Comic Sans MS"/>
                <a:cs typeface="Comic Sans MS"/>
              </a:rPr>
              <a:t>Periodic	Stimuli	digunakan	pada	</a:t>
            </a:r>
            <a:r>
              <a:rPr sz="2200" spc="-10" dirty="0">
                <a:latin typeface="Comic Sans MS"/>
                <a:cs typeface="Comic Sans MS"/>
              </a:rPr>
              <a:t>real	time	</a:t>
            </a:r>
            <a:r>
              <a:rPr sz="2200" spc="-5" dirty="0">
                <a:latin typeface="Comic Sans MS"/>
                <a:cs typeface="Comic Sans MS"/>
              </a:rPr>
              <a:t>system	dengan	penggunaan</a:t>
            </a:r>
            <a:endParaRPr sz="22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omic Sans MS"/>
                <a:cs typeface="Comic Sans MS"/>
              </a:rPr>
              <a:t>sensor yang saling</a:t>
            </a:r>
            <a:r>
              <a:rPr sz="2200" spc="2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terkait.</a:t>
            </a:r>
            <a:endParaRPr sz="2200">
              <a:latin typeface="Comic Sans MS"/>
              <a:cs typeface="Comic Sans MS"/>
            </a:endParaRPr>
          </a:p>
          <a:p>
            <a:pPr marL="355600" marR="6350" indent="-343535">
              <a:lnSpc>
                <a:spcPct val="150000"/>
              </a:lnSpc>
              <a:buFont typeface="Wingdings"/>
              <a:buChar char=""/>
              <a:tabLst>
                <a:tab pos="356235" algn="l"/>
                <a:tab pos="1432560" algn="l"/>
                <a:tab pos="2837815" algn="l"/>
                <a:tab pos="3590925" algn="l"/>
                <a:tab pos="4970145" algn="l"/>
                <a:tab pos="5676265" algn="l"/>
                <a:tab pos="6776720" algn="l"/>
                <a:tab pos="7387590" algn="l"/>
                <a:tab pos="8410575" algn="l"/>
              </a:tabLst>
            </a:pPr>
            <a:r>
              <a:rPr sz="2200" spc="-10" dirty="0">
                <a:latin typeface="Comic Sans MS"/>
                <a:cs typeface="Comic Sans MS"/>
              </a:rPr>
              <a:t>Siste</a:t>
            </a:r>
            <a:r>
              <a:rPr sz="2200" spc="-5" dirty="0">
                <a:latin typeface="Comic Sans MS"/>
                <a:cs typeface="Comic Sans MS"/>
              </a:rPr>
              <a:t>m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me</a:t>
            </a:r>
            <a:r>
              <a:rPr sz="2200" dirty="0">
                <a:latin typeface="Comic Sans MS"/>
                <a:cs typeface="Comic Sans MS"/>
              </a:rPr>
              <a:t>r</a:t>
            </a:r>
            <a:r>
              <a:rPr sz="2200" spc="-5" dirty="0">
                <a:latin typeface="Comic Sans MS"/>
                <a:cs typeface="Comic Sans MS"/>
              </a:rPr>
              <a:t>es</a:t>
            </a:r>
            <a:r>
              <a:rPr sz="2200" dirty="0">
                <a:latin typeface="Comic Sans MS"/>
                <a:cs typeface="Comic Sans MS"/>
              </a:rPr>
              <a:t>p</a:t>
            </a:r>
            <a:r>
              <a:rPr sz="2200" spc="-5" dirty="0">
                <a:latin typeface="Comic Sans MS"/>
                <a:cs typeface="Comic Sans MS"/>
              </a:rPr>
              <a:t>on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ya</a:t>
            </a:r>
            <a:r>
              <a:rPr sz="2200" spc="5" dirty="0">
                <a:latin typeface="Comic Sans MS"/>
                <a:cs typeface="Comic Sans MS"/>
              </a:rPr>
              <a:t>n</a:t>
            </a:r>
            <a:r>
              <a:rPr sz="2200" spc="-5" dirty="0">
                <a:latin typeface="Comic Sans MS"/>
                <a:cs typeface="Comic Sans MS"/>
              </a:rPr>
              <a:t>g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</a:t>
            </a:r>
            <a:r>
              <a:rPr sz="2200" spc="-15" dirty="0">
                <a:latin typeface="Comic Sans MS"/>
                <a:cs typeface="Comic Sans MS"/>
              </a:rPr>
              <a:t>i</a:t>
            </a:r>
            <a:r>
              <a:rPr sz="2200" spc="-10" dirty="0">
                <a:latin typeface="Comic Sans MS"/>
                <a:cs typeface="Comic Sans MS"/>
              </a:rPr>
              <a:t>berik</a:t>
            </a:r>
            <a:r>
              <a:rPr sz="2200" spc="-5" dirty="0">
                <a:latin typeface="Comic Sans MS"/>
                <a:cs typeface="Comic Sans MS"/>
              </a:rPr>
              <a:t>an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ol</a:t>
            </a:r>
            <a:r>
              <a:rPr sz="2200" spc="-15" dirty="0">
                <a:latin typeface="Comic Sans MS"/>
                <a:cs typeface="Comic Sans MS"/>
              </a:rPr>
              <a:t>e</a:t>
            </a:r>
            <a:r>
              <a:rPr sz="2200" spc="-5" dirty="0">
                <a:latin typeface="Comic Sans MS"/>
                <a:cs typeface="Comic Sans MS"/>
              </a:rPr>
              <a:t>h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se</a:t>
            </a:r>
            <a:r>
              <a:rPr sz="2200" dirty="0">
                <a:latin typeface="Comic Sans MS"/>
                <a:cs typeface="Comic Sans MS"/>
              </a:rPr>
              <a:t>ns</a:t>
            </a:r>
            <a:r>
              <a:rPr sz="2200" spc="-5" dirty="0">
                <a:latin typeface="Comic Sans MS"/>
                <a:cs typeface="Comic Sans MS"/>
              </a:rPr>
              <a:t>or,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la</a:t>
            </a:r>
            <a:r>
              <a:rPr sz="2200" spc="5" dirty="0">
                <a:latin typeface="Comic Sans MS"/>
                <a:cs typeface="Comic Sans MS"/>
              </a:rPr>
              <a:t>l</a:t>
            </a:r>
            <a:r>
              <a:rPr sz="2200" spc="-5" dirty="0">
                <a:latin typeface="Comic Sans MS"/>
                <a:cs typeface="Comic Sans MS"/>
              </a:rPr>
              <a:t>u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si</a:t>
            </a:r>
            <a:r>
              <a:rPr sz="2200" dirty="0">
                <a:latin typeface="Comic Sans MS"/>
                <a:cs typeface="Comic Sans MS"/>
              </a:rPr>
              <a:t>s</a:t>
            </a:r>
            <a:r>
              <a:rPr sz="2200" spc="-10" dirty="0">
                <a:latin typeface="Comic Sans MS"/>
                <a:cs typeface="Comic Sans MS"/>
              </a:rPr>
              <a:t>te</a:t>
            </a:r>
            <a:r>
              <a:rPr sz="2200" spc="-5" dirty="0">
                <a:latin typeface="Comic Sans MS"/>
                <a:cs typeface="Comic Sans MS"/>
              </a:rPr>
              <a:t>m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me</a:t>
            </a:r>
            <a:r>
              <a:rPr sz="2200" spc="-15" dirty="0">
                <a:latin typeface="Comic Sans MS"/>
                <a:cs typeface="Comic Sans MS"/>
              </a:rPr>
              <a:t>m</a:t>
            </a:r>
            <a:r>
              <a:rPr sz="2200" spc="5" dirty="0">
                <a:latin typeface="Comic Sans MS"/>
                <a:cs typeface="Comic Sans MS"/>
              </a:rPr>
              <a:t>b</a:t>
            </a:r>
            <a:r>
              <a:rPr sz="2200" spc="-5" dirty="0">
                <a:latin typeface="Comic Sans MS"/>
                <a:cs typeface="Comic Sans MS"/>
              </a:rPr>
              <a:t>erikan  perintah kepada</a:t>
            </a:r>
            <a:r>
              <a:rPr sz="2200" spc="1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aktuator</a:t>
            </a:r>
            <a:endParaRPr sz="2200">
              <a:latin typeface="Comic Sans MS"/>
              <a:cs typeface="Comic Sans MS"/>
            </a:endParaRPr>
          </a:p>
          <a:p>
            <a:pPr marL="1841500">
              <a:lnSpc>
                <a:spcPct val="100000"/>
              </a:lnSpc>
              <a:spcBef>
                <a:spcPts val="1460"/>
              </a:spcBef>
            </a:pPr>
            <a:r>
              <a:rPr sz="2600" spc="-5" dirty="0">
                <a:latin typeface="Comic Sans MS"/>
                <a:cs typeface="Comic Sans MS"/>
              </a:rPr>
              <a:t>(aktuator </a:t>
            </a:r>
            <a:r>
              <a:rPr sz="2600" dirty="0">
                <a:latin typeface="Comic Sans MS"/>
                <a:cs typeface="Comic Sans MS"/>
              </a:rPr>
              <a:t>= </a:t>
            </a:r>
            <a:r>
              <a:rPr sz="2600" spc="-5" dirty="0">
                <a:latin typeface="Comic Sans MS"/>
                <a:cs typeface="Comic Sans MS"/>
              </a:rPr>
              <a:t>komponen</a:t>
            </a:r>
            <a:r>
              <a:rPr sz="2600" spc="-7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penggerak)</a:t>
            </a:r>
            <a:endParaRPr sz="2600">
              <a:latin typeface="Comic Sans MS"/>
              <a:cs typeface="Comic Sans MS"/>
            </a:endParaRPr>
          </a:p>
          <a:p>
            <a:pPr marL="355600" indent="-343535">
              <a:lnSpc>
                <a:spcPct val="100000"/>
              </a:lnSpc>
              <a:spcBef>
                <a:spcPts val="1425"/>
              </a:spcBef>
              <a:buFont typeface="Wingdings"/>
              <a:buChar char=""/>
              <a:tabLst>
                <a:tab pos="356235" algn="l"/>
              </a:tabLst>
            </a:pPr>
            <a:r>
              <a:rPr sz="2200" spc="-5" dirty="0">
                <a:latin typeface="Comic Sans MS"/>
                <a:cs typeface="Comic Sans MS"/>
              </a:rPr>
              <a:t>Model </a:t>
            </a:r>
            <a:r>
              <a:rPr sz="2200" b="1" spc="-5" dirty="0">
                <a:latin typeface="Comic Sans MS"/>
                <a:cs typeface="Comic Sans MS"/>
              </a:rPr>
              <a:t>Sensor–Sistem–Aktuator </a:t>
            </a:r>
            <a:r>
              <a:rPr sz="2200" spc="-5" dirty="0">
                <a:latin typeface="Comic Sans MS"/>
                <a:cs typeface="Comic Sans MS"/>
              </a:rPr>
              <a:t>merupakan </a:t>
            </a:r>
            <a:r>
              <a:rPr sz="2200" spc="-10" dirty="0">
                <a:latin typeface="Comic Sans MS"/>
                <a:cs typeface="Comic Sans MS"/>
              </a:rPr>
              <a:t>Sistem Real</a:t>
            </a:r>
            <a:r>
              <a:rPr sz="2200" spc="15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Time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551561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Model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Sistem Real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Time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62261" y="6324701"/>
            <a:ext cx="17138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September</a:t>
            </a:r>
            <a:r>
              <a:rPr sz="18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2008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17985" y="6324701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F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3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86255" y="1597152"/>
            <a:ext cx="9131807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84726" y="5995212"/>
            <a:ext cx="31369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Model </a:t>
            </a:r>
            <a:r>
              <a:rPr sz="1800" dirty="0">
                <a:latin typeface="Comic Sans MS"/>
                <a:cs typeface="Comic Sans MS"/>
              </a:rPr>
              <a:t>of a </a:t>
            </a:r>
            <a:r>
              <a:rPr sz="1800" spc="-5" dirty="0">
                <a:latin typeface="Comic Sans MS"/>
                <a:cs typeface="Comic Sans MS"/>
              </a:rPr>
              <a:t>Real </a:t>
            </a:r>
            <a:r>
              <a:rPr sz="1800" dirty="0">
                <a:latin typeface="Comic Sans MS"/>
                <a:cs typeface="Comic Sans MS"/>
              </a:rPr>
              <a:t>Time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System</a:t>
            </a:r>
            <a:endParaRPr sz="18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mic Sans MS"/>
                <a:cs typeface="Comic Sans MS"/>
              </a:rPr>
              <a:t>(Ian Sommerville, 2007)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1658</Words>
  <Application>Microsoft Office PowerPoint</Application>
  <PresentationFormat>Widescreen</PresentationFormat>
  <Paragraphs>300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 Black</vt:lpstr>
      <vt:lpstr>Calibri</vt:lpstr>
      <vt:lpstr>Comic Sans MS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Lenovo RFR6</cp:lastModifiedBy>
  <cp:revision>1</cp:revision>
  <dcterms:created xsi:type="dcterms:W3CDTF">2020-09-24T15:09:39Z</dcterms:created>
  <dcterms:modified xsi:type="dcterms:W3CDTF">2020-09-24T15:11:24Z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2020-09-24T00:00:00Z</vt:filetime>
  </property>
</Properties>
</file>