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7985" y="6346356"/>
            <a:ext cx="7366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62261" y="6346356"/>
            <a:ext cx="1713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6" y="3742944"/>
            <a:ext cx="5071110" cy="589280"/>
            <a:chOff x="13716" y="3742944"/>
            <a:chExt cx="5071110" cy="589280"/>
          </a:xfrm>
        </p:grpSpPr>
        <p:sp>
          <p:nvSpPr>
            <p:cNvPr id="6" name="object 6"/>
            <p:cNvSpPr/>
            <p:nvPr/>
          </p:nvSpPr>
          <p:spPr>
            <a:xfrm>
              <a:off x="13716" y="3742944"/>
              <a:ext cx="2513838" cy="589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6543" y="3742944"/>
              <a:ext cx="2106930" cy="589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607" y="3742944"/>
              <a:ext cx="1363217" cy="5890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2346" y="1738325"/>
            <a:ext cx="11346180" cy="2115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20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40"/>
              </a:spcBef>
            </a:pPr>
            <a:r>
              <a:rPr sz="3600" b="1" i="1" spc="-5" dirty="0">
                <a:latin typeface="Times New Roman"/>
                <a:cs typeface="Times New Roman"/>
              </a:rPr>
              <a:t>Pengujian </a:t>
            </a:r>
            <a:r>
              <a:rPr sz="3600" b="1" i="1" dirty="0">
                <a:latin typeface="Times New Roman"/>
                <a:cs typeface="Times New Roman"/>
              </a:rPr>
              <a:t>Aplikasi</a:t>
            </a:r>
            <a:r>
              <a:rPr sz="3600" b="1" i="1" spc="-220" dirty="0">
                <a:latin typeface="Times New Roman"/>
                <a:cs typeface="Times New Roman"/>
              </a:rPr>
              <a:t> </a:t>
            </a:r>
            <a:r>
              <a:rPr sz="3600" b="1" i="1" spc="-90" dirty="0">
                <a:latin typeface="Times New Roman"/>
                <a:cs typeface="Times New Roman"/>
              </a:rPr>
              <a:t>Web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87299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Kenapa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Fungsionalitas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Pengujian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itu</a:t>
            </a:r>
            <a:r>
              <a:rPr sz="3600" b="1" spc="7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Penting?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0036" y="1680972"/>
            <a:ext cx="9520427" cy="443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967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Isu-isu Fungsional &amp;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Kegunaan: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Functional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809" y="1380236"/>
            <a:ext cx="1040638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</a:pPr>
            <a:r>
              <a:rPr sz="2100" dirty="0">
                <a:latin typeface="Wingdings"/>
                <a:cs typeface="Wingdings"/>
              </a:rPr>
              <a:t>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006FC0"/>
                </a:solidFill>
                <a:latin typeface="Comic Sans MS"/>
                <a:cs typeface="Comic Sans MS"/>
              </a:rPr>
              <a:t>Functional </a:t>
            </a:r>
            <a:r>
              <a:rPr sz="21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2100" spc="-5" dirty="0">
                <a:latin typeface="Comic Sans MS"/>
                <a:cs typeface="Comic Sans MS"/>
              </a:rPr>
              <a:t>melibatkan bagaimana membuat fitur </a:t>
            </a:r>
            <a:r>
              <a:rPr sz="2100" dirty="0">
                <a:latin typeface="Comic Sans MS"/>
                <a:cs typeface="Comic Sans MS"/>
              </a:rPr>
              <a:t>yang </a:t>
            </a:r>
            <a:r>
              <a:rPr sz="2100" spc="-5" dirty="0">
                <a:latin typeface="Comic Sans MS"/>
                <a:cs typeface="Comic Sans MS"/>
              </a:rPr>
              <a:t>benar dan  memastikan </a:t>
            </a:r>
            <a:r>
              <a:rPr sz="2100" dirty="0">
                <a:latin typeface="Comic Sans MS"/>
                <a:cs typeface="Comic Sans MS"/>
              </a:rPr>
              <a:t>bahwa </a:t>
            </a:r>
            <a:r>
              <a:rPr sz="2100" spc="-5" dirty="0">
                <a:latin typeface="Comic Sans MS"/>
                <a:cs typeface="Comic Sans MS"/>
              </a:rPr>
              <a:t>sebagian </a:t>
            </a:r>
            <a:r>
              <a:rPr sz="2100" dirty="0">
                <a:latin typeface="Comic Sans MS"/>
                <a:cs typeface="Comic Sans MS"/>
              </a:rPr>
              <a:t>besar </a:t>
            </a:r>
            <a:r>
              <a:rPr sz="2100" spc="-5" dirty="0">
                <a:latin typeface="Comic Sans MS"/>
                <a:cs typeface="Comic Sans MS"/>
              </a:rPr>
              <a:t>mempengaruhi interaksi pengguna bekerja  dengan </a:t>
            </a:r>
            <a:r>
              <a:rPr sz="2100" dirty="0">
                <a:latin typeface="Comic Sans MS"/>
                <a:cs typeface="Comic Sans MS"/>
              </a:rPr>
              <a:t>baik. Ini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termasuk:</a:t>
            </a:r>
            <a:endParaRPr sz="21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1260"/>
              </a:spcBef>
            </a:pPr>
            <a:r>
              <a:rPr sz="2100" dirty="0">
                <a:latin typeface="Arial"/>
                <a:cs typeface="Arial"/>
              </a:rPr>
              <a:t>•</a:t>
            </a:r>
            <a:r>
              <a:rPr sz="2100" spc="204" dirty="0">
                <a:latin typeface="Arial"/>
                <a:cs typeface="Arial"/>
              </a:rPr>
              <a:t> </a:t>
            </a:r>
            <a:r>
              <a:rPr sz="2100" dirty="0">
                <a:latin typeface="Comic Sans MS"/>
                <a:cs typeface="Comic Sans MS"/>
              </a:rPr>
              <a:t>Forms</a:t>
            </a:r>
            <a:endParaRPr sz="21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1260"/>
              </a:spcBef>
            </a:pPr>
            <a:r>
              <a:rPr sz="2100" dirty="0">
                <a:latin typeface="Arial"/>
                <a:cs typeface="Arial"/>
              </a:rPr>
              <a:t>•</a:t>
            </a:r>
            <a:r>
              <a:rPr sz="2100" spc="204" dirty="0">
                <a:latin typeface="Arial"/>
                <a:cs typeface="Arial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Searches</a:t>
            </a:r>
            <a:endParaRPr sz="21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60"/>
              </a:spcBef>
              <a:tabLst>
                <a:tab pos="81216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dirty="0">
                <a:latin typeface="Comic Sans MS"/>
                <a:cs typeface="Comic Sans MS"/>
              </a:rPr>
              <a:t>Popup</a:t>
            </a:r>
            <a:r>
              <a:rPr sz="2100" spc="-3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windows</a:t>
            </a:r>
            <a:endParaRPr sz="21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65"/>
              </a:spcBef>
              <a:tabLst>
                <a:tab pos="81216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spc="-5" dirty="0">
                <a:latin typeface="Comic Sans MS"/>
                <a:cs typeface="Comic Sans MS"/>
              </a:rPr>
              <a:t>Shopping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carts</a:t>
            </a:r>
            <a:endParaRPr sz="21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60"/>
              </a:spcBef>
              <a:tabLst>
                <a:tab pos="812165" algn="l"/>
              </a:tabLst>
            </a:pPr>
            <a:r>
              <a:rPr sz="2100" dirty="0">
                <a:latin typeface="Arial"/>
                <a:cs typeface="Arial"/>
              </a:rPr>
              <a:t>•	</a:t>
            </a:r>
            <a:r>
              <a:rPr sz="2100" dirty="0">
                <a:latin typeface="Comic Sans MS"/>
                <a:cs typeface="Comic Sans MS"/>
              </a:rPr>
              <a:t>Online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payments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354965" algn="l"/>
              </a:tabLst>
            </a:pPr>
            <a:r>
              <a:rPr sz="2100" dirty="0">
                <a:latin typeface="Wingdings"/>
                <a:cs typeface="Wingdings"/>
              </a:rPr>
              <a:t>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omic Sans MS"/>
                <a:cs typeface="Comic Sans MS"/>
              </a:rPr>
              <a:t>Uji</a:t>
            </a:r>
            <a:r>
              <a:rPr sz="2100" spc="24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fungsional</a:t>
            </a:r>
            <a:r>
              <a:rPr sz="2100" spc="24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mengevaluasi</a:t>
            </a:r>
            <a:r>
              <a:rPr sz="2100" spc="229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isi</a:t>
            </a:r>
            <a:r>
              <a:rPr sz="2100" spc="23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dari</a:t>
            </a:r>
            <a:r>
              <a:rPr sz="2100" spc="25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halaman</a:t>
            </a:r>
            <a:r>
              <a:rPr sz="2100" spc="24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yang</a:t>
            </a:r>
            <a:r>
              <a:rPr sz="2100" spc="24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dihasilkan</a:t>
            </a:r>
            <a:r>
              <a:rPr sz="2100" spc="24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secara</a:t>
            </a:r>
            <a:r>
              <a:rPr sz="2100" spc="24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dinamis</a:t>
            </a:r>
            <a:r>
              <a:rPr sz="2100" spc="229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dan</a:t>
            </a:r>
            <a:endParaRPr sz="21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Comic Sans MS"/>
                <a:cs typeface="Comic Sans MS"/>
              </a:rPr>
              <a:t>memverifikasi </a:t>
            </a:r>
            <a:r>
              <a:rPr sz="2100" dirty="0">
                <a:latin typeface="Comic Sans MS"/>
                <a:cs typeface="Comic Sans MS"/>
              </a:rPr>
              <a:t>banyak di belakang layar </a:t>
            </a:r>
            <a:r>
              <a:rPr sz="2100" spc="-5" dirty="0">
                <a:latin typeface="Comic Sans MS"/>
                <a:cs typeface="Comic Sans MS"/>
              </a:rPr>
              <a:t>(koneksi </a:t>
            </a:r>
            <a:r>
              <a:rPr sz="2100" dirty="0">
                <a:latin typeface="Comic Sans MS"/>
                <a:cs typeface="Comic Sans MS"/>
              </a:rPr>
              <a:t>ke</a:t>
            </a:r>
            <a:r>
              <a:rPr sz="2100" spc="-5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database).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9408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400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Isu-Isu Fungsional &amp;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Kegunaan: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Usability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0274" y="1644522"/>
            <a:ext cx="98647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Usability testing </a:t>
            </a:r>
            <a:r>
              <a:rPr sz="2400" spc="-5" dirty="0">
                <a:latin typeface="Comic Sans MS"/>
                <a:cs typeface="Comic Sans MS"/>
              </a:rPr>
              <a:t>digunakan </a:t>
            </a:r>
            <a:r>
              <a:rPr sz="2400" dirty="0">
                <a:latin typeface="Comic Sans MS"/>
                <a:cs typeface="Comic Sans MS"/>
              </a:rPr>
              <a:t>untuk menilai </a:t>
            </a:r>
            <a:r>
              <a:rPr sz="2400" spc="-5" dirty="0">
                <a:latin typeface="Comic Sans MS"/>
                <a:cs typeface="Comic Sans MS"/>
              </a:rPr>
              <a:t>website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pengguna 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kesesuaian dengan mengumpulkan informasi </a:t>
            </a:r>
            <a:r>
              <a:rPr sz="2400" spc="-10" dirty="0">
                <a:latin typeface="Comic Sans MS"/>
                <a:cs typeface="Comic Sans MS"/>
              </a:rPr>
              <a:t>tentang </a:t>
            </a:r>
            <a:r>
              <a:rPr sz="2400" spc="-5" dirty="0">
                <a:latin typeface="Comic Sans MS"/>
                <a:cs typeface="Comic Sans MS"/>
              </a:rPr>
              <a:t>bagaimana  </a:t>
            </a:r>
            <a:r>
              <a:rPr sz="2400" dirty="0">
                <a:latin typeface="Comic Sans MS"/>
                <a:cs typeface="Comic Sans MS"/>
              </a:rPr>
              <a:t>pengguna </a:t>
            </a:r>
            <a:r>
              <a:rPr sz="2400" spc="-5" dirty="0">
                <a:latin typeface="Comic Sans MS"/>
                <a:cs typeface="Comic Sans MS"/>
              </a:rPr>
              <a:t>berinteraksi dengan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situs.</a:t>
            </a:r>
            <a:endParaRPr sz="2400">
              <a:latin typeface="Comic Sans MS"/>
              <a:cs typeface="Comic Sans MS"/>
            </a:endParaRPr>
          </a:p>
          <a:p>
            <a:pPr marL="354965" marR="5080" indent="-342900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Kunci untuk </a:t>
            </a:r>
            <a:r>
              <a:rPr sz="2400" spc="-5" dirty="0">
                <a:latin typeface="Comic Sans MS"/>
                <a:cs typeface="Comic Sans MS"/>
              </a:rPr>
              <a:t>usability testing </a:t>
            </a:r>
            <a:r>
              <a:rPr sz="2400" spc="-10" dirty="0">
                <a:latin typeface="Comic Sans MS"/>
                <a:cs typeface="Comic Sans MS"/>
              </a:rPr>
              <a:t>adalah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mempelajari </a:t>
            </a:r>
            <a:r>
              <a:rPr sz="2400" dirty="0">
                <a:latin typeface="Comic Sans MS"/>
                <a:cs typeface="Comic Sans MS"/>
              </a:rPr>
              <a:t>apa </a:t>
            </a:r>
            <a:r>
              <a:rPr sz="2400" spc="-5" dirty="0">
                <a:latin typeface="Comic Sans MS"/>
                <a:cs typeface="Comic Sans MS"/>
              </a:rPr>
              <a:t>yang  sebenarnya </a:t>
            </a:r>
            <a:r>
              <a:rPr sz="2400" dirty="0">
                <a:latin typeface="Comic Sans MS"/>
                <a:cs typeface="Comic Sans MS"/>
              </a:rPr>
              <a:t>pengguna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inginkan.</a:t>
            </a:r>
            <a:endParaRPr sz="24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Tahapan usability</a:t>
            </a:r>
            <a:r>
              <a:rPr sz="2400" spc="-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testing: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omic Sans MS"/>
                <a:cs typeface="Comic Sans MS"/>
              </a:rPr>
              <a:t>Identifikasi tujuan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website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omic Sans MS"/>
                <a:cs typeface="Comic Sans MS"/>
              </a:rPr>
              <a:t>Identifikasi </a:t>
            </a:r>
            <a:r>
              <a:rPr sz="2400" dirty="0">
                <a:latin typeface="Comic Sans MS"/>
                <a:cs typeface="Comic Sans MS"/>
              </a:rPr>
              <a:t>pengguna </a:t>
            </a:r>
            <a:r>
              <a:rPr sz="2400" spc="-5" dirty="0">
                <a:latin typeface="Comic Sans MS"/>
                <a:cs typeface="Comic Sans MS"/>
              </a:rPr>
              <a:t>yang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dituju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omic Sans MS"/>
                <a:cs typeface="Comic Sans MS"/>
              </a:rPr>
              <a:t>Tentukan tes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melakukan </a:t>
            </a:r>
            <a:r>
              <a:rPr sz="2400" dirty="0">
                <a:latin typeface="Comic Sans MS"/>
                <a:cs typeface="Comic Sans MS"/>
              </a:rPr>
              <a:t>pengujian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kegunaan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omic Sans MS"/>
                <a:cs typeface="Comic Sans MS"/>
              </a:rPr>
              <a:t>Menganalisis informasi yang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diperoleh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96577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Isu-Isu Fungsional &amp;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Kegunaan: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Navigation</a:t>
            </a:r>
            <a:r>
              <a:rPr sz="3600" b="1" spc="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00403"/>
            <a:ext cx="986536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1605280" algn="l"/>
                <a:tab pos="2355215" algn="l"/>
                <a:tab pos="3058795" algn="l"/>
                <a:tab pos="4606290" algn="l"/>
                <a:tab pos="5596890" algn="l"/>
                <a:tab pos="6714490" algn="l"/>
                <a:tab pos="7398384" algn="l"/>
                <a:tab pos="8471535" algn="l"/>
                <a:tab pos="9267190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Navigasi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merupakan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gian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tin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dar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5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uah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situs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we</a:t>
            </a:r>
            <a:r>
              <a:rPr sz="2200" spc="-2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,  </a:t>
            </a:r>
            <a:r>
              <a:rPr sz="2200" spc="-10" dirty="0">
                <a:latin typeface="Comic Sans MS"/>
                <a:cs typeface="Comic Sans MS"/>
              </a:rPr>
              <a:t>terutama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kompleks dan memberikan </a:t>
            </a:r>
            <a:r>
              <a:rPr sz="2200" spc="-5" dirty="0">
                <a:latin typeface="Comic Sans MS"/>
                <a:cs typeface="Comic Sans MS"/>
              </a:rPr>
              <a:t>banyak</a:t>
            </a:r>
            <a:r>
              <a:rPr sz="2200" spc="1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informasi.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Sebagian </a:t>
            </a:r>
            <a:r>
              <a:rPr sz="2200" spc="-10" dirty="0">
                <a:latin typeface="Comic Sans MS"/>
                <a:cs typeface="Comic Sans MS"/>
              </a:rPr>
              <a:t>besar </a:t>
            </a:r>
            <a:r>
              <a:rPr sz="2200" spc="-5" dirty="0">
                <a:latin typeface="Comic Sans MS"/>
                <a:cs typeface="Comic Sans MS"/>
              </a:rPr>
              <a:t>pengguna mengharapkan</a:t>
            </a:r>
            <a:r>
              <a:rPr sz="2200" spc="-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berikut: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Akses mudah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cepat ke </a:t>
            </a:r>
            <a:r>
              <a:rPr sz="2200" spc="-10" dirty="0">
                <a:latin typeface="Comic Sans MS"/>
                <a:cs typeface="Comic Sans MS"/>
              </a:rPr>
              <a:t>informasi </a:t>
            </a:r>
            <a:r>
              <a:rPr sz="2200" spc="-5" dirty="0">
                <a:latin typeface="Comic Sans MS"/>
                <a:cs typeface="Comic Sans MS"/>
              </a:rPr>
              <a:t>yang mereka</a:t>
            </a:r>
            <a:r>
              <a:rPr sz="2200" spc="14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inginkan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Hirarki logis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halaman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Konfirmasi dimana mereka pada </a:t>
            </a:r>
            <a:r>
              <a:rPr sz="2200" spc="-10" dirty="0">
                <a:latin typeface="Comic Sans MS"/>
                <a:cs typeface="Comic Sans MS"/>
              </a:rPr>
              <a:t>setiap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titik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Fasilitas untuk </a:t>
            </a:r>
            <a:r>
              <a:rPr sz="2200" spc="-10" dirty="0">
                <a:latin typeface="Comic Sans MS"/>
                <a:cs typeface="Comic Sans MS"/>
              </a:rPr>
              <a:t>kembali </a:t>
            </a:r>
            <a:r>
              <a:rPr sz="2200" spc="-5" dirty="0">
                <a:latin typeface="Comic Sans MS"/>
                <a:cs typeface="Comic Sans MS"/>
              </a:rPr>
              <a:t>ke state sebelumnya atau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homepage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Tampilan yang </a:t>
            </a:r>
            <a:r>
              <a:rPr sz="2200" spc="-10" dirty="0">
                <a:latin typeface="Comic Sans MS"/>
                <a:cs typeface="Comic Sans MS"/>
              </a:rPr>
              <a:t>konsisten dan tata </a:t>
            </a:r>
            <a:r>
              <a:rPr sz="2200" spc="-5" dirty="0">
                <a:latin typeface="Comic Sans MS"/>
                <a:cs typeface="Comic Sans MS"/>
              </a:rPr>
              <a:t>letak </a:t>
            </a:r>
            <a:r>
              <a:rPr sz="2200" spc="-10" dirty="0">
                <a:latin typeface="Comic Sans MS"/>
                <a:cs typeface="Comic Sans MS"/>
              </a:rPr>
              <a:t>setiap</a:t>
            </a:r>
            <a:r>
              <a:rPr sz="2200" spc="1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halaman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dirty="0">
                <a:latin typeface="Comic Sans MS"/>
                <a:cs typeface="Comic Sans MS"/>
              </a:rPr>
              <a:t>Halaman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rapi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87572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Isu-Isu Fungsional &amp;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Kegunaan: Form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13946"/>
            <a:ext cx="9865995" cy="440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9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Website yang </a:t>
            </a:r>
            <a:r>
              <a:rPr sz="1800" b="1" spc="-5" dirty="0">
                <a:latin typeface="Comic Sans MS"/>
                <a:cs typeface="Comic Sans MS"/>
              </a:rPr>
              <a:t>menggunakan form </a:t>
            </a:r>
            <a:r>
              <a:rPr sz="1800" b="1" dirty="0">
                <a:latin typeface="Comic Sans MS"/>
                <a:cs typeface="Comic Sans MS"/>
              </a:rPr>
              <a:t>perlu </a:t>
            </a:r>
            <a:r>
              <a:rPr sz="1800" b="1" spc="-5" dirty="0">
                <a:latin typeface="Comic Sans MS"/>
                <a:cs typeface="Comic Sans MS"/>
              </a:rPr>
              <a:t>diuji untuk memastikan bahwa masing-masing  bidang </a:t>
            </a:r>
            <a:r>
              <a:rPr sz="1800" b="1" spc="-10" dirty="0">
                <a:latin typeface="Comic Sans MS"/>
                <a:cs typeface="Comic Sans MS"/>
              </a:rPr>
              <a:t>bekerja </a:t>
            </a:r>
            <a:r>
              <a:rPr sz="1800" b="1" spc="-5" dirty="0">
                <a:latin typeface="Comic Sans MS"/>
                <a:cs typeface="Comic Sans MS"/>
              </a:rPr>
              <a:t>dengan baik dan semua data form sebagaimana dimaksud </a:t>
            </a:r>
            <a:r>
              <a:rPr sz="1800" b="1" dirty="0">
                <a:latin typeface="Comic Sans MS"/>
                <a:cs typeface="Comic Sans MS"/>
              </a:rPr>
              <a:t>oleh  </a:t>
            </a:r>
            <a:r>
              <a:rPr sz="1800" b="1" spc="-5" dirty="0">
                <a:latin typeface="Comic Sans MS"/>
                <a:cs typeface="Comic Sans MS"/>
              </a:rPr>
              <a:t>desainer.</a:t>
            </a:r>
            <a:endParaRPr sz="18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Bentuk </a:t>
            </a:r>
            <a:r>
              <a:rPr sz="1800" b="1" dirty="0">
                <a:latin typeface="Comic Sans MS"/>
                <a:cs typeface="Comic Sans MS"/>
              </a:rPr>
              <a:t>Pengujian meliputi </a:t>
            </a:r>
            <a:r>
              <a:rPr sz="1800" b="1" spc="-5" dirty="0">
                <a:latin typeface="Comic Sans MS"/>
                <a:cs typeface="Comic Sans MS"/>
              </a:rPr>
              <a:t>tindakan</a:t>
            </a:r>
            <a:r>
              <a:rPr sz="1800" b="1" spc="-12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berikut:</a:t>
            </a:r>
            <a:endParaRPr sz="1800">
              <a:latin typeface="Comic Sans MS"/>
              <a:cs typeface="Comic Sans MS"/>
            </a:endParaRPr>
          </a:p>
          <a:p>
            <a:pPr marL="812800" marR="7620" indent="-342900" algn="just">
              <a:lnSpc>
                <a:spcPts val="36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• </a:t>
            </a:r>
            <a:r>
              <a:rPr sz="2000" dirty="0">
                <a:latin typeface="Comic Sans MS"/>
                <a:cs typeface="Comic Sans MS"/>
              </a:rPr>
              <a:t>Menggunakan </a:t>
            </a:r>
            <a:r>
              <a:rPr sz="2000" spc="-5" dirty="0">
                <a:latin typeface="Comic Sans MS"/>
                <a:cs typeface="Comic Sans MS"/>
              </a:rPr>
              <a:t>tombol tab 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memverifikasi bahwa bentuk dalam urutan  </a:t>
            </a:r>
            <a:r>
              <a:rPr sz="2000" dirty="0">
                <a:latin typeface="Comic Sans MS"/>
                <a:cs typeface="Comic Sans MS"/>
              </a:rPr>
              <a:t>yang </a:t>
            </a:r>
            <a:r>
              <a:rPr sz="2000" spc="-5" dirty="0">
                <a:latin typeface="Comic Sans MS"/>
                <a:cs typeface="Comic Sans MS"/>
              </a:rPr>
              <a:t>tepat, baik maju dan</a:t>
            </a:r>
            <a:r>
              <a:rPr sz="2000" dirty="0">
                <a:latin typeface="Comic Sans MS"/>
                <a:cs typeface="Comic Sans MS"/>
              </a:rPr>
              <a:t> mundur</a:t>
            </a:r>
            <a:endParaRPr sz="20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Arial"/>
                <a:cs typeface="Arial"/>
              </a:rPr>
              <a:t>• </a:t>
            </a:r>
            <a:r>
              <a:rPr sz="2000" dirty="0">
                <a:latin typeface="Comic Sans MS"/>
                <a:cs typeface="Comic Sans MS"/>
              </a:rPr>
              <a:t>Pengujian </a:t>
            </a:r>
            <a:r>
              <a:rPr sz="2000" spc="-5" dirty="0">
                <a:latin typeface="Comic Sans MS"/>
                <a:cs typeface="Comic Sans MS"/>
              </a:rPr>
              <a:t>nilai</a:t>
            </a:r>
            <a:r>
              <a:rPr sz="2000" spc="-2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batas</a:t>
            </a:r>
            <a:endParaRPr sz="20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Comic Sans MS"/>
                <a:cs typeface="Comic Sans MS"/>
              </a:rPr>
              <a:t>Memeriksa</a:t>
            </a:r>
            <a:r>
              <a:rPr sz="2000" spc="2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bahwa</a:t>
            </a:r>
            <a:r>
              <a:rPr sz="2000" spc="2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bentuk-bentuk</a:t>
            </a:r>
            <a:r>
              <a:rPr sz="2000" spc="30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3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3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tidak</a:t>
            </a:r>
            <a:r>
              <a:rPr sz="2000" spc="3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valid</a:t>
            </a:r>
            <a:r>
              <a:rPr sz="2000" spc="3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30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benar,</a:t>
            </a:r>
            <a:endParaRPr sz="20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mic Sans MS"/>
                <a:cs typeface="Comic Sans MS"/>
              </a:rPr>
              <a:t>terutama </a:t>
            </a:r>
            <a:r>
              <a:rPr sz="2000" spc="-5" dirty="0">
                <a:latin typeface="Comic Sans MS"/>
                <a:cs typeface="Comic Sans MS"/>
              </a:rPr>
              <a:t>data dan format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numerik</a:t>
            </a:r>
            <a:endParaRPr sz="20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Arial"/>
                <a:cs typeface="Arial"/>
              </a:rPr>
              <a:t>• </a:t>
            </a:r>
            <a:r>
              <a:rPr sz="2000" dirty="0">
                <a:latin typeface="Comic Sans MS"/>
                <a:cs typeface="Comic Sans MS"/>
              </a:rPr>
              <a:t>Memverifikasi </a:t>
            </a:r>
            <a:r>
              <a:rPr sz="2000" spc="-5" dirty="0">
                <a:latin typeface="Comic Sans MS"/>
                <a:cs typeface="Comic Sans MS"/>
              </a:rPr>
              <a:t>bahwa update bentuk informasi dengan</a:t>
            </a:r>
            <a:r>
              <a:rPr sz="2000" spc="-2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benar.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102108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Isu-Isu Fungsional &amp;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Kegunaan: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Page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Content</a:t>
            </a:r>
            <a:r>
              <a:rPr sz="3600" b="1" spc="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4369" y="1674698"/>
            <a:ext cx="1563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7905" algn="l"/>
              </a:tabLst>
            </a:pPr>
            <a:r>
              <a:rPr sz="2200" b="1" spc="-10" dirty="0">
                <a:latin typeface="Comic Sans MS"/>
                <a:cs typeface="Comic Sans MS"/>
              </a:rPr>
              <a:t>bena</a:t>
            </a:r>
            <a:r>
              <a:rPr sz="2200" b="1" spc="-5" dirty="0">
                <a:latin typeface="Comic Sans MS"/>
                <a:cs typeface="Comic Sans MS"/>
              </a:rPr>
              <a:t>r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da</a:t>
            </a:r>
            <a:r>
              <a:rPr sz="2200" b="1" dirty="0">
                <a:latin typeface="Comic Sans MS"/>
                <a:cs typeface="Comic Sans MS"/>
              </a:rPr>
              <a:t>r</a:t>
            </a:r>
            <a:r>
              <a:rPr sz="2200" b="1" spc="-5" dirty="0">
                <a:latin typeface="Comic Sans MS"/>
                <a:cs typeface="Comic Sans MS"/>
              </a:rPr>
              <a:t>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047" y="1506071"/>
            <a:ext cx="8162290" cy="254190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1468120" algn="l"/>
                <a:tab pos="2786380" algn="l"/>
                <a:tab pos="3548379" algn="l"/>
                <a:tab pos="4531360" algn="l"/>
                <a:tab pos="5360670" algn="l"/>
                <a:tab pos="6330315" algn="l"/>
                <a:tab pos="7456170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Setiap	</a:t>
            </a:r>
            <a:r>
              <a:rPr sz="2200" b="1" dirty="0">
                <a:latin typeface="Comic Sans MS"/>
                <a:cs typeface="Comic Sans MS"/>
              </a:rPr>
              <a:t>halaman	</a:t>
            </a:r>
            <a:r>
              <a:rPr sz="2200" b="1" spc="-10" dirty="0">
                <a:latin typeface="Comic Sans MS"/>
                <a:cs typeface="Comic Sans MS"/>
              </a:rPr>
              <a:t>web	</a:t>
            </a:r>
            <a:r>
              <a:rPr sz="2200" b="1" dirty="0">
                <a:latin typeface="Comic Sans MS"/>
                <a:cs typeface="Comic Sans MS"/>
              </a:rPr>
              <a:t>harus	</a:t>
            </a:r>
            <a:r>
              <a:rPr sz="2200" b="1" spc="-5" dirty="0">
                <a:latin typeface="Comic Sans MS"/>
                <a:cs typeface="Comic Sans MS"/>
              </a:rPr>
              <a:t>diuji	untuk	</a:t>
            </a:r>
            <a:r>
              <a:rPr sz="2200" b="1" spc="-10" dirty="0">
                <a:latin typeface="Comic Sans MS"/>
                <a:cs typeface="Comic Sans MS"/>
              </a:rPr>
              <a:t>konten	</a:t>
            </a:r>
            <a:r>
              <a:rPr sz="2200" b="1" spc="-5" dirty="0">
                <a:latin typeface="Comic Sans MS"/>
                <a:cs typeface="Comic Sans MS"/>
              </a:rPr>
              <a:t>yang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Comic Sans MS"/>
                <a:cs typeface="Comic Sans MS"/>
              </a:rPr>
              <a:t>perspektif</a:t>
            </a:r>
            <a:r>
              <a:rPr sz="2200" b="1" spc="-1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pengguna.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Tes </a:t>
            </a:r>
            <a:r>
              <a:rPr sz="2200" b="1" spc="-5" dirty="0">
                <a:latin typeface="Comic Sans MS"/>
                <a:cs typeface="Comic Sans MS"/>
              </a:rPr>
              <a:t>ini </a:t>
            </a:r>
            <a:r>
              <a:rPr sz="2200" b="1" spc="-10" dirty="0">
                <a:latin typeface="Comic Sans MS"/>
                <a:cs typeface="Comic Sans MS"/>
              </a:rPr>
              <a:t>terbagi dalam dua</a:t>
            </a:r>
            <a:r>
              <a:rPr sz="2200" b="1" spc="-7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kategori: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Memastikan bahwa setiap </a:t>
            </a:r>
            <a:r>
              <a:rPr sz="2200" spc="-10" dirty="0">
                <a:latin typeface="Comic Sans MS"/>
                <a:cs typeface="Comic Sans MS"/>
              </a:rPr>
              <a:t>fungsi </a:t>
            </a:r>
            <a:r>
              <a:rPr sz="2200" spc="-5" dirty="0">
                <a:latin typeface="Comic Sans MS"/>
                <a:cs typeface="Comic Sans MS"/>
              </a:rPr>
              <a:t>komponen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benar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Memastikan bahwa isi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masing-masing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benar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690484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Configuration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Compatibility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508" y="1591335"/>
            <a:ext cx="986536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100"/>
              </a:lnSpc>
              <a:spcBef>
                <a:spcPts val="10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Tantangan utama </a:t>
            </a:r>
            <a:r>
              <a:rPr sz="2200" spc="-10" dirty="0">
                <a:latin typeface="Comic Sans MS"/>
                <a:cs typeface="Comic Sans MS"/>
              </a:rPr>
              <a:t>dalam </a:t>
            </a:r>
            <a:r>
              <a:rPr sz="2200" spc="-5" dirty="0">
                <a:latin typeface="Comic Sans MS"/>
                <a:cs typeface="Comic Sans MS"/>
              </a:rPr>
              <a:t>aplikasi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adalah memastikan bahwa </a:t>
            </a:r>
            <a:r>
              <a:rPr sz="2200" spc="-10" dirty="0">
                <a:latin typeface="Comic Sans MS"/>
                <a:cs typeface="Comic Sans MS"/>
              </a:rPr>
              <a:t>pengguna  melihat </a:t>
            </a:r>
            <a:r>
              <a:rPr sz="2200" spc="-5" dirty="0">
                <a:latin typeface="Comic Sans MS"/>
                <a:cs typeface="Comic Sans MS"/>
              </a:rPr>
              <a:t>halaman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sebagaimana dimaksudkan oleh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desainer:</a:t>
            </a:r>
            <a:endParaRPr sz="2200">
              <a:latin typeface="Comic Sans MS"/>
              <a:cs typeface="Comic Sans MS"/>
            </a:endParaRPr>
          </a:p>
          <a:p>
            <a:pPr marL="812165" marR="6350" indent="-342900">
              <a:lnSpc>
                <a:spcPct val="150000"/>
              </a:lnSpc>
              <a:spcBef>
                <a:spcPts val="4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Pengguna </a:t>
            </a:r>
            <a:r>
              <a:rPr sz="2000" spc="-5" dirty="0">
                <a:latin typeface="Comic Sans MS"/>
                <a:cs typeface="Comic Sans MS"/>
              </a:rPr>
              <a:t>dapat </a:t>
            </a:r>
            <a:r>
              <a:rPr sz="2000" dirty="0">
                <a:latin typeface="Comic Sans MS"/>
                <a:cs typeface="Comic Sans MS"/>
              </a:rPr>
              <a:t>memilih </a:t>
            </a:r>
            <a:r>
              <a:rPr sz="2000" spc="-5" dirty="0">
                <a:latin typeface="Comic Sans MS"/>
                <a:cs typeface="Comic Sans MS"/>
              </a:rPr>
              <a:t>perangkat </a:t>
            </a:r>
            <a:r>
              <a:rPr sz="2000" dirty="0">
                <a:latin typeface="Comic Sans MS"/>
                <a:cs typeface="Comic Sans MS"/>
              </a:rPr>
              <a:t>lunak </a:t>
            </a:r>
            <a:r>
              <a:rPr sz="2000" spc="-5" dirty="0">
                <a:latin typeface="Comic Sans MS"/>
                <a:cs typeface="Comic Sans MS"/>
              </a:rPr>
              <a:t>browser dan browser </a:t>
            </a:r>
            <a:r>
              <a:rPr sz="2000" dirty="0">
                <a:latin typeface="Comic Sans MS"/>
                <a:cs typeface="Comic Sans MS"/>
              </a:rPr>
              <a:t>pilihan yang  </a:t>
            </a:r>
            <a:r>
              <a:rPr sz="2000" spc="-5" dirty="0">
                <a:latin typeface="Comic Sans MS"/>
                <a:cs typeface="Comic Sans MS"/>
              </a:rPr>
              <a:t>berbeda.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Gunakan </a:t>
            </a:r>
            <a:r>
              <a:rPr sz="2000" spc="-5" dirty="0">
                <a:latin typeface="Comic Sans MS"/>
                <a:cs typeface="Comic Sans MS"/>
              </a:rPr>
              <a:t>perangkat </a:t>
            </a:r>
            <a:r>
              <a:rPr sz="2000" dirty="0">
                <a:latin typeface="Comic Sans MS"/>
                <a:cs typeface="Comic Sans MS"/>
              </a:rPr>
              <a:t>lunak </a:t>
            </a:r>
            <a:r>
              <a:rPr sz="2000" spc="-5" dirty="0">
                <a:latin typeface="Comic Sans MS"/>
                <a:cs typeface="Comic Sans MS"/>
              </a:rPr>
              <a:t>jaringan yang berbeda dan layanan</a:t>
            </a:r>
            <a:r>
              <a:rPr sz="2000" spc="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online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omic Sans MS"/>
                <a:cs typeface="Comic Sans MS"/>
              </a:rPr>
              <a:t>Jalankan aplikasi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bersamaan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4996180" algn="l"/>
                <a:tab pos="5964555" algn="l"/>
                <a:tab pos="7029450" algn="l"/>
                <a:tab pos="7654290" algn="l"/>
                <a:tab pos="9255125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Comp</a:t>
            </a:r>
            <a:r>
              <a:rPr sz="2200" b="1" spc="10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tibil</a:t>
            </a:r>
            <a:r>
              <a:rPr sz="2200" b="1" spc="-15" dirty="0">
                <a:solidFill>
                  <a:srgbClr val="006FC0"/>
                </a:solidFill>
                <a:latin typeface="Comic Sans MS"/>
                <a:cs typeface="Comic Sans MS"/>
              </a:rPr>
              <a:t>i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y</a:t>
            </a:r>
            <a:r>
              <a:rPr sz="2200" b="1" spc="40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</a:t>
            </a:r>
            <a:r>
              <a:rPr sz="2200" b="1" spc="5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in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g</a:t>
            </a:r>
            <a:r>
              <a:rPr sz="2200" b="1" spc="41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st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ka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fungs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oduk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ehandalan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pa</a:t>
            </a:r>
            <a:r>
              <a:rPr sz="2200" spc="-20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browser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didukung </a:t>
            </a:r>
            <a:r>
              <a:rPr sz="2200" spc="-5" dirty="0">
                <a:latin typeface="Comic Sans MS"/>
                <a:cs typeface="Comic Sans MS"/>
              </a:rPr>
              <a:t>dan platform yang ada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komputer</a:t>
            </a:r>
            <a:r>
              <a:rPr sz="2200" spc="20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pelanggan.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908939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Configuration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Compatibility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r>
              <a:rPr sz="3600" b="1" spc="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(Cont.)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54607"/>
            <a:ext cx="9143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Pedoman </a:t>
            </a:r>
            <a:r>
              <a:rPr sz="2400" dirty="0">
                <a:latin typeface="Comic Sans MS"/>
                <a:cs typeface="Comic Sans MS"/>
              </a:rPr>
              <a:t>pengujian </a:t>
            </a:r>
            <a:r>
              <a:rPr sz="2400" spc="-5" dirty="0">
                <a:latin typeface="Comic Sans MS"/>
                <a:cs typeface="Comic Sans MS"/>
              </a:rPr>
              <a:t>aplikasi web (dengan </a:t>
            </a:r>
            <a:r>
              <a:rPr sz="2400" spc="-10" dirty="0">
                <a:latin typeface="Comic Sans MS"/>
                <a:cs typeface="Comic Sans MS"/>
              </a:rPr>
              <a:t>daftar </a:t>
            </a:r>
            <a:r>
              <a:rPr sz="2400" dirty="0">
                <a:latin typeface="Comic Sans MS"/>
                <a:cs typeface="Comic Sans MS"/>
              </a:rPr>
              <a:t>platform </a:t>
            </a:r>
            <a:r>
              <a:rPr sz="2400" spc="-10" dirty="0">
                <a:latin typeface="Comic Sans MS"/>
                <a:cs typeface="Comic Sans MS"/>
              </a:rPr>
              <a:t>dan  </a:t>
            </a:r>
            <a:r>
              <a:rPr sz="2400" spc="-5" dirty="0">
                <a:latin typeface="Comic Sans MS"/>
                <a:cs typeface="Comic Sans MS"/>
              </a:rPr>
              <a:t>browser </a:t>
            </a:r>
            <a:r>
              <a:rPr sz="2400" dirty="0">
                <a:latin typeface="Comic Sans MS"/>
                <a:cs typeface="Comic Sans MS"/>
              </a:rPr>
              <a:t>lingkungan yang </a:t>
            </a:r>
            <a:r>
              <a:rPr sz="2400" spc="-5" dirty="0">
                <a:latin typeface="Comic Sans MS"/>
                <a:cs typeface="Comic Sans MS"/>
              </a:rPr>
              <a:t>akan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diuji).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819" y="2401823"/>
            <a:ext cx="8450580" cy="3823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598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Keandalan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dan</a:t>
            </a:r>
            <a:r>
              <a:rPr sz="3600" b="1" spc="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Ketersediaan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21005"/>
            <a:ext cx="9863455" cy="49041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Persyaratan </a:t>
            </a:r>
            <a:r>
              <a:rPr sz="1800" dirty="0">
                <a:latin typeface="Comic Sans MS"/>
                <a:cs typeface="Comic Sans MS"/>
              </a:rPr>
              <a:t>utama </a:t>
            </a:r>
            <a:r>
              <a:rPr sz="1800" spc="-5" dirty="0">
                <a:latin typeface="Comic Sans MS"/>
                <a:cs typeface="Comic Sans MS"/>
              </a:rPr>
              <a:t>dari </a:t>
            </a:r>
            <a:r>
              <a:rPr sz="1800" dirty="0">
                <a:latin typeface="Comic Sans MS"/>
                <a:cs typeface="Comic Sans MS"/>
              </a:rPr>
              <a:t>sebuah situs </a:t>
            </a:r>
            <a:r>
              <a:rPr sz="1800" spc="-5" dirty="0">
                <a:latin typeface="Comic Sans MS"/>
                <a:cs typeface="Comic Sans MS"/>
              </a:rPr>
              <a:t>web </a:t>
            </a:r>
            <a:r>
              <a:rPr sz="1800" dirty="0">
                <a:latin typeface="Comic Sans MS"/>
                <a:cs typeface="Comic Sans MS"/>
              </a:rPr>
              <a:t>adalah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bahwa:</a:t>
            </a:r>
            <a:endParaRPr sz="1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omic Sans MS"/>
                <a:cs typeface="Comic Sans MS"/>
              </a:rPr>
              <a:t>Ini tersedia setiap kali pengguna memintanya, </a:t>
            </a:r>
            <a:r>
              <a:rPr sz="2000" dirty="0">
                <a:latin typeface="Comic Sans MS"/>
                <a:cs typeface="Comic Sans MS"/>
              </a:rPr>
              <a:t>24 </a:t>
            </a:r>
            <a:r>
              <a:rPr sz="2000" spc="-5" dirty="0">
                <a:latin typeface="Comic Sans MS"/>
                <a:cs typeface="Comic Sans MS"/>
              </a:rPr>
              <a:t>jam setiap</a:t>
            </a:r>
            <a:r>
              <a:rPr sz="2000" spc="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hari.</a:t>
            </a:r>
            <a:endParaRPr sz="2000">
              <a:latin typeface="Comic Sans MS"/>
              <a:cs typeface="Comic Sans MS"/>
            </a:endParaRPr>
          </a:p>
          <a:p>
            <a:pPr marL="812800" marR="5715" indent="-342900">
              <a:lnSpc>
                <a:spcPct val="150000"/>
              </a:lnSpc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omic Sans MS"/>
                <a:cs typeface="Comic Sans MS"/>
              </a:rPr>
              <a:t>Jumlah pengguna yang mengakses </a:t>
            </a:r>
            <a:r>
              <a:rPr sz="2000" dirty="0">
                <a:latin typeface="Comic Sans MS"/>
                <a:cs typeface="Comic Sans MS"/>
              </a:rPr>
              <a:t>situs </a:t>
            </a:r>
            <a:r>
              <a:rPr sz="2000" spc="-5" dirty="0">
                <a:latin typeface="Comic Sans MS"/>
                <a:cs typeface="Comic Sans MS"/>
              </a:rPr>
              <a:t>web </a:t>
            </a:r>
            <a:r>
              <a:rPr sz="2000" dirty="0">
                <a:latin typeface="Comic Sans MS"/>
                <a:cs typeface="Comic Sans MS"/>
              </a:rPr>
              <a:t>secara </a:t>
            </a:r>
            <a:r>
              <a:rPr sz="2000" spc="-5" dirty="0">
                <a:latin typeface="Comic Sans MS"/>
                <a:cs typeface="Comic Sans MS"/>
              </a:rPr>
              <a:t>bersamaan juga dapat  </a:t>
            </a:r>
            <a:r>
              <a:rPr sz="2000" dirty="0">
                <a:latin typeface="Comic Sans MS"/>
                <a:cs typeface="Comic Sans MS"/>
              </a:rPr>
              <a:t>mempengaruhi </a:t>
            </a:r>
            <a:r>
              <a:rPr sz="2000" spc="-5" dirty="0">
                <a:latin typeface="Comic Sans MS"/>
                <a:cs typeface="Comic Sans MS"/>
              </a:rPr>
              <a:t>ketersediaan </a:t>
            </a:r>
            <a:r>
              <a:rPr sz="2000" dirty="0">
                <a:latin typeface="Comic Sans MS"/>
                <a:cs typeface="Comic Sans MS"/>
              </a:rPr>
              <a:t>situs.</a:t>
            </a:r>
            <a:endParaRPr sz="2000">
              <a:latin typeface="Comic Sans MS"/>
              <a:cs typeface="Comic Sans MS"/>
            </a:endParaRPr>
          </a:p>
          <a:p>
            <a:pPr marL="299085" marR="6350" indent="-287020">
              <a:lnSpc>
                <a:spcPct val="150100"/>
              </a:lnSpc>
              <a:spcBef>
                <a:spcPts val="5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Untuk menilai ketersediaan, tester harus membangun </a:t>
            </a:r>
            <a:r>
              <a:rPr sz="1800" spc="-10" dirty="0">
                <a:latin typeface="Comic Sans MS"/>
                <a:cs typeface="Comic Sans MS"/>
              </a:rPr>
              <a:t>tes </a:t>
            </a:r>
            <a:r>
              <a:rPr sz="1800" dirty="0">
                <a:latin typeface="Comic Sans MS"/>
                <a:cs typeface="Comic Sans MS"/>
              </a:rPr>
              <a:t>sekitar </a:t>
            </a:r>
            <a:r>
              <a:rPr sz="1800" spc="-5" dirty="0">
                <a:latin typeface="Comic Sans MS"/>
                <a:cs typeface="Comic Sans MS"/>
              </a:rPr>
              <a:t>penggunaan yang dapat  </a:t>
            </a:r>
            <a:r>
              <a:rPr sz="1800" dirty="0">
                <a:latin typeface="Comic Sans MS"/>
                <a:cs typeface="Comic Sans MS"/>
              </a:rPr>
              <a:t>mencakup:</a:t>
            </a:r>
            <a:endParaRPr sz="1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toko aplikasi: kampanye </a:t>
            </a:r>
            <a:r>
              <a:rPr sz="2000" dirty="0">
                <a:latin typeface="Comic Sans MS"/>
                <a:cs typeface="Comic Sans MS"/>
              </a:rPr>
              <a:t>promosi </a:t>
            </a:r>
            <a:r>
              <a:rPr sz="2000" spc="-5" dirty="0">
                <a:latin typeface="Comic Sans MS"/>
                <a:cs typeface="Comic Sans MS"/>
              </a:rPr>
              <a:t>dan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penjualan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Untuk siklus </a:t>
            </a:r>
            <a:r>
              <a:rPr sz="2000" spc="-5" dirty="0">
                <a:latin typeface="Comic Sans MS"/>
                <a:cs typeface="Comic Sans MS"/>
              </a:rPr>
              <a:t>bisnis: akhir bulan dan tanggal akhir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kuartal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aplikasi perbankan: tanggal deposit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langsung</a:t>
            </a:r>
            <a:endParaRPr sz="2000">
              <a:latin typeface="Comic Sans MS"/>
              <a:cs typeface="Comic Sans MS"/>
            </a:endParaRPr>
          </a:p>
          <a:p>
            <a:pPr marL="812800" marR="5080" indent="-342900">
              <a:lnSpc>
                <a:spcPct val="150000"/>
              </a:lnSpc>
              <a:tabLst>
                <a:tab pos="812165" algn="l"/>
                <a:tab pos="1837055" algn="l"/>
                <a:tab pos="3639820" algn="l"/>
                <a:tab pos="5041900" algn="l"/>
                <a:tab pos="6342380" algn="l"/>
                <a:tab pos="7176134" algn="l"/>
                <a:tab pos="8242934" algn="l"/>
                <a:tab pos="943610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omic Sans MS"/>
                <a:cs typeface="Comic Sans MS"/>
              </a:rPr>
              <a:t>Sela</a:t>
            </a:r>
            <a:r>
              <a:rPr sz="2000" dirty="0">
                <a:latin typeface="Comic Sans MS"/>
                <a:cs typeface="Comic Sans MS"/>
              </a:rPr>
              <a:t>ma	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10" dirty="0">
                <a:latin typeface="Comic Sans MS"/>
                <a:cs typeface="Comic Sans MS"/>
              </a:rPr>
              <a:t>m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lih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raa</a:t>
            </a:r>
            <a:r>
              <a:rPr sz="2000" dirty="0">
                <a:latin typeface="Comic Sans MS"/>
                <a:cs typeface="Comic Sans MS"/>
              </a:rPr>
              <a:t>n: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10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rluka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10" dirty="0">
                <a:latin typeface="Comic Sans MS"/>
                <a:cs typeface="Comic Sans MS"/>
              </a:rPr>
              <a:t>o</a:t>
            </a:r>
            <a:r>
              <a:rPr sz="2000" spc="-5" dirty="0">
                <a:latin typeface="Comic Sans MS"/>
                <a:cs typeface="Comic Sans MS"/>
              </a:rPr>
              <a:t>w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spc="-5" dirty="0">
                <a:latin typeface="Comic Sans MS"/>
                <a:cs typeface="Comic Sans MS"/>
              </a:rPr>
              <a:t>tim</a:t>
            </a:r>
            <a:r>
              <a:rPr sz="2000" dirty="0">
                <a:latin typeface="Comic Sans MS"/>
                <a:cs typeface="Comic Sans MS"/>
              </a:rPr>
              <a:t>e	un</a:t>
            </a:r>
            <a:r>
              <a:rPr sz="2000" spc="-15" dirty="0">
                <a:latin typeface="Comic Sans MS"/>
                <a:cs typeface="Comic Sans MS"/>
              </a:rPr>
              <a:t>tu</a:t>
            </a:r>
            <a:r>
              <a:rPr sz="2000" dirty="0">
                <a:latin typeface="Comic Sans MS"/>
                <a:cs typeface="Comic Sans MS"/>
              </a:rPr>
              <a:t>k	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-15" dirty="0">
                <a:latin typeface="Comic Sans MS"/>
                <a:cs typeface="Comic Sans MS"/>
              </a:rPr>
              <a:t>k</a:t>
            </a:r>
            <a:r>
              <a:rPr sz="2000" dirty="0">
                <a:latin typeface="Comic Sans MS"/>
                <a:cs typeface="Comic Sans MS"/>
              </a:rPr>
              <a:t>up,	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pgr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,	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  operasi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lainnya.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6746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Performance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493393"/>
            <a:ext cx="9864725" cy="428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2482850" algn="l"/>
                <a:tab pos="3786504" algn="l"/>
                <a:tab pos="5904865" algn="l"/>
                <a:tab pos="7200265" algn="l"/>
                <a:tab pos="8420100" algn="l"/>
                <a:tab pos="8976360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Comic Sans MS"/>
                <a:cs typeface="Comic Sans MS"/>
              </a:rPr>
              <a:t>e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rformanc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e	</a:t>
            </a:r>
            <a:r>
              <a:rPr sz="2400" b="1" spc="-15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estin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g	</a:t>
            </a:r>
            <a:r>
              <a:rPr sz="2400" dirty="0">
                <a:latin typeface="Comic Sans MS"/>
                <a:cs typeface="Comic Sans MS"/>
              </a:rPr>
              <a:t>menge</a:t>
            </a:r>
            <a:r>
              <a:rPr sz="2400" spc="-10" dirty="0">
                <a:latin typeface="Comic Sans MS"/>
                <a:cs typeface="Comic Sans MS"/>
              </a:rPr>
              <a:t>v</a:t>
            </a:r>
            <a:r>
              <a:rPr sz="2400" dirty="0">
                <a:latin typeface="Comic Sans MS"/>
                <a:cs typeface="Comic Sans MS"/>
              </a:rPr>
              <a:t>alu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si	</a:t>
            </a:r>
            <a:r>
              <a:rPr sz="2400" spc="-5" dirty="0">
                <a:latin typeface="Comic Sans MS"/>
                <a:cs typeface="Comic Sans MS"/>
              </a:rPr>
              <a:t>ki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j</a:t>
            </a:r>
            <a:r>
              <a:rPr sz="2400" dirty="0">
                <a:latin typeface="Comic Sans MS"/>
                <a:cs typeface="Comic Sans MS"/>
              </a:rPr>
              <a:t>a	si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em	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baw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  </a:t>
            </a:r>
            <a:r>
              <a:rPr sz="2400" spc="-5" dirty="0">
                <a:latin typeface="Comic Sans MS"/>
                <a:cs typeface="Comic Sans MS"/>
              </a:rPr>
              <a:t>penggunaan normal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berat.</a:t>
            </a:r>
            <a:endParaRPr sz="2400">
              <a:latin typeface="Comic Sans MS"/>
              <a:cs typeface="Comic Sans MS"/>
            </a:endParaRPr>
          </a:p>
          <a:p>
            <a:pPr marL="355600" marR="5715" indent="-342900">
              <a:lnSpc>
                <a:spcPct val="15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Kinerja </a:t>
            </a:r>
            <a:r>
              <a:rPr sz="2400" spc="-5" dirty="0">
                <a:latin typeface="Comic Sans MS"/>
                <a:cs typeface="Comic Sans MS"/>
              </a:rPr>
              <a:t>website sangat penting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keberhasilan setiap aplikasi 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Tes</a:t>
            </a:r>
            <a:r>
              <a:rPr sz="2400" spc="-4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Kinerja: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75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Scalability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Load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Stress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949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Silabus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Mata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Kuliah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91923"/>
            <a:ext cx="5643880" cy="3957954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527685" algn="l"/>
              </a:tabLst>
            </a:pPr>
            <a:r>
              <a:rPr sz="2400" spc="-5" dirty="0">
                <a:latin typeface="Comic Sans MS"/>
                <a:cs typeface="Comic Sans MS"/>
              </a:rPr>
              <a:t>8.	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5" dirty="0">
                <a:latin typeface="Comic Sans MS"/>
                <a:cs typeface="Comic Sans MS"/>
              </a:rPr>
              <a:t>App. </a:t>
            </a:r>
            <a:r>
              <a:rPr sz="2400" dirty="0">
                <a:latin typeface="Comic Sans MS"/>
                <a:cs typeface="Comic Sans MS"/>
              </a:rPr>
              <a:t>Process and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Architecture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27685" algn="l"/>
              </a:tabLst>
            </a:pPr>
            <a:r>
              <a:rPr sz="2400" spc="-5" dirty="0">
                <a:latin typeface="Comic Sans MS"/>
                <a:cs typeface="Comic Sans MS"/>
              </a:rPr>
              <a:t>9.	</a:t>
            </a:r>
            <a:r>
              <a:rPr sz="2400" dirty="0">
                <a:latin typeface="Comic Sans MS"/>
                <a:cs typeface="Comic Sans MS"/>
              </a:rPr>
              <a:t>WebE </a:t>
            </a:r>
            <a:r>
              <a:rPr sz="2400" spc="-5" dirty="0">
                <a:latin typeface="Comic Sans MS"/>
                <a:cs typeface="Comic Sans MS"/>
              </a:rPr>
              <a:t>Design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(1)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omic Sans MS"/>
                <a:cs typeface="Comic Sans MS"/>
              </a:rPr>
              <a:t>10. </a:t>
            </a:r>
            <a:r>
              <a:rPr sz="2400" dirty="0">
                <a:latin typeface="Comic Sans MS"/>
                <a:cs typeface="Comic Sans MS"/>
              </a:rPr>
              <a:t>WebE Design</a:t>
            </a:r>
            <a:r>
              <a:rPr sz="2400" spc="1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(2)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27685" algn="l"/>
              </a:tabLst>
            </a:pPr>
            <a:r>
              <a:rPr sz="2400" spc="-5" dirty="0">
                <a:latin typeface="Comic Sans MS"/>
                <a:cs typeface="Comic Sans MS"/>
              </a:rPr>
              <a:t>11.	</a:t>
            </a:r>
            <a:r>
              <a:rPr sz="2400" dirty="0">
                <a:latin typeface="Comic Sans MS"/>
                <a:cs typeface="Comic Sans MS"/>
              </a:rPr>
              <a:t>Real Time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Software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i="1" spc="-5" dirty="0">
                <a:solidFill>
                  <a:srgbClr val="FF0000"/>
                </a:solidFill>
                <a:latin typeface="Comic Sans MS"/>
                <a:cs typeface="Comic Sans MS"/>
              </a:rPr>
              <a:t>12. Pengujian </a:t>
            </a:r>
            <a:r>
              <a:rPr sz="2800" i="1" spc="-10" dirty="0">
                <a:solidFill>
                  <a:srgbClr val="FF0000"/>
                </a:solidFill>
                <a:latin typeface="Comic Sans MS"/>
                <a:cs typeface="Comic Sans MS"/>
              </a:rPr>
              <a:t>Aplikasi</a:t>
            </a:r>
            <a:r>
              <a:rPr sz="2800" i="1" spc="-4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omic Sans MS"/>
                <a:cs typeface="Comic Sans MS"/>
              </a:rPr>
              <a:t>Web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Comic Sans MS"/>
                <a:cs typeface="Comic Sans MS"/>
              </a:rPr>
              <a:t>13. </a:t>
            </a:r>
            <a:r>
              <a:rPr sz="2400" dirty="0">
                <a:latin typeface="Comic Sans MS"/>
                <a:cs typeface="Comic Sans MS"/>
              </a:rPr>
              <a:t>Present </a:t>
            </a:r>
            <a:r>
              <a:rPr sz="2400" spc="-5" dirty="0">
                <a:latin typeface="Comic Sans MS"/>
                <a:cs typeface="Comic Sans MS"/>
              </a:rPr>
              <a:t>Tugas</a:t>
            </a:r>
            <a:r>
              <a:rPr sz="2400" spc="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Besar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14. </a:t>
            </a:r>
            <a:r>
              <a:rPr sz="2400" dirty="0">
                <a:latin typeface="Comic Sans MS"/>
                <a:cs typeface="Comic Sans MS"/>
              </a:rPr>
              <a:t>Present </a:t>
            </a:r>
            <a:r>
              <a:rPr sz="2400" spc="-5" dirty="0">
                <a:latin typeface="Comic Sans MS"/>
                <a:cs typeface="Comic Sans MS"/>
              </a:rPr>
              <a:t>Tugas</a:t>
            </a:r>
            <a:r>
              <a:rPr sz="2400" spc="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Besar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332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Performance: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Scalability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493393"/>
            <a:ext cx="98615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3837940" algn="l"/>
                <a:tab pos="5572760" algn="l"/>
                <a:tab pos="6394450" algn="l"/>
                <a:tab pos="7317740" algn="l"/>
                <a:tab pos="8895080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calability</a:t>
            </a:r>
            <a:r>
              <a:rPr sz="2400" b="1" spc="5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menyangkut	</a:t>
            </a:r>
            <a:r>
              <a:rPr sz="2400" spc="-5" dirty="0">
                <a:latin typeface="Comic Sans MS"/>
                <a:cs typeface="Comic Sans MS"/>
              </a:rPr>
              <a:t>kema</a:t>
            </a:r>
            <a:r>
              <a:rPr sz="2400" spc="-2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puan	situs	untuk	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en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ngan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volu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 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jenis kegiatan yang dapat terjadi </a:t>
            </a:r>
            <a:r>
              <a:rPr sz="2400" dirty="0">
                <a:latin typeface="Comic Sans MS"/>
                <a:cs typeface="Comic Sans MS"/>
              </a:rPr>
              <a:t>setelah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peluncuran.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Berikut jenis </a:t>
            </a:r>
            <a:r>
              <a:rPr sz="2400" dirty="0">
                <a:latin typeface="Comic Sans MS"/>
                <a:cs typeface="Comic Sans MS"/>
              </a:rPr>
              <a:t>skenario </a:t>
            </a:r>
            <a:r>
              <a:rPr sz="2400" spc="-5" dirty="0">
                <a:latin typeface="Comic Sans MS"/>
                <a:cs typeface="Comic Sans MS"/>
              </a:rPr>
              <a:t>yang </a:t>
            </a:r>
            <a:r>
              <a:rPr sz="2400" dirty="0">
                <a:latin typeface="Comic Sans MS"/>
                <a:cs typeface="Comic Sans MS"/>
              </a:rPr>
              <a:t>mempengaruhi</a:t>
            </a:r>
            <a:r>
              <a:rPr sz="2400" spc="-4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skalabilitas: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6206" y="3314775"/>
            <a:ext cx="1354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lingkungan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2247" y="3146022"/>
            <a:ext cx="7830184" cy="203835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354965" algn="l"/>
                <a:tab pos="1838325" algn="l"/>
                <a:tab pos="2827655" algn="l"/>
                <a:tab pos="4404995" algn="l"/>
                <a:tab pos="5876290" algn="l"/>
                <a:tab pos="691705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0" dirty="0">
                <a:latin typeface="Comic Sans MS"/>
                <a:cs typeface="Comic Sans MS"/>
              </a:rPr>
              <a:t>Se</a:t>
            </a:r>
            <a:r>
              <a:rPr sz="2200" spc="-5" dirty="0">
                <a:latin typeface="Comic Sans MS"/>
                <a:cs typeface="Comic Sans MS"/>
              </a:rPr>
              <a:t>bera</a:t>
            </a:r>
            <a:r>
              <a:rPr sz="2200" dirty="0">
                <a:latin typeface="Comic Sans MS"/>
                <a:cs typeface="Comic Sans MS"/>
              </a:rPr>
              <a:t>p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20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ka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lingkungan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ngujia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sesuai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20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omic Sans MS"/>
                <a:cs typeface="Comic Sans MS"/>
              </a:rPr>
              <a:t>produksi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49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Jutaan pengguna mengakses situs selama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peluncuran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49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Aktivitas karena promosi</a:t>
            </a:r>
            <a:r>
              <a:rPr sz="2200" spc="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pemasaran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520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Performance: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Load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84324"/>
            <a:ext cx="986472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Tujuan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dirty="0">
                <a:latin typeface="Comic Sans MS"/>
                <a:cs typeface="Comic Sans MS"/>
              </a:rPr>
              <a:t>pengujian </a:t>
            </a:r>
            <a:r>
              <a:rPr sz="2400" spc="-5" dirty="0">
                <a:latin typeface="Comic Sans MS"/>
                <a:cs typeface="Comic Sans MS"/>
              </a:rPr>
              <a:t>beban adalah </a:t>
            </a:r>
            <a:r>
              <a:rPr sz="2400" dirty="0">
                <a:latin typeface="Comic Sans MS"/>
                <a:cs typeface="Comic Sans MS"/>
              </a:rPr>
              <a:t>model </a:t>
            </a:r>
            <a:r>
              <a:rPr sz="2400" spc="-5" dirty="0">
                <a:latin typeface="Comic Sans MS"/>
                <a:cs typeface="Comic Sans MS"/>
              </a:rPr>
              <a:t>pengalaman dunia nyata,  </a:t>
            </a:r>
            <a:r>
              <a:rPr sz="2400" spc="-10" dirty="0">
                <a:latin typeface="Comic Sans MS"/>
                <a:cs typeface="Comic Sans MS"/>
              </a:rPr>
              <a:t>biasanya </a:t>
            </a:r>
            <a:r>
              <a:rPr sz="2400" spc="-5" dirty="0">
                <a:latin typeface="Comic Sans MS"/>
                <a:cs typeface="Comic Sans MS"/>
              </a:rPr>
              <a:t>dengan menghasilkan banyak simulasi </a:t>
            </a:r>
            <a:r>
              <a:rPr sz="2400" dirty="0">
                <a:latin typeface="Comic Sans MS"/>
                <a:cs typeface="Comic Sans MS"/>
              </a:rPr>
              <a:t>pengguna </a:t>
            </a:r>
            <a:r>
              <a:rPr sz="2400" spc="-5" dirty="0">
                <a:latin typeface="Comic Sans MS"/>
                <a:cs typeface="Comic Sans MS"/>
              </a:rPr>
              <a:t>yang  mengakses </a:t>
            </a:r>
            <a:r>
              <a:rPr sz="2400" dirty="0">
                <a:latin typeface="Comic Sans MS"/>
                <a:cs typeface="Comic Sans MS"/>
              </a:rPr>
              <a:t>situs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Beban </a:t>
            </a:r>
            <a:r>
              <a:rPr sz="2400" dirty="0">
                <a:latin typeface="Comic Sans MS"/>
                <a:cs typeface="Comic Sans MS"/>
              </a:rPr>
              <a:t>pengujian mungkin perlu </a:t>
            </a:r>
            <a:r>
              <a:rPr sz="2400" spc="-5" dirty="0">
                <a:latin typeface="Comic Sans MS"/>
                <a:cs typeface="Comic Sans MS"/>
              </a:rPr>
              <a:t>diulang setidaknya</a:t>
            </a:r>
            <a:r>
              <a:rPr sz="2400" spc="-3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sekali.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473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Performance: Stress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047" y="1457350"/>
            <a:ext cx="9865360" cy="478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620" indent="-28702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Stress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2200" spc="-10" dirty="0">
                <a:latin typeface="Comic Sans MS"/>
                <a:cs typeface="Comic Sans MS"/>
              </a:rPr>
              <a:t>terdiri dari </a:t>
            </a:r>
            <a:r>
              <a:rPr sz="2200" spc="-5" dirty="0">
                <a:latin typeface="Comic Sans MS"/>
                <a:cs typeface="Comic Sans MS"/>
              </a:rPr>
              <a:t>mengukur sistem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berbagai </a:t>
            </a:r>
            <a:r>
              <a:rPr sz="2200" spc="-10" dirty="0">
                <a:latin typeface="Comic Sans MS"/>
                <a:cs typeface="Comic Sans MS"/>
              </a:rPr>
              <a:t>beban </a:t>
            </a:r>
            <a:r>
              <a:rPr sz="2200" spc="-5" dirty="0">
                <a:latin typeface="Comic Sans MS"/>
                <a:cs typeface="Comic Sans MS"/>
              </a:rPr>
              <a:t>untuk  </a:t>
            </a:r>
            <a:r>
              <a:rPr sz="2200" spc="-10" dirty="0">
                <a:latin typeface="Comic Sans MS"/>
                <a:cs typeface="Comic Sans MS"/>
              </a:rPr>
              <a:t>mengevaluasi kinerja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dihasilkan.</a:t>
            </a:r>
            <a:endParaRPr sz="2200">
              <a:latin typeface="Comic Sans MS"/>
              <a:cs typeface="Comic Sans MS"/>
            </a:endParaRPr>
          </a:p>
          <a:p>
            <a:pPr marL="299085" marR="7620" indent="-287020">
              <a:lnSpc>
                <a:spcPct val="150000"/>
              </a:lnSpc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Stress testing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menggunakan alat otomatis. </a:t>
            </a:r>
            <a:r>
              <a:rPr sz="2200" spc="-10" dirty="0">
                <a:latin typeface="Comic Sans MS"/>
                <a:cs typeface="Comic Sans MS"/>
              </a:rPr>
              <a:t>Alat dapat </a:t>
            </a:r>
            <a:r>
              <a:rPr sz="2200" spc="-5" dirty="0">
                <a:latin typeface="Comic Sans MS"/>
                <a:cs typeface="Comic Sans MS"/>
              </a:rPr>
              <a:t>melaporkan  </a:t>
            </a:r>
            <a:r>
              <a:rPr sz="2200" spc="-10" dirty="0">
                <a:latin typeface="Comic Sans MS"/>
                <a:cs typeface="Comic Sans MS"/>
              </a:rPr>
              <a:t>jenis informasi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berikut: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4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Jumlah </a:t>
            </a:r>
            <a:r>
              <a:rPr sz="2000" spc="-5" dirty="0">
                <a:latin typeface="Comic Sans MS"/>
                <a:cs typeface="Comic Sans MS"/>
              </a:rPr>
              <a:t>permintaan, transaksi dan kilobyte/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detik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  <a:tab pos="1755775" algn="l"/>
                <a:tab pos="2588260" algn="l"/>
                <a:tab pos="3199130" algn="l"/>
                <a:tab pos="4149090" algn="l"/>
                <a:tab pos="4782820" algn="l"/>
                <a:tab pos="6021070" algn="l"/>
                <a:tab pos="7249159" algn="l"/>
                <a:tab pos="8722995" algn="l"/>
                <a:tab pos="916051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5" dirty="0">
                <a:latin typeface="Comic Sans MS"/>
                <a:cs typeface="Comic Sans MS"/>
              </a:rPr>
              <a:t>Wa</a:t>
            </a:r>
            <a:r>
              <a:rPr sz="2000" spc="-1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u	</a:t>
            </a:r>
            <a:r>
              <a:rPr sz="2000" spc="-5" dirty="0">
                <a:latin typeface="Comic Sans MS"/>
                <a:cs typeface="Comic Sans MS"/>
              </a:rPr>
              <a:t>rou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d	</a:t>
            </a:r>
            <a:r>
              <a:rPr sz="2000" spc="-5" dirty="0">
                <a:latin typeface="Comic Sans MS"/>
                <a:cs typeface="Comic Sans MS"/>
              </a:rPr>
              <a:t>tri</a:t>
            </a:r>
            <a:r>
              <a:rPr sz="2000" dirty="0">
                <a:latin typeface="Comic Sans MS"/>
                <a:cs typeface="Comic Sans MS"/>
              </a:rPr>
              <a:t>p	(</a:t>
            </a:r>
            <a:r>
              <a:rPr sz="2000" spc="-5" dirty="0">
                <a:latin typeface="Comic Sans MS"/>
                <a:cs typeface="Comic Sans MS"/>
              </a:rPr>
              <a:t>w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5" dirty="0">
                <a:latin typeface="Comic Sans MS"/>
                <a:cs typeface="Comic Sans MS"/>
              </a:rPr>
              <a:t>k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u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i	pen</a:t>
            </a:r>
            <a:r>
              <a:rPr sz="2000" spc="5" dirty="0">
                <a:latin typeface="Comic Sans MS"/>
                <a:cs typeface="Comic Sans MS"/>
              </a:rPr>
              <a:t>g</a:t>
            </a:r>
            <a:r>
              <a:rPr sz="2000" dirty="0">
                <a:latin typeface="Comic Sans MS"/>
                <a:cs typeface="Comic Sans MS"/>
              </a:rPr>
              <a:t>guna	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spc="-15" dirty="0">
                <a:latin typeface="Comic Sans MS"/>
                <a:cs typeface="Comic Sans MS"/>
              </a:rPr>
              <a:t>b</a:t>
            </a:r>
            <a:r>
              <a:rPr sz="2000" dirty="0">
                <a:latin typeface="Comic Sans MS"/>
                <a:cs typeface="Comic Sans MS"/>
              </a:rPr>
              <a:t>u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t	p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rmint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dirty="0">
                <a:latin typeface="Comic Sans MS"/>
                <a:cs typeface="Comic Sans MS"/>
              </a:rPr>
              <a:t>e	</a:t>
            </a:r>
            <a:r>
              <a:rPr sz="2000" spc="-5" dirty="0">
                <a:latin typeface="Comic Sans MS"/>
                <a:cs typeface="Comic Sans MS"/>
              </a:rPr>
              <a:t>w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u</a:t>
            </a:r>
            <a:endParaRPr sz="20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Comic Sans MS"/>
                <a:cs typeface="Comic Sans MS"/>
              </a:rPr>
              <a:t>bahwa pengguna menerima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hasil)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Jumlah </a:t>
            </a:r>
            <a:r>
              <a:rPr sz="2000" spc="-5" dirty="0">
                <a:latin typeface="Comic Sans MS"/>
                <a:cs typeface="Comic Sans MS"/>
              </a:rPr>
              <a:t>koneksi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bersamaan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Penurunan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kinerja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omic Sans MS"/>
                <a:cs typeface="Comic Sans MS"/>
              </a:rPr>
              <a:t>Jenis pengunjung ke </a:t>
            </a:r>
            <a:r>
              <a:rPr sz="2000" dirty="0">
                <a:latin typeface="Comic Sans MS"/>
                <a:cs typeface="Comic Sans MS"/>
              </a:rPr>
              <a:t>situs </a:t>
            </a:r>
            <a:r>
              <a:rPr sz="2000" spc="-5" dirty="0">
                <a:latin typeface="Comic Sans MS"/>
                <a:cs typeface="Comic Sans MS"/>
              </a:rPr>
              <a:t>dan jumlah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mereka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2247" y="6370726"/>
            <a:ext cx="6025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CPU </a:t>
            </a:r>
            <a:r>
              <a:rPr sz="2000" spc="-5" dirty="0">
                <a:latin typeface="Comic Sans MS"/>
                <a:cs typeface="Comic Sans MS"/>
              </a:rPr>
              <a:t>dan penggunaan </a:t>
            </a:r>
            <a:r>
              <a:rPr sz="2000" dirty="0">
                <a:latin typeface="Comic Sans MS"/>
                <a:cs typeface="Comic Sans MS"/>
              </a:rPr>
              <a:t>memori </a:t>
            </a:r>
            <a:r>
              <a:rPr sz="2000" spc="-5" dirty="0">
                <a:latin typeface="Comic Sans MS"/>
                <a:cs typeface="Comic Sans MS"/>
              </a:rPr>
              <a:t>dari server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aplikasi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597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Security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493393"/>
            <a:ext cx="98659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Security </a:t>
            </a:r>
            <a:r>
              <a:rPr sz="2400" spc="-5" dirty="0">
                <a:latin typeface="Comic Sans MS"/>
                <a:cs typeface="Comic Sans MS"/>
              </a:rPr>
              <a:t>adalah perhatian </a:t>
            </a:r>
            <a:r>
              <a:rPr sz="2400" spc="-10" dirty="0">
                <a:latin typeface="Comic Sans MS"/>
                <a:cs typeface="Comic Sans MS"/>
              </a:rPr>
              <a:t>utama </a:t>
            </a:r>
            <a:r>
              <a:rPr sz="2400" spc="-5" dirty="0">
                <a:latin typeface="Comic Sans MS"/>
                <a:cs typeface="Comic Sans MS"/>
              </a:rPr>
              <a:t>ketika berkomunikasi </a:t>
            </a:r>
            <a:r>
              <a:rPr sz="2400" spc="-10" dirty="0">
                <a:latin typeface="Comic Sans MS"/>
                <a:cs typeface="Comic Sans MS"/>
              </a:rPr>
              <a:t>dan  </a:t>
            </a:r>
            <a:r>
              <a:rPr sz="2400" spc="-5" dirty="0">
                <a:latin typeface="Comic Sans MS"/>
                <a:cs typeface="Comic Sans MS"/>
              </a:rPr>
              <a:t>melakukan bisnis sangat sensitif dan </a:t>
            </a:r>
            <a:r>
              <a:rPr sz="2400" spc="-10" dirty="0">
                <a:latin typeface="Comic Sans MS"/>
                <a:cs typeface="Comic Sans MS"/>
              </a:rPr>
              <a:t>transaksi </a:t>
            </a:r>
            <a:r>
              <a:rPr sz="2400" spc="-5" dirty="0">
                <a:latin typeface="Comic Sans MS"/>
                <a:cs typeface="Comic Sans MS"/>
              </a:rPr>
              <a:t>bisnis penting  </a:t>
            </a:r>
            <a:r>
              <a:rPr sz="2400" dirty="0">
                <a:latin typeface="Comic Sans MS"/>
                <a:cs typeface="Comic Sans MS"/>
              </a:rPr>
              <a:t>melalui</a:t>
            </a:r>
            <a:r>
              <a:rPr sz="2400" spc="-5" dirty="0">
                <a:latin typeface="Comic Sans MS"/>
                <a:cs typeface="Comic Sans MS"/>
              </a:rPr>
              <a:t> internet.</a:t>
            </a:r>
            <a:endParaRPr sz="24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Terlepas </a:t>
            </a:r>
            <a:r>
              <a:rPr sz="2400" spc="-5" dirty="0">
                <a:latin typeface="Comic Sans MS"/>
                <a:cs typeface="Comic Sans MS"/>
              </a:rPr>
              <a:t>apakah aplikasi mengharuskan </a:t>
            </a:r>
            <a:r>
              <a:rPr sz="2400" dirty="0">
                <a:latin typeface="Comic Sans MS"/>
                <a:cs typeface="Comic Sans MS"/>
              </a:rPr>
              <a:t>pengguna</a:t>
            </a:r>
            <a:r>
              <a:rPr sz="2400" spc="3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untuk</a:t>
            </a:r>
            <a:endParaRPr sz="2400">
              <a:latin typeface="Comic Sans MS"/>
              <a:cs typeface="Comic Sans MS"/>
            </a:endParaRPr>
          </a:p>
          <a:p>
            <a:pPr marL="355600" marR="508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Comic Sans MS"/>
                <a:cs typeface="Comic Sans MS"/>
              </a:rPr>
              <a:t>memasukkan password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mengakses website, tester harus  </a:t>
            </a:r>
            <a:r>
              <a:rPr sz="2400" dirty="0">
                <a:latin typeface="Comic Sans MS"/>
                <a:cs typeface="Comic Sans MS"/>
              </a:rPr>
              <a:t>memeriksa </a:t>
            </a:r>
            <a:r>
              <a:rPr sz="2400" spc="-5" dirty="0">
                <a:latin typeface="Comic Sans MS"/>
                <a:cs typeface="Comic Sans MS"/>
              </a:rPr>
              <a:t>ancaman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internet.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0686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End-to-end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Transaction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84324"/>
            <a:ext cx="98640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4941570" algn="l"/>
                <a:tab pos="5633720" algn="l"/>
                <a:tab pos="6537325" algn="l"/>
                <a:tab pos="7017384" algn="l"/>
                <a:tab pos="8532495" algn="l"/>
                <a:tab pos="9247505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En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d-to-e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nd</a:t>
            </a:r>
            <a:r>
              <a:rPr sz="2400" b="1" spc="114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trans</a:t>
            </a:r>
            <a:r>
              <a:rPr sz="2400" b="1" spc="-10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400" b="1" spc="10" dirty="0">
                <a:solidFill>
                  <a:srgbClr val="006FC0"/>
                </a:solidFill>
                <a:latin typeface="Comic Sans MS"/>
                <a:cs typeface="Comic Sans MS"/>
              </a:rPr>
              <a:t>c</a:t>
            </a:r>
            <a:r>
              <a:rPr sz="2400" b="1" spc="-5" dirty="0">
                <a:solidFill>
                  <a:srgbClr val="006FC0"/>
                </a:solidFill>
                <a:latin typeface="Comic Sans MS"/>
                <a:cs typeface="Comic Sans MS"/>
              </a:rPr>
              <a:t>tion</a:t>
            </a:r>
            <a:r>
              <a:rPr sz="2400" b="1" dirty="0">
                <a:solidFill>
                  <a:srgbClr val="006FC0"/>
                </a:solidFill>
                <a:latin typeface="Comic Sans MS"/>
                <a:cs typeface="Comic Sans MS"/>
              </a:rPr>
              <a:t>s</a:t>
            </a:r>
            <a:r>
              <a:rPr sz="2400" b="1" spc="12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ikut</a:t>
            </a:r>
            <a:r>
              <a:rPr sz="2400" dirty="0">
                <a:latin typeface="Comic Sans MS"/>
                <a:cs typeface="Comic Sans MS"/>
              </a:rPr>
              <a:t>i	alur	</a:t>
            </a:r>
            <a:r>
              <a:rPr sz="2400" spc="-5" dirty="0">
                <a:latin typeface="Comic Sans MS"/>
                <a:cs typeface="Comic Sans MS"/>
              </a:rPr>
              <a:t>kerj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e	pe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gg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i	aw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  </a:t>
            </a:r>
            <a:r>
              <a:rPr sz="2400" spc="-5" dirty="0">
                <a:latin typeface="Comic Sans MS"/>
                <a:cs typeface="Comic Sans MS"/>
              </a:rPr>
              <a:t>kunjungan sampai pelanggan meninggalkan</a:t>
            </a:r>
            <a:r>
              <a:rPr sz="2400" spc="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situs.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672" y="915924"/>
            <a:ext cx="3400425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2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Database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493393"/>
            <a:ext cx="9863455" cy="36455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Pengujian </a:t>
            </a:r>
            <a:r>
              <a:rPr sz="2400" spc="-10" dirty="0">
                <a:latin typeface="Comic Sans MS"/>
                <a:cs typeface="Comic Sans MS"/>
              </a:rPr>
              <a:t>database </a:t>
            </a:r>
            <a:r>
              <a:rPr sz="2400" dirty="0">
                <a:latin typeface="Comic Sans MS"/>
                <a:cs typeface="Comic Sans MS"/>
              </a:rPr>
              <a:t>merupakan </a:t>
            </a:r>
            <a:r>
              <a:rPr sz="2400" spc="-5" dirty="0">
                <a:latin typeface="Comic Sans MS"/>
                <a:cs typeface="Comic Sans MS"/>
              </a:rPr>
              <a:t>bagian penting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dirty="0">
                <a:latin typeface="Comic Sans MS"/>
                <a:cs typeface="Comic Sans MS"/>
              </a:rPr>
              <a:t>pengujian</a:t>
            </a:r>
            <a:r>
              <a:rPr sz="2400" spc="-3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Penyebab utama</a:t>
            </a:r>
            <a:r>
              <a:rPr sz="2400" spc="-4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meliputi: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75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Integritas </a:t>
            </a:r>
            <a:r>
              <a:rPr sz="2200" spc="-10" dirty="0">
                <a:latin typeface="Comic Sans MS"/>
                <a:cs typeface="Comic Sans MS"/>
              </a:rPr>
              <a:t>data (tidak </a:t>
            </a:r>
            <a:r>
              <a:rPr sz="2200" spc="-5" dirty="0">
                <a:latin typeface="Comic Sans MS"/>
                <a:cs typeface="Comic Sans MS"/>
              </a:rPr>
              <a:t>ada </a:t>
            </a:r>
            <a:r>
              <a:rPr sz="2200" spc="-10" dirty="0">
                <a:latin typeface="Comic Sans MS"/>
                <a:cs typeface="Comic Sans MS"/>
              </a:rPr>
              <a:t>data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corrupt)</a:t>
            </a:r>
            <a:endParaRPr sz="2200">
              <a:latin typeface="Comic Sans MS"/>
              <a:cs typeface="Comic Sans MS"/>
            </a:endParaRPr>
          </a:p>
          <a:p>
            <a:pPr marL="812800" marR="5080" indent="-342900">
              <a:lnSpc>
                <a:spcPts val="3960"/>
              </a:lnSpc>
              <a:spcBef>
                <a:spcPts val="350"/>
              </a:spcBef>
              <a:tabLst>
                <a:tab pos="812165" algn="l"/>
                <a:tab pos="2409825" algn="l"/>
                <a:tab pos="3225165" algn="l"/>
                <a:tab pos="4784725" algn="l"/>
                <a:tab pos="5603240" algn="l"/>
                <a:tab pos="6686550" algn="l"/>
                <a:tab pos="7503795" algn="l"/>
                <a:tab pos="895032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Ke</a:t>
            </a:r>
            <a:r>
              <a:rPr sz="2200" dirty="0">
                <a:latin typeface="Comic Sans MS"/>
                <a:cs typeface="Comic Sans MS"/>
              </a:rPr>
              <a:t>ab</a:t>
            </a:r>
            <a:r>
              <a:rPr sz="2200" spc="-5" dirty="0">
                <a:latin typeface="Comic Sans MS"/>
                <a:cs typeface="Comic Sans MS"/>
              </a:rPr>
              <a:t>sah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dat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(</a:t>
            </a:r>
            <a:r>
              <a:rPr sz="2200" spc="-10" dirty="0">
                <a:latin typeface="Comic Sans MS"/>
                <a:cs typeface="Comic Sans MS"/>
              </a:rPr>
              <a:t>info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masi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ur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berik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kepa</a:t>
            </a:r>
            <a:r>
              <a:rPr sz="2200" spc="-20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a  informasi pelanggan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akurat </a:t>
            </a:r>
            <a:r>
              <a:rPr sz="2200" spc="-10" dirty="0">
                <a:latin typeface="Comic Sans MS"/>
                <a:cs typeface="Comic Sans MS"/>
              </a:rPr>
              <a:t>berlalu kembali </a:t>
            </a:r>
            <a:r>
              <a:rPr sz="2200" spc="-5" dirty="0">
                <a:latin typeface="Comic Sans MS"/>
                <a:cs typeface="Comic Sans MS"/>
              </a:rPr>
              <a:t>ke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database)</a:t>
            </a:r>
            <a:endParaRPr sz="2200">
              <a:latin typeface="Comic Sans MS"/>
              <a:cs typeface="Comic Sans MS"/>
            </a:endParaRPr>
          </a:p>
          <a:p>
            <a:pPr marL="812800" marR="5080" indent="-342900">
              <a:lnSpc>
                <a:spcPts val="3960"/>
              </a:lnSpc>
              <a:spcBef>
                <a:spcPts val="5"/>
              </a:spcBef>
              <a:tabLst>
                <a:tab pos="812165" algn="l"/>
                <a:tab pos="2296795" algn="l"/>
                <a:tab pos="3019425" algn="l"/>
                <a:tab pos="3615690" algn="l"/>
                <a:tab pos="4643120" algn="l"/>
                <a:tab pos="6578600" algn="l"/>
                <a:tab pos="7576820" algn="l"/>
                <a:tab pos="8328659" algn="l"/>
                <a:tab pos="9052560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Ma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ipul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dat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u</a:t>
            </a:r>
            <a:r>
              <a:rPr sz="2200" spc="-5" dirty="0">
                <a:latin typeface="Comic Sans MS"/>
                <a:cs typeface="Comic Sans MS"/>
              </a:rPr>
              <a:t>pdate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(</a:t>
            </a:r>
            <a:r>
              <a:rPr sz="2200" spc="-5" dirty="0">
                <a:latin typeface="Comic Sans MS"/>
                <a:cs typeface="Comic Sans MS"/>
              </a:rPr>
              <a:t>memper</a:t>
            </a:r>
            <a:r>
              <a:rPr sz="220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ui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jumla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bu</a:t>
            </a:r>
            <a:r>
              <a:rPr sz="2200" spc="5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5" dirty="0">
                <a:latin typeface="Comic Sans MS"/>
                <a:cs typeface="Comic Sans MS"/>
              </a:rPr>
              <a:t>j</a:t>
            </a:r>
            <a:r>
              <a:rPr sz="220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l</a:t>
            </a:r>
            <a:r>
              <a:rPr sz="2200" spc="-5" dirty="0">
                <a:latin typeface="Comic Sans MS"/>
                <a:cs typeface="Comic Sans MS"/>
              </a:rPr>
              <a:t>,  buku yang </a:t>
            </a:r>
            <a:r>
              <a:rPr sz="2200" spc="-10" dirty="0">
                <a:latin typeface="Comic Sans MS"/>
                <a:cs typeface="Comic Sans MS"/>
              </a:rPr>
              <a:t>tersedia,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...)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7092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Post-Implementation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493393"/>
            <a:ext cx="98640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50100"/>
              </a:lnSpc>
              <a:spcBef>
                <a:spcPts val="100"/>
              </a:spcBef>
              <a:tabLst>
                <a:tab pos="3714750" algn="l"/>
                <a:tab pos="6086475" algn="l"/>
                <a:tab pos="7604125" algn="l"/>
                <a:tab pos="9037320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Pos</a:t>
            </a:r>
            <a:r>
              <a:rPr sz="2400" b="1" spc="-5" dirty="0">
                <a:latin typeface="Comic Sans MS"/>
                <a:cs typeface="Comic Sans MS"/>
              </a:rPr>
              <a:t>t-impl</a:t>
            </a:r>
            <a:r>
              <a:rPr sz="2400" b="1" spc="-15" dirty="0">
                <a:latin typeface="Comic Sans MS"/>
                <a:cs typeface="Comic Sans MS"/>
              </a:rPr>
              <a:t>e</a:t>
            </a:r>
            <a:r>
              <a:rPr sz="2400" b="1" dirty="0">
                <a:latin typeface="Comic Sans MS"/>
                <a:cs typeface="Comic Sans MS"/>
              </a:rPr>
              <a:t>mentati</a:t>
            </a:r>
            <a:r>
              <a:rPr sz="2400" b="1" spc="-10" dirty="0">
                <a:latin typeface="Comic Sans MS"/>
                <a:cs typeface="Comic Sans MS"/>
              </a:rPr>
              <a:t>o</a:t>
            </a:r>
            <a:r>
              <a:rPr sz="2400" b="1" dirty="0">
                <a:latin typeface="Comic Sans MS"/>
                <a:cs typeface="Comic Sans MS"/>
              </a:rPr>
              <a:t>n	</a:t>
            </a:r>
            <a:r>
              <a:rPr sz="2400" dirty="0">
                <a:latin typeface="Comic Sans MS"/>
                <a:cs typeface="Comic Sans MS"/>
              </a:rPr>
              <a:t>mem</a:t>
            </a:r>
            <a:r>
              <a:rPr sz="2400" spc="-20" dirty="0">
                <a:latin typeface="Comic Sans MS"/>
                <a:cs typeface="Comic Sans MS"/>
              </a:rPr>
              <a:t>v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ifikas</a:t>
            </a:r>
            <a:r>
              <a:rPr sz="2400" dirty="0">
                <a:latin typeface="Comic Sans MS"/>
                <a:cs typeface="Comic Sans MS"/>
              </a:rPr>
              <a:t>i	peri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aku	</a:t>
            </a:r>
            <a:r>
              <a:rPr sz="2400" spc="-2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plika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dalam  </a:t>
            </a:r>
            <a:r>
              <a:rPr sz="2400" spc="-5" dirty="0">
                <a:latin typeface="Comic Sans MS"/>
                <a:cs typeface="Comic Sans MS"/>
              </a:rPr>
              <a:t>lingkungan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produksi.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50000"/>
              </a:lnSpc>
              <a:tabLst>
                <a:tab pos="1076325" algn="l"/>
                <a:tab pos="1654175" algn="l"/>
                <a:tab pos="2626360" algn="l"/>
                <a:tab pos="3594100" algn="l"/>
                <a:tab pos="4625975" algn="l"/>
                <a:tab pos="6662420" algn="l"/>
                <a:tab pos="7366634" algn="l"/>
                <a:tab pos="9064625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Ha</a:t>
            </a:r>
            <a:r>
              <a:rPr sz="2400" dirty="0">
                <a:latin typeface="Comic Sans MS"/>
                <a:cs typeface="Comic Sans MS"/>
              </a:rPr>
              <a:t>l	</a:t>
            </a:r>
            <a:r>
              <a:rPr sz="2400" spc="-5" dirty="0">
                <a:latin typeface="Comic Sans MS"/>
                <a:cs typeface="Comic Sans MS"/>
              </a:rPr>
              <a:t>in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k	layak	untuk	mendupl</a:t>
            </a:r>
            <a:r>
              <a:rPr sz="2400" spc="10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ka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dirty="0">
                <a:latin typeface="Comic Sans MS"/>
                <a:cs typeface="Comic Sans MS"/>
              </a:rPr>
              <a:t>s	lingku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u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tuk  </a:t>
            </a:r>
            <a:r>
              <a:rPr sz="2400" dirty="0">
                <a:latin typeface="Comic Sans MS"/>
                <a:cs typeface="Comic Sans MS"/>
              </a:rPr>
              <a:t>mencocokkan lingkungan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produksi.</a:t>
            </a:r>
            <a:endParaRPr sz="2400">
              <a:latin typeface="Comic Sans MS"/>
              <a:cs typeface="Comic Sans MS"/>
            </a:endParaRPr>
          </a:p>
          <a:p>
            <a:pPr marL="355600" marR="6985" indent="-342900">
              <a:lnSpc>
                <a:spcPct val="15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Pengujian pasca-implementasi berlangsung dalam "produksi jendela  pemeliharaan".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2040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Key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Points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047" y="1601165"/>
            <a:ext cx="9865360" cy="457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100" dirty="0">
                <a:latin typeface="Wingdings"/>
                <a:cs typeface="Wingdings"/>
              </a:rPr>
              <a:t>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omic Sans MS"/>
                <a:cs typeface="Comic Sans MS"/>
              </a:rPr>
              <a:t>Pengujian </a:t>
            </a:r>
            <a:r>
              <a:rPr sz="2100" spc="-5" dirty="0">
                <a:latin typeface="Comic Sans MS"/>
                <a:cs typeface="Comic Sans MS"/>
              </a:rPr>
              <a:t>Aplikasi web </a:t>
            </a:r>
            <a:r>
              <a:rPr sz="2100" dirty="0">
                <a:latin typeface="Comic Sans MS"/>
                <a:cs typeface="Comic Sans MS"/>
              </a:rPr>
              <a:t>menyajikan </a:t>
            </a:r>
            <a:r>
              <a:rPr sz="2100" spc="-5" dirty="0">
                <a:latin typeface="Comic Sans MS"/>
                <a:cs typeface="Comic Sans MS"/>
              </a:rPr>
              <a:t>tantangan</a:t>
            </a:r>
            <a:r>
              <a:rPr sz="2100" spc="-9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baru.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354965" algn="l"/>
              </a:tabLst>
            </a:pPr>
            <a:r>
              <a:rPr sz="2100" dirty="0">
                <a:latin typeface="Wingdings"/>
                <a:cs typeface="Wingdings"/>
              </a:rPr>
              <a:t>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omic Sans MS"/>
                <a:cs typeface="Comic Sans MS"/>
              </a:rPr>
              <a:t>Tes </a:t>
            </a:r>
            <a:r>
              <a:rPr sz="2100" spc="-5" dirty="0">
                <a:latin typeface="Comic Sans MS"/>
                <a:cs typeface="Comic Sans MS"/>
              </a:rPr>
              <a:t>fungsional </a:t>
            </a:r>
            <a:r>
              <a:rPr sz="2100" dirty="0">
                <a:latin typeface="Comic Sans MS"/>
                <a:cs typeface="Comic Sans MS"/>
              </a:rPr>
              <a:t>dan kegunaan </a:t>
            </a:r>
            <a:r>
              <a:rPr sz="2100" spc="-5" dirty="0">
                <a:latin typeface="Comic Sans MS"/>
                <a:cs typeface="Comic Sans MS"/>
              </a:rPr>
              <a:t>fokus </a:t>
            </a:r>
            <a:r>
              <a:rPr sz="2100" dirty="0">
                <a:latin typeface="Comic Sans MS"/>
                <a:cs typeface="Comic Sans MS"/>
              </a:rPr>
              <a:t>pada perilaku </a:t>
            </a:r>
            <a:r>
              <a:rPr sz="2100" spc="-5" dirty="0">
                <a:latin typeface="Comic Sans MS"/>
                <a:cs typeface="Comic Sans MS"/>
              </a:rPr>
              <a:t>situs</a:t>
            </a:r>
            <a:r>
              <a:rPr sz="2100" spc="-7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dimaksud:</a:t>
            </a:r>
            <a:endParaRPr sz="21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425"/>
              </a:spcBef>
              <a:tabLst>
                <a:tab pos="812165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b="1" spc="-5" dirty="0">
                <a:solidFill>
                  <a:srgbClr val="006FC0"/>
                </a:solidFill>
                <a:latin typeface="Comic Sans MS"/>
                <a:cs typeface="Comic Sans MS"/>
              </a:rPr>
              <a:t>Functional </a:t>
            </a:r>
            <a:r>
              <a:rPr sz="19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1900" spc="-5" dirty="0">
                <a:latin typeface="Comic Sans MS"/>
                <a:cs typeface="Comic Sans MS"/>
              </a:rPr>
              <a:t>menegaskan apakah </a:t>
            </a:r>
            <a:r>
              <a:rPr sz="1900" spc="-10" dirty="0">
                <a:latin typeface="Comic Sans MS"/>
                <a:cs typeface="Comic Sans MS"/>
              </a:rPr>
              <a:t>fitur </a:t>
            </a:r>
            <a:r>
              <a:rPr sz="1900" spc="-5" dirty="0">
                <a:latin typeface="Comic Sans MS"/>
                <a:cs typeface="Comic Sans MS"/>
              </a:rPr>
              <a:t>utama </a:t>
            </a:r>
            <a:r>
              <a:rPr sz="1900" spc="-10" dirty="0">
                <a:latin typeface="Comic Sans MS"/>
                <a:cs typeface="Comic Sans MS"/>
              </a:rPr>
              <a:t>berfungsi </a:t>
            </a:r>
            <a:r>
              <a:rPr sz="1900" spc="-5" dirty="0">
                <a:latin typeface="Comic Sans MS"/>
                <a:cs typeface="Comic Sans MS"/>
              </a:rPr>
              <a:t>dengan</a:t>
            </a:r>
            <a:r>
              <a:rPr sz="1900" spc="24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benar.</a:t>
            </a:r>
            <a:endParaRPr sz="19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  <a:tabLst>
                <a:tab pos="812165" algn="l"/>
                <a:tab pos="2022475" algn="l"/>
                <a:tab pos="3013075" algn="l"/>
                <a:tab pos="4650740" algn="l"/>
                <a:tab pos="5607685" algn="l"/>
                <a:tab pos="6575425" algn="l"/>
                <a:tab pos="7305675" algn="l"/>
                <a:tab pos="7983855" algn="l"/>
                <a:tab pos="906907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b="1" dirty="0">
                <a:solidFill>
                  <a:srgbClr val="006FC0"/>
                </a:solidFill>
                <a:latin typeface="Comic Sans MS"/>
                <a:cs typeface="Comic Sans MS"/>
              </a:rPr>
              <a:t>Usability	testing	</a:t>
            </a:r>
            <a:r>
              <a:rPr sz="1900" dirty="0">
                <a:latin typeface="Comic Sans MS"/>
                <a:cs typeface="Comic Sans MS"/>
              </a:rPr>
              <a:t>mengevaluasi	apakah	</a:t>
            </a:r>
            <a:r>
              <a:rPr sz="1900" spc="-5" dirty="0">
                <a:latin typeface="Comic Sans MS"/>
                <a:cs typeface="Comic Sans MS"/>
              </a:rPr>
              <a:t>sebuah	situs	user	friendly	dengan</a:t>
            </a:r>
            <a:endParaRPr sz="19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370"/>
              </a:spcBef>
            </a:pPr>
            <a:r>
              <a:rPr sz="1900" spc="-5" dirty="0">
                <a:latin typeface="Comic Sans MS"/>
                <a:cs typeface="Comic Sans MS"/>
              </a:rPr>
              <a:t>mengamati pengguna saat mereka </a:t>
            </a:r>
            <a:r>
              <a:rPr sz="1900" spc="-10" dirty="0">
                <a:latin typeface="Comic Sans MS"/>
                <a:cs typeface="Comic Sans MS"/>
              </a:rPr>
              <a:t>berinteraksi </a:t>
            </a:r>
            <a:r>
              <a:rPr sz="1900" spc="-5" dirty="0">
                <a:latin typeface="Comic Sans MS"/>
                <a:cs typeface="Comic Sans MS"/>
              </a:rPr>
              <a:t>dengan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situs.</a:t>
            </a:r>
            <a:endParaRPr sz="19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65"/>
              </a:spcBef>
              <a:tabLst>
                <a:tab pos="812165" algn="l"/>
                <a:tab pos="2538095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b="1" spc="-5" dirty="0">
                <a:solidFill>
                  <a:srgbClr val="006FC0"/>
                </a:solidFill>
                <a:latin typeface="Comic Sans MS"/>
                <a:cs typeface="Comic Sans MS"/>
              </a:rPr>
              <a:t>Testing</a:t>
            </a:r>
            <a:r>
              <a:rPr sz="1900" b="1" spc="4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900" b="1" spc="-10" dirty="0">
                <a:solidFill>
                  <a:srgbClr val="006FC0"/>
                </a:solidFill>
                <a:latin typeface="Comic Sans MS"/>
                <a:cs typeface="Comic Sans MS"/>
              </a:rPr>
              <a:t>form	</a:t>
            </a:r>
            <a:r>
              <a:rPr sz="1900" spc="-5" dirty="0">
                <a:latin typeface="Comic Sans MS"/>
                <a:cs typeface="Comic Sans MS"/>
              </a:rPr>
              <a:t>memastikan </a:t>
            </a:r>
            <a:r>
              <a:rPr sz="1900" spc="-10" dirty="0">
                <a:latin typeface="Comic Sans MS"/>
                <a:cs typeface="Comic Sans MS"/>
              </a:rPr>
              <a:t>bahwa </a:t>
            </a:r>
            <a:r>
              <a:rPr sz="1900" spc="-5" dirty="0">
                <a:latin typeface="Comic Sans MS"/>
                <a:cs typeface="Comic Sans MS"/>
              </a:rPr>
              <a:t>setiap bidang bekerja dengan</a:t>
            </a:r>
            <a:r>
              <a:rPr sz="1900" spc="9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baik.</a:t>
            </a:r>
            <a:endParaRPr sz="1900">
              <a:latin typeface="Comic Sans MS"/>
              <a:cs typeface="Comic Sans MS"/>
            </a:endParaRPr>
          </a:p>
          <a:p>
            <a:pPr marL="812800" indent="-342900">
              <a:lnSpc>
                <a:spcPct val="100000"/>
              </a:lnSpc>
              <a:spcBef>
                <a:spcPts val="1370"/>
              </a:spcBef>
              <a:tabLst>
                <a:tab pos="812165" algn="l"/>
                <a:tab pos="4595495" algn="l"/>
                <a:tab pos="5443220" algn="l"/>
                <a:tab pos="6613525" algn="l"/>
                <a:tab pos="7397115" algn="l"/>
                <a:tab pos="9142095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b="1" spc="-5" dirty="0">
                <a:solidFill>
                  <a:srgbClr val="006FC0"/>
                </a:solidFill>
                <a:latin typeface="Comic Sans MS"/>
                <a:cs typeface="Comic Sans MS"/>
              </a:rPr>
              <a:t>Navigation</a:t>
            </a:r>
            <a:r>
              <a:rPr sz="1900" b="1" spc="40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omic Sans MS"/>
                <a:cs typeface="Comic Sans MS"/>
              </a:rPr>
              <a:t>testing</a:t>
            </a:r>
            <a:r>
              <a:rPr sz="1900" b="1" spc="40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memastikan	</a:t>
            </a:r>
            <a:r>
              <a:rPr sz="1900" spc="-5" dirty="0">
                <a:latin typeface="Comic Sans MS"/>
                <a:cs typeface="Comic Sans MS"/>
              </a:rPr>
              <a:t>bahwa	pengguna	</a:t>
            </a:r>
            <a:r>
              <a:rPr sz="1900" dirty="0">
                <a:latin typeface="Comic Sans MS"/>
                <a:cs typeface="Comic Sans MS"/>
              </a:rPr>
              <a:t>dapat	</a:t>
            </a:r>
            <a:r>
              <a:rPr sz="1900" spc="-5" dirty="0">
                <a:latin typeface="Comic Sans MS"/>
                <a:cs typeface="Comic Sans MS"/>
              </a:rPr>
              <a:t>menyelesaikan	tugas-</a:t>
            </a:r>
            <a:endParaRPr sz="1900">
              <a:latin typeface="Comic Sans MS"/>
              <a:cs typeface="Comic Sans MS"/>
            </a:endParaRPr>
          </a:p>
          <a:p>
            <a:pPr marL="812800" marR="5080">
              <a:lnSpc>
                <a:spcPct val="160000"/>
              </a:lnSpc>
            </a:pPr>
            <a:r>
              <a:rPr sz="1900" spc="-5" dirty="0">
                <a:latin typeface="Comic Sans MS"/>
                <a:cs typeface="Comic Sans MS"/>
              </a:rPr>
              <a:t>tugas yang </a:t>
            </a:r>
            <a:r>
              <a:rPr sz="1900" dirty="0">
                <a:latin typeface="Comic Sans MS"/>
                <a:cs typeface="Comic Sans MS"/>
              </a:rPr>
              <a:t>diinginkan </a:t>
            </a:r>
            <a:r>
              <a:rPr sz="1900" spc="-5" dirty="0">
                <a:latin typeface="Comic Sans MS"/>
                <a:cs typeface="Comic Sans MS"/>
              </a:rPr>
              <a:t>dengan memverifikasi akses ke halaman, </a:t>
            </a:r>
            <a:r>
              <a:rPr sz="1900" dirty="0">
                <a:latin typeface="Comic Sans MS"/>
                <a:cs typeface="Comic Sans MS"/>
              </a:rPr>
              <a:t>gambar, </a:t>
            </a:r>
            <a:r>
              <a:rPr sz="1900" spc="-5" dirty="0">
                <a:latin typeface="Comic Sans MS"/>
                <a:cs typeface="Comic Sans MS"/>
              </a:rPr>
              <a:t>link, dan  komponen lainnya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halaman.</a:t>
            </a:r>
            <a:endParaRPr sz="19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  <a:tabLst>
                <a:tab pos="812165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b="1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1900" b="1" spc="-5" dirty="0">
                <a:solidFill>
                  <a:srgbClr val="006FC0"/>
                </a:solidFill>
                <a:latin typeface="Comic Sans MS"/>
                <a:cs typeface="Comic Sans MS"/>
              </a:rPr>
              <a:t>page</a:t>
            </a:r>
            <a:r>
              <a:rPr sz="1900" b="1" spc="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900" b="1" dirty="0">
                <a:solidFill>
                  <a:srgbClr val="006FC0"/>
                </a:solidFill>
                <a:latin typeface="Comic Sans MS"/>
                <a:cs typeface="Comic Sans MS"/>
              </a:rPr>
              <a:t>content </a:t>
            </a:r>
            <a:r>
              <a:rPr sz="1900" spc="-5" dirty="0">
                <a:latin typeface="Comic Sans MS"/>
                <a:cs typeface="Comic Sans MS"/>
              </a:rPr>
              <a:t>memastikan</a:t>
            </a:r>
            <a:r>
              <a:rPr sz="1900" spc="18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bahwa</a:t>
            </a:r>
            <a:r>
              <a:rPr sz="1900" spc="1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informasi</a:t>
            </a:r>
            <a:r>
              <a:rPr sz="1900" spc="14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yang</a:t>
            </a:r>
            <a:r>
              <a:rPr sz="1900" spc="140" dirty="0">
                <a:latin typeface="Comic Sans MS"/>
                <a:cs typeface="Comic Sans MS"/>
              </a:rPr>
              <a:t> </a:t>
            </a:r>
            <a:r>
              <a:rPr sz="1900" spc="-15" dirty="0">
                <a:latin typeface="Comic Sans MS"/>
                <a:cs typeface="Comic Sans MS"/>
              </a:rPr>
              <a:t>diberikan</a:t>
            </a:r>
            <a:r>
              <a:rPr sz="1900" spc="145" dirty="0">
                <a:latin typeface="Comic Sans MS"/>
                <a:cs typeface="Comic Sans MS"/>
              </a:rPr>
              <a:t> </a:t>
            </a:r>
            <a:r>
              <a:rPr sz="1900" spc="-15" dirty="0">
                <a:latin typeface="Comic Sans MS"/>
                <a:cs typeface="Comic Sans MS"/>
              </a:rPr>
              <a:t>oleh</a:t>
            </a:r>
            <a:r>
              <a:rPr sz="1900" spc="135" dirty="0">
                <a:latin typeface="Comic Sans MS"/>
                <a:cs typeface="Comic Sans MS"/>
              </a:rPr>
              <a:t> </a:t>
            </a:r>
            <a:r>
              <a:rPr sz="1900" spc="-15" dirty="0">
                <a:latin typeface="Comic Sans MS"/>
                <a:cs typeface="Comic Sans MS"/>
              </a:rPr>
              <a:t>website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147" y="6321958"/>
            <a:ext cx="10629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mic Sans MS"/>
                <a:cs typeface="Comic Sans MS"/>
              </a:rPr>
              <a:t>ini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benar.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75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Key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Points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(Cont.)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00403"/>
            <a:ext cx="986472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2379345" algn="l"/>
                <a:tab pos="3095625" algn="l"/>
                <a:tab pos="5054600" algn="l"/>
                <a:tab pos="6234430" algn="l"/>
                <a:tab pos="8002270" algn="l"/>
                <a:tab pos="9058275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Configur</a:t>
            </a:r>
            <a:r>
              <a:rPr sz="2200" b="1" spc="10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ion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and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b="1" spc="5" dirty="0">
                <a:solidFill>
                  <a:srgbClr val="006FC0"/>
                </a:solidFill>
                <a:latin typeface="Comic Sans MS"/>
                <a:cs typeface="Comic Sans MS"/>
              </a:rPr>
              <a:t>c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o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mp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ti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b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ilit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y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g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st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ka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hwa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20" dirty="0">
                <a:latin typeface="Comic Sans MS"/>
                <a:cs typeface="Comic Sans MS"/>
              </a:rPr>
              <a:t>f</a:t>
            </a:r>
            <a:r>
              <a:rPr sz="2200" spc="-5" dirty="0">
                <a:latin typeface="Comic Sans MS"/>
                <a:cs typeface="Comic Sans MS"/>
              </a:rPr>
              <a:t>ungsi  aplikasi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benar di berbagai lingkungan hardware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software.</a:t>
            </a:r>
            <a:endParaRPr sz="2200">
              <a:latin typeface="Comic Sans MS"/>
              <a:cs typeface="Comic Sans MS"/>
            </a:endParaRPr>
          </a:p>
          <a:p>
            <a:pPr marL="355600" marR="6350" indent="-342900">
              <a:lnSpc>
                <a:spcPct val="150000"/>
              </a:lnSpc>
              <a:tabLst>
                <a:tab pos="1568450" algn="l"/>
                <a:tab pos="1871980" algn="l"/>
                <a:tab pos="2525395" algn="l"/>
                <a:tab pos="2612390" algn="l"/>
                <a:tab pos="3314065" algn="l"/>
                <a:tab pos="4155440" algn="l"/>
                <a:tab pos="4744720" algn="l"/>
                <a:tab pos="5272405" algn="l"/>
                <a:tab pos="6351270" algn="l"/>
                <a:tab pos="6518909" algn="l"/>
                <a:tab pos="7432040" algn="l"/>
                <a:tab pos="7671434" algn="l"/>
                <a:tab pos="8627110" algn="l"/>
                <a:tab pos="8924290" algn="l"/>
                <a:tab pos="9119235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Re</a:t>
            </a:r>
            <a:r>
              <a:rPr sz="2200" b="1" spc="-15" dirty="0">
                <a:solidFill>
                  <a:srgbClr val="006FC0"/>
                </a:solidFill>
                <a:latin typeface="Comic Sans MS"/>
                <a:cs typeface="Comic Sans MS"/>
              </a:rPr>
              <a:t>l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iabilit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y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and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av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il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bilit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y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i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n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g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meni</a:t>
            </a:r>
            <a:r>
              <a:rPr sz="2200" spc="-15" dirty="0">
                <a:latin typeface="Comic Sans MS"/>
                <a:cs typeface="Comic Sans MS"/>
              </a:rPr>
              <a:t>l</a:t>
            </a:r>
            <a:r>
              <a:rPr sz="2200" spc="-5" dirty="0">
                <a:latin typeface="Comic Sans MS"/>
                <a:cs typeface="Comic Sans MS"/>
              </a:rPr>
              <a:t>ai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ap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ka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websit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dapat  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akses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-10" dirty="0">
                <a:latin typeface="Comic Sans MS"/>
                <a:cs typeface="Comic Sans MS"/>
              </a:rPr>
              <a:t>tia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		</a:t>
            </a:r>
            <a:r>
              <a:rPr sz="2200" spc="-10" dirty="0">
                <a:latin typeface="Comic Sans MS"/>
                <a:cs typeface="Comic Sans MS"/>
              </a:rPr>
              <a:t>kal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pengguna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-10" dirty="0">
                <a:latin typeface="Comic Sans MS"/>
                <a:cs typeface="Comic Sans MS"/>
              </a:rPr>
              <a:t>i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tany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	</a:t>
            </a:r>
            <a:r>
              <a:rPr sz="2200" spc="-5" dirty="0">
                <a:latin typeface="Comic Sans MS"/>
                <a:cs typeface="Comic Sans MS"/>
              </a:rPr>
              <a:t>menguji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spc="-10" dirty="0">
                <a:latin typeface="Comic Sans MS"/>
                <a:cs typeface="Comic Sans MS"/>
              </a:rPr>
              <a:t>kitar</a:t>
            </a:r>
            <a:endParaRPr sz="2200">
              <a:latin typeface="Comic Sans MS"/>
              <a:cs typeface="Comic Sans MS"/>
            </a:endParaRPr>
          </a:p>
          <a:p>
            <a:pPr marL="355600" marR="8890">
              <a:lnSpc>
                <a:spcPct val="150000"/>
              </a:lnSpc>
              <a:tabLst>
                <a:tab pos="1829435" algn="l"/>
                <a:tab pos="3141345" algn="l"/>
                <a:tab pos="4754245" algn="l"/>
                <a:tab pos="5839460" algn="l"/>
                <a:tab pos="7004050" algn="l"/>
                <a:tab pos="8521700" algn="l"/>
                <a:tab pos="9125585" algn="l"/>
              </a:tabLst>
            </a:pPr>
            <a:r>
              <a:rPr sz="2200" spc="-5" dirty="0">
                <a:latin typeface="Comic Sans MS"/>
                <a:cs typeface="Comic Sans MS"/>
              </a:rPr>
              <a:t>pemakaian	maks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mal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tisip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s</a:t>
            </a:r>
            <a:r>
              <a:rPr sz="2200" spc="-5" dirty="0">
                <a:latin typeface="Comic Sans MS"/>
                <a:cs typeface="Comic Sans MS"/>
              </a:rPr>
              <a:t>eperti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pr</a:t>
            </a:r>
            <a:r>
              <a:rPr sz="2200" dirty="0">
                <a:latin typeface="Comic Sans MS"/>
                <a:cs typeface="Comic Sans MS"/>
              </a:rPr>
              <a:t>om</a:t>
            </a:r>
            <a:r>
              <a:rPr sz="2200" spc="-5" dirty="0">
                <a:latin typeface="Comic Sans MS"/>
                <a:cs typeface="Comic Sans MS"/>
              </a:rPr>
              <a:t>osi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pem</a:t>
            </a:r>
            <a:r>
              <a:rPr sz="2200" dirty="0">
                <a:latin typeface="Comic Sans MS"/>
                <a:cs typeface="Comic Sans MS"/>
              </a:rPr>
              <a:t>as</a:t>
            </a:r>
            <a:r>
              <a:rPr sz="2200" spc="-5" dirty="0">
                <a:latin typeface="Comic Sans MS"/>
                <a:cs typeface="Comic Sans MS"/>
              </a:rPr>
              <a:t>ar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spc="-10" dirty="0">
                <a:latin typeface="Comic Sans MS"/>
                <a:cs typeface="Comic Sans MS"/>
              </a:rPr>
              <a:t>klus  </a:t>
            </a:r>
            <a:r>
              <a:rPr sz="2200" spc="-5" dirty="0">
                <a:latin typeface="Comic Sans MS"/>
                <a:cs typeface="Comic Sans MS"/>
              </a:rPr>
              <a:t>aktivitas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tinggi.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75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Key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Points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(Cont.)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1685670"/>
            <a:ext cx="32848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5690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Performance	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6997" y="1685670"/>
            <a:ext cx="6292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8325" algn="l"/>
                <a:tab pos="2949575" algn="l"/>
                <a:tab pos="4106545" algn="l"/>
                <a:tab pos="5043805" algn="l"/>
              </a:tabLst>
            </a:pPr>
            <a:r>
              <a:rPr sz="2200" spc="-5" dirty="0">
                <a:latin typeface="Comic Sans MS"/>
                <a:cs typeface="Comic Sans MS"/>
              </a:rPr>
              <a:t>memastikan	</a:t>
            </a:r>
            <a:r>
              <a:rPr sz="2200" spc="-10" dirty="0">
                <a:latin typeface="Comic Sans MS"/>
                <a:cs typeface="Comic Sans MS"/>
              </a:rPr>
              <a:t>bahwa	</a:t>
            </a:r>
            <a:r>
              <a:rPr sz="2200" spc="-5" dirty="0">
                <a:latin typeface="Comic Sans MS"/>
                <a:cs typeface="Comic Sans MS"/>
              </a:rPr>
              <a:t>server	situs	merespon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7408" y="2020341"/>
            <a:ext cx="986599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>
              <a:lnSpc>
                <a:spcPct val="150000"/>
              </a:lnSpc>
              <a:spcBef>
                <a:spcPts val="100"/>
              </a:spcBef>
              <a:tabLst>
                <a:tab pos="2161540" algn="l"/>
                <a:tab pos="3598545" algn="l"/>
                <a:tab pos="4706620" algn="l"/>
                <a:tab pos="6080125" algn="l"/>
                <a:tab pos="7640955" algn="l"/>
                <a:tab pos="9027795" algn="l"/>
              </a:tabLst>
            </a:pPr>
            <a:r>
              <a:rPr sz="2200" spc="-5" dirty="0">
                <a:latin typeface="Comic Sans MS"/>
                <a:cs typeface="Comic Sans MS"/>
              </a:rPr>
              <a:t>permintaan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owser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dala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tasa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terte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5" dirty="0">
                <a:latin typeface="Comic Sans MS"/>
                <a:cs typeface="Comic Sans MS"/>
              </a:rPr>
              <a:t>t</a:t>
            </a:r>
            <a:r>
              <a:rPr sz="2200" spc="-2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.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Seb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gai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bag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an  performance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adalah:</a:t>
            </a:r>
            <a:endParaRPr sz="2200">
              <a:latin typeface="Comic Sans MS"/>
              <a:cs typeface="Comic Sans MS"/>
            </a:endParaRPr>
          </a:p>
          <a:p>
            <a:pPr marL="812165" marR="6350" indent="-342900">
              <a:lnSpc>
                <a:spcPct val="150000"/>
              </a:lnSpc>
              <a:spcBef>
                <a:spcPts val="45"/>
              </a:spcBef>
              <a:tabLst>
                <a:tab pos="812165" algn="l"/>
                <a:tab pos="2260600" algn="l"/>
                <a:tab pos="3270885" algn="l"/>
                <a:tab pos="4251325" algn="l"/>
                <a:tab pos="5749290" algn="l"/>
                <a:tab pos="6488430" algn="l"/>
                <a:tab pos="7308850" algn="l"/>
                <a:tab pos="863155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Sc</a:t>
            </a:r>
            <a:r>
              <a:rPr sz="2000" b="1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000" b="1" spc="-10" dirty="0">
                <a:solidFill>
                  <a:srgbClr val="006FC0"/>
                </a:solidFill>
                <a:latin typeface="Comic Sans MS"/>
                <a:cs typeface="Comic Sans MS"/>
              </a:rPr>
              <a:t>l</a:t>
            </a:r>
            <a:r>
              <a:rPr sz="2000" b="1" dirty="0">
                <a:solidFill>
                  <a:srgbClr val="006FC0"/>
                </a:solidFill>
                <a:latin typeface="Comic Sans MS"/>
                <a:cs typeface="Comic Sans MS"/>
              </a:rPr>
              <a:t>abi</a:t>
            </a:r>
            <a:r>
              <a:rPr sz="2000" b="1" spc="5" dirty="0">
                <a:solidFill>
                  <a:srgbClr val="006FC0"/>
                </a:solidFill>
                <a:latin typeface="Comic Sans MS"/>
                <a:cs typeface="Comic Sans MS"/>
              </a:rPr>
              <a:t>l</a:t>
            </a:r>
            <a:r>
              <a:rPr sz="2000" b="1" spc="-15" dirty="0">
                <a:solidFill>
                  <a:srgbClr val="006FC0"/>
                </a:solidFill>
                <a:latin typeface="Comic Sans MS"/>
                <a:cs typeface="Comic Sans MS"/>
              </a:rPr>
              <a:t>i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000" b="1" dirty="0">
                <a:solidFill>
                  <a:srgbClr val="006FC0"/>
                </a:solidFill>
                <a:latin typeface="Comic Sans MS"/>
                <a:cs typeface="Comic Sans MS"/>
              </a:rPr>
              <a:t>y	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te</a:t>
            </a:r>
            <a:r>
              <a:rPr sz="2000" b="1" spc="-20" dirty="0">
                <a:solidFill>
                  <a:srgbClr val="006FC0"/>
                </a:solidFill>
                <a:latin typeface="Comic Sans MS"/>
                <a:cs typeface="Comic Sans MS"/>
              </a:rPr>
              <a:t>s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000" b="1" dirty="0">
                <a:solidFill>
                  <a:srgbClr val="006FC0"/>
                </a:solidFill>
                <a:latin typeface="Comic Sans MS"/>
                <a:cs typeface="Comic Sans MS"/>
              </a:rPr>
              <a:t>i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n</a:t>
            </a:r>
            <a:r>
              <a:rPr sz="2000" b="1" dirty="0">
                <a:solidFill>
                  <a:srgbClr val="006FC0"/>
                </a:solidFill>
                <a:latin typeface="Comic Sans MS"/>
                <a:cs typeface="Comic Sans MS"/>
              </a:rPr>
              <a:t>g	</a:t>
            </a:r>
            <a:r>
              <a:rPr sz="2000" dirty="0">
                <a:latin typeface="Comic Sans MS"/>
                <a:cs typeface="Comic Sans MS"/>
              </a:rPr>
              <a:t>me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spc="-5" dirty="0">
                <a:latin typeface="Comic Sans MS"/>
                <a:cs typeface="Comic Sans MS"/>
              </a:rPr>
              <a:t>ila</a:t>
            </a:r>
            <a:r>
              <a:rPr sz="2000" dirty="0">
                <a:latin typeface="Comic Sans MS"/>
                <a:cs typeface="Comic Sans MS"/>
              </a:rPr>
              <a:t>i	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mamp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situs	un</a:t>
            </a:r>
            <a:r>
              <a:rPr sz="2000" spc="-1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uk	mem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nu</a:t>
            </a:r>
            <a:r>
              <a:rPr sz="2000" spc="-25" dirty="0">
                <a:latin typeface="Comic Sans MS"/>
                <a:cs typeface="Comic Sans MS"/>
              </a:rPr>
              <a:t>h</a:t>
            </a:r>
            <a:r>
              <a:rPr sz="2000" dirty="0">
                <a:latin typeface="Comic Sans MS"/>
                <a:cs typeface="Comic Sans MS"/>
              </a:rPr>
              <a:t>i	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u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dirty="0">
                <a:latin typeface="Comic Sans MS"/>
                <a:cs typeface="Comic Sans MS"/>
              </a:rPr>
              <a:t>n  </a:t>
            </a:r>
            <a:r>
              <a:rPr sz="2000" spc="-5" dirty="0">
                <a:latin typeface="Comic Sans MS"/>
                <a:cs typeface="Comic Sans MS"/>
              </a:rPr>
              <a:t>beban.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006FC0"/>
                </a:solidFill>
                <a:latin typeface="Comic Sans MS"/>
                <a:cs typeface="Comic Sans MS"/>
              </a:rPr>
              <a:t>Load 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2000" dirty="0">
                <a:latin typeface="Comic Sans MS"/>
                <a:cs typeface="Comic Sans MS"/>
              </a:rPr>
              <a:t>mengevaluasi</a:t>
            </a:r>
            <a:r>
              <a:rPr sz="2000" spc="16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bagaimana</a:t>
            </a:r>
            <a:r>
              <a:rPr sz="2000" spc="1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fungsi</a:t>
            </a:r>
            <a:r>
              <a:rPr sz="2000" spc="16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sistem</a:t>
            </a:r>
            <a:r>
              <a:rPr sz="2000" spc="16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saat</a:t>
            </a:r>
            <a:r>
              <a:rPr sz="2000" spc="14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memproses</a:t>
            </a:r>
            <a:r>
              <a:rPr sz="2000" spc="15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banyak</a:t>
            </a:r>
            <a:endParaRPr sz="2000">
              <a:latin typeface="Comic Sans MS"/>
              <a:cs typeface="Comic Sans MS"/>
            </a:endParaRPr>
          </a:p>
          <a:p>
            <a:pPr marL="8121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mic Sans MS"/>
                <a:cs typeface="Comic Sans MS"/>
              </a:rPr>
              <a:t>permintaan </a:t>
            </a:r>
            <a:r>
              <a:rPr sz="2000" dirty="0">
                <a:latin typeface="Comic Sans MS"/>
                <a:cs typeface="Comic Sans MS"/>
              </a:rPr>
              <a:t>simultan </a:t>
            </a:r>
            <a:r>
              <a:rPr sz="2000" spc="-5" dirty="0">
                <a:latin typeface="Comic Sans MS"/>
                <a:cs typeface="Comic Sans MS"/>
              </a:rPr>
              <a:t>dari </a:t>
            </a:r>
            <a:r>
              <a:rPr sz="2000" dirty="0">
                <a:latin typeface="Comic Sans MS"/>
                <a:cs typeface="Comic Sans MS"/>
              </a:rPr>
              <a:t>banyak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pengguna.</a:t>
            </a:r>
            <a:endParaRPr sz="20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spc="-5" dirty="0">
                <a:solidFill>
                  <a:srgbClr val="006FC0"/>
                </a:solidFill>
                <a:latin typeface="Comic Sans MS"/>
                <a:cs typeface="Comic Sans MS"/>
              </a:rPr>
              <a:t>Stress testing </a:t>
            </a:r>
            <a:r>
              <a:rPr sz="2000" dirty="0">
                <a:latin typeface="Comic Sans MS"/>
                <a:cs typeface="Comic Sans MS"/>
              </a:rPr>
              <a:t>subyek sistem </a:t>
            </a:r>
            <a:r>
              <a:rPr sz="2000" spc="-5" dirty="0">
                <a:latin typeface="Comic Sans MS"/>
                <a:cs typeface="Comic Sans MS"/>
              </a:rPr>
              <a:t>beban yang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bervariasi.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1681480" algn="l"/>
                <a:tab pos="2798445" algn="l"/>
                <a:tab pos="4267835" algn="l"/>
                <a:tab pos="5179060" algn="l"/>
                <a:tab pos="6753859" algn="l"/>
                <a:tab pos="8026400" algn="l"/>
                <a:tab pos="9290050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Secur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i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y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t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es</a:t>
            </a:r>
            <a:r>
              <a:rPr sz="2200" b="1" spc="-15" dirty="0">
                <a:solidFill>
                  <a:srgbClr val="006FC0"/>
                </a:solidFill>
                <a:latin typeface="Comic Sans MS"/>
                <a:cs typeface="Comic Sans MS"/>
              </a:rPr>
              <a:t>t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in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g</a:t>
            </a:r>
            <a:r>
              <a:rPr sz="2200" b="1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be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spc="-10" dirty="0">
                <a:latin typeface="Comic Sans MS"/>
                <a:cs typeface="Comic Sans MS"/>
              </a:rPr>
              <a:t>tu</a:t>
            </a:r>
            <a:r>
              <a:rPr sz="2200" dirty="0">
                <a:latin typeface="Comic Sans MS"/>
                <a:cs typeface="Comic Sans MS"/>
              </a:rPr>
              <a:t>j</a:t>
            </a:r>
            <a:r>
              <a:rPr sz="2200" spc="-5" dirty="0">
                <a:latin typeface="Comic Sans MS"/>
                <a:cs typeface="Comic Sans MS"/>
              </a:rPr>
              <a:t>uan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mem</a:t>
            </a:r>
            <a:r>
              <a:rPr sz="2200" spc="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ks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caman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interne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atau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melindungi informasi yang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sensitif.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0243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Referensi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98935"/>
            <a:ext cx="7298690" cy="15728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Louise Tamres, “Introducing </a:t>
            </a:r>
            <a:r>
              <a:rPr sz="2200" spc="-10" dirty="0">
                <a:latin typeface="Comic Sans MS"/>
                <a:cs typeface="Comic Sans MS"/>
              </a:rPr>
              <a:t>Software Testing,”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First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edition, Addison </a:t>
            </a:r>
            <a:r>
              <a:rPr sz="2200" spc="-5" dirty="0">
                <a:latin typeface="Comic Sans MS"/>
                <a:cs typeface="Comic Sans MS"/>
              </a:rPr>
              <a:t>Wesley,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2002.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85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latin typeface="Comic Sans MS"/>
                <a:cs typeface="Comic Sans MS"/>
              </a:rPr>
              <a:t>Chapter </a:t>
            </a:r>
            <a:r>
              <a:rPr sz="2400" b="1" spc="-5" dirty="0">
                <a:latin typeface="Comic Sans MS"/>
                <a:cs typeface="Comic Sans MS"/>
              </a:rPr>
              <a:t>7: </a:t>
            </a:r>
            <a:r>
              <a:rPr sz="2400" b="1" dirty="0">
                <a:latin typeface="Comic Sans MS"/>
                <a:cs typeface="Comic Sans MS"/>
              </a:rPr>
              <a:t>Testing Web</a:t>
            </a:r>
            <a:r>
              <a:rPr sz="2400" b="1" spc="-2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75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Key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Points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(Cont.)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1591335"/>
            <a:ext cx="9865360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End-to-end transaction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2200" spc="-5" dirty="0">
                <a:latin typeface="Comic Sans MS"/>
                <a:cs typeface="Comic Sans MS"/>
              </a:rPr>
              <a:t>menguji semua bagian yang </a:t>
            </a:r>
            <a:r>
              <a:rPr sz="2200" spc="-15" dirty="0">
                <a:latin typeface="Comic Sans MS"/>
                <a:cs typeface="Comic Sans MS"/>
              </a:rPr>
              <a:t>membentuk  </a:t>
            </a:r>
            <a:r>
              <a:rPr sz="2200" spc="-5" dirty="0">
                <a:latin typeface="Comic Sans MS"/>
                <a:cs typeface="Comic Sans MS"/>
              </a:rPr>
              <a:t>suatu transaksi tertentu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mengikuti </a:t>
            </a:r>
            <a:r>
              <a:rPr sz="2200" dirty="0">
                <a:latin typeface="Comic Sans MS"/>
                <a:cs typeface="Comic Sans MS"/>
              </a:rPr>
              <a:t>alur </a:t>
            </a:r>
            <a:r>
              <a:rPr sz="2200" spc="-10" dirty="0">
                <a:latin typeface="Comic Sans MS"/>
                <a:cs typeface="Comic Sans MS"/>
              </a:rPr>
              <a:t>kerja </a:t>
            </a:r>
            <a:r>
              <a:rPr sz="2200" spc="-5" dirty="0">
                <a:latin typeface="Comic Sans MS"/>
                <a:cs typeface="Comic Sans MS"/>
              </a:rPr>
              <a:t>pelanggan masuk ke  meninggalkan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situs.</a:t>
            </a:r>
            <a:endParaRPr sz="22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Database</a:t>
            </a:r>
            <a:r>
              <a:rPr sz="2200" b="1" spc="1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</a:t>
            </a:r>
            <a:r>
              <a:rPr sz="2200" b="1" spc="1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memverifikasi</a:t>
            </a:r>
            <a:r>
              <a:rPr sz="2200" spc="2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integritas,</a:t>
            </a:r>
            <a:r>
              <a:rPr sz="2200" spc="2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validitas</a:t>
            </a:r>
            <a:r>
              <a:rPr sz="2200" spc="27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3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manipulasi</a:t>
            </a:r>
            <a:r>
              <a:rPr sz="2200" spc="2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update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data.</a:t>
            </a:r>
            <a:endParaRPr sz="2200">
              <a:latin typeface="Comic Sans MS"/>
              <a:cs typeface="Comic Sans MS"/>
            </a:endParaRPr>
          </a:p>
          <a:p>
            <a:pPr marL="354965" marR="7620" indent="-342900" algn="just">
              <a:lnSpc>
                <a:spcPct val="150000"/>
              </a:lnSpc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omic Sans MS"/>
                <a:cs typeface="Comic Sans MS"/>
              </a:rPr>
              <a:t>Post-implementation </a:t>
            </a:r>
            <a:r>
              <a:rPr sz="2200" b="1" spc="-10" dirty="0">
                <a:solidFill>
                  <a:srgbClr val="006FC0"/>
                </a:solidFill>
                <a:latin typeface="Comic Sans MS"/>
                <a:cs typeface="Comic Sans MS"/>
              </a:rPr>
              <a:t>testing </a:t>
            </a:r>
            <a:r>
              <a:rPr sz="2200" spc="-5" dirty="0">
                <a:latin typeface="Comic Sans MS"/>
                <a:cs typeface="Comic Sans MS"/>
              </a:rPr>
              <a:t>memverifikasi perilaku aplikasi </a:t>
            </a:r>
            <a:r>
              <a:rPr sz="2200" spc="-10" dirty="0">
                <a:latin typeface="Comic Sans MS"/>
                <a:cs typeface="Comic Sans MS"/>
              </a:rPr>
              <a:t>dalam  </a:t>
            </a:r>
            <a:r>
              <a:rPr sz="2200" spc="-5" dirty="0">
                <a:latin typeface="Comic Sans MS"/>
                <a:cs typeface="Comic Sans MS"/>
              </a:rPr>
              <a:t>lingkungan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produksi.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15671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Tujuan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91923"/>
            <a:ext cx="740537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Mempelajari apa </a:t>
            </a:r>
            <a:r>
              <a:rPr sz="2400" spc="-5" dirty="0">
                <a:latin typeface="Comic Sans MS"/>
                <a:cs typeface="Comic Sans MS"/>
              </a:rPr>
              <a:t>yang diuji dalam aplikasi</a:t>
            </a:r>
            <a:r>
              <a:rPr sz="2400" spc="1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Mempelajari </a:t>
            </a:r>
            <a:r>
              <a:rPr sz="2400" spc="-5" dirty="0">
                <a:latin typeface="Comic Sans MS"/>
                <a:cs typeface="Comic Sans MS"/>
              </a:rPr>
              <a:t>bagaimana </a:t>
            </a:r>
            <a:r>
              <a:rPr sz="2400" dirty="0">
                <a:latin typeface="Comic Sans MS"/>
                <a:cs typeface="Comic Sans MS"/>
              </a:rPr>
              <a:t>cara menguji </a:t>
            </a:r>
            <a:r>
              <a:rPr sz="2400" spc="-5" dirty="0">
                <a:latin typeface="Comic Sans MS"/>
                <a:cs typeface="Comic Sans MS"/>
              </a:rPr>
              <a:t>aplikasi</a:t>
            </a:r>
            <a:r>
              <a:rPr sz="2400" spc="1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0259" y="3927746"/>
            <a:ext cx="2493600" cy="2472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30206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Cakupan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Topik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283" y="1511579"/>
            <a:ext cx="1051877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Functional and usability issues</a:t>
            </a:r>
            <a:r>
              <a:rPr sz="2200" spc="-5" dirty="0">
                <a:latin typeface="Comic Sans MS"/>
                <a:cs typeface="Comic Sans MS"/>
              </a:rPr>
              <a:t>: functional testing, usability </a:t>
            </a:r>
            <a:r>
              <a:rPr sz="2200" spc="-10" dirty="0">
                <a:latin typeface="Comic Sans MS"/>
                <a:cs typeface="Comic Sans MS"/>
              </a:rPr>
              <a:t>testing, </a:t>
            </a:r>
            <a:r>
              <a:rPr sz="2200" spc="-5" dirty="0">
                <a:latin typeface="Comic Sans MS"/>
                <a:cs typeface="Comic Sans MS"/>
              </a:rPr>
              <a:t>navigation  </a:t>
            </a:r>
            <a:r>
              <a:rPr sz="2200" spc="-10" dirty="0">
                <a:latin typeface="Comic Sans MS"/>
                <a:cs typeface="Comic Sans MS"/>
              </a:rPr>
              <a:t>testing, form testing, </a:t>
            </a:r>
            <a:r>
              <a:rPr sz="2200" spc="-5" dirty="0">
                <a:latin typeface="Comic Sans MS"/>
                <a:cs typeface="Comic Sans MS"/>
              </a:rPr>
              <a:t>and page content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Configuration </a:t>
            </a:r>
            <a:r>
              <a:rPr sz="2200" spc="-5" dirty="0">
                <a:latin typeface="Comic Sans MS"/>
                <a:cs typeface="Comic Sans MS"/>
              </a:rPr>
              <a:t>and compatibility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Reliability </a:t>
            </a:r>
            <a:r>
              <a:rPr sz="2200" spc="-5" dirty="0">
                <a:latin typeface="Comic Sans MS"/>
                <a:cs typeface="Comic Sans MS"/>
              </a:rPr>
              <a:t>and availability</a:t>
            </a:r>
            <a:r>
              <a:rPr sz="2200" spc="-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Performance testing: </a:t>
            </a:r>
            <a:r>
              <a:rPr sz="2200" spc="-5" dirty="0">
                <a:latin typeface="Comic Sans MS"/>
                <a:cs typeface="Comic Sans MS"/>
              </a:rPr>
              <a:t>scalability </a:t>
            </a:r>
            <a:r>
              <a:rPr sz="2200" spc="-10" dirty="0">
                <a:latin typeface="Comic Sans MS"/>
                <a:cs typeface="Comic Sans MS"/>
              </a:rPr>
              <a:t>testing, </a:t>
            </a:r>
            <a:r>
              <a:rPr sz="2200" spc="-5" dirty="0">
                <a:latin typeface="Comic Sans MS"/>
                <a:cs typeface="Comic Sans MS"/>
              </a:rPr>
              <a:t>load </a:t>
            </a:r>
            <a:r>
              <a:rPr sz="2200" spc="-10" dirty="0">
                <a:latin typeface="Comic Sans MS"/>
                <a:cs typeface="Comic Sans MS"/>
              </a:rPr>
              <a:t>testing, </a:t>
            </a:r>
            <a:r>
              <a:rPr sz="2200" spc="-5" dirty="0">
                <a:latin typeface="Comic Sans MS"/>
                <a:cs typeface="Comic Sans MS"/>
              </a:rPr>
              <a:t>and stress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testing.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Security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End-to-end </a:t>
            </a:r>
            <a:r>
              <a:rPr sz="2200" spc="-5" dirty="0">
                <a:latin typeface="Comic Sans MS"/>
                <a:cs typeface="Comic Sans MS"/>
              </a:rPr>
              <a:t>transaction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Database</a:t>
            </a:r>
            <a:r>
              <a:rPr sz="2200" spc="-1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Post </a:t>
            </a:r>
            <a:r>
              <a:rPr sz="2200" spc="-10" dirty="0">
                <a:latin typeface="Comic Sans MS"/>
                <a:cs typeface="Comic Sans MS"/>
              </a:rPr>
              <a:t>implementation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testing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467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Pengenalan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98935"/>
            <a:ext cx="9863455" cy="455231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1576070" algn="l"/>
                <a:tab pos="2894330" algn="l"/>
                <a:tab pos="3611245" algn="l"/>
                <a:tab pos="5252720" algn="l"/>
                <a:tab pos="6737350" algn="l"/>
                <a:tab pos="7608570" algn="l"/>
                <a:tab pos="8352790" algn="l"/>
                <a:tab pos="9279255" algn="l"/>
              </a:tabLst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Aplikas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asis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we</a:t>
            </a:r>
            <a:r>
              <a:rPr sz="2200" spc="-5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yajikan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tanta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u,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tu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p</a:t>
            </a:r>
            <a:r>
              <a:rPr sz="2200" spc="-5" dirty="0">
                <a:latin typeface="Comic Sans MS"/>
                <a:cs typeface="Comic Sans MS"/>
              </a:rPr>
              <a:t>ara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pengembang dan penguji. Tantangan-tantangan ini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meliputi: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Waktu </a:t>
            </a:r>
            <a:r>
              <a:rPr sz="2200" spc="-10" dirty="0">
                <a:latin typeface="Comic Sans MS"/>
                <a:cs typeface="Comic Sans MS"/>
              </a:rPr>
              <a:t>rilis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pendek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Teknologi </a:t>
            </a:r>
            <a:r>
              <a:rPr sz="2200" spc="-10" dirty="0">
                <a:latin typeface="Comic Sans MS"/>
                <a:cs typeface="Comic Sans MS"/>
              </a:rPr>
              <a:t>terus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berubah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Jumlah pengguna saat peluncuran situs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awal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Ketidakmampuan untuk </a:t>
            </a:r>
            <a:r>
              <a:rPr sz="2200" spc="-10" dirty="0">
                <a:latin typeface="Comic Sans MS"/>
                <a:cs typeface="Comic Sans MS"/>
              </a:rPr>
              <a:t>mengendalikan </a:t>
            </a:r>
            <a:r>
              <a:rPr sz="2200" spc="-5" dirty="0">
                <a:latin typeface="Comic Sans MS"/>
                <a:cs typeface="Comic Sans MS"/>
              </a:rPr>
              <a:t>lingkungan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pengguna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8121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Ketersediaan </a:t>
            </a:r>
            <a:r>
              <a:rPr sz="2200" spc="-10" dirty="0">
                <a:latin typeface="Comic Sans MS"/>
                <a:cs typeface="Comic Sans MS"/>
              </a:rPr>
              <a:t>website </a:t>
            </a:r>
            <a:r>
              <a:rPr sz="2200" spc="-5" dirty="0">
                <a:latin typeface="Comic Sans MS"/>
                <a:cs typeface="Comic Sans MS"/>
              </a:rPr>
              <a:t>24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jam</a:t>
            </a:r>
            <a:endParaRPr sz="22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3960"/>
              </a:lnSpc>
              <a:spcBef>
                <a:spcPts val="35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Kesulitan dalam </a:t>
            </a:r>
            <a:r>
              <a:rPr sz="2200" spc="-10" dirty="0">
                <a:latin typeface="Comic Sans MS"/>
                <a:cs typeface="Comic Sans MS"/>
              </a:rPr>
              <a:t>waktu </a:t>
            </a:r>
            <a:r>
              <a:rPr sz="2200" spc="-5" dirty="0">
                <a:latin typeface="Comic Sans MS"/>
                <a:cs typeface="Comic Sans MS"/>
              </a:rPr>
              <a:t>respon, akurasi, </a:t>
            </a:r>
            <a:r>
              <a:rPr sz="2200" dirty="0">
                <a:latin typeface="Comic Sans MS"/>
                <a:cs typeface="Comic Sans MS"/>
              </a:rPr>
              <a:t>atau </a:t>
            </a:r>
            <a:r>
              <a:rPr sz="2200" spc="-5" dirty="0">
                <a:latin typeface="Comic Sans MS"/>
                <a:cs typeface="Comic Sans MS"/>
              </a:rPr>
              <a:t>kemudahan penggunaan akan  </a:t>
            </a:r>
            <a:r>
              <a:rPr sz="2200" spc="-10" dirty="0">
                <a:latin typeface="Comic Sans MS"/>
                <a:cs typeface="Comic Sans MS"/>
              </a:rPr>
              <a:t>membuat </a:t>
            </a:r>
            <a:r>
              <a:rPr sz="2200" spc="-5" dirty="0">
                <a:latin typeface="Comic Sans MS"/>
                <a:cs typeface="Comic Sans MS"/>
              </a:rPr>
              <a:t>pengguna untuk mengklik situs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pesaing.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204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Topologi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Website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04925" y="3291649"/>
            <a:ext cx="1840864" cy="1183640"/>
            <a:chOff x="7404925" y="3291649"/>
            <a:chExt cx="1840864" cy="1183640"/>
          </a:xfrm>
        </p:grpSpPr>
        <p:sp>
          <p:nvSpPr>
            <p:cNvPr id="6" name="object 6"/>
            <p:cNvSpPr/>
            <p:nvPr/>
          </p:nvSpPr>
          <p:spPr>
            <a:xfrm>
              <a:off x="7479792" y="3366515"/>
              <a:ext cx="1765553" cy="1108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6492" y="3462527"/>
              <a:ext cx="1230629" cy="1006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09688" y="3296411"/>
              <a:ext cx="1755775" cy="1099185"/>
            </a:xfrm>
            <a:custGeom>
              <a:avLst/>
              <a:gdLst/>
              <a:ahLst/>
              <a:cxnLst/>
              <a:rect l="l" t="t" r="r" b="b"/>
              <a:pathLst>
                <a:path w="1755775" h="1099185">
                  <a:moveTo>
                    <a:pt x="1755648" y="0"/>
                  </a:moveTo>
                  <a:lnTo>
                    <a:pt x="0" y="0"/>
                  </a:lnTo>
                  <a:lnTo>
                    <a:pt x="0" y="1098804"/>
                  </a:lnTo>
                  <a:lnTo>
                    <a:pt x="1755648" y="1098804"/>
                  </a:lnTo>
                  <a:lnTo>
                    <a:pt x="17556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9688" y="3296411"/>
              <a:ext cx="1755775" cy="1099185"/>
            </a:xfrm>
            <a:custGeom>
              <a:avLst/>
              <a:gdLst/>
              <a:ahLst/>
              <a:cxnLst/>
              <a:rect l="l" t="t" r="r" b="b"/>
              <a:pathLst>
                <a:path w="1755775" h="1099185">
                  <a:moveTo>
                    <a:pt x="0" y="1098804"/>
                  </a:moveTo>
                  <a:lnTo>
                    <a:pt x="1755648" y="1098804"/>
                  </a:lnTo>
                  <a:lnTo>
                    <a:pt x="1755648" y="0"/>
                  </a:lnTo>
                  <a:lnTo>
                    <a:pt x="0" y="0"/>
                  </a:lnTo>
                  <a:lnTo>
                    <a:pt x="0" y="10988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09688" y="3296411"/>
            <a:ext cx="1755775" cy="109918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360"/>
              </a:spcBef>
            </a:pPr>
            <a:r>
              <a:rPr sz="2400" b="1" spc="-45" dirty="0"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  <a:p>
            <a:pPr marL="44577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599485" y="2784157"/>
            <a:ext cx="1471930" cy="1014730"/>
            <a:chOff x="9599485" y="2784157"/>
            <a:chExt cx="1471930" cy="1014730"/>
          </a:xfrm>
        </p:grpSpPr>
        <p:sp>
          <p:nvSpPr>
            <p:cNvPr id="12" name="object 12"/>
            <p:cNvSpPr/>
            <p:nvPr/>
          </p:nvSpPr>
          <p:spPr>
            <a:xfrm>
              <a:off x="9674351" y="2859024"/>
              <a:ext cx="1396746" cy="939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14559" y="2985516"/>
              <a:ext cx="1114805" cy="755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4247" y="2788920"/>
              <a:ext cx="1386840" cy="929640"/>
            </a:xfrm>
            <a:custGeom>
              <a:avLst/>
              <a:gdLst/>
              <a:ahLst/>
              <a:cxnLst/>
              <a:rect l="l" t="t" r="r" b="b"/>
              <a:pathLst>
                <a:path w="1386840" h="929639">
                  <a:moveTo>
                    <a:pt x="1386840" y="0"/>
                  </a:moveTo>
                  <a:lnTo>
                    <a:pt x="0" y="0"/>
                  </a:lnTo>
                  <a:lnTo>
                    <a:pt x="0" y="929639"/>
                  </a:lnTo>
                  <a:lnTo>
                    <a:pt x="1386840" y="929639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4247" y="2788920"/>
              <a:ext cx="1386840" cy="929640"/>
            </a:xfrm>
            <a:custGeom>
              <a:avLst/>
              <a:gdLst/>
              <a:ahLst/>
              <a:cxnLst/>
              <a:rect l="l" t="t" r="r" b="b"/>
              <a:pathLst>
                <a:path w="1386840" h="929639">
                  <a:moveTo>
                    <a:pt x="0" y="929639"/>
                  </a:moveTo>
                  <a:lnTo>
                    <a:pt x="1386840" y="929639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9296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604247" y="2788920"/>
            <a:ext cx="1386840" cy="92964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92449" y="4981765"/>
            <a:ext cx="1501140" cy="1014730"/>
            <a:chOff x="9692449" y="4981765"/>
            <a:chExt cx="1501140" cy="1014730"/>
          </a:xfrm>
        </p:grpSpPr>
        <p:sp>
          <p:nvSpPr>
            <p:cNvPr id="18" name="object 18"/>
            <p:cNvSpPr/>
            <p:nvPr/>
          </p:nvSpPr>
          <p:spPr>
            <a:xfrm>
              <a:off x="9767315" y="5056632"/>
              <a:ext cx="1396746" cy="9395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81031" y="5183124"/>
              <a:ext cx="1411985" cy="755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97211" y="4986528"/>
              <a:ext cx="1386840" cy="929640"/>
            </a:xfrm>
            <a:custGeom>
              <a:avLst/>
              <a:gdLst/>
              <a:ahLst/>
              <a:cxnLst/>
              <a:rect l="l" t="t" r="r" b="b"/>
              <a:pathLst>
                <a:path w="1386840" h="929639">
                  <a:moveTo>
                    <a:pt x="1386840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1386840" y="929640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97211" y="4986528"/>
              <a:ext cx="1386840" cy="929640"/>
            </a:xfrm>
            <a:custGeom>
              <a:avLst/>
              <a:gdLst/>
              <a:ahLst/>
              <a:cxnLst/>
              <a:rect l="l" t="t" r="r" b="b"/>
              <a:pathLst>
                <a:path w="1386840" h="929639">
                  <a:moveTo>
                    <a:pt x="0" y="929640"/>
                  </a:moveTo>
                  <a:lnTo>
                    <a:pt x="1386840" y="929640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9296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697211" y="4986528"/>
            <a:ext cx="1386840" cy="92964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96240" marR="149860" indent="-24892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Times New Roman"/>
                <a:cs typeface="Times New Roman"/>
              </a:rPr>
              <a:t>Appli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ion  Server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52965" y="1683829"/>
            <a:ext cx="6451600" cy="4566920"/>
            <a:chOff x="3152965" y="1683829"/>
            <a:chExt cx="6451600" cy="4566920"/>
          </a:xfrm>
        </p:grpSpPr>
        <p:sp>
          <p:nvSpPr>
            <p:cNvPr id="24" name="object 24"/>
            <p:cNvSpPr/>
            <p:nvPr/>
          </p:nvSpPr>
          <p:spPr>
            <a:xfrm>
              <a:off x="9165336" y="3253740"/>
              <a:ext cx="439420" cy="591820"/>
            </a:xfrm>
            <a:custGeom>
              <a:avLst/>
              <a:gdLst/>
              <a:ahLst/>
              <a:cxnLst/>
              <a:rect l="l" t="t" r="r" b="b"/>
              <a:pathLst>
                <a:path w="439420" h="591820">
                  <a:moveTo>
                    <a:pt x="14859" y="508000"/>
                  </a:moveTo>
                  <a:lnTo>
                    <a:pt x="0" y="591820"/>
                  </a:lnTo>
                  <a:lnTo>
                    <a:pt x="75946" y="553339"/>
                  </a:lnTo>
                  <a:lnTo>
                    <a:pt x="64310" y="544703"/>
                  </a:lnTo>
                  <a:lnTo>
                    <a:pt x="42925" y="544703"/>
                  </a:lnTo>
                  <a:lnTo>
                    <a:pt x="32766" y="537083"/>
                  </a:lnTo>
                  <a:lnTo>
                    <a:pt x="40320" y="526897"/>
                  </a:lnTo>
                  <a:lnTo>
                    <a:pt x="14859" y="508000"/>
                  </a:lnTo>
                  <a:close/>
                </a:path>
                <a:path w="439420" h="591820">
                  <a:moveTo>
                    <a:pt x="40320" y="526897"/>
                  </a:moveTo>
                  <a:lnTo>
                    <a:pt x="32766" y="537083"/>
                  </a:lnTo>
                  <a:lnTo>
                    <a:pt x="42925" y="544703"/>
                  </a:lnTo>
                  <a:lnTo>
                    <a:pt x="50517" y="534465"/>
                  </a:lnTo>
                  <a:lnTo>
                    <a:pt x="40320" y="526897"/>
                  </a:lnTo>
                  <a:close/>
                </a:path>
                <a:path w="439420" h="591820">
                  <a:moveTo>
                    <a:pt x="50517" y="534465"/>
                  </a:moveTo>
                  <a:lnTo>
                    <a:pt x="42925" y="544703"/>
                  </a:lnTo>
                  <a:lnTo>
                    <a:pt x="64310" y="544703"/>
                  </a:lnTo>
                  <a:lnTo>
                    <a:pt x="50517" y="534465"/>
                  </a:lnTo>
                  <a:close/>
                </a:path>
                <a:path w="439420" h="591820">
                  <a:moveTo>
                    <a:pt x="388574" y="57407"/>
                  </a:moveTo>
                  <a:lnTo>
                    <a:pt x="40320" y="526897"/>
                  </a:lnTo>
                  <a:lnTo>
                    <a:pt x="50517" y="534465"/>
                  </a:lnTo>
                  <a:lnTo>
                    <a:pt x="398710" y="64935"/>
                  </a:lnTo>
                  <a:lnTo>
                    <a:pt x="388574" y="57407"/>
                  </a:lnTo>
                  <a:close/>
                </a:path>
                <a:path w="439420" h="591820">
                  <a:moveTo>
                    <a:pt x="430748" y="47244"/>
                  </a:moveTo>
                  <a:lnTo>
                    <a:pt x="396113" y="47244"/>
                  </a:lnTo>
                  <a:lnTo>
                    <a:pt x="406273" y="54737"/>
                  </a:lnTo>
                  <a:lnTo>
                    <a:pt x="398710" y="64935"/>
                  </a:lnTo>
                  <a:lnTo>
                    <a:pt x="424307" y="83947"/>
                  </a:lnTo>
                  <a:lnTo>
                    <a:pt x="430748" y="47244"/>
                  </a:lnTo>
                  <a:close/>
                </a:path>
                <a:path w="439420" h="591820">
                  <a:moveTo>
                    <a:pt x="396113" y="47244"/>
                  </a:moveTo>
                  <a:lnTo>
                    <a:pt x="388574" y="57407"/>
                  </a:lnTo>
                  <a:lnTo>
                    <a:pt x="398710" y="64935"/>
                  </a:lnTo>
                  <a:lnTo>
                    <a:pt x="406273" y="54737"/>
                  </a:lnTo>
                  <a:lnTo>
                    <a:pt x="396113" y="47244"/>
                  </a:lnTo>
                  <a:close/>
                </a:path>
                <a:path w="439420" h="591820">
                  <a:moveTo>
                    <a:pt x="439039" y="0"/>
                  </a:moveTo>
                  <a:lnTo>
                    <a:pt x="363093" y="38481"/>
                  </a:lnTo>
                  <a:lnTo>
                    <a:pt x="388574" y="57407"/>
                  </a:lnTo>
                  <a:lnTo>
                    <a:pt x="396113" y="47244"/>
                  </a:lnTo>
                  <a:lnTo>
                    <a:pt x="430748" y="47244"/>
                  </a:lnTo>
                  <a:lnTo>
                    <a:pt x="439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27831" y="1758695"/>
              <a:ext cx="471690" cy="44919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94303" y="3364992"/>
              <a:ext cx="535685" cy="13723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7727" y="1688592"/>
              <a:ext cx="462280" cy="4482465"/>
            </a:xfrm>
            <a:custGeom>
              <a:avLst/>
              <a:gdLst/>
              <a:ahLst/>
              <a:cxnLst/>
              <a:rect l="l" t="t" r="r" b="b"/>
              <a:pathLst>
                <a:path w="462279" h="4482465">
                  <a:moveTo>
                    <a:pt x="461772" y="0"/>
                  </a:moveTo>
                  <a:lnTo>
                    <a:pt x="0" y="0"/>
                  </a:lnTo>
                  <a:lnTo>
                    <a:pt x="0" y="4482084"/>
                  </a:lnTo>
                  <a:lnTo>
                    <a:pt x="461772" y="4482084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798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57727" y="1688592"/>
              <a:ext cx="462280" cy="4482465"/>
            </a:xfrm>
            <a:custGeom>
              <a:avLst/>
              <a:gdLst/>
              <a:ahLst/>
              <a:cxnLst/>
              <a:rect l="l" t="t" r="r" b="b"/>
              <a:pathLst>
                <a:path w="462279" h="4482465">
                  <a:moveTo>
                    <a:pt x="0" y="4482084"/>
                  </a:moveTo>
                  <a:lnTo>
                    <a:pt x="461772" y="4482084"/>
                  </a:lnTo>
                  <a:lnTo>
                    <a:pt x="461772" y="0"/>
                  </a:lnTo>
                  <a:lnTo>
                    <a:pt x="0" y="0"/>
                  </a:lnTo>
                  <a:lnTo>
                    <a:pt x="0" y="44820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157727" y="1688592"/>
            <a:ext cx="462280" cy="448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45415" marR="138430" indent="3365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  </a:t>
            </a:r>
            <a:r>
              <a:rPr sz="2400" spc="-5" dirty="0">
                <a:latin typeface="Times New Roman"/>
                <a:cs typeface="Times New Roman"/>
              </a:rPr>
              <a:t>S  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19949" y="3460813"/>
            <a:ext cx="1563370" cy="1014730"/>
            <a:chOff x="1119949" y="3460813"/>
            <a:chExt cx="1563370" cy="1014730"/>
          </a:xfrm>
        </p:grpSpPr>
        <p:sp>
          <p:nvSpPr>
            <p:cNvPr id="31" name="object 31"/>
            <p:cNvSpPr/>
            <p:nvPr/>
          </p:nvSpPr>
          <p:spPr>
            <a:xfrm>
              <a:off x="1194815" y="3535680"/>
              <a:ext cx="1488186" cy="9395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9011" y="3730752"/>
              <a:ext cx="1399794" cy="6408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4711" y="3465576"/>
              <a:ext cx="1478280" cy="929640"/>
            </a:xfrm>
            <a:custGeom>
              <a:avLst/>
              <a:gdLst/>
              <a:ahLst/>
              <a:cxnLst/>
              <a:rect l="l" t="t" r="r" b="b"/>
              <a:pathLst>
                <a:path w="1478280" h="929639">
                  <a:moveTo>
                    <a:pt x="1323339" y="0"/>
                  </a:moveTo>
                  <a:lnTo>
                    <a:pt x="154940" y="0"/>
                  </a:lnTo>
                  <a:lnTo>
                    <a:pt x="105966" y="7896"/>
                  </a:lnTo>
                  <a:lnTo>
                    <a:pt x="63433" y="29886"/>
                  </a:lnTo>
                  <a:lnTo>
                    <a:pt x="29893" y="63422"/>
                  </a:lnTo>
                  <a:lnTo>
                    <a:pt x="7898" y="105956"/>
                  </a:lnTo>
                  <a:lnTo>
                    <a:pt x="0" y="154940"/>
                  </a:lnTo>
                  <a:lnTo>
                    <a:pt x="0" y="774700"/>
                  </a:lnTo>
                  <a:lnTo>
                    <a:pt x="7898" y="823683"/>
                  </a:lnTo>
                  <a:lnTo>
                    <a:pt x="29893" y="866217"/>
                  </a:lnTo>
                  <a:lnTo>
                    <a:pt x="63433" y="899753"/>
                  </a:lnTo>
                  <a:lnTo>
                    <a:pt x="105966" y="921743"/>
                  </a:lnTo>
                  <a:lnTo>
                    <a:pt x="154940" y="929640"/>
                  </a:lnTo>
                  <a:lnTo>
                    <a:pt x="1323339" y="929640"/>
                  </a:lnTo>
                  <a:lnTo>
                    <a:pt x="1372323" y="921743"/>
                  </a:lnTo>
                  <a:lnTo>
                    <a:pt x="1414857" y="899753"/>
                  </a:lnTo>
                  <a:lnTo>
                    <a:pt x="1448393" y="866217"/>
                  </a:lnTo>
                  <a:lnTo>
                    <a:pt x="1470383" y="823683"/>
                  </a:lnTo>
                  <a:lnTo>
                    <a:pt x="1478280" y="774700"/>
                  </a:lnTo>
                  <a:lnTo>
                    <a:pt x="1478280" y="154940"/>
                  </a:lnTo>
                  <a:lnTo>
                    <a:pt x="1470383" y="105956"/>
                  </a:lnTo>
                  <a:lnTo>
                    <a:pt x="1448393" y="63422"/>
                  </a:lnTo>
                  <a:lnTo>
                    <a:pt x="1414857" y="29886"/>
                  </a:lnTo>
                  <a:lnTo>
                    <a:pt x="1372323" y="7896"/>
                  </a:lnTo>
                  <a:lnTo>
                    <a:pt x="1323339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4711" y="3465576"/>
              <a:ext cx="1478280" cy="929640"/>
            </a:xfrm>
            <a:custGeom>
              <a:avLst/>
              <a:gdLst/>
              <a:ahLst/>
              <a:cxnLst/>
              <a:rect l="l" t="t" r="r" b="b"/>
              <a:pathLst>
                <a:path w="1478280" h="929639">
                  <a:moveTo>
                    <a:pt x="0" y="154940"/>
                  </a:moveTo>
                  <a:lnTo>
                    <a:pt x="7898" y="105956"/>
                  </a:lnTo>
                  <a:lnTo>
                    <a:pt x="29893" y="63422"/>
                  </a:lnTo>
                  <a:lnTo>
                    <a:pt x="63433" y="29886"/>
                  </a:lnTo>
                  <a:lnTo>
                    <a:pt x="105966" y="7896"/>
                  </a:lnTo>
                  <a:lnTo>
                    <a:pt x="154940" y="0"/>
                  </a:lnTo>
                  <a:lnTo>
                    <a:pt x="1323339" y="0"/>
                  </a:lnTo>
                  <a:lnTo>
                    <a:pt x="1372323" y="7896"/>
                  </a:lnTo>
                  <a:lnTo>
                    <a:pt x="1414857" y="29886"/>
                  </a:lnTo>
                  <a:lnTo>
                    <a:pt x="1448393" y="63422"/>
                  </a:lnTo>
                  <a:lnTo>
                    <a:pt x="1470383" y="105956"/>
                  </a:lnTo>
                  <a:lnTo>
                    <a:pt x="1478280" y="154940"/>
                  </a:lnTo>
                  <a:lnTo>
                    <a:pt x="1478280" y="774700"/>
                  </a:lnTo>
                  <a:lnTo>
                    <a:pt x="1470383" y="823683"/>
                  </a:lnTo>
                  <a:lnTo>
                    <a:pt x="1448393" y="866217"/>
                  </a:lnTo>
                  <a:lnTo>
                    <a:pt x="1414857" y="899753"/>
                  </a:lnTo>
                  <a:lnTo>
                    <a:pt x="1372323" y="921743"/>
                  </a:lnTo>
                  <a:lnTo>
                    <a:pt x="1323339" y="929640"/>
                  </a:lnTo>
                  <a:lnTo>
                    <a:pt x="154940" y="929640"/>
                  </a:lnTo>
                  <a:lnTo>
                    <a:pt x="105966" y="921743"/>
                  </a:lnTo>
                  <a:lnTo>
                    <a:pt x="63433" y="899753"/>
                  </a:lnTo>
                  <a:lnTo>
                    <a:pt x="29893" y="866217"/>
                  </a:lnTo>
                  <a:lnTo>
                    <a:pt x="7898" y="823683"/>
                  </a:lnTo>
                  <a:lnTo>
                    <a:pt x="0" y="774700"/>
                  </a:lnTo>
                  <a:lnTo>
                    <a:pt x="0" y="1549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333880" y="3724402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Browser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19500" y="1514665"/>
            <a:ext cx="6447790" cy="4575810"/>
            <a:chOff x="3619500" y="1514665"/>
            <a:chExt cx="6447790" cy="4575810"/>
          </a:xfrm>
        </p:grpSpPr>
        <p:sp>
          <p:nvSpPr>
            <p:cNvPr id="37" name="object 37"/>
            <p:cNvSpPr/>
            <p:nvPr/>
          </p:nvSpPr>
          <p:spPr>
            <a:xfrm>
              <a:off x="3619500" y="3806951"/>
              <a:ext cx="6447790" cy="1192530"/>
            </a:xfrm>
            <a:custGeom>
              <a:avLst/>
              <a:gdLst/>
              <a:ahLst/>
              <a:cxnLst/>
              <a:rect l="l" t="t" r="r" b="b"/>
              <a:pathLst>
                <a:path w="6447790" h="1192529">
                  <a:moveTo>
                    <a:pt x="831850" y="123444"/>
                  </a:moveTo>
                  <a:lnTo>
                    <a:pt x="819150" y="117094"/>
                  </a:lnTo>
                  <a:lnTo>
                    <a:pt x="755650" y="85344"/>
                  </a:lnTo>
                  <a:lnTo>
                    <a:pt x="755650" y="117094"/>
                  </a:lnTo>
                  <a:lnTo>
                    <a:pt x="76200" y="117094"/>
                  </a:lnTo>
                  <a:lnTo>
                    <a:pt x="76200" y="85344"/>
                  </a:lnTo>
                  <a:lnTo>
                    <a:pt x="0" y="123444"/>
                  </a:lnTo>
                  <a:lnTo>
                    <a:pt x="76200" y="161544"/>
                  </a:lnTo>
                  <a:lnTo>
                    <a:pt x="76200" y="129794"/>
                  </a:lnTo>
                  <a:lnTo>
                    <a:pt x="755650" y="129794"/>
                  </a:lnTo>
                  <a:lnTo>
                    <a:pt x="755650" y="161544"/>
                  </a:lnTo>
                  <a:lnTo>
                    <a:pt x="819150" y="129794"/>
                  </a:lnTo>
                  <a:lnTo>
                    <a:pt x="831850" y="123444"/>
                  </a:lnTo>
                  <a:close/>
                </a:path>
                <a:path w="6447790" h="1192529">
                  <a:moveTo>
                    <a:pt x="3789934" y="38100"/>
                  </a:moveTo>
                  <a:lnTo>
                    <a:pt x="3777234" y="31750"/>
                  </a:lnTo>
                  <a:lnTo>
                    <a:pt x="3713734" y="0"/>
                  </a:lnTo>
                  <a:lnTo>
                    <a:pt x="3713734" y="31750"/>
                  </a:lnTo>
                  <a:lnTo>
                    <a:pt x="2756916" y="31750"/>
                  </a:lnTo>
                  <a:lnTo>
                    <a:pt x="2756916" y="0"/>
                  </a:lnTo>
                  <a:lnTo>
                    <a:pt x="2680716" y="38100"/>
                  </a:lnTo>
                  <a:lnTo>
                    <a:pt x="2756916" y="76200"/>
                  </a:lnTo>
                  <a:lnTo>
                    <a:pt x="2756916" y="44450"/>
                  </a:lnTo>
                  <a:lnTo>
                    <a:pt x="3713734" y="44450"/>
                  </a:lnTo>
                  <a:lnTo>
                    <a:pt x="3713734" y="76200"/>
                  </a:lnTo>
                  <a:lnTo>
                    <a:pt x="3777234" y="44450"/>
                  </a:lnTo>
                  <a:lnTo>
                    <a:pt x="3789934" y="38100"/>
                  </a:lnTo>
                  <a:close/>
                </a:path>
                <a:path w="6447790" h="1192529">
                  <a:moveTo>
                    <a:pt x="6447282" y="1180084"/>
                  </a:moveTo>
                  <a:lnTo>
                    <a:pt x="6433312" y="1166114"/>
                  </a:lnTo>
                  <a:lnTo>
                    <a:pt x="6387084" y="1119886"/>
                  </a:lnTo>
                  <a:lnTo>
                    <a:pt x="6377025" y="1150035"/>
                  </a:lnTo>
                  <a:lnTo>
                    <a:pt x="4742345" y="606272"/>
                  </a:lnTo>
                  <a:lnTo>
                    <a:pt x="4743691" y="602234"/>
                  </a:lnTo>
                  <a:lnTo>
                    <a:pt x="4752340" y="576199"/>
                  </a:lnTo>
                  <a:lnTo>
                    <a:pt x="4668012" y="588264"/>
                  </a:lnTo>
                  <a:lnTo>
                    <a:pt x="4728337" y="648462"/>
                  </a:lnTo>
                  <a:lnTo>
                    <a:pt x="4738344" y="618312"/>
                  </a:lnTo>
                  <a:lnTo>
                    <a:pt x="6373000" y="1162113"/>
                  </a:lnTo>
                  <a:lnTo>
                    <a:pt x="6362954" y="1192276"/>
                  </a:lnTo>
                  <a:lnTo>
                    <a:pt x="6447282" y="1180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81272" y="1519427"/>
              <a:ext cx="2312035" cy="4566285"/>
            </a:xfrm>
            <a:custGeom>
              <a:avLst/>
              <a:gdLst/>
              <a:ahLst/>
              <a:cxnLst/>
              <a:rect l="l" t="t" r="r" b="b"/>
              <a:pathLst>
                <a:path w="2312035" h="4566285">
                  <a:moveTo>
                    <a:pt x="1554352" y="0"/>
                  </a:moveTo>
                  <a:lnTo>
                    <a:pt x="1155953" y="1226058"/>
                  </a:lnTo>
                  <a:lnTo>
                    <a:pt x="893952" y="485139"/>
                  </a:lnTo>
                  <a:lnTo>
                    <a:pt x="782574" y="1335913"/>
                  </a:lnTo>
                  <a:lnTo>
                    <a:pt x="39624" y="485139"/>
                  </a:lnTo>
                  <a:lnTo>
                    <a:pt x="495300" y="1610106"/>
                  </a:lnTo>
                  <a:lnTo>
                    <a:pt x="0" y="1821052"/>
                  </a:lnTo>
                  <a:lnTo>
                    <a:pt x="398399" y="2489073"/>
                  </a:lnTo>
                  <a:lnTo>
                    <a:pt x="14477" y="3083433"/>
                  </a:lnTo>
                  <a:lnTo>
                    <a:pt x="606551" y="2946019"/>
                  </a:lnTo>
                  <a:lnTo>
                    <a:pt x="509650" y="3724021"/>
                  </a:lnTo>
                  <a:lnTo>
                    <a:pt x="825753" y="3303270"/>
                  </a:lnTo>
                  <a:lnTo>
                    <a:pt x="908176" y="4565904"/>
                  </a:lnTo>
                  <a:lnTo>
                    <a:pt x="1127252" y="3156966"/>
                  </a:lnTo>
                  <a:lnTo>
                    <a:pt x="1417827" y="4172089"/>
                  </a:lnTo>
                  <a:lnTo>
                    <a:pt x="1500631" y="3056001"/>
                  </a:lnTo>
                  <a:lnTo>
                    <a:pt x="1942083" y="3824986"/>
                  </a:lnTo>
                  <a:lnTo>
                    <a:pt x="1802129" y="2735707"/>
                  </a:lnTo>
                  <a:lnTo>
                    <a:pt x="2311907" y="2809240"/>
                  </a:lnTo>
                  <a:lnTo>
                    <a:pt x="1884552" y="2214245"/>
                  </a:lnTo>
                  <a:lnTo>
                    <a:pt x="2258060" y="1720088"/>
                  </a:lnTo>
                  <a:lnTo>
                    <a:pt x="1787652" y="1546225"/>
                  </a:lnTo>
                  <a:lnTo>
                    <a:pt x="1967229" y="942086"/>
                  </a:lnTo>
                  <a:lnTo>
                    <a:pt x="1515110" y="1125601"/>
                  </a:lnTo>
                  <a:lnTo>
                    <a:pt x="155435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81272" y="1519427"/>
              <a:ext cx="2312035" cy="4566285"/>
            </a:xfrm>
            <a:custGeom>
              <a:avLst/>
              <a:gdLst/>
              <a:ahLst/>
              <a:cxnLst/>
              <a:rect l="l" t="t" r="r" b="b"/>
              <a:pathLst>
                <a:path w="2312035" h="4566285">
                  <a:moveTo>
                    <a:pt x="1155953" y="1226058"/>
                  </a:moveTo>
                  <a:lnTo>
                    <a:pt x="1554352" y="0"/>
                  </a:lnTo>
                  <a:lnTo>
                    <a:pt x="1515110" y="1125601"/>
                  </a:lnTo>
                  <a:lnTo>
                    <a:pt x="1967229" y="942086"/>
                  </a:lnTo>
                  <a:lnTo>
                    <a:pt x="1787652" y="1546225"/>
                  </a:lnTo>
                  <a:lnTo>
                    <a:pt x="2258060" y="1720088"/>
                  </a:lnTo>
                  <a:lnTo>
                    <a:pt x="1884552" y="2214245"/>
                  </a:lnTo>
                  <a:lnTo>
                    <a:pt x="2311907" y="2809240"/>
                  </a:lnTo>
                  <a:lnTo>
                    <a:pt x="1802129" y="2735707"/>
                  </a:lnTo>
                  <a:lnTo>
                    <a:pt x="1942083" y="3824986"/>
                  </a:lnTo>
                  <a:lnTo>
                    <a:pt x="1500631" y="3056001"/>
                  </a:lnTo>
                  <a:lnTo>
                    <a:pt x="1417827" y="4172089"/>
                  </a:lnTo>
                  <a:lnTo>
                    <a:pt x="1127252" y="3156966"/>
                  </a:lnTo>
                  <a:lnTo>
                    <a:pt x="908176" y="4565904"/>
                  </a:lnTo>
                  <a:lnTo>
                    <a:pt x="825753" y="3303270"/>
                  </a:lnTo>
                  <a:lnTo>
                    <a:pt x="509650" y="3724021"/>
                  </a:lnTo>
                  <a:lnTo>
                    <a:pt x="606551" y="2946019"/>
                  </a:lnTo>
                  <a:lnTo>
                    <a:pt x="14477" y="3083433"/>
                  </a:lnTo>
                  <a:lnTo>
                    <a:pt x="398399" y="2489073"/>
                  </a:lnTo>
                  <a:lnTo>
                    <a:pt x="0" y="1821052"/>
                  </a:lnTo>
                  <a:lnTo>
                    <a:pt x="495300" y="1610106"/>
                  </a:lnTo>
                  <a:lnTo>
                    <a:pt x="39624" y="485139"/>
                  </a:lnTo>
                  <a:lnTo>
                    <a:pt x="782574" y="1335913"/>
                  </a:lnTo>
                  <a:lnTo>
                    <a:pt x="893952" y="485139"/>
                  </a:lnTo>
                  <a:lnTo>
                    <a:pt x="1155953" y="12260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34559" y="3455670"/>
            <a:ext cx="97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72821" y="1683829"/>
            <a:ext cx="603250" cy="4566920"/>
            <a:chOff x="6572821" y="1683829"/>
            <a:chExt cx="603250" cy="4566920"/>
          </a:xfrm>
        </p:grpSpPr>
        <p:sp>
          <p:nvSpPr>
            <p:cNvPr id="42" name="object 42"/>
            <p:cNvSpPr/>
            <p:nvPr/>
          </p:nvSpPr>
          <p:spPr>
            <a:xfrm>
              <a:off x="6647687" y="1758695"/>
              <a:ext cx="471690" cy="44919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9775" y="2267712"/>
              <a:ext cx="585977" cy="320116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77583" y="1688592"/>
              <a:ext cx="462280" cy="4482465"/>
            </a:xfrm>
            <a:custGeom>
              <a:avLst/>
              <a:gdLst/>
              <a:ahLst/>
              <a:cxnLst/>
              <a:rect l="l" t="t" r="r" b="b"/>
              <a:pathLst>
                <a:path w="462279" h="4482465">
                  <a:moveTo>
                    <a:pt x="461772" y="0"/>
                  </a:moveTo>
                  <a:lnTo>
                    <a:pt x="0" y="0"/>
                  </a:lnTo>
                  <a:lnTo>
                    <a:pt x="0" y="4482084"/>
                  </a:lnTo>
                  <a:lnTo>
                    <a:pt x="461772" y="4482084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77583" y="1688592"/>
              <a:ext cx="462280" cy="4482465"/>
            </a:xfrm>
            <a:custGeom>
              <a:avLst/>
              <a:gdLst/>
              <a:ahLst/>
              <a:cxnLst/>
              <a:rect l="l" t="t" r="r" b="b"/>
              <a:pathLst>
                <a:path w="462279" h="4482465">
                  <a:moveTo>
                    <a:pt x="0" y="4482084"/>
                  </a:moveTo>
                  <a:lnTo>
                    <a:pt x="461772" y="4482084"/>
                  </a:lnTo>
                  <a:lnTo>
                    <a:pt x="461772" y="0"/>
                  </a:lnTo>
                  <a:lnTo>
                    <a:pt x="0" y="0"/>
                  </a:lnTo>
                  <a:lnTo>
                    <a:pt x="0" y="44820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577583" y="1688592"/>
            <a:ext cx="462280" cy="448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1614"/>
              </a:spcBef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1920" marR="111760" indent="6667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  r  e  </a:t>
            </a:r>
            <a:r>
              <a:rPr sz="2400" spc="-5" dirty="0">
                <a:latin typeface="Times New Roman"/>
                <a:cs typeface="Times New Roman"/>
              </a:rPr>
              <a:t>w  a  l  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19949" y="4812601"/>
            <a:ext cx="1563370" cy="1016000"/>
            <a:chOff x="1119949" y="4812601"/>
            <a:chExt cx="1563370" cy="1016000"/>
          </a:xfrm>
        </p:grpSpPr>
        <p:sp>
          <p:nvSpPr>
            <p:cNvPr id="48" name="object 48"/>
            <p:cNvSpPr/>
            <p:nvPr/>
          </p:nvSpPr>
          <p:spPr>
            <a:xfrm>
              <a:off x="1194815" y="4887468"/>
              <a:ext cx="1488186" cy="9410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9011" y="5082540"/>
              <a:ext cx="1399794" cy="6408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24711" y="4817364"/>
              <a:ext cx="1478280" cy="931544"/>
            </a:xfrm>
            <a:custGeom>
              <a:avLst/>
              <a:gdLst/>
              <a:ahLst/>
              <a:cxnLst/>
              <a:rect l="l" t="t" r="r" b="b"/>
              <a:pathLst>
                <a:path w="1478280" h="931545">
                  <a:moveTo>
                    <a:pt x="1323086" y="0"/>
                  </a:moveTo>
                  <a:lnTo>
                    <a:pt x="155194" y="0"/>
                  </a:lnTo>
                  <a:lnTo>
                    <a:pt x="106140" y="7910"/>
                  </a:lnTo>
                  <a:lnTo>
                    <a:pt x="63537" y="29939"/>
                  </a:lnTo>
                  <a:lnTo>
                    <a:pt x="29943" y="63532"/>
                  </a:lnTo>
                  <a:lnTo>
                    <a:pt x="7911" y="106135"/>
                  </a:lnTo>
                  <a:lnTo>
                    <a:pt x="0" y="155194"/>
                  </a:lnTo>
                  <a:lnTo>
                    <a:pt x="0" y="775970"/>
                  </a:lnTo>
                  <a:lnTo>
                    <a:pt x="7911" y="825023"/>
                  </a:lnTo>
                  <a:lnTo>
                    <a:pt x="29943" y="867626"/>
                  </a:lnTo>
                  <a:lnTo>
                    <a:pt x="63537" y="901220"/>
                  </a:lnTo>
                  <a:lnTo>
                    <a:pt x="106140" y="923252"/>
                  </a:lnTo>
                  <a:lnTo>
                    <a:pt x="155194" y="931164"/>
                  </a:lnTo>
                  <a:lnTo>
                    <a:pt x="1323086" y="931164"/>
                  </a:lnTo>
                  <a:lnTo>
                    <a:pt x="1372144" y="923252"/>
                  </a:lnTo>
                  <a:lnTo>
                    <a:pt x="1414747" y="901220"/>
                  </a:lnTo>
                  <a:lnTo>
                    <a:pt x="1448340" y="867626"/>
                  </a:lnTo>
                  <a:lnTo>
                    <a:pt x="1470369" y="825023"/>
                  </a:lnTo>
                  <a:lnTo>
                    <a:pt x="1478280" y="775970"/>
                  </a:lnTo>
                  <a:lnTo>
                    <a:pt x="1478280" y="155194"/>
                  </a:lnTo>
                  <a:lnTo>
                    <a:pt x="1470369" y="106135"/>
                  </a:lnTo>
                  <a:lnTo>
                    <a:pt x="1448340" y="63532"/>
                  </a:lnTo>
                  <a:lnTo>
                    <a:pt x="1414747" y="29939"/>
                  </a:lnTo>
                  <a:lnTo>
                    <a:pt x="1372144" y="7910"/>
                  </a:lnTo>
                  <a:lnTo>
                    <a:pt x="132308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24711" y="4817364"/>
              <a:ext cx="1478280" cy="931544"/>
            </a:xfrm>
            <a:custGeom>
              <a:avLst/>
              <a:gdLst/>
              <a:ahLst/>
              <a:cxnLst/>
              <a:rect l="l" t="t" r="r" b="b"/>
              <a:pathLst>
                <a:path w="1478280" h="931545">
                  <a:moveTo>
                    <a:pt x="0" y="155194"/>
                  </a:moveTo>
                  <a:lnTo>
                    <a:pt x="7911" y="106135"/>
                  </a:lnTo>
                  <a:lnTo>
                    <a:pt x="29943" y="63532"/>
                  </a:lnTo>
                  <a:lnTo>
                    <a:pt x="63537" y="29939"/>
                  </a:lnTo>
                  <a:lnTo>
                    <a:pt x="106140" y="7910"/>
                  </a:lnTo>
                  <a:lnTo>
                    <a:pt x="155194" y="0"/>
                  </a:lnTo>
                  <a:lnTo>
                    <a:pt x="1323086" y="0"/>
                  </a:lnTo>
                  <a:lnTo>
                    <a:pt x="1372144" y="7910"/>
                  </a:lnTo>
                  <a:lnTo>
                    <a:pt x="1414747" y="29939"/>
                  </a:lnTo>
                  <a:lnTo>
                    <a:pt x="1448340" y="63532"/>
                  </a:lnTo>
                  <a:lnTo>
                    <a:pt x="1470369" y="106135"/>
                  </a:lnTo>
                  <a:lnTo>
                    <a:pt x="1478280" y="155194"/>
                  </a:lnTo>
                  <a:lnTo>
                    <a:pt x="1478280" y="775970"/>
                  </a:lnTo>
                  <a:lnTo>
                    <a:pt x="1470369" y="825023"/>
                  </a:lnTo>
                  <a:lnTo>
                    <a:pt x="1448340" y="867626"/>
                  </a:lnTo>
                  <a:lnTo>
                    <a:pt x="1414747" y="901220"/>
                  </a:lnTo>
                  <a:lnTo>
                    <a:pt x="1372144" y="923252"/>
                  </a:lnTo>
                  <a:lnTo>
                    <a:pt x="1323086" y="931164"/>
                  </a:lnTo>
                  <a:lnTo>
                    <a:pt x="155194" y="931164"/>
                  </a:lnTo>
                  <a:lnTo>
                    <a:pt x="106140" y="923252"/>
                  </a:lnTo>
                  <a:lnTo>
                    <a:pt x="63537" y="901220"/>
                  </a:lnTo>
                  <a:lnTo>
                    <a:pt x="29943" y="867626"/>
                  </a:lnTo>
                  <a:lnTo>
                    <a:pt x="7911" y="825023"/>
                  </a:lnTo>
                  <a:lnTo>
                    <a:pt x="0" y="775970"/>
                  </a:lnTo>
                  <a:lnTo>
                    <a:pt x="0" y="15519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333880" y="5077155"/>
            <a:ext cx="1057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Bro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ser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19949" y="2022157"/>
            <a:ext cx="1563370" cy="1016000"/>
            <a:chOff x="1119949" y="2022157"/>
            <a:chExt cx="1563370" cy="1016000"/>
          </a:xfrm>
        </p:grpSpPr>
        <p:sp>
          <p:nvSpPr>
            <p:cNvPr id="54" name="object 54"/>
            <p:cNvSpPr/>
            <p:nvPr/>
          </p:nvSpPr>
          <p:spPr>
            <a:xfrm>
              <a:off x="1194815" y="2097024"/>
              <a:ext cx="1488186" cy="9410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9011" y="2293620"/>
              <a:ext cx="1399794" cy="6408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4711" y="2026920"/>
              <a:ext cx="1478280" cy="931544"/>
            </a:xfrm>
            <a:custGeom>
              <a:avLst/>
              <a:gdLst/>
              <a:ahLst/>
              <a:cxnLst/>
              <a:rect l="l" t="t" r="r" b="b"/>
              <a:pathLst>
                <a:path w="1478280" h="931544">
                  <a:moveTo>
                    <a:pt x="1323086" y="0"/>
                  </a:moveTo>
                  <a:lnTo>
                    <a:pt x="155194" y="0"/>
                  </a:lnTo>
                  <a:lnTo>
                    <a:pt x="106140" y="7910"/>
                  </a:lnTo>
                  <a:lnTo>
                    <a:pt x="63537" y="29939"/>
                  </a:lnTo>
                  <a:lnTo>
                    <a:pt x="29943" y="63532"/>
                  </a:lnTo>
                  <a:lnTo>
                    <a:pt x="7911" y="106135"/>
                  </a:lnTo>
                  <a:lnTo>
                    <a:pt x="0" y="155193"/>
                  </a:lnTo>
                  <a:lnTo>
                    <a:pt x="0" y="775969"/>
                  </a:lnTo>
                  <a:lnTo>
                    <a:pt x="7911" y="825028"/>
                  </a:lnTo>
                  <a:lnTo>
                    <a:pt x="29943" y="867631"/>
                  </a:lnTo>
                  <a:lnTo>
                    <a:pt x="63537" y="901224"/>
                  </a:lnTo>
                  <a:lnTo>
                    <a:pt x="106140" y="923253"/>
                  </a:lnTo>
                  <a:lnTo>
                    <a:pt x="155194" y="931163"/>
                  </a:lnTo>
                  <a:lnTo>
                    <a:pt x="1323086" y="931163"/>
                  </a:lnTo>
                  <a:lnTo>
                    <a:pt x="1372144" y="923253"/>
                  </a:lnTo>
                  <a:lnTo>
                    <a:pt x="1414747" y="901224"/>
                  </a:lnTo>
                  <a:lnTo>
                    <a:pt x="1448340" y="867631"/>
                  </a:lnTo>
                  <a:lnTo>
                    <a:pt x="1470369" y="825028"/>
                  </a:lnTo>
                  <a:lnTo>
                    <a:pt x="1478280" y="775969"/>
                  </a:lnTo>
                  <a:lnTo>
                    <a:pt x="1478280" y="155193"/>
                  </a:lnTo>
                  <a:lnTo>
                    <a:pt x="1470369" y="106135"/>
                  </a:lnTo>
                  <a:lnTo>
                    <a:pt x="1448340" y="63532"/>
                  </a:lnTo>
                  <a:lnTo>
                    <a:pt x="1414747" y="29939"/>
                  </a:lnTo>
                  <a:lnTo>
                    <a:pt x="1372144" y="7910"/>
                  </a:lnTo>
                  <a:lnTo>
                    <a:pt x="132308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4711" y="2026920"/>
              <a:ext cx="1478280" cy="931544"/>
            </a:xfrm>
            <a:custGeom>
              <a:avLst/>
              <a:gdLst/>
              <a:ahLst/>
              <a:cxnLst/>
              <a:rect l="l" t="t" r="r" b="b"/>
              <a:pathLst>
                <a:path w="1478280" h="931544">
                  <a:moveTo>
                    <a:pt x="0" y="155193"/>
                  </a:moveTo>
                  <a:lnTo>
                    <a:pt x="7911" y="106135"/>
                  </a:lnTo>
                  <a:lnTo>
                    <a:pt x="29943" y="63532"/>
                  </a:lnTo>
                  <a:lnTo>
                    <a:pt x="63537" y="29939"/>
                  </a:lnTo>
                  <a:lnTo>
                    <a:pt x="106140" y="7910"/>
                  </a:lnTo>
                  <a:lnTo>
                    <a:pt x="155194" y="0"/>
                  </a:lnTo>
                  <a:lnTo>
                    <a:pt x="1323086" y="0"/>
                  </a:lnTo>
                  <a:lnTo>
                    <a:pt x="1372144" y="7910"/>
                  </a:lnTo>
                  <a:lnTo>
                    <a:pt x="1414747" y="29939"/>
                  </a:lnTo>
                  <a:lnTo>
                    <a:pt x="1448340" y="63532"/>
                  </a:lnTo>
                  <a:lnTo>
                    <a:pt x="1470369" y="106135"/>
                  </a:lnTo>
                  <a:lnTo>
                    <a:pt x="1478280" y="155193"/>
                  </a:lnTo>
                  <a:lnTo>
                    <a:pt x="1478280" y="775969"/>
                  </a:lnTo>
                  <a:lnTo>
                    <a:pt x="1470369" y="825028"/>
                  </a:lnTo>
                  <a:lnTo>
                    <a:pt x="1448340" y="867631"/>
                  </a:lnTo>
                  <a:lnTo>
                    <a:pt x="1414747" y="901224"/>
                  </a:lnTo>
                  <a:lnTo>
                    <a:pt x="1372144" y="923253"/>
                  </a:lnTo>
                  <a:lnTo>
                    <a:pt x="1323086" y="931163"/>
                  </a:lnTo>
                  <a:lnTo>
                    <a:pt x="155194" y="931163"/>
                  </a:lnTo>
                  <a:lnTo>
                    <a:pt x="106140" y="923253"/>
                  </a:lnTo>
                  <a:lnTo>
                    <a:pt x="63537" y="901224"/>
                  </a:lnTo>
                  <a:lnTo>
                    <a:pt x="29943" y="867631"/>
                  </a:lnTo>
                  <a:lnTo>
                    <a:pt x="7911" y="825028"/>
                  </a:lnTo>
                  <a:lnTo>
                    <a:pt x="0" y="775969"/>
                  </a:lnTo>
                  <a:lnTo>
                    <a:pt x="0" y="15519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333880" y="2286761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Browser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94864" y="2493263"/>
            <a:ext cx="572135" cy="2663190"/>
          </a:xfrm>
          <a:custGeom>
            <a:avLst/>
            <a:gdLst/>
            <a:ahLst/>
            <a:cxnLst/>
            <a:rect l="l" t="t" r="r" b="b"/>
            <a:pathLst>
              <a:path w="572135" h="2663190">
                <a:moveTo>
                  <a:pt x="570865" y="1352550"/>
                </a:moveTo>
                <a:lnTo>
                  <a:pt x="541274" y="1363967"/>
                </a:lnTo>
                <a:lnTo>
                  <a:pt x="41541" y="68808"/>
                </a:lnTo>
                <a:lnTo>
                  <a:pt x="71120" y="57404"/>
                </a:lnTo>
                <a:lnTo>
                  <a:pt x="70561" y="56896"/>
                </a:lnTo>
                <a:lnTo>
                  <a:pt x="8128" y="0"/>
                </a:lnTo>
                <a:lnTo>
                  <a:pt x="0" y="84836"/>
                </a:lnTo>
                <a:lnTo>
                  <a:pt x="29616" y="73418"/>
                </a:lnTo>
                <a:lnTo>
                  <a:pt x="529348" y="1368564"/>
                </a:lnTo>
                <a:lnTo>
                  <a:pt x="499745" y="1379982"/>
                </a:lnTo>
                <a:lnTo>
                  <a:pt x="562114" y="1436827"/>
                </a:lnTo>
                <a:lnTo>
                  <a:pt x="550037" y="1430782"/>
                </a:lnTo>
                <a:lnTo>
                  <a:pt x="486537" y="1399032"/>
                </a:lnTo>
                <a:lnTo>
                  <a:pt x="486537" y="1430782"/>
                </a:lnTo>
                <a:lnTo>
                  <a:pt x="84328" y="1430782"/>
                </a:lnTo>
                <a:lnTo>
                  <a:pt x="84328" y="1399032"/>
                </a:lnTo>
                <a:lnTo>
                  <a:pt x="8128" y="1437132"/>
                </a:lnTo>
                <a:lnTo>
                  <a:pt x="84328" y="1475232"/>
                </a:lnTo>
                <a:lnTo>
                  <a:pt x="84328" y="1443482"/>
                </a:lnTo>
                <a:lnTo>
                  <a:pt x="486537" y="1443482"/>
                </a:lnTo>
                <a:lnTo>
                  <a:pt x="486537" y="1475232"/>
                </a:lnTo>
                <a:lnTo>
                  <a:pt x="550037" y="1443482"/>
                </a:lnTo>
                <a:lnTo>
                  <a:pt x="562546" y="1437233"/>
                </a:lnTo>
                <a:lnTo>
                  <a:pt x="562737" y="1437386"/>
                </a:lnTo>
                <a:lnTo>
                  <a:pt x="568198" y="1380363"/>
                </a:lnTo>
                <a:lnTo>
                  <a:pt x="570865" y="1352550"/>
                </a:lnTo>
                <a:close/>
              </a:path>
              <a:path w="572135" h="2663190">
                <a:moveTo>
                  <a:pt x="572008" y="1521841"/>
                </a:moveTo>
                <a:lnTo>
                  <a:pt x="569150" y="1494282"/>
                </a:lnTo>
                <a:lnTo>
                  <a:pt x="563245" y="1437132"/>
                </a:lnTo>
                <a:lnTo>
                  <a:pt x="500761" y="1495044"/>
                </a:lnTo>
                <a:lnTo>
                  <a:pt x="530428" y="1506207"/>
                </a:lnTo>
                <a:lnTo>
                  <a:pt x="122072" y="2589606"/>
                </a:lnTo>
                <a:lnTo>
                  <a:pt x="92329" y="2578354"/>
                </a:lnTo>
                <a:lnTo>
                  <a:pt x="101092" y="2663190"/>
                </a:lnTo>
                <a:lnTo>
                  <a:pt x="162890" y="2605913"/>
                </a:lnTo>
                <a:lnTo>
                  <a:pt x="163576" y="2605278"/>
                </a:lnTo>
                <a:lnTo>
                  <a:pt x="133870" y="2594064"/>
                </a:lnTo>
                <a:lnTo>
                  <a:pt x="542239" y="1510652"/>
                </a:lnTo>
                <a:lnTo>
                  <a:pt x="572008" y="1521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82804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Yang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dibutuhkan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dalam pengujian</a:t>
            </a:r>
            <a:r>
              <a:rPr sz="3600" b="1" spc="7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Website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00403"/>
            <a:ext cx="7435850" cy="405002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Apakah konten website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bermakna?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Apakah </a:t>
            </a:r>
            <a:r>
              <a:rPr sz="2200" spc="-5" dirty="0">
                <a:latin typeface="Comic Sans MS"/>
                <a:cs typeface="Comic Sans MS"/>
              </a:rPr>
              <a:t>aplikasi ini mudah untuk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digunakan?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Bagaimana kompatibilitas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browser?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Seberapa bisa diandalkan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teknologinya?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Apakah Server memiliki kekuatan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cukup?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Berapa </a:t>
            </a:r>
            <a:r>
              <a:rPr sz="2200" spc="-5" dirty="0">
                <a:latin typeface="Comic Sans MS"/>
                <a:cs typeface="Comic Sans MS"/>
              </a:rPr>
              <a:t>banyak pengunjung yang</a:t>
            </a:r>
            <a:r>
              <a:rPr sz="2200" spc="-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diharapkan?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Apakah mesin </a:t>
            </a:r>
            <a:r>
              <a:rPr sz="2200" spc="-5" dirty="0">
                <a:latin typeface="Comic Sans MS"/>
                <a:cs typeface="Comic Sans MS"/>
              </a:rPr>
              <a:t>cukup</a:t>
            </a:r>
            <a:r>
              <a:rPr sz="2200" spc="-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cepat?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Berapa </a:t>
            </a:r>
            <a:r>
              <a:rPr sz="2200" spc="-5" dirty="0">
                <a:latin typeface="Comic Sans MS"/>
                <a:cs typeface="Comic Sans MS"/>
              </a:rPr>
              <a:t>banyak aktivitas yang </a:t>
            </a:r>
            <a:r>
              <a:rPr sz="2200" spc="-10" dirty="0">
                <a:latin typeface="Comic Sans MS"/>
                <a:cs typeface="Comic Sans MS"/>
              </a:rPr>
              <a:t>dapat ditangani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website?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9867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004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Isu-Isu Fungsional &amp;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Kegunaan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513946"/>
            <a:ext cx="9866630" cy="31280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Tes</a:t>
            </a:r>
            <a:r>
              <a:rPr sz="1800" spc="1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pertama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untuk</a:t>
            </a:r>
            <a:r>
              <a:rPr sz="1800" spc="1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sebuah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situs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web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harus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fokus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pada</a:t>
            </a:r>
            <a:r>
              <a:rPr sz="1800" spc="1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perilaku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situs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dengan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menilai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hal-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hal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berikut:</a:t>
            </a:r>
            <a:endParaRPr sz="1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Fungsional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Kegunaan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Navigasi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omic Sans MS"/>
                <a:cs typeface="Comic Sans MS"/>
              </a:rPr>
              <a:t>Form</a:t>
            </a:r>
            <a:endParaRPr sz="20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8121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omic Sans MS"/>
                <a:cs typeface="Comic Sans MS"/>
              </a:rPr>
              <a:t>Konten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Halaman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2115</Words>
  <Application>Microsoft Office PowerPoint</Application>
  <PresentationFormat>Widescreen</PresentationFormat>
  <Paragraphs>385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2020-09-24T15:16:55Z</dcterms:created>
  <dcterms:modified xsi:type="dcterms:W3CDTF">2020-09-24T15:20:23Z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