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71670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000" dirty="0">
                <a:latin typeface="Times New Roman"/>
                <a:cs typeface="Times New Roman"/>
              </a:rPr>
              <a:t>Tim 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46" y="1479880"/>
            <a:ext cx="11346180" cy="210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20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55"/>
              </a:spcBef>
            </a:pPr>
            <a:r>
              <a:rPr sz="3500" b="1" i="1" dirty="0">
                <a:latin typeface="Times New Roman"/>
                <a:cs typeface="Times New Roman"/>
              </a:rPr>
              <a:t>Overview: Analysis</a:t>
            </a:r>
            <a:r>
              <a:rPr sz="3500" b="1" i="1" spc="-190" dirty="0">
                <a:latin typeface="Times New Roman"/>
                <a:cs typeface="Times New Roman"/>
              </a:rPr>
              <a:t> </a:t>
            </a:r>
            <a:r>
              <a:rPr sz="3500" b="1" i="1" spc="-30" dirty="0">
                <a:latin typeface="Times New Roman"/>
                <a:cs typeface="Times New Roman"/>
              </a:rPr>
              <a:t>Terstruktur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rlito"/>
                <a:cs typeface="Carlito"/>
              </a:rPr>
              <a:t>MATA</a:t>
            </a:r>
            <a:r>
              <a:rPr sz="1200" i="1" spc="-110" dirty="0">
                <a:latin typeface="Carlito"/>
                <a:cs typeface="Carlito"/>
              </a:rPr>
              <a:t> </a:t>
            </a:r>
            <a:r>
              <a:rPr sz="1200" i="1" spc="-5" dirty="0">
                <a:latin typeface="Carlito"/>
                <a:cs typeface="Carlito"/>
              </a:rPr>
              <a:t>KULIAH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rlito"/>
                <a:cs typeface="Carlito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2381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Contoh </a:t>
            </a:r>
            <a:r>
              <a:rPr sz="3600" b="1" spc="-505" dirty="0">
                <a:solidFill>
                  <a:srgbClr val="4471C4"/>
                </a:solidFill>
                <a:latin typeface="Verdana"/>
                <a:cs typeface="Verdana"/>
              </a:rPr>
              <a:t>Diagram</a:t>
            </a:r>
            <a:r>
              <a:rPr sz="3600" b="1" spc="-80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65" dirty="0">
                <a:solidFill>
                  <a:srgbClr val="4471C4"/>
                </a:solidFill>
                <a:latin typeface="Verdana"/>
                <a:cs typeface="Verdana"/>
              </a:rPr>
              <a:t>Konteks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516" y="3351276"/>
            <a:ext cx="1580515" cy="119951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985"/>
              </a:spcBef>
            </a:pP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EMPLOYEE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5188" y="4710684"/>
            <a:ext cx="1579245" cy="1201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491490" marR="400685" indent="-79375">
              <a:lnSpc>
                <a:spcPct val="100000"/>
              </a:lnSpc>
            </a:pP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G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44536A"/>
                </a:solidFill>
                <a:latin typeface="Times New Roman"/>
                <a:cs typeface="Times New Roman"/>
              </a:rPr>
              <a:t>L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-  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LEDGER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5188" y="1990344"/>
            <a:ext cx="1579245" cy="12014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90"/>
              </a:spcBef>
            </a:pP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8008" y="3351276"/>
            <a:ext cx="1579245" cy="1199515"/>
          </a:xfrm>
          <a:custGeom>
            <a:avLst/>
            <a:gdLst/>
            <a:ahLst/>
            <a:cxnLst/>
            <a:rect l="l" t="t" r="r" b="b"/>
            <a:pathLst>
              <a:path w="1579245" h="1199514">
                <a:moveTo>
                  <a:pt x="0" y="599694"/>
                </a:moveTo>
                <a:lnTo>
                  <a:pt x="1821" y="558633"/>
                </a:lnTo>
                <a:lnTo>
                  <a:pt x="7206" y="518316"/>
                </a:lnTo>
                <a:lnTo>
                  <a:pt x="16038" y="478830"/>
                </a:lnTo>
                <a:lnTo>
                  <a:pt x="28199" y="440266"/>
                </a:lnTo>
                <a:lnTo>
                  <a:pt x="43571" y="402713"/>
                </a:lnTo>
                <a:lnTo>
                  <a:pt x="62037" y="366260"/>
                </a:lnTo>
                <a:lnTo>
                  <a:pt x="83479" y="330996"/>
                </a:lnTo>
                <a:lnTo>
                  <a:pt x="107780" y="297010"/>
                </a:lnTo>
                <a:lnTo>
                  <a:pt x="134822" y="264393"/>
                </a:lnTo>
                <a:lnTo>
                  <a:pt x="164488" y="233232"/>
                </a:lnTo>
                <a:lnTo>
                  <a:pt x="196659" y="203619"/>
                </a:lnTo>
                <a:lnTo>
                  <a:pt x="231219" y="175640"/>
                </a:lnTo>
                <a:lnTo>
                  <a:pt x="268049" y="149388"/>
                </a:lnTo>
                <a:lnTo>
                  <a:pt x="307033" y="124949"/>
                </a:lnTo>
                <a:lnTo>
                  <a:pt x="348053" y="102414"/>
                </a:lnTo>
                <a:lnTo>
                  <a:pt x="390990" y="81872"/>
                </a:lnTo>
                <a:lnTo>
                  <a:pt x="435728" y="63413"/>
                </a:lnTo>
                <a:lnTo>
                  <a:pt x="482149" y="47124"/>
                </a:lnTo>
                <a:lnTo>
                  <a:pt x="530135" y="33097"/>
                </a:lnTo>
                <a:lnTo>
                  <a:pt x="579569" y="21420"/>
                </a:lnTo>
                <a:lnTo>
                  <a:pt x="630333" y="12183"/>
                </a:lnTo>
                <a:lnTo>
                  <a:pt x="682310" y="5474"/>
                </a:lnTo>
                <a:lnTo>
                  <a:pt x="735382" y="1383"/>
                </a:lnTo>
                <a:lnTo>
                  <a:pt x="789431" y="0"/>
                </a:lnTo>
                <a:lnTo>
                  <a:pt x="843481" y="1383"/>
                </a:lnTo>
                <a:lnTo>
                  <a:pt x="896553" y="5474"/>
                </a:lnTo>
                <a:lnTo>
                  <a:pt x="948530" y="12183"/>
                </a:lnTo>
                <a:lnTo>
                  <a:pt x="999294" y="21420"/>
                </a:lnTo>
                <a:lnTo>
                  <a:pt x="1048728" y="33097"/>
                </a:lnTo>
                <a:lnTo>
                  <a:pt x="1096714" y="47124"/>
                </a:lnTo>
                <a:lnTo>
                  <a:pt x="1143135" y="63413"/>
                </a:lnTo>
                <a:lnTo>
                  <a:pt x="1187873" y="81872"/>
                </a:lnTo>
                <a:lnTo>
                  <a:pt x="1230810" y="102414"/>
                </a:lnTo>
                <a:lnTo>
                  <a:pt x="1271830" y="124949"/>
                </a:lnTo>
                <a:lnTo>
                  <a:pt x="1310814" y="149388"/>
                </a:lnTo>
                <a:lnTo>
                  <a:pt x="1347644" y="175641"/>
                </a:lnTo>
                <a:lnTo>
                  <a:pt x="1382204" y="203619"/>
                </a:lnTo>
                <a:lnTo>
                  <a:pt x="1414375" y="233232"/>
                </a:lnTo>
                <a:lnTo>
                  <a:pt x="1444041" y="264393"/>
                </a:lnTo>
                <a:lnTo>
                  <a:pt x="1471083" y="297010"/>
                </a:lnTo>
                <a:lnTo>
                  <a:pt x="1495384" y="330996"/>
                </a:lnTo>
                <a:lnTo>
                  <a:pt x="1516826" y="366260"/>
                </a:lnTo>
                <a:lnTo>
                  <a:pt x="1535292" y="402713"/>
                </a:lnTo>
                <a:lnTo>
                  <a:pt x="1550664" y="440266"/>
                </a:lnTo>
                <a:lnTo>
                  <a:pt x="1562825" y="478830"/>
                </a:lnTo>
                <a:lnTo>
                  <a:pt x="1571657" y="518316"/>
                </a:lnTo>
                <a:lnTo>
                  <a:pt x="1577042" y="558633"/>
                </a:lnTo>
                <a:lnTo>
                  <a:pt x="1578864" y="599694"/>
                </a:lnTo>
                <a:lnTo>
                  <a:pt x="1577042" y="640754"/>
                </a:lnTo>
                <a:lnTo>
                  <a:pt x="1571657" y="681071"/>
                </a:lnTo>
                <a:lnTo>
                  <a:pt x="1562825" y="720557"/>
                </a:lnTo>
                <a:lnTo>
                  <a:pt x="1550664" y="759121"/>
                </a:lnTo>
                <a:lnTo>
                  <a:pt x="1535292" y="796674"/>
                </a:lnTo>
                <a:lnTo>
                  <a:pt x="1516826" y="833127"/>
                </a:lnTo>
                <a:lnTo>
                  <a:pt x="1495384" y="868391"/>
                </a:lnTo>
                <a:lnTo>
                  <a:pt x="1471083" y="902377"/>
                </a:lnTo>
                <a:lnTo>
                  <a:pt x="1444041" y="934994"/>
                </a:lnTo>
                <a:lnTo>
                  <a:pt x="1414375" y="966155"/>
                </a:lnTo>
                <a:lnTo>
                  <a:pt x="1382204" y="995768"/>
                </a:lnTo>
                <a:lnTo>
                  <a:pt x="1347644" y="1023746"/>
                </a:lnTo>
                <a:lnTo>
                  <a:pt x="1310814" y="1049999"/>
                </a:lnTo>
                <a:lnTo>
                  <a:pt x="1271830" y="1074438"/>
                </a:lnTo>
                <a:lnTo>
                  <a:pt x="1230810" y="1096973"/>
                </a:lnTo>
                <a:lnTo>
                  <a:pt x="1187873" y="1117515"/>
                </a:lnTo>
                <a:lnTo>
                  <a:pt x="1143135" y="1135974"/>
                </a:lnTo>
                <a:lnTo>
                  <a:pt x="1096714" y="1152263"/>
                </a:lnTo>
                <a:lnTo>
                  <a:pt x="1048728" y="1166290"/>
                </a:lnTo>
                <a:lnTo>
                  <a:pt x="999294" y="1177967"/>
                </a:lnTo>
                <a:lnTo>
                  <a:pt x="948530" y="1187204"/>
                </a:lnTo>
                <a:lnTo>
                  <a:pt x="896553" y="1193913"/>
                </a:lnTo>
                <a:lnTo>
                  <a:pt x="843481" y="1198004"/>
                </a:lnTo>
                <a:lnTo>
                  <a:pt x="789431" y="1199388"/>
                </a:lnTo>
                <a:lnTo>
                  <a:pt x="735382" y="1198004"/>
                </a:lnTo>
                <a:lnTo>
                  <a:pt x="682310" y="1193913"/>
                </a:lnTo>
                <a:lnTo>
                  <a:pt x="630333" y="1187204"/>
                </a:lnTo>
                <a:lnTo>
                  <a:pt x="579569" y="1177967"/>
                </a:lnTo>
                <a:lnTo>
                  <a:pt x="530135" y="1166290"/>
                </a:lnTo>
                <a:lnTo>
                  <a:pt x="482149" y="1152263"/>
                </a:lnTo>
                <a:lnTo>
                  <a:pt x="435728" y="1135974"/>
                </a:lnTo>
                <a:lnTo>
                  <a:pt x="390990" y="1117515"/>
                </a:lnTo>
                <a:lnTo>
                  <a:pt x="348053" y="1096973"/>
                </a:lnTo>
                <a:lnTo>
                  <a:pt x="307033" y="1074438"/>
                </a:lnTo>
                <a:lnTo>
                  <a:pt x="268049" y="1049999"/>
                </a:lnTo>
                <a:lnTo>
                  <a:pt x="231219" y="1023747"/>
                </a:lnTo>
                <a:lnTo>
                  <a:pt x="196659" y="995768"/>
                </a:lnTo>
                <a:lnTo>
                  <a:pt x="164488" y="966155"/>
                </a:lnTo>
                <a:lnTo>
                  <a:pt x="134822" y="934994"/>
                </a:lnTo>
                <a:lnTo>
                  <a:pt x="107780" y="902377"/>
                </a:lnTo>
                <a:lnTo>
                  <a:pt x="83479" y="868391"/>
                </a:lnTo>
                <a:lnTo>
                  <a:pt x="62037" y="833127"/>
                </a:lnTo>
                <a:lnTo>
                  <a:pt x="43571" y="796674"/>
                </a:lnTo>
                <a:lnTo>
                  <a:pt x="28199" y="759121"/>
                </a:lnTo>
                <a:lnTo>
                  <a:pt x="16038" y="720557"/>
                </a:lnTo>
                <a:lnTo>
                  <a:pt x="7206" y="681071"/>
                </a:lnTo>
                <a:lnTo>
                  <a:pt x="1821" y="640754"/>
                </a:lnTo>
                <a:lnTo>
                  <a:pt x="0" y="59969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1238" y="3934714"/>
            <a:ext cx="697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44536A"/>
                </a:solidFill>
                <a:latin typeface="Times New Roman"/>
                <a:cs typeface="Times New Roman"/>
              </a:rPr>
              <a:t>PAYROLL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1666" y="2353817"/>
            <a:ext cx="6844665" cy="1836420"/>
          </a:xfrm>
          <a:custGeom>
            <a:avLst/>
            <a:gdLst/>
            <a:ahLst/>
            <a:cxnLst/>
            <a:rect l="l" t="t" r="r" b="b"/>
            <a:pathLst>
              <a:path w="6844665" h="1836420">
                <a:moveTo>
                  <a:pt x="2737104" y="1788414"/>
                </a:moveTo>
                <a:lnTo>
                  <a:pt x="76200" y="1788414"/>
                </a:lnTo>
                <a:lnTo>
                  <a:pt x="76200" y="1760220"/>
                </a:lnTo>
                <a:lnTo>
                  <a:pt x="0" y="1798320"/>
                </a:lnTo>
                <a:lnTo>
                  <a:pt x="76200" y="1836420"/>
                </a:lnTo>
                <a:lnTo>
                  <a:pt x="76200" y="1808226"/>
                </a:lnTo>
                <a:lnTo>
                  <a:pt x="2737104" y="1808226"/>
                </a:lnTo>
                <a:lnTo>
                  <a:pt x="2737104" y="1788414"/>
                </a:lnTo>
                <a:close/>
              </a:path>
              <a:path w="6844665" h="1836420">
                <a:moveTo>
                  <a:pt x="2775204" y="1403604"/>
                </a:moveTo>
                <a:lnTo>
                  <a:pt x="2699131" y="1365377"/>
                </a:lnTo>
                <a:lnTo>
                  <a:pt x="2699029" y="1393545"/>
                </a:lnTo>
                <a:lnTo>
                  <a:pt x="0" y="1387602"/>
                </a:lnTo>
                <a:lnTo>
                  <a:pt x="0" y="1407414"/>
                </a:lnTo>
                <a:lnTo>
                  <a:pt x="2698966" y="1413357"/>
                </a:lnTo>
                <a:lnTo>
                  <a:pt x="2698877" y="1441577"/>
                </a:lnTo>
                <a:lnTo>
                  <a:pt x="2755544" y="1413383"/>
                </a:lnTo>
                <a:lnTo>
                  <a:pt x="2775204" y="1403604"/>
                </a:lnTo>
                <a:close/>
              </a:path>
              <a:path w="6844665" h="1836420">
                <a:moveTo>
                  <a:pt x="6830568" y="434213"/>
                </a:moveTo>
                <a:lnTo>
                  <a:pt x="5050282" y="427482"/>
                </a:lnTo>
                <a:lnTo>
                  <a:pt x="5047742" y="428498"/>
                </a:lnTo>
                <a:lnTo>
                  <a:pt x="5045837" y="430403"/>
                </a:lnTo>
                <a:lnTo>
                  <a:pt x="5043932" y="432181"/>
                </a:lnTo>
                <a:lnTo>
                  <a:pt x="5042916" y="434721"/>
                </a:lnTo>
                <a:lnTo>
                  <a:pt x="5042916" y="1468285"/>
                </a:lnTo>
                <a:lnTo>
                  <a:pt x="4433405" y="1462405"/>
                </a:lnTo>
                <a:lnTo>
                  <a:pt x="4433405" y="1462278"/>
                </a:lnTo>
                <a:lnTo>
                  <a:pt x="4433697" y="1434211"/>
                </a:lnTo>
                <a:lnTo>
                  <a:pt x="4357116" y="1471549"/>
                </a:lnTo>
                <a:lnTo>
                  <a:pt x="4432935" y="1510411"/>
                </a:lnTo>
                <a:lnTo>
                  <a:pt x="4433214" y="1482217"/>
                </a:lnTo>
                <a:lnTo>
                  <a:pt x="5052695" y="1488186"/>
                </a:lnTo>
                <a:lnTo>
                  <a:pt x="5055362" y="1488186"/>
                </a:lnTo>
                <a:lnTo>
                  <a:pt x="5057902" y="1487170"/>
                </a:lnTo>
                <a:lnTo>
                  <a:pt x="5059807" y="1485265"/>
                </a:lnTo>
                <a:lnTo>
                  <a:pt x="5061712" y="1483487"/>
                </a:lnTo>
                <a:lnTo>
                  <a:pt x="5062728" y="1480947"/>
                </a:lnTo>
                <a:lnTo>
                  <a:pt x="5062728" y="1478280"/>
                </a:lnTo>
                <a:lnTo>
                  <a:pt x="5062728" y="447332"/>
                </a:lnTo>
                <a:lnTo>
                  <a:pt x="6830568" y="454025"/>
                </a:lnTo>
                <a:lnTo>
                  <a:pt x="6830568" y="437388"/>
                </a:lnTo>
                <a:lnTo>
                  <a:pt x="6830568" y="434213"/>
                </a:lnTo>
                <a:close/>
              </a:path>
              <a:path w="6844665" h="1836420">
                <a:moveTo>
                  <a:pt x="6844284" y="38100"/>
                </a:moveTo>
                <a:lnTo>
                  <a:pt x="6824472" y="28194"/>
                </a:lnTo>
                <a:lnTo>
                  <a:pt x="6768084" y="0"/>
                </a:lnTo>
                <a:lnTo>
                  <a:pt x="6768084" y="28194"/>
                </a:lnTo>
                <a:lnTo>
                  <a:pt x="4732274" y="28194"/>
                </a:lnTo>
                <a:lnTo>
                  <a:pt x="4727829" y="32639"/>
                </a:lnTo>
                <a:lnTo>
                  <a:pt x="4727829" y="1148130"/>
                </a:lnTo>
                <a:lnTo>
                  <a:pt x="4090416" y="1151382"/>
                </a:lnTo>
                <a:lnTo>
                  <a:pt x="4090416" y="1171194"/>
                </a:lnTo>
                <a:lnTo>
                  <a:pt x="4743196" y="1167892"/>
                </a:lnTo>
                <a:lnTo>
                  <a:pt x="4747641" y="1163447"/>
                </a:lnTo>
                <a:lnTo>
                  <a:pt x="4747641" y="1157986"/>
                </a:lnTo>
                <a:lnTo>
                  <a:pt x="4747641" y="1148080"/>
                </a:lnTo>
                <a:lnTo>
                  <a:pt x="4747641" y="48006"/>
                </a:lnTo>
                <a:lnTo>
                  <a:pt x="6768084" y="48006"/>
                </a:lnTo>
                <a:lnTo>
                  <a:pt x="6768084" y="76200"/>
                </a:lnTo>
                <a:lnTo>
                  <a:pt x="6824459" y="48006"/>
                </a:lnTo>
                <a:lnTo>
                  <a:pt x="684428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45054" y="2487630"/>
            <a:ext cx="3243580" cy="5753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EMPLOYEE-MAINTENANCE-TRANSACTION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EMPLOYEE-HOURS-WORKED-TRANSACTION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0591" y="4340479"/>
            <a:ext cx="167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44536A"/>
                </a:solidFill>
                <a:latin typeface="Times New Roman"/>
                <a:cs typeface="Times New Roman"/>
              </a:rPr>
              <a:t>EMPLOYEE-PAYCHECK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4752" y="3331845"/>
            <a:ext cx="1628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44536A"/>
                </a:solidFill>
                <a:latin typeface="Times New Roman"/>
                <a:cs typeface="Times New Roman"/>
              </a:rPr>
              <a:t>EMPLOYEE-PAY-RATE-  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0467" y="1480418"/>
            <a:ext cx="255968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-25" dirty="0">
                <a:solidFill>
                  <a:srgbClr val="44536A"/>
                </a:solidFill>
                <a:latin typeface="Times New Roman"/>
                <a:cs typeface="Times New Roman"/>
              </a:rPr>
              <a:t>PAYROLL-AUDIT-TRAIL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EMPLOYEE-MAINTENANCE-AUDIT-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TRAIL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87134" y="4114038"/>
            <a:ext cx="2719070" cy="1356360"/>
          </a:xfrm>
          <a:custGeom>
            <a:avLst/>
            <a:gdLst/>
            <a:ahLst/>
            <a:cxnLst/>
            <a:rect l="l" t="t" r="r" b="b"/>
            <a:pathLst>
              <a:path w="2719070" h="1356360">
                <a:moveTo>
                  <a:pt x="2718816" y="1318260"/>
                </a:moveTo>
                <a:lnTo>
                  <a:pt x="2699004" y="1308354"/>
                </a:lnTo>
                <a:lnTo>
                  <a:pt x="2642616" y="1280160"/>
                </a:lnTo>
                <a:lnTo>
                  <a:pt x="2642616" y="1308354"/>
                </a:lnTo>
                <a:lnTo>
                  <a:pt x="622173" y="1308354"/>
                </a:lnTo>
                <a:lnTo>
                  <a:pt x="622173" y="287274"/>
                </a:lnTo>
                <a:lnTo>
                  <a:pt x="622173" y="277368"/>
                </a:lnTo>
                <a:lnTo>
                  <a:pt x="622173" y="271907"/>
                </a:lnTo>
                <a:lnTo>
                  <a:pt x="617728" y="267462"/>
                </a:lnTo>
                <a:lnTo>
                  <a:pt x="0" y="267462"/>
                </a:lnTo>
                <a:lnTo>
                  <a:pt x="0" y="287274"/>
                </a:lnTo>
                <a:lnTo>
                  <a:pt x="602361" y="287274"/>
                </a:lnTo>
                <a:lnTo>
                  <a:pt x="602361" y="1323721"/>
                </a:lnTo>
                <a:lnTo>
                  <a:pt x="606806" y="1328166"/>
                </a:lnTo>
                <a:lnTo>
                  <a:pt x="2642616" y="1328166"/>
                </a:lnTo>
                <a:lnTo>
                  <a:pt x="2642616" y="1356360"/>
                </a:lnTo>
                <a:lnTo>
                  <a:pt x="2699004" y="1328166"/>
                </a:lnTo>
                <a:lnTo>
                  <a:pt x="2718816" y="1318260"/>
                </a:lnTo>
                <a:close/>
              </a:path>
              <a:path w="2719070" h="1356360">
                <a:moveTo>
                  <a:pt x="2718816" y="988314"/>
                </a:moveTo>
                <a:lnTo>
                  <a:pt x="937768" y="988314"/>
                </a:lnTo>
                <a:lnTo>
                  <a:pt x="937768" y="48006"/>
                </a:lnTo>
                <a:lnTo>
                  <a:pt x="937768" y="38100"/>
                </a:lnTo>
                <a:lnTo>
                  <a:pt x="937768" y="32639"/>
                </a:lnTo>
                <a:lnTo>
                  <a:pt x="933450" y="28194"/>
                </a:lnTo>
                <a:lnTo>
                  <a:pt x="266700" y="28194"/>
                </a:lnTo>
                <a:lnTo>
                  <a:pt x="266700" y="0"/>
                </a:lnTo>
                <a:lnTo>
                  <a:pt x="190500" y="38100"/>
                </a:lnTo>
                <a:lnTo>
                  <a:pt x="266700" y="76200"/>
                </a:lnTo>
                <a:lnTo>
                  <a:pt x="266700" y="48006"/>
                </a:lnTo>
                <a:lnTo>
                  <a:pt x="917956" y="48006"/>
                </a:lnTo>
                <a:lnTo>
                  <a:pt x="917956" y="1003681"/>
                </a:lnTo>
                <a:lnTo>
                  <a:pt x="922401" y="1008126"/>
                </a:lnTo>
                <a:lnTo>
                  <a:pt x="2718816" y="1008126"/>
                </a:lnTo>
                <a:lnTo>
                  <a:pt x="2718816" y="998220"/>
                </a:lnTo>
                <a:lnTo>
                  <a:pt x="2718816" y="988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65391" y="5895847"/>
            <a:ext cx="1702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sz="1200" spc="-20" dirty="0">
                <a:solidFill>
                  <a:srgbClr val="44536A"/>
                </a:solidFill>
                <a:latin typeface="Times New Roman"/>
                <a:cs typeface="Times New Roman"/>
              </a:rPr>
              <a:t>PAYROLL-VOUCHER  </a:t>
            </a:r>
            <a:r>
              <a:rPr sz="1200" spc="-110" dirty="0">
                <a:solidFill>
                  <a:srgbClr val="44536A"/>
                </a:solidFill>
                <a:latin typeface="Times New Roman"/>
                <a:cs typeface="Times New Roman"/>
              </a:rPr>
              <a:t>P</a:t>
            </a:r>
            <a:r>
              <a:rPr sz="1200" spc="-120" dirty="0">
                <a:solidFill>
                  <a:srgbClr val="44536A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YRO</a:t>
            </a:r>
            <a:r>
              <a:rPr sz="1200" spc="-35" dirty="0">
                <a:solidFill>
                  <a:srgbClr val="44536A"/>
                </a:solidFill>
                <a:latin typeface="Times New Roman"/>
                <a:cs typeface="Times New Roman"/>
              </a:rPr>
              <a:t>L</a:t>
            </a:r>
            <a:r>
              <a:rPr sz="1200" spc="-25" dirty="0">
                <a:solidFill>
                  <a:srgbClr val="44536A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-A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U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D</a:t>
            </a:r>
            <a:r>
              <a:rPr sz="1200" spc="-25" dirty="0">
                <a:solidFill>
                  <a:srgbClr val="44536A"/>
                </a:solidFill>
                <a:latin typeface="Times New Roman"/>
                <a:cs typeface="Times New Roman"/>
              </a:rPr>
              <a:t>I</a:t>
            </a:r>
            <a:r>
              <a:rPr sz="1200" spc="-110" dirty="0">
                <a:solidFill>
                  <a:srgbClr val="44536A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TR</a:t>
            </a:r>
            <a:r>
              <a:rPr sz="1200" spc="10" dirty="0">
                <a:solidFill>
                  <a:srgbClr val="44536A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94752" y="4260595"/>
            <a:ext cx="220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G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E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N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44536A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-</a:t>
            </a:r>
            <a:r>
              <a:rPr sz="1200" spc="-15" dirty="0">
                <a:solidFill>
                  <a:srgbClr val="44536A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E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G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E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R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ACC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O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U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N</a:t>
            </a:r>
            <a:r>
              <a:rPr sz="1200" spc="-114" dirty="0">
                <a:solidFill>
                  <a:srgbClr val="44536A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-  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22338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Contoh </a:t>
            </a:r>
            <a:r>
              <a:rPr sz="3600" b="1" spc="-535" dirty="0">
                <a:solidFill>
                  <a:srgbClr val="4471C4"/>
                </a:solidFill>
                <a:latin typeface="Verdana"/>
                <a:cs typeface="Verdana"/>
              </a:rPr>
              <a:t>DFD </a:t>
            </a:r>
            <a:r>
              <a:rPr sz="3600" b="1" spc="-380" dirty="0">
                <a:solidFill>
                  <a:srgbClr val="4471C4"/>
                </a:solidFill>
                <a:latin typeface="Verdana"/>
                <a:cs typeface="Verdana"/>
              </a:rPr>
              <a:t>Level</a:t>
            </a:r>
            <a:r>
              <a:rPr sz="3600" b="1" spc="-52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1365" dirty="0">
                <a:solidFill>
                  <a:srgbClr val="4471C4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2871" y="5228844"/>
            <a:ext cx="1365885" cy="1172210"/>
          </a:xfrm>
          <a:custGeom>
            <a:avLst/>
            <a:gdLst/>
            <a:ahLst/>
            <a:cxnLst/>
            <a:rect l="l" t="t" r="r" b="b"/>
            <a:pathLst>
              <a:path w="1365884" h="1172210">
                <a:moveTo>
                  <a:pt x="0" y="585977"/>
                </a:moveTo>
                <a:lnTo>
                  <a:pt x="1872" y="542249"/>
                </a:lnTo>
                <a:lnTo>
                  <a:pt x="7403" y="499393"/>
                </a:lnTo>
                <a:lnTo>
                  <a:pt x="16458" y="457522"/>
                </a:lnTo>
                <a:lnTo>
                  <a:pt x="28907" y="416751"/>
                </a:lnTo>
                <a:lnTo>
                  <a:pt x="44618" y="377191"/>
                </a:lnTo>
                <a:lnTo>
                  <a:pt x="63458" y="338957"/>
                </a:lnTo>
                <a:lnTo>
                  <a:pt x="85295" y="302162"/>
                </a:lnTo>
                <a:lnTo>
                  <a:pt x="109998" y="266920"/>
                </a:lnTo>
                <a:lnTo>
                  <a:pt x="137434" y="233343"/>
                </a:lnTo>
                <a:lnTo>
                  <a:pt x="167471" y="201545"/>
                </a:lnTo>
                <a:lnTo>
                  <a:pt x="199977" y="171640"/>
                </a:lnTo>
                <a:lnTo>
                  <a:pt x="234820" y="143740"/>
                </a:lnTo>
                <a:lnTo>
                  <a:pt x="271869" y="117960"/>
                </a:lnTo>
                <a:lnTo>
                  <a:pt x="310991" y="94412"/>
                </a:lnTo>
                <a:lnTo>
                  <a:pt x="352053" y="73210"/>
                </a:lnTo>
                <a:lnTo>
                  <a:pt x="394925" y="54467"/>
                </a:lnTo>
                <a:lnTo>
                  <a:pt x="439474" y="38296"/>
                </a:lnTo>
                <a:lnTo>
                  <a:pt x="485568" y="24812"/>
                </a:lnTo>
                <a:lnTo>
                  <a:pt x="533074" y="14126"/>
                </a:lnTo>
                <a:lnTo>
                  <a:pt x="581862" y="6354"/>
                </a:lnTo>
                <a:lnTo>
                  <a:pt x="631798" y="1607"/>
                </a:lnTo>
                <a:lnTo>
                  <a:pt x="682751" y="0"/>
                </a:lnTo>
                <a:lnTo>
                  <a:pt x="733705" y="1607"/>
                </a:lnTo>
                <a:lnTo>
                  <a:pt x="783641" y="6354"/>
                </a:lnTo>
                <a:lnTo>
                  <a:pt x="832429" y="14126"/>
                </a:lnTo>
                <a:lnTo>
                  <a:pt x="879935" y="24812"/>
                </a:lnTo>
                <a:lnTo>
                  <a:pt x="926029" y="38296"/>
                </a:lnTo>
                <a:lnTo>
                  <a:pt x="970578" y="54467"/>
                </a:lnTo>
                <a:lnTo>
                  <a:pt x="1013450" y="73210"/>
                </a:lnTo>
                <a:lnTo>
                  <a:pt x="1054512" y="94412"/>
                </a:lnTo>
                <a:lnTo>
                  <a:pt x="1093634" y="117960"/>
                </a:lnTo>
                <a:lnTo>
                  <a:pt x="1130683" y="143740"/>
                </a:lnTo>
                <a:lnTo>
                  <a:pt x="1165526" y="171640"/>
                </a:lnTo>
                <a:lnTo>
                  <a:pt x="1198032" y="201545"/>
                </a:lnTo>
                <a:lnTo>
                  <a:pt x="1228069" y="233343"/>
                </a:lnTo>
                <a:lnTo>
                  <a:pt x="1255505" y="266920"/>
                </a:lnTo>
                <a:lnTo>
                  <a:pt x="1280208" y="302162"/>
                </a:lnTo>
                <a:lnTo>
                  <a:pt x="1302045" y="338957"/>
                </a:lnTo>
                <a:lnTo>
                  <a:pt x="1320885" y="377191"/>
                </a:lnTo>
                <a:lnTo>
                  <a:pt x="1336596" y="416751"/>
                </a:lnTo>
                <a:lnTo>
                  <a:pt x="1349045" y="457522"/>
                </a:lnTo>
                <a:lnTo>
                  <a:pt x="1358100" y="499393"/>
                </a:lnTo>
                <a:lnTo>
                  <a:pt x="1363631" y="542249"/>
                </a:lnTo>
                <a:lnTo>
                  <a:pt x="1365503" y="585977"/>
                </a:lnTo>
                <a:lnTo>
                  <a:pt x="1363631" y="629709"/>
                </a:lnTo>
                <a:lnTo>
                  <a:pt x="1358100" y="672568"/>
                </a:lnTo>
                <a:lnTo>
                  <a:pt x="1349045" y="714441"/>
                </a:lnTo>
                <a:lnTo>
                  <a:pt x="1336596" y="755214"/>
                </a:lnTo>
                <a:lnTo>
                  <a:pt x="1320885" y="794774"/>
                </a:lnTo>
                <a:lnTo>
                  <a:pt x="1302045" y="833009"/>
                </a:lnTo>
                <a:lnTo>
                  <a:pt x="1280208" y="869804"/>
                </a:lnTo>
                <a:lnTo>
                  <a:pt x="1255505" y="905046"/>
                </a:lnTo>
                <a:lnTo>
                  <a:pt x="1228069" y="938623"/>
                </a:lnTo>
                <a:lnTo>
                  <a:pt x="1198032" y="970420"/>
                </a:lnTo>
                <a:lnTo>
                  <a:pt x="1165526" y="1000325"/>
                </a:lnTo>
                <a:lnTo>
                  <a:pt x="1130683" y="1028223"/>
                </a:lnTo>
                <a:lnTo>
                  <a:pt x="1093634" y="1054003"/>
                </a:lnTo>
                <a:lnTo>
                  <a:pt x="1054512" y="1077549"/>
                </a:lnTo>
                <a:lnTo>
                  <a:pt x="1013450" y="1098751"/>
                </a:lnTo>
                <a:lnTo>
                  <a:pt x="970578" y="1117492"/>
                </a:lnTo>
                <a:lnTo>
                  <a:pt x="926029" y="1133662"/>
                </a:lnTo>
                <a:lnTo>
                  <a:pt x="879935" y="1147145"/>
                </a:lnTo>
                <a:lnTo>
                  <a:pt x="832429" y="1157830"/>
                </a:lnTo>
                <a:lnTo>
                  <a:pt x="783641" y="1165602"/>
                </a:lnTo>
                <a:lnTo>
                  <a:pt x="733705" y="1170348"/>
                </a:lnTo>
                <a:lnTo>
                  <a:pt x="682751" y="1171955"/>
                </a:lnTo>
                <a:lnTo>
                  <a:pt x="631798" y="1170348"/>
                </a:lnTo>
                <a:lnTo>
                  <a:pt x="581862" y="1165602"/>
                </a:lnTo>
                <a:lnTo>
                  <a:pt x="533074" y="1157830"/>
                </a:lnTo>
                <a:lnTo>
                  <a:pt x="485568" y="1147145"/>
                </a:lnTo>
                <a:lnTo>
                  <a:pt x="439474" y="1133662"/>
                </a:lnTo>
                <a:lnTo>
                  <a:pt x="394925" y="1117492"/>
                </a:lnTo>
                <a:lnTo>
                  <a:pt x="352053" y="1098751"/>
                </a:lnTo>
                <a:lnTo>
                  <a:pt x="310991" y="1077549"/>
                </a:lnTo>
                <a:lnTo>
                  <a:pt x="271869" y="1054003"/>
                </a:lnTo>
                <a:lnTo>
                  <a:pt x="234820" y="1028223"/>
                </a:lnTo>
                <a:lnTo>
                  <a:pt x="199977" y="1000325"/>
                </a:lnTo>
                <a:lnTo>
                  <a:pt x="167471" y="970420"/>
                </a:lnTo>
                <a:lnTo>
                  <a:pt x="137434" y="938623"/>
                </a:lnTo>
                <a:lnTo>
                  <a:pt x="109998" y="905046"/>
                </a:lnTo>
                <a:lnTo>
                  <a:pt x="85295" y="869804"/>
                </a:lnTo>
                <a:lnTo>
                  <a:pt x="63458" y="833009"/>
                </a:lnTo>
                <a:lnTo>
                  <a:pt x="44618" y="794774"/>
                </a:lnTo>
                <a:lnTo>
                  <a:pt x="28907" y="755214"/>
                </a:lnTo>
                <a:lnTo>
                  <a:pt x="16458" y="714441"/>
                </a:lnTo>
                <a:lnTo>
                  <a:pt x="7403" y="672568"/>
                </a:lnTo>
                <a:lnTo>
                  <a:pt x="1872" y="629709"/>
                </a:lnTo>
                <a:lnTo>
                  <a:pt x="0" y="58597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4426" y="5433161"/>
            <a:ext cx="885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1200" spc="-20" dirty="0">
                <a:solidFill>
                  <a:srgbClr val="44536A"/>
                </a:solidFill>
                <a:latin typeface="Times New Roman"/>
                <a:cs typeface="Times New Roman"/>
              </a:rPr>
              <a:t>MAINTAIN-  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EMP</a:t>
            </a:r>
            <a:r>
              <a:rPr sz="1200" spc="-30" dirty="0">
                <a:solidFill>
                  <a:srgbClr val="44536A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O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EE-  RECORD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2871" y="1947672"/>
            <a:ext cx="1365885" cy="1172210"/>
          </a:xfrm>
          <a:custGeom>
            <a:avLst/>
            <a:gdLst/>
            <a:ahLst/>
            <a:cxnLst/>
            <a:rect l="l" t="t" r="r" b="b"/>
            <a:pathLst>
              <a:path w="1365884" h="1172210">
                <a:moveTo>
                  <a:pt x="0" y="585977"/>
                </a:moveTo>
                <a:lnTo>
                  <a:pt x="1872" y="542249"/>
                </a:lnTo>
                <a:lnTo>
                  <a:pt x="7403" y="499393"/>
                </a:lnTo>
                <a:lnTo>
                  <a:pt x="16458" y="457522"/>
                </a:lnTo>
                <a:lnTo>
                  <a:pt x="28907" y="416751"/>
                </a:lnTo>
                <a:lnTo>
                  <a:pt x="44618" y="377191"/>
                </a:lnTo>
                <a:lnTo>
                  <a:pt x="63458" y="338957"/>
                </a:lnTo>
                <a:lnTo>
                  <a:pt x="85295" y="302162"/>
                </a:lnTo>
                <a:lnTo>
                  <a:pt x="109998" y="266920"/>
                </a:lnTo>
                <a:lnTo>
                  <a:pt x="137434" y="233343"/>
                </a:lnTo>
                <a:lnTo>
                  <a:pt x="167471" y="201545"/>
                </a:lnTo>
                <a:lnTo>
                  <a:pt x="199977" y="171640"/>
                </a:lnTo>
                <a:lnTo>
                  <a:pt x="234820" y="143740"/>
                </a:lnTo>
                <a:lnTo>
                  <a:pt x="271869" y="117960"/>
                </a:lnTo>
                <a:lnTo>
                  <a:pt x="310991" y="94412"/>
                </a:lnTo>
                <a:lnTo>
                  <a:pt x="352053" y="73210"/>
                </a:lnTo>
                <a:lnTo>
                  <a:pt x="394925" y="54467"/>
                </a:lnTo>
                <a:lnTo>
                  <a:pt x="439474" y="38296"/>
                </a:lnTo>
                <a:lnTo>
                  <a:pt x="485568" y="24812"/>
                </a:lnTo>
                <a:lnTo>
                  <a:pt x="533074" y="14126"/>
                </a:lnTo>
                <a:lnTo>
                  <a:pt x="581862" y="6354"/>
                </a:lnTo>
                <a:lnTo>
                  <a:pt x="631798" y="1607"/>
                </a:lnTo>
                <a:lnTo>
                  <a:pt x="682751" y="0"/>
                </a:lnTo>
                <a:lnTo>
                  <a:pt x="733705" y="1607"/>
                </a:lnTo>
                <a:lnTo>
                  <a:pt x="783641" y="6354"/>
                </a:lnTo>
                <a:lnTo>
                  <a:pt x="832429" y="14126"/>
                </a:lnTo>
                <a:lnTo>
                  <a:pt x="879935" y="24812"/>
                </a:lnTo>
                <a:lnTo>
                  <a:pt x="926029" y="38296"/>
                </a:lnTo>
                <a:lnTo>
                  <a:pt x="970578" y="54467"/>
                </a:lnTo>
                <a:lnTo>
                  <a:pt x="1013450" y="73210"/>
                </a:lnTo>
                <a:lnTo>
                  <a:pt x="1054512" y="94412"/>
                </a:lnTo>
                <a:lnTo>
                  <a:pt x="1093634" y="117960"/>
                </a:lnTo>
                <a:lnTo>
                  <a:pt x="1130683" y="143740"/>
                </a:lnTo>
                <a:lnTo>
                  <a:pt x="1165526" y="171640"/>
                </a:lnTo>
                <a:lnTo>
                  <a:pt x="1198032" y="201545"/>
                </a:lnTo>
                <a:lnTo>
                  <a:pt x="1228069" y="233343"/>
                </a:lnTo>
                <a:lnTo>
                  <a:pt x="1255505" y="266920"/>
                </a:lnTo>
                <a:lnTo>
                  <a:pt x="1280208" y="302162"/>
                </a:lnTo>
                <a:lnTo>
                  <a:pt x="1302045" y="338957"/>
                </a:lnTo>
                <a:lnTo>
                  <a:pt x="1320885" y="377191"/>
                </a:lnTo>
                <a:lnTo>
                  <a:pt x="1336596" y="416751"/>
                </a:lnTo>
                <a:lnTo>
                  <a:pt x="1349045" y="457522"/>
                </a:lnTo>
                <a:lnTo>
                  <a:pt x="1358100" y="499393"/>
                </a:lnTo>
                <a:lnTo>
                  <a:pt x="1363631" y="542249"/>
                </a:lnTo>
                <a:lnTo>
                  <a:pt x="1365503" y="585977"/>
                </a:lnTo>
                <a:lnTo>
                  <a:pt x="1363631" y="629706"/>
                </a:lnTo>
                <a:lnTo>
                  <a:pt x="1358100" y="672562"/>
                </a:lnTo>
                <a:lnTo>
                  <a:pt x="1349045" y="714433"/>
                </a:lnTo>
                <a:lnTo>
                  <a:pt x="1336596" y="755204"/>
                </a:lnTo>
                <a:lnTo>
                  <a:pt x="1320885" y="794764"/>
                </a:lnTo>
                <a:lnTo>
                  <a:pt x="1302045" y="832998"/>
                </a:lnTo>
                <a:lnTo>
                  <a:pt x="1280208" y="869793"/>
                </a:lnTo>
                <a:lnTo>
                  <a:pt x="1255505" y="905035"/>
                </a:lnTo>
                <a:lnTo>
                  <a:pt x="1228069" y="938612"/>
                </a:lnTo>
                <a:lnTo>
                  <a:pt x="1198032" y="970410"/>
                </a:lnTo>
                <a:lnTo>
                  <a:pt x="1165526" y="1000315"/>
                </a:lnTo>
                <a:lnTo>
                  <a:pt x="1130683" y="1028215"/>
                </a:lnTo>
                <a:lnTo>
                  <a:pt x="1093634" y="1053995"/>
                </a:lnTo>
                <a:lnTo>
                  <a:pt x="1054512" y="1077543"/>
                </a:lnTo>
                <a:lnTo>
                  <a:pt x="1013450" y="1098745"/>
                </a:lnTo>
                <a:lnTo>
                  <a:pt x="970578" y="1117488"/>
                </a:lnTo>
                <a:lnTo>
                  <a:pt x="926029" y="1133659"/>
                </a:lnTo>
                <a:lnTo>
                  <a:pt x="879935" y="1147143"/>
                </a:lnTo>
                <a:lnTo>
                  <a:pt x="832429" y="1157829"/>
                </a:lnTo>
                <a:lnTo>
                  <a:pt x="783641" y="1165601"/>
                </a:lnTo>
                <a:lnTo>
                  <a:pt x="733705" y="1170348"/>
                </a:lnTo>
                <a:lnTo>
                  <a:pt x="682751" y="1171955"/>
                </a:lnTo>
                <a:lnTo>
                  <a:pt x="631798" y="1170348"/>
                </a:lnTo>
                <a:lnTo>
                  <a:pt x="581862" y="1165601"/>
                </a:lnTo>
                <a:lnTo>
                  <a:pt x="533074" y="1157829"/>
                </a:lnTo>
                <a:lnTo>
                  <a:pt x="485568" y="1147143"/>
                </a:lnTo>
                <a:lnTo>
                  <a:pt x="439474" y="1133659"/>
                </a:lnTo>
                <a:lnTo>
                  <a:pt x="394925" y="1117488"/>
                </a:lnTo>
                <a:lnTo>
                  <a:pt x="352053" y="1098745"/>
                </a:lnTo>
                <a:lnTo>
                  <a:pt x="310991" y="1077543"/>
                </a:lnTo>
                <a:lnTo>
                  <a:pt x="271869" y="1053995"/>
                </a:lnTo>
                <a:lnTo>
                  <a:pt x="234820" y="1028215"/>
                </a:lnTo>
                <a:lnTo>
                  <a:pt x="199977" y="1000315"/>
                </a:lnTo>
                <a:lnTo>
                  <a:pt x="167471" y="970410"/>
                </a:lnTo>
                <a:lnTo>
                  <a:pt x="137434" y="938612"/>
                </a:lnTo>
                <a:lnTo>
                  <a:pt x="109998" y="905035"/>
                </a:lnTo>
                <a:lnTo>
                  <a:pt x="85295" y="869793"/>
                </a:lnTo>
                <a:lnTo>
                  <a:pt x="63458" y="832998"/>
                </a:lnTo>
                <a:lnTo>
                  <a:pt x="44618" y="794764"/>
                </a:lnTo>
                <a:lnTo>
                  <a:pt x="28907" y="755204"/>
                </a:lnTo>
                <a:lnTo>
                  <a:pt x="16458" y="714433"/>
                </a:lnTo>
                <a:lnTo>
                  <a:pt x="7403" y="672562"/>
                </a:lnTo>
                <a:lnTo>
                  <a:pt x="1872" y="629706"/>
                </a:lnTo>
                <a:lnTo>
                  <a:pt x="0" y="58597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94426" y="2151634"/>
            <a:ext cx="885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 indent="-3175" algn="ctr">
              <a:lnSpc>
                <a:spcPct val="100000"/>
              </a:lnSpc>
            </a:pP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PRODUCE-  EMP</a:t>
            </a:r>
            <a:r>
              <a:rPr sz="1200" spc="-35" dirty="0">
                <a:solidFill>
                  <a:srgbClr val="44536A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O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44536A"/>
                </a:solidFill>
                <a:latin typeface="Times New Roman"/>
                <a:cs typeface="Times New Roman"/>
              </a:rPr>
              <a:t>EE-  </a:t>
            </a:r>
            <a:r>
              <a:rPr sz="1200" spc="-30" dirty="0">
                <a:solidFill>
                  <a:srgbClr val="44536A"/>
                </a:solidFill>
                <a:latin typeface="Times New Roman"/>
                <a:cs typeface="Times New Roman"/>
              </a:rPr>
              <a:t>PAYCHECK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6528" y="2144267"/>
            <a:ext cx="10281285" cy="858519"/>
          </a:xfrm>
          <a:custGeom>
            <a:avLst/>
            <a:gdLst/>
            <a:ahLst/>
            <a:cxnLst/>
            <a:rect l="l" t="t" r="r" b="b"/>
            <a:pathLst>
              <a:path w="10281285" h="858519">
                <a:moveTo>
                  <a:pt x="4366260" y="662940"/>
                </a:moveTo>
                <a:lnTo>
                  <a:pt x="4353560" y="656590"/>
                </a:lnTo>
                <a:lnTo>
                  <a:pt x="4290060" y="624840"/>
                </a:lnTo>
                <a:lnTo>
                  <a:pt x="4290060" y="656590"/>
                </a:lnTo>
                <a:lnTo>
                  <a:pt x="0" y="656590"/>
                </a:lnTo>
                <a:lnTo>
                  <a:pt x="0" y="669290"/>
                </a:lnTo>
                <a:lnTo>
                  <a:pt x="4290060" y="669290"/>
                </a:lnTo>
                <a:lnTo>
                  <a:pt x="4290060" y="701040"/>
                </a:lnTo>
                <a:lnTo>
                  <a:pt x="4353560" y="669290"/>
                </a:lnTo>
                <a:lnTo>
                  <a:pt x="4366260" y="662940"/>
                </a:lnTo>
                <a:close/>
              </a:path>
              <a:path w="10281285" h="858519">
                <a:moveTo>
                  <a:pt x="4366260" y="115824"/>
                </a:moveTo>
                <a:lnTo>
                  <a:pt x="4353560" y="109474"/>
                </a:lnTo>
                <a:lnTo>
                  <a:pt x="4290060" y="77724"/>
                </a:lnTo>
                <a:lnTo>
                  <a:pt x="4290060" y="109474"/>
                </a:lnTo>
                <a:lnTo>
                  <a:pt x="0" y="109474"/>
                </a:lnTo>
                <a:lnTo>
                  <a:pt x="0" y="122174"/>
                </a:lnTo>
                <a:lnTo>
                  <a:pt x="4290060" y="122174"/>
                </a:lnTo>
                <a:lnTo>
                  <a:pt x="4290060" y="153924"/>
                </a:lnTo>
                <a:lnTo>
                  <a:pt x="4353560" y="122174"/>
                </a:lnTo>
                <a:lnTo>
                  <a:pt x="4366260" y="115824"/>
                </a:lnTo>
                <a:close/>
              </a:path>
              <a:path w="10281285" h="858519">
                <a:moveTo>
                  <a:pt x="10280904" y="819912"/>
                </a:moveTo>
                <a:lnTo>
                  <a:pt x="10268204" y="813562"/>
                </a:lnTo>
                <a:lnTo>
                  <a:pt x="10204704" y="781812"/>
                </a:lnTo>
                <a:lnTo>
                  <a:pt x="10204704" y="813562"/>
                </a:lnTo>
                <a:lnTo>
                  <a:pt x="5458968" y="813562"/>
                </a:lnTo>
                <a:lnTo>
                  <a:pt x="5458968" y="826262"/>
                </a:lnTo>
                <a:lnTo>
                  <a:pt x="10204704" y="826262"/>
                </a:lnTo>
                <a:lnTo>
                  <a:pt x="10204704" y="858012"/>
                </a:lnTo>
                <a:lnTo>
                  <a:pt x="10268204" y="826262"/>
                </a:lnTo>
                <a:lnTo>
                  <a:pt x="10280904" y="819912"/>
                </a:lnTo>
                <a:close/>
              </a:path>
              <a:path w="10281285" h="858519">
                <a:moveTo>
                  <a:pt x="10280904" y="429768"/>
                </a:moveTo>
                <a:lnTo>
                  <a:pt x="10268204" y="423418"/>
                </a:lnTo>
                <a:lnTo>
                  <a:pt x="10204704" y="391668"/>
                </a:lnTo>
                <a:lnTo>
                  <a:pt x="10204704" y="423418"/>
                </a:lnTo>
                <a:lnTo>
                  <a:pt x="5641848" y="423418"/>
                </a:lnTo>
                <a:lnTo>
                  <a:pt x="5641848" y="436118"/>
                </a:lnTo>
                <a:lnTo>
                  <a:pt x="10204704" y="436118"/>
                </a:lnTo>
                <a:lnTo>
                  <a:pt x="10204704" y="467868"/>
                </a:lnTo>
                <a:lnTo>
                  <a:pt x="10268204" y="436118"/>
                </a:lnTo>
                <a:lnTo>
                  <a:pt x="10280904" y="429768"/>
                </a:lnTo>
                <a:close/>
              </a:path>
              <a:path w="10281285" h="858519">
                <a:moveTo>
                  <a:pt x="10280904" y="38100"/>
                </a:moveTo>
                <a:lnTo>
                  <a:pt x="10268204" y="31750"/>
                </a:lnTo>
                <a:lnTo>
                  <a:pt x="10204704" y="0"/>
                </a:lnTo>
                <a:lnTo>
                  <a:pt x="10204704" y="31750"/>
                </a:lnTo>
                <a:lnTo>
                  <a:pt x="5550408" y="31750"/>
                </a:lnTo>
                <a:lnTo>
                  <a:pt x="5550408" y="44450"/>
                </a:lnTo>
                <a:lnTo>
                  <a:pt x="10204704" y="44450"/>
                </a:lnTo>
                <a:lnTo>
                  <a:pt x="10204704" y="76200"/>
                </a:lnTo>
                <a:lnTo>
                  <a:pt x="10268204" y="44450"/>
                </a:lnTo>
                <a:lnTo>
                  <a:pt x="1028090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76527" y="4175330"/>
            <a:ext cx="10281285" cy="1951355"/>
            <a:chOff x="1176527" y="4175330"/>
            <a:chExt cx="10281285" cy="1951355"/>
          </a:xfrm>
        </p:grpSpPr>
        <p:sp>
          <p:nvSpPr>
            <p:cNvPr id="11" name="object 11"/>
            <p:cNvSpPr/>
            <p:nvPr/>
          </p:nvSpPr>
          <p:spPr>
            <a:xfrm>
              <a:off x="1176528" y="4213860"/>
              <a:ext cx="10281285" cy="1912620"/>
            </a:xfrm>
            <a:custGeom>
              <a:avLst/>
              <a:gdLst/>
              <a:ahLst/>
              <a:cxnLst/>
              <a:rect l="l" t="t" r="r" b="b"/>
              <a:pathLst>
                <a:path w="10281285" h="1912620">
                  <a:moveTo>
                    <a:pt x="4366260" y="1874520"/>
                  </a:moveTo>
                  <a:lnTo>
                    <a:pt x="4353560" y="1868170"/>
                  </a:lnTo>
                  <a:lnTo>
                    <a:pt x="4290060" y="1836420"/>
                  </a:lnTo>
                  <a:lnTo>
                    <a:pt x="4290060" y="1868170"/>
                  </a:lnTo>
                  <a:lnTo>
                    <a:pt x="0" y="1868170"/>
                  </a:lnTo>
                  <a:lnTo>
                    <a:pt x="0" y="1880870"/>
                  </a:lnTo>
                  <a:lnTo>
                    <a:pt x="4290060" y="1880870"/>
                  </a:lnTo>
                  <a:lnTo>
                    <a:pt x="4290060" y="1912620"/>
                  </a:lnTo>
                  <a:lnTo>
                    <a:pt x="4353560" y="1880870"/>
                  </a:lnTo>
                  <a:lnTo>
                    <a:pt x="4366260" y="1874520"/>
                  </a:lnTo>
                  <a:close/>
                </a:path>
                <a:path w="10281285" h="1912620">
                  <a:moveTo>
                    <a:pt x="4366260" y="1327404"/>
                  </a:moveTo>
                  <a:lnTo>
                    <a:pt x="4353560" y="1321054"/>
                  </a:lnTo>
                  <a:lnTo>
                    <a:pt x="4290060" y="1289304"/>
                  </a:lnTo>
                  <a:lnTo>
                    <a:pt x="4290060" y="1321054"/>
                  </a:lnTo>
                  <a:lnTo>
                    <a:pt x="0" y="1321054"/>
                  </a:lnTo>
                  <a:lnTo>
                    <a:pt x="0" y="1333754"/>
                  </a:lnTo>
                  <a:lnTo>
                    <a:pt x="4290060" y="1333754"/>
                  </a:lnTo>
                  <a:lnTo>
                    <a:pt x="4290060" y="1365504"/>
                  </a:lnTo>
                  <a:lnTo>
                    <a:pt x="4353560" y="1333754"/>
                  </a:lnTo>
                  <a:lnTo>
                    <a:pt x="4366260" y="1327404"/>
                  </a:lnTo>
                  <a:close/>
                </a:path>
                <a:path w="10281285" h="1912620">
                  <a:moveTo>
                    <a:pt x="4768596" y="76200"/>
                  </a:moveTo>
                  <a:lnTo>
                    <a:pt x="4762246" y="63500"/>
                  </a:lnTo>
                  <a:lnTo>
                    <a:pt x="4730496" y="0"/>
                  </a:lnTo>
                  <a:lnTo>
                    <a:pt x="4692396" y="76200"/>
                  </a:lnTo>
                  <a:lnTo>
                    <a:pt x="4724146" y="76200"/>
                  </a:lnTo>
                  <a:lnTo>
                    <a:pt x="4724146" y="1014984"/>
                  </a:lnTo>
                  <a:lnTo>
                    <a:pt x="4736846" y="1014984"/>
                  </a:lnTo>
                  <a:lnTo>
                    <a:pt x="4736846" y="76200"/>
                  </a:lnTo>
                  <a:lnTo>
                    <a:pt x="4768596" y="76200"/>
                  </a:lnTo>
                  <a:close/>
                </a:path>
                <a:path w="10281285" h="1912620">
                  <a:moveTo>
                    <a:pt x="5224272" y="938784"/>
                  </a:moveTo>
                  <a:lnTo>
                    <a:pt x="5192522" y="938784"/>
                  </a:lnTo>
                  <a:lnTo>
                    <a:pt x="5192522" y="0"/>
                  </a:lnTo>
                  <a:lnTo>
                    <a:pt x="5179822" y="0"/>
                  </a:lnTo>
                  <a:lnTo>
                    <a:pt x="5179822" y="938784"/>
                  </a:lnTo>
                  <a:lnTo>
                    <a:pt x="5148072" y="938784"/>
                  </a:lnTo>
                  <a:lnTo>
                    <a:pt x="5186172" y="1014984"/>
                  </a:lnTo>
                  <a:lnTo>
                    <a:pt x="5217922" y="951484"/>
                  </a:lnTo>
                  <a:lnTo>
                    <a:pt x="5224272" y="938784"/>
                  </a:lnTo>
                  <a:close/>
                </a:path>
                <a:path w="10281285" h="1912620">
                  <a:moveTo>
                    <a:pt x="10280904" y="1639824"/>
                  </a:moveTo>
                  <a:lnTo>
                    <a:pt x="10268204" y="1633474"/>
                  </a:lnTo>
                  <a:lnTo>
                    <a:pt x="10204704" y="1601724"/>
                  </a:lnTo>
                  <a:lnTo>
                    <a:pt x="10204704" y="1633474"/>
                  </a:lnTo>
                  <a:lnTo>
                    <a:pt x="5641848" y="1633474"/>
                  </a:lnTo>
                  <a:lnTo>
                    <a:pt x="5641848" y="1646174"/>
                  </a:lnTo>
                  <a:lnTo>
                    <a:pt x="10204704" y="1646174"/>
                  </a:lnTo>
                  <a:lnTo>
                    <a:pt x="10204704" y="1677924"/>
                  </a:lnTo>
                  <a:lnTo>
                    <a:pt x="10268204" y="1646174"/>
                  </a:lnTo>
                  <a:lnTo>
                    <a:pt x="10280904" y="1639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61107" y="4177815"/>
              <a:ext cx="1684655" cy="0"/>
            </a:xfrm>
            <a:custGeom>
              <a:avLst/>
              <a:gdLst/>
              <a:ahLst/>
              <a:cxnLst/>
              <a:rect l="l" t="t" r="r" b="b"/>
              <a:pathLst>
                <a:path w="1684654">
                  <a:moveTo>
                    <a:pt x="0" y="0"/>
                  </a:moveTo>
                  <a:lnTo>
                    <a:pt x="1684304" y="0"/>
                  </a:lnTo>
                </a:path>
              </a:pathLst>
            </a:custGeom>
            <a:ln w="4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37513" y="5211571"/>
            <a:ext cx="3122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EMPLOYEE-MAINTENANCE-TRANSACTION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7513" y="5758383"/>
            <a:ext cx="2699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44536A"/>
                </a:solidFill>
                <a:latin typeface="Times New Roman"/>
                <a:cs typeface="Times New Roman"/>
              </a:rPr>
              <a:t>EMPLOYEE-PAY-RATE-TRANSACTION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6453" y="1930146"/>
            <a:ext cx="3243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EMPLOYEE-HOURS-WORKED-TRANSACTION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6453" y="2476880"/>
            <a:ext cx="2855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GENERAL-LEDGER-ACCOUNT-NUMBER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86341" y="1852040"/>
            <a:ext cx="1703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44536A"/>
                </a:solidFill>
                <a:latin typeface="Times New Roman"/>
                <a:cs typeface="Times New Roman"/>
              </a:rPr>
              <a:t>PAYROLL-AUDIT-TRAIL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7320" y="2320797"/>
            <a:ext cx="1481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0" dirty="0">
                <a:solidFill>
                  <a:srgbClr val="44536A"/>
                </a:solidFill>
                <a:latin typeface="Times New Roman"/>
                <a:cs typeface="Times New Roman"/>
              </a:rPr>
              <a:t>P</a:t>
            </a:r>
            <a:r>
              <a:rPr sz="1200" spc="-120" dirty="0">
                <a:solidFill>
                  <a:srgbClr val="44536A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YRO</a:t>
            </a:r>
            <a:r>
              <a:rPr sz="1200" spc="-35" dirty="0">
                <a:solidFill>
                  <a:srgbClr val="44536A"/>
                </a:solidFill>
                <a:latin typeface="Times New Roman"/>
                <a:cs typeface="Times New Roman"/>
              </a:rPr>
              <a:t>L</a:t>
            </a:r>
            <a:r>
              <a:rPr sz="1200" spc="-25" dirty="0">
                <a:solidFill>
                  <a:srgbClr val="44536A"/>
                </a:solidFill>
                <a:latin typeface="Times New Roman"/>
                <a:cs typeface="Times New Roman"/>
              </a:rPr>
              <a:t>L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-V</a:t>
            </a: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O</a:t>
            </a:r>
            <a:r>
              <a:rPr sz="1200" spc="-5" dirty="0">
                <a:solidFill>
                  <a:srgbClr val="44536A"/>
                </a:solidFill>
                <a:latin typeface="Times New Roman"/>
                <a:cs typeface="Times New Roman"/>
              </a:rPr>
              <a:t>UCHER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09201" y="2711322"/>
            <a:ext cx="167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44536A"/>
                </a:solidFill>
                <a:latin typeface="Times New Roman"/>
                <a:cs typeface="Times New Roman"/>
              </a:rPr>
              <a:t>EMPLOYEE-PAYCHECK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9638" y="5523991"/>
            <a:ext cx="3009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4536A"/>
                </a:solidFill>
                <a:latin typeface="Times New Roman"/>
                <a:cs typeface="Times New Roman"/>
              </a:rPr>
              <a:t>EMPLOYEE-MAINTENANCE-AUDIT-TRAIL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61106" y="3119627"/>
            <a:ext cx="1684655" cy="547370"/>
            <a:chOff x="5061106" y="3119627"/>
            <a:chExt cx="1684655" cy="547370"/>
          </a:xfrm>
        </p:grpSpPr>
        <p:sp>
          <p:nvSpPr>
            <p:cNvPr id="22" name="object 22"/>
            <p:cNvSpPr/>
            <p:nvPr/>
          </p:nvSpPr>
          <p:spPr>
            <a:xfrm>
              <a:off x="5868924" y="3119627"/>
              <a:ext cx="532130" cy="547370"/>
            </a:xfrm>
            <a:custGeom>
              <a:avLst/>
              <a:gdLst/>
              <a:ahLst/>
              <a:cxnLst/>
              <a:rect l="l" t="t" r="r" b="b"/>
              <a:pathLst>
                <a:path w="532129" h="54737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547116"/>
                  </a:lnTo>
                  <a:lnTo>
                    <a:pt x="44450" y="547116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532129" h="547370">
                  <a:moveTo>
                    <a:pt x="531876" y="470928"/>
                  </a:moveTo>
                  <a:lnTo>
                    <a:pt x="500126" y="470928"/>
                  </a:lnTo>
                  <a:lnTo>
                    <a:pt x="500126" y="0"/>
                  </a:lnTo>
                  <a:lnTo>
                    <a:pt x="487426" y="0"/>
                  </a:lnTo>
                  <a:lnTo>
                    <a:pt x="487426" y="470928"/>
                  </a:lnTo>
                  <a:lnTo>
                    <a:pt x="455676" y="470928"/>
                  </a:lnTo>
                  <a:lnTo>
                    <a:pt x="493776" y="547116"/>
                  </a:lnTo>
                  <a:lnTo>
                    <a:pt x="525526" y="483628"/>
                  </a:lnTo>
                  <a:lnTo>
                    <a:pt x="531876" y="470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61106" y="3618822"/>
              <a:ext cx="1684655" cy="0"/>
            </a:xfrm>
            <a:custGeom>
              <a:avLst/>
              <a:gdLst/>
              <a:ahLst/>
              <a:cxnLst/>
              <a:rect l="l" t="t" r="r" b="b"/>
              <a:pathLst>
                <a:path w="1684654">
                  <a:moveTo>
                    <a:pt x="0" y="0"/>
                  </a:moveTo>
                  <a:lnTo>
                    <a:pt x="1684304" y="0"/>
                  </a:lnTo>
                </a:path>
              </a:pathLst>
            </a:custGeom>
            <a:ln w="4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41060" y="3795140"/>
            <a:ext cx="1104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4536A"/>
                </a:solidFill>
                <a:latin typeface="Times New Roman"/>
                <a:cs typeface="Times New Roman"/>
              </a:rPr>
              <a:t>EMPLOYEE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72986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</a:t>
            </a:r>
            <a:r>
              <a:rPr sz="3600" b="1" spc="-320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70" dirty="0">
                <a:solidFill>
                  <a:srgbClr val="4471C4"/>
                </a:solidFill>
                <a:latin typeface="Verdana"/>
                <a:cs typeface="Verdana"/>
              </a:rPr>
              <a:t>ERD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8075930" cy="44151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Apa yang dimodelkan pada</a:t>
            </a:r>
            <a:r>
              <a:rPr sz="2400" spc="2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ERD?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Data yang </a:t>
            </a:r>
            <a:r>
              <a:rPr sz="2400" dirty="0">
                <a:latin typeface="Comic Sans MS"/>
                <a:cs typeface="Comic Sans MS"/>
              </a:rPr>
              <a:t>harus </a:t>
            </a:r>
            <a:r>
              <a:rPr sz="2400" spc="-5" dirty="0">
                <a:latin typeface="Comic Sans MS"/>
                <a:cs typeface="Comic Sans MS"/>
              </a:rPr>
              <a:t>dikelola perangkat </a:t>
            </a:r>
            <a:r>
              <a:rPr sz="2400" dirty="0">
                <a:latin typeface="Comic Sans MS"/>
                <a:cs typeface="Comic Sans MS"/>
              </a:rPr>
              <a:t>lunak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relasinya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Apa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elemen</a:t>
            </a:r>
            <a:r>
              <a:rPr sz="2400" spc="-2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ERD?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0462C1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Entity/Entitas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0462C1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Relationship/Relasi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0462C1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Atribut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0462C1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spc="-10" dirty="0">
                <a:latin typeface="Comic Sans MS"/>
                <a:cs typeface="Comic Sans MS"/>
              </a:rPr>
              <a:t>Kardinalitas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0462C1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Modalitas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237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450" dirty="0">
                <a:solidFill>
                  <a:srgbClr val="4471C4"/>
                </a:solidFill>
                <a:latin typeface="Verdana"/>
                <a:cs typeface="Verdana"/>
              </a:rPr>
              <a:t>Elemen</a:t>
            </a:r>
            <a:r>
              <a:rPr sz="3600" b="1" spc="-13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70" dirty="0">
                <a:solidFill>
                  <a:srgbClr val="4471C4"/>
                </a:solidFill>
                <a:latin typeface="Verdana"/>
                <a:cs typeface="Verdana"/>
              </a:rPr>
              <a:t>ERD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465" y="1513077"/>
            <a:ext cx="2338705" cy="1858645"/>
            <a:chOff x="45465" y="1513077"/>
            <a:chExt cx="2338705" cy="1858645"/>
          </a:xfrm>
        </p:grpSpPr>
        <p:sp>
          <p:nvSpPr>
            <p:cNvPr id="6" name="object 6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1402842" y="0"/>
                  </a:moveTo>
                  <a:lnTo>
                    <a:pt x="0" y="0"/>
                  </a:lnTo>
                  <a:lnTo>
                    <a:pt x="922782" y="922782"/>
                  </a:lnTo>
                  <a:lnTo>
                    <a:pt x="0" y="1845564"/>
                  </a:lnTo>
                  <a:lnTo>
                    <a:pt x="1402842" y="1845564"/>
                  </a:lnTo>
                  <a:lnTo>
                    <a:pt x="2325623" y="922782"/>
                  </a:lnTo>
                  <a:lnTo>
                    <a:pt x="140284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0" y="0"/>
                  </a:moveTo>
                  <a:lnTo>
                    <a:pt x="1402842" y="0"/>
                  </a:lnTo>
                  <a:lnTo>
                    <a:pt x="2325623" y="922782"/>
                  </a:lnTo>
                  <a:lnTo>
                    <a:pt x="1402842" y="1845564"/>
                  </a:lnTo>
                  <a:lnTo>
                    <a:pt x="0" y="1845564"/>
                  </a:lnTo>
                  <a:lnTo>
                    <a:pt x="922782" y="92278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41" y="1924304"/>
            <a:ext cx="1143635" cy="8661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7329" marR="5080" indent="-215265">
              <a:lnSpc>
                <a:spcPts val="3130"/>
              </a:lnSpc>
              <a:spcBef>
                <a:spcPts val="500"/>
              </a:spcBef>
            </a:pP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Elem</a:t>
            </a:r>
            <a:r>
              <a:rPr sz="29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ERD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2932" y="1583436"/>
            <a:ext cx="2082164" cy="1457325"/>
            <a:chOff x="2122932" y="1583436"/>
            <a:chExt cx="2082164" cy="1457325"/>
          </a:xfrm>
        </p:grpSpPr>
        <p:sp>
          <p:nvSpPr>
            <p:cNvPr id="10" name="object 10"/>
            <p:cNvSpPr/>
            <p:nvPr/>
          </p:nvSpPr>
          <p:spPr>
            <a:xfrm>
              <a:off x="2129028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1347216" y="0"/>
                  </a:moveTo>
                  <a:lnTo>
                    <a:pt x="0" y="0"/>
                  </a:lnTo>
                  <a:lnTo>
                    <a:pt x="722376" y="722376"/>
                  </a:lnTo>
                  <a:lnTo>
                    <a:pt x="0" y="1444752"/>
                  </a:lnTo>
                  <a:lnTo>
                    <a:pt x="1347216" y="1444752"/>
                  </a:lnTo>
                  <a:lnTo>
                    <a:pt x="2069592" y="722376"/>
                  </a:lnTo>
                  <a:lnTo>
                    <a:pt x="1347216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028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0" y="0"/>
                  </a:moveTo>
                  <a:lnTo>
                    <a:pt x="1347216" y="0"/>
                  </a:lnTo>
                  <a:lnTo>
                    <a:pt x="2069592" y="722376"/>
                  </a:lnTo>
                  <a:lnTo>
                    <a:pt x="1347216" y="1444752"/>
                  </a:lnTo>
                  <a:lnTo>
                    <a:pt x="0" y="1444752"/>
                  </a:lnTo>
                  <a:lnTo>
                    <a:pt x="722376" y="7223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9197" y="1610755"/>
            <a:ext cx="107823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25000"/>
              </a:lnSpc>
              <a:spcBef>
                <a:spcPts val="95"/>
              </a:spcBef>
            </a:pP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tity/  </a:t>
            </a: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5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</a:t>
            </a:r>
            <a:r>
              <a:rPr sz="3000" spc="-40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as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9282" y="2948108"/>
            <a:ext cx="8670290" cy="107823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300" spc="-5" dirty="0">
                <a:latin typeface="Comic Sans MS"/>
                <a:cs typeface="Comic Sans MS"/>
              </a:rPr>
              <a:t>Sebuah </a:t>
            </a:r>
            <a:r>
              <a:rPr sz="2300" dirty="0">
                <a:latin typeface="Comic Sans MS"/>
                <a:cs typeface="Comic Sans MS"/>
              </a:rPr>
              <a:t>barang </a:t>
            </a:r>
            <a:r>
              <a:rPr sz="2300" spc="-5" dirty="0">
                <a:latin typeface="Comic Sans MS"/>
                <a:cs typeface="Comic Sans MS"/>
              </a:rPr>
              <a:t>atau </a:t>
            </a:r>
            <a:r>
              <a:rPr sz="2300" dirty="0">
                <a:latin typeface="Comic Sans MS"/>
                <a:cs typeface="Comic Sans MS"/>
              </a:rPr>
              <a:t>obyek yang </a:t>
            </a:r>
            <a:r>
              <a:rPr sz="2300" spc="-5" dirty="0">
                <a:latin typeface="Comic Sans MS"/>
                <a:cs typeface="Comic Sans MS"/>
              </a:rPr>
              <a:t>dapat dibedakan dari </a:t>
            </a:r>
            <a:r>
              <a:rPr sz="2300" dirty="0">
                <a:latin typeface="Comic Sans MS"/>
                <a:cs typeface="Comic Sans MS"/>
              </a:rPr>
              <a:t>obyek</a:t>
            </a:r>
            <a:r>
              <a:rPr sz="2300" spc="-65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lain</a:t>
            </a:r>
            <a:endParaRPr sz="2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Comic Sans MS"/>
                <a:cs typeface="Comic Sans MS"/>
              </a:rPr>
              <a:t>Contoh: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9282" y="4001087"/>
            <a:ext cx="1503045" cy="265430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243204" indent="-231140">
              <a:lnSpc>
                <a:spcPct val="100000"/>
              </a:lnSpc>
              <a:spcBef>
                <a:spcPts val="1475"/>
              </a:spcBef>
              <a:buSzPct val="95652"/>
              <a:buFont typeface="Wingdings"/>
              <a:buChar char=""/>
              <a:tabLst>
                <a:tab pos="243840" algn="l"/>
              </a:tabLst>
            </a:pP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Individu</a:t>
            </a:r>
            <a:endParaRPr sz="2300">
              <a:latin typeface="Comic Sans MS"/>
              <a:cs typeface="Comic Sans MS"/>
            </a:endParaRPr>
          </a:p>
          <a:p>
            <a:pPr marL="243204" indent="-231140">
              <a:lnSpc>
                <a:spcPct val="100000"/>
              </a:lnSpc>
              <a:spcBef>
                <a:spcPts val="1380"/>
              </a:spcBef>
              <a:buSzPct val="95652"/>
              <a:buFont typeface="Wingdings"/>
              <a:buChar char=""/>
              <a:tabLst>
                <a:tab pos="243840" algn="l"/>
              </a:tabLst>
            </a:pP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Tempat</a:t>
            </a:r>
            <a:endParaRPr sz="2300">
              <a:latin typeface="Comic Sans MS"/>
              <a:cs typeface="Comic Sans MS"/>
            </a:endParaRPr>
          </a:p>
          <a:p>
            <a:pPr marL="243204" indent="-231140">
              <a:lnSpc>
                <a:spcPct val="100000"/>
              </a:lnSpc>
              <a:spcBef>
                <a:spcPts val="1380"/>
              </a:spcBef>
              <a:buSzPct val="95652"/>
              <a:buFont typeface="Wingdings"/>
              <a:buChar char=""/>
              <a:tabLst>
                <a:tab pos="243840" algn="l"/>
              </a:tabLst>
            </a:pPr>
            <a:r>
              <a:rPr sz="2300" spc="-5" dirty="0">
                <a:solidFill>
                  <a:srgbClr val="006FC0"/>
                </a:solidFill>
                <a:latin typeface="Comic Sans MS"/>
                <a:cs typeface="Comic Sans MS"/>
              </a:rPr>
              <a:t>Obyek</a:t>
            </a:r>
            <a:endParaRPr sz="2300">
              <a:latin typeface="Comic Sans MS"/>
              <a:cs typeface="Comic Sans MS"/>
            </a:endParaRPr>
          </a:p>
          <a:p>
            <a:pPr marL="243204" indent="-231140">
              <a:lnSpc>
                <a:spcPct val="100000"/>
              </a:lnSpc>
              <a:spcBef>
                <a:spcPts val="1380"/>
              </a:spcBef>
              <a:buSzPct val="95652"/>
              <a:buFont typeface="Wingdings"/>
              <a:buChar char=""/>
              <a:tabLst>
                <a:tab pos="243840" algn="l"/>
              </a:tabLst>
            </a:pPr>
            <a:r>
              <a:rPr sz="2300" spc="-5" dirty="0">
                <a:solidFill>
                  <a:srgbClr val="006FC0"/>
                </a:solidFill>
                <a:latin typeface="Comic Sans MS"/>
                <a:cs typeface="Comic Sans MS"/>
              </a:rPr>
              <a:t>Peristiwa</a:t>
            </a:r>
            <a:endParaRPr sz="2300">
              <a:latin typeface="Comic Sans MS"/>
              <a:cs typeface="Comic Sans MS"/>
            </a:endParaRPr>
          </a:p>
          <a:p>
            <a:pPr marL="243204" indent="-231140">
              <a:lnSpc>
                <a:spcPct val="100000"/>
              </a:lnSpc>
              <a:spcBef>
                <a:spcPts val="1380"/>
              </a:spcBef>
              <a:buSzPct val="95652"/>
              <a:buFont typeface="Wingdings"/>
              <a:buChar char=""/>
              <a:tabLst>
                <a:tab pos="243840" algn="l"/>
              </a:tabLst>
            </a:pP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Konsep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8336" y="6278371"/>
            <a:ext cx="290322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omic Sans MS"/>
                <a:cs typeface="Comic Sans MS"/>
              </a:rPr>
              <a:t>:</a:t>
            </a:r>
            <a:r>
              <a:rPr sz="2300" spc="-10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rekening,kualifikasi.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2936" y="4001087"/>
            <a:ext cx="8118475" cy="212852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5"/>
              </a:spcBef>
            </a:pPr>
            <a:r>
              <a:rPr sz="2300" dirty="0">
                <a:latin typeface="Comic Sans MS"/>
                <a:cs typeface="Comic Sans MS"/>
              </a:rPr>
              <a:t>: </a:t>
            </a:r>
            <a:r>
              <a:rPr sz="2300" spc="-5" dirty="0">
                <a:latin typeface="Comic Sans MS"/>
                <a:cs typeface="Comic Sans MS"/>
              </a:rPr>
              <a:t>pegawai,pelanggan,</a:t>
            </a:r>
            <a:r>
              <a:rPr sz="2300" spc="-4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mahasiswa,distributor.</a:t>
            </a:r>
            <a:endParaRPr sz="23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Comic Sans MS"/>
                <a:cs typeface="Comic Sans MS"/>
              </a:rPr>
              <a:t>:</a:t>
            </a:r>
            <a:r>
              <a:rPr sz="2300" spc="-5" dirty="0">
                <a:latin typeface="Comic Sans MS"/>
                <a:cs typeface="Comic Sans MS"/>
              </a:rPr>
              <a:t> ruang,bangunan,kantor,lapangan,kampus.</a:t>
            </a:r>
            <a:endParaRPr sz="23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Comic Sans MS"/>
                <a:cs typeface="Comic Sans MS"/>
              </a:rPr>
              <a:t>: buku,motor,paket</a:t>
            </a:r>
            <a:r>
              <a:rPr sz="2300" spc="-35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software,produk</a:t>
            </a:r>
            <a:endParaRPr sz="23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Comic Sans MS"/>
                <a:cs typeface="Comic Sans MS"/>
              </a:rPr>
              <a:t>: </a:t>
            </a:r>
            <a:r>
              <a:rPr sz="2300" spc="-80" dirty="0">
                <a:latin typeface="Comic Sans MS"/>
                <a:cs typeface="Comic Sans MS"/>
              </a:rPr>
              <a:t>pendaftaran,pemesanan</a:t>
            </a:r>
            <a:r>
              <a:rPr sz="3300" spc="-120" baseline="-6313" dirty="0">
                <a:latin typeface="Wingdings"/>
                <a:cs typeface="Wingdings"/>
              </a:rPr>
              <a:t></a:t>
            </a:r>
            <a:r>
              <a:rPr sz="2300" spc="-80" dirty="0">
                <a:latin typeface="Comic Sans MS"/>
                <a:cs typeface="Comic Sans MS"/>
              </a:rPr>
              <a:t>, </a:t>
            </a:r>
            <a:r>
              <a:rPr sz="3300" spc="-532" baseline="-6313" dirty="0">
                <a:latin typeface="Comic Sans MS"/>
                <a:cs typeface="Comic Sans MS"/>
              </a:rPr>
              <a:t>A</a:t>
            </a:r>
            <a:r>
              <a:rPr sz="2300" spc="-355" dirty="0">
                <a:latin typeface="Comic Sans MS"/>
                <a:cs typeface="Comic Sans MS"/>
              </a:rPr>
              <a:t>pe</a:t>
            </a:r>
            <a:r>
              <a:rPr sz="3300" spc="-532" baseline="-6313" dirty="0">
                <a:latin typeface="Comic Sans MS"/>
                <a:cs typeface="Comic Sans MS"/>
              </a:rPr>
              <a:t>pa</a:t>
            </a:r>
            <a:r>
              <a:rPr sz="2300" spc="-355" dirty="0">
                <a:latin typeface="Comic Sans MS"/>
                <a:cs typeface="Comic Sans MS"/>
              </a:rPr>
              <a:t>na</a:t>
            </a:r>
            <a:r>
              <a:rPr sz="3300" spc="-532" baseline="-6313" dirty="0">
                <a:latin typeface="Comic Sans MS"/>
                <a:cs typeface="Comic Sans MS"/>
              </a:rPr>
              <a:t>y</a:t>
            </a:r>
            <a:r>
              <a:rPr sz="2300" spc="-355" dirty="0">
                <a:latin typeface="Comic Sans MS"/>
                <a:cs typeface="Comic Sans MS"/>
              </a:rPr>
              <a:t>g</a:t>
            </a:r>
            <a:r>
              <a:rPr sz="3300" spc="-532" baseline="-6313" dirty="0">
                <a:latin typeface="Comic Sans MS"/>
                <a:cs typeface="Comic Sans MS"/>
              </a:rPr>
              <a:t>a</a:t>
            </a:r>
            <a:r>
              <a:rPr sz="2300" spc="-355" dirty="0">
                <a:latin typeface="Comic Sans MS"/>
                <a:cs typeface="Comic Sans MS"/>
              </a:rPr>
              <a:t>i</a:t>
            </a:r>
            <a:r>
              <a:rPr sz="3300" spc="-532" baseline="-6313" dirty="0">
                <a:latin typeface="Comic Sans MS"/>
                <a:cs typeface="Comic Sans MS"/>
              </a:rPr>
              <a:t>n</a:t>
            </a:r>
            <a:r>
              <a:rPr sz="2300" spc="-355" dirty="0">
                <a:latin typeface="Comic Sans MS"/>
                <a:cs typeface="Comic Sans MS"/>
              </a:rPr>
              <a:t>h</a:t>
            </a:r>
            <a:r>
              <a:rPr sz="3300" spc="-532" baseline="-6313" dirty="0">
                <a:latin typeface="Comic Sans MS"/>
                <a:cs typeface="Comic Sans MS"/>
              </a:rPr>
              <a:t>g</a:t>
            </a:r>
            <a:r>
              <a:rPr sz="2300" spc="-355" dirty="0">
                <a:latin typeface="Comic Sans MS"/>
                <a:cs typeface="Comic Sans MS"/>
              </a:rPr>
              <a:t>an</a:t>
            </a:r>
            <a:r>
              <a:rPr sz="3300" spc="-532" baseline="-6313" dirty="0">
                <a:latin typeface="Comic Sans MS"/>
                <a:cs typeface="Comic Sans MS"/>
              </a:rPr>
              <a:t>dimodelkan </a:t>
            </a:r>
            <a:r>
              <a:rPr sz="3300" spc="-7" baseline="-6313" dirty="0">
                <a:latin typeface="Comic Sans MS"/>
                <a:cs typeface="Comic Sans MS"/>
              </a:rPr>
              <a:t>oleh entitas</a:t>
            </a:r>
            <a:r>
              <a:rPr sz="3300" spc="-225" baseline="-6313" dirty="0">
                <a:latin typeface="Comic Sans MS"/>
                <a:cs typeface="Comic Sans MS"/>
              </a:rPr>
              <a:t> </a:t>
            </a:r>
            <a:r>
              <a:rPr sz="3300" spc="-7" baseline="-6313" dirty="0">
                <a:latin typeface="Comic Sans MS"/>
                <a:cs typeface="Comic Sans MS"/>
              </a:rPr>
              <a:t>?</a:t>
            </a:r>
            <a:endParaRPr sz="3300" baseline="-6313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8619" y="6301841"/>
            <a:ext cx="4358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10" dirty="0">
                <a:latin typeface="Comic Sans MS"/>
                <a:cs typeface="Comic Sans MS"/>
              </a:rPr>
              <a:t>Bagaimana </a:t>
            </a:r>
            <a:r>
              <a:rPr sz="2200" spc="-5" dirty="0">
                <a:latin typeface="Comic Sans MS"/>
                <a:cs typeface="Comic Sans MS"/>
              </a:rPr>
              <a:t>menamakan entitas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?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237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450" dirty="0">
                <a:solidFill>
                  <a:srgbClr val="4471C4"/>
                </a:solidFill>
                <a:latin typeface="Verdana"/>
                <a:cs typeface="Verdana"/>
              </a:rPr>
              <a:t>Elemen</a:t>
            </a:r>
            <a:r>
              <a:rPr sz="3600" b="1" spc="-13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70" dirty="0">
                <a:solidFill>
                  <a:srgbClr val="4471C4"/>
                </a:solidFill>
                <a:latin typeface="Verdana"/>
                <a:cs typeface="Verdana"/>
              </a:rPr>
              <a:t>ERD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465" y="1513077"/>
            <a:ext cx="2338705" cy="1858645"/>
            <a:chOff x="45465" y="1513077"/>
            <a:chExt cx="2338705" cy="1858645"/>
          </a:xfrm>
        </p:grpSpPr>
        <p:sp>
          <p:nvSpPr>
            <p:cNvPr id="6" name="object 6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1402842" y="0"/>
                  </a:moveTo>
                  <a:lnTo>
                    <a:pt x="0" y="0"/>
                  </a:lnTo>
                  <a:lnTo>
                    <a:pt x="922782" y="922782"/>
                  </a:lnTo>
                  <a:lnTo>
                    <a:pt x="0" y="1845564"/>
                  </a:lnTo>
                  <a:lnTo>
                    <a:pt x="1402842" y="1845564"/>
                  </a:lnTo>
                  <a:lnTo>
                    <a:pt x="2325623" y="922782"/>
                  </a:lnTo>
                  <a:lnTo>
                    <a:pt x="140284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0" y="0"/>
                  </a:moveTo>
                  <a:lnTo>
                    <a:pt x="1402842" y="0"/>
                  </a:lnTo>
                  <a:lnTo>
                    <a:pt x="2325623" y="922782"/>
                  </a:lnTo>
                  <a:lnTo>
                    <a:pt x="1402842" y="1845564"/>
                  </a:lnTo>
                  <a:lnTo>
                    <a:pt x="0" y="1845564"/>
                  </a:lnTo>
                  <a:lnTo>
                    <a:pt x="922782" y="92278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41" y="1924304"/>
            <a:ext cx="1143635" cy="8661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7329" marR="5080" indent="-215265">
              <a:lnSpc>
                <a:spcPts val="3130"/>
              </a:lnSpc>
              <a:spcBef>
                <a:spcPts val="500"/>
              </a:spcBef>
            </a:pP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Elem</a:t>
            </a:r>
            <a:r>
              <a:rPr sz="29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ERD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2932" y="1583436"/>
            <a:ext cx="2082164" cy="1457325"/>
            <a:chOff x="2122932" y="1583436"/>
            <a:chExt cx="2082164" cy="1457325"/>
          </a:xfrm>
        </p:grpSpPr>
        <p:sp>
          <p:nvSpPr>
            <p:cNvPr id="10" name="object 10"/>
            <p:cNvSpPr/>
            <p:nvPr/>
          </p:nvSpPr>
          <p:spPr>
            <a:xfrm>
              <a:off x="2129028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1347216" y="0"/>
                  </a:moveTo>
                  <a:lnTo>
                    <a:pt x="0" y="0"/>
                  </a:lnTo>
                  <a:lnTo>
                    <a:pt x="722376" y="722376"/>
                  </a:lnTo>
                  <a:lnTo>
                    <a:pt x="0" y="1444752"/>
                  </a:lnTo>
                  <a:lnTo>
                    <a:pt x="1347216" y="1444752"/>
                  </a:lnTo>
                  <a:lnTo>
                    <a:pt x="2069592" y="722376"/>
                  </a:lnTo>
                  <a:lnTo>
                    <a:pt x="1347216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028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0" y="0"/>
                  </a:moveTo>
                  <a:lnTo>
                    <a:pt x="1347216" y="0"/>
                  </a:lnTo>
                  <a:lnTo>
                    <a:pt x="2069592" y="722376"/>
                  </a:lnTo>
                  <a:lnTo>
                    <a:pt x="1347216" y="1444752"/>
                  </a:lnTo>
                  <a:lnTo>
                    <a:pt x="0" y="1444752"/>
                  </a:lnTo>
                  <a:lnTo>
                    <a:pt x="722376" y="7223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9197" y="1610755"/>
            <a:ext cx="107823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25000"/>
              </a:lnSpc>
              <a:spcBef>
                <a:spcPts val="95"/>
              </a:spcBef>
            </a:pP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tity/  </a:t>
            </a: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5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</a:t>
            </a:r>
            <a:r>
              <a:rPr sz="3000" spc="-40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as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4713" y="3342772"/>
            <a:ext cx="7184390" cy="304355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415"/>
              </a:spcBef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10" dirty="0">
                <a:latin typeface="Comic Sans MS"/>
                <a:cs typeface="Comic Sans MS"/>
              </a:rPr>
              <a:t>Apa </a:t>
            </a:r>
            <a:r>
              <a:rPr sz="2200" spc="-5" dirty="0">
                <a:latin typeface="Comic Sans MS"/>
                <a:cs typeface="Comic Sans MS"/>
              </a:rPr>
              <a:t>yang </a:t>
            </a:r>
            <a:r>
              <a:rPr sz="2200" spc="-10" dirty="0">
                <a:latin typeface="Comic Sans MS"/>
                <a:cs typeface="Comic Sans MS"/>
              </a:rPr>
              <a:t>dimodelkan </a:t>
            </a:r>
            <a:r>
              <a:rPr sz="2200" spc="-5" dirty="0">
                <a:latin typeface="Comic Sans MS"/>
                <a:cs typeface="Comic Sans MS"/>
              </a:rPr>
              <a:t>oleh entitas</a:t>
            </a:r>
            <a:r>
              <a:rPr sz="2200" spc="1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?</a:t>
            </a:r>
            <a:endParaRPr sz="2200">
              <a:latin typeface="Comic Sans MS"/>
              <a:cs typeface="Comic Sans MS"/>
            </a:endParaRPr>
          </a:p>
          <a:p>
            <a:pPr marL="232410" indent="-220345">
              <a:lnSpc>
                <a:spcPct val="100000"/>
              </a:lnSpc>
              <a:spcBef>
                <a:spcPts val="1320"/>
              </a:spcBef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5" dirty="0">
                <a:latin typeface="Comic Sans MS"/>
                <a:cs typeface="Comic Sans MS"/>
              </a:rPr>
              <a:t>Bagaimana menamakan entitas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?</a:t>
            </a:r>
            <a:endParaRPr sz="2200">
              <a:latin typeface="Comic Sans MS"/>
              <a:cs typeface="Comic Sans MS"/>
            </a:endParaRPr>
          </a:p>
          <a:p>
            <a:pPr marL="232410" indent="-220345">
              <a:lnSpc>
                <a:spcPct val="100000"/>
              </a:lnSpc>
              <a:spcBef>
                <a:spcPts val="1320"/>
              </a:spcBef>
              <a:buSzPct val="95454"/>
              <a:buFont typeface="Wingdings"/>
              <a:buChar char=""/>
              <a:tabLst>
                <a:tab pos="233045" algn="l"/>
              </a:tabLst>
            </a:pPr>
            <a:r>
              <a:rPr sz="2200" spc="-5" dirty="0">
                <a:latin typeface="Comic Sans MS"/>
                <a:cs typeface="Comic Sans MS"/>
              </a:rPr>
              <a:t>Kesalahan </a:t>
            </a:r>
            <a:r>
              <a:rPr sz="2200" spc="-10" dirty="0">
                <a:latin typeface="Comic Sans MS"/>
                <a:cs typeface="Comic Sans MS"/>
              </a:rPr>
              <a:t>umum terkait</a:t>
            </a:r>
            <a:r>
              <a:rPr sz="2200" spc="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entitas: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Entitas </a:t>
            </a:r>
            <a:r>
              <a:rPr sz="2200" spc="-10" dirty="0">
                <a:latin typeface="Comic Sans MS"/>
                <a:cs typeface="Comic Sans MS"/>
              </a:rPr>
              <a:t>terlalu detil, mis.: </a:t>
            </a:r>
            <a:r>
              <a:rPr sz="2200" spc="-5" dirty="0">
                <a:latin typeface="Comic Sans MS"/>
                <a:cs typeface="Comic Sans MS"/>
              </a:rPr>
              <a:t>UMUR,</a:t>
            </a:r>
            <a:r>
              <a:rPr sz="2200" spc="1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ALAMAT</a:t>
            </a:r>
            <a:endParaRPr sz="2200">
              <a:latin typeface="Comic Sans MS"/>
              <a:cs typeface="Comic Sans MS"/>
            </a:endParaRPr>
          </a:p>
          <a:p>
            <a:pPr marL="13843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mic Sans MS"/>
                <a:cs typeface="Comic Sans MS"/>
              </a:rPr>
              <a:t>Entitas vs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atribut</a:t>
            </a:r>
            <a:endParaRPr sz="2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omic Sans MS"/>
                <a:cs typeface="Comic Sans MS"/>
              </a:rPr>
              <a:t>Penamaan entitas </a:t>
            </a:r>
            <a:r>
              <a:rPr sz="2200" spc="-10" dirty="0">
                <a:latin typeface="Comic Sans MS"/>
                <a:cs typeface="Comic Sans MS"/>
              </a:rPr>
              <a:t>tidak </a:t>
            </a:r>
            <a:r>
              <a:rPr sz="2200" spc="-5" dirty="0">
                <a:latin typeface="Comic Sans MS"/>
                <a:cs typeface="Comic Sans MS"/>
              </a:rPr>
              <a:t>jelas, </a:t>
            </a:r>
            <a:r>
              <a:rPr sz="2200" spc="-10" dirty="0">
                <a:latin typeface="Comic Sans MS"/>
                <a:cs typeface="Comic Sans MS"/>
              </a:rPr>
              <a:t>mis.:</a:t>
            </a:r>
            <a:r>
              <a:rPr sz="2200" spc="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BASISDATA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237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450" dirty="0">
                <a:solidFill>
                  <a:srgbClr val="4471C4"/>
                </a:solidFill>
                <a:latin typeface="Verdana"/>
                <a:cs typeface="Verdana"/>
              </a:rPr>
              <a:t>Elemen</a:t>
            </a:r>
            <a:r>
              <a:rPr sz="3600" b="1" spc="-13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70" dirty="0">
                <a:solidFill>
                  <a:srgbClr val="4471C4"/>
                </a:solidFill>
                <a:latin typeface="Verdana"/>
                <a:cs typeface="Verdana"/>
              </a:rPr>
              <a:t>ERD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465" y="1513077"/>
            <a:ext cx="2338705" cy="1858645"/>
            <a:chOff x="45465" y="1513077"/>
            <a:chExt cx="2338705" cy="1858645"/>
          </a:xfrm>
        </p:grpSpPr>
        <p:sp>
          <p:nvSpPr>
            <p:cNvPr id="6" name="object 6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1402842" y="0"/>
                  </a:moveTo>
                  <a:lnTo>
                    <a:pt x="0" y="0"/>
                  </a:lnTo>
                  <a:lnTo>
                    <a:pt x="922782" y="922782"/>
                  </a:lnTo>
                  <a:lnTo>
                    <a:pt x="0" y="1845564"/>
                  </a:lnTo>
                  <a:lnTo>
                    <a:pt x="1402842" y="1845564"/>
                  </a:lnTo>
                  <a:lnTo>
                    <a:pt x="2325623" y="922782"/>
                  </a:lnTo>
                  <a:lnTo>
                    <a:pt x="140284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0" y="0"/>
                  </a:moveTo>
                  <a:lnTo>
                    <a:pt x="1402842" y="0"/>
                  </a:lnTo>
                  <a:lnTo>
                    <a:pt x="2325623" y="922782"/>
                  </a:lnTo>
                  <a:lnTo>
                    <a:pt x="1402842" y="1845564"/>
                  </a:lnTo>
                  <a:lnTo>
                    <a:pt x="0" y="1845564"/>
                  </a:lnTo>
                  <a:lnTo>
                    <a:pt x="922782" y="92278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41" y="1924304"/>
            <a:ext cx="1143635" cy="8661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7329" marR="5080" indent="-215265">
              <a:lnSpc>
                <a:spcPts val="3130"/>
              </a:lnSpc>
              <a:spcBef>
                <a:spcPts val="500"/>
              </a:spcBef>
            </a:pP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Elem</a:t>
            </a:r>
            <a:r>
              <a:rPr sz="29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ERD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2677" y="1583182"/>
            <a:ext cx="2082800" cy="1457960"/>
            <a:chOff x="2122677" y="1583182"/>
            <a:chExt cx="2082800" cy="1457960"/>
          </a:xfrm>
        </p:grpSpPr>
        <p:sp>
          <p:nvSpPr>
            <p:cNvPr id="10" name="object 10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1347216" y="0"/>
                  </a:moveTo>
                  <a:lnTo>
                    <a:pt x="0" y="0"/>
                  </a:lnTo>
                  <a:lnTo>
                    <a:pt x="722376" y="722376"/>
                  </a:lnTo>
                  <a:lnTo>
                    <a:pt x="0" y="1444752"/>
                  </a:lnTo>
                  <a:lnTo>
                    <a:pt x="1347216" y="1444752"/>
                  </a:lnTo>
                  <a:lnTo>
                    <a:pt x="2069592" y="722376"/>
                  </a:lnTo>
                  <a:lnTo>
                    <a:pt x="1347216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0" y="0"/>
                  </a:moveTo>
                  <a:lnTo>
                    <a:pt x="1347216" y="0"/>
                  </a:lnTo>
                  <a:lnTo>
                    <a:pt x="2069592" y="722376"/>
                  </a:lnTo>
                  <a:lnTo>
                    <a:pt x="1347216" y="1444752"/>
                  </a:lnTo>
                  <a:lnTo>
                    <a:pt x="0" y="1444752"/>
                  </a:lnTo>
                  <a:lnTo>
                    <a:pt x="722376" y="7223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9197" y="1610755"/>
            <a:ext cx="107823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25000"/>
              </a:lnSpc>
              <a:spcBef>
                <a:spcPts val="95"/>
              </a:spcBef>
            </a:pP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tity/  </a:t>
            </a: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5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</a:t>
            </a:r>
            <a:r>
              <a:rPr sz="3000" spc="-40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as</a:t>
            </a:r>
            <a:endParaRPr sz="30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33444" y="1612391"/>
            <a:ext cx="2423160" cy="1458595"/>
            <a:chOff x="3933444" y="1612391"/>
            <a:chExt cx="2423160" cy="1458595"/>
          </a:xfrm>
        </p:grpSpPr>
        <p:sp>
          <p:nvSpPr>
            <p:cNvPr id="14" name="object 14"/>
            <p:cNvSpPr/>
            <p:nvPr/>
          </p:nvSpPr>
          <p:spPr>
            <a:xfrm>
              <a:off x="3939540" y="1618487"/>
              <a:ext cx="2411095" cy="1446530"/>
            </a:xfrm>
            <a:custGeom>
              <a:avLst/>
              <a:gdLst/>
              <a:ahLst/>
              <a:cxnLst/>
              <a:rect l="l" t="t" r="r" b="b"/>
              <a:pathLst>
                <a:path w="2411095" h="1446530">
                  <a:moveTo>
                    <a:pt x="1687830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687830" y="1446276"/>
                  </a:lnTo>
                  <a:lnTo>
                    <a:pt x="2410968" y="723138"/>
                  </a:lnTo>
                  <a:lnTo>
                    <a:pt x="168783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39540" y="1618487"/>
              <a:ext cx="2411095" cy="1446530"/>
            </a:xfrm>
            <a:custGeom>
              <a:avLst/>
              <a:gdLst/>
              <a:ahLst/>
              <a:cxnLst/>
              <a:rect l="l" t="t" r="r" b="b"/>
              <a:pathLst>
                <a:path w="2411095" h="1446530">
                  <a:moveTo>
                    <a:pt x="0" y="0"/>
                  </a:moveTo>
                  <a:lnTo>
                    <a:pt x="1687830" y="0"/>
                  </a:lnTo>
                  <a:lnTo>
                    <a:pt x="2410968" y="723138"/>
                  </a:lnTo>
                  <a:lnTo>
                    <a:pt x="1687830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84623" y="1851101"/>
            <a:ext cx="1615440" cy="74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sz="2500" spc="-55" dirty="0">
                <a:latin typeface="Carlito"/>
                <a:cs typeface="Carlito"/>
              </a:rPr>
              <a:t>R</a:t>
            </a:r>
            <a:r>
              <a:rPr sz="2500" spc="-5" dirty="0">
                <a:latin typeface="Carlito"/>
                <a:cs typeface="Carlito"/>
              </a:rPr>
              <a:t>el</a:t>
            </a:r>
            <a:r>
              <a:rPr sz="2500" spc="-20" dirty="0">
                <a:latin typeface="Carlito"/>
                <a:cs typeface="Carlito"/>
              </a:rPr>
              <a:t>a</a:t>
            </a:r>
            <a:r>
              <a:rPr sz="2500" spc="-5" dirty="0">
                <a:latin typeface="Carlito"/>
                <a:cs typeface="Carlito"/>
              </a:rPr>
              <a:t>ti</a:t>
            </a:r>
            <a:r>
              <a:rPr sz="2500" dirty="0">
                <a:latin typeface="Carlito"/>
                <a:cs typeface="Carlito"/>
              </a:rPr>
              <a:t>o</a:t>
            </a:r>
            <a:r>
              <a:rPr sz="2500" spc="-10" dirty="0">
                <a:latin typeface="Carlito"/>
                <a:cs typeface="Carlito"/>
              </a:rPr>
              <a:t>n</a:t>
            </a:r>
            <a:r>
              <a:rPr sz="2500" spc="-15" dirty="0">
                <a:latin typeface="Carlito"/>
                <a:cs typeface="Carlito"/>
              </a:rPr>
              <a:t>s</a:t>
            </a:r>
            <a:r>
              <a:rPr sz="2500" spc="-10" dirty="0">
                <a:latin typeface="Carlito"/>
                <a:cs typeface="Carlito"/>
              </a:rPr>
              <a:t>hip</a:t>
            </a:r>
            <a:endParaRPr sz="2500">
              <a:latin typeface="Carlito"/>
              <a:cs typeface="Carlito"/>
            </a:endParaRPr>
          </a:p>
          <a:p>
            <a:pPr marL="635" algn="ctr">
              <a:lnSpc>
                <a:spcPts val="2850"/>
              </a:lnSpc>
            </a:pPr>
            <a:r>
              <a:rPr sz="2500" spc="-10" dirty="0">
                <a:latin typeface="Carlito"/>
                <a:cs typeface="Carlito"/>
              </a:rPr>
              <a:t>/Relasi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5405" y="2948108"/>
            <a:ext cx="5393690" cy="370776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485"/>
              </a:spcBef>
              <a:buFont typeface="Wingdings"/>
              <a:buChar char=""/>
              <a:tabLst>
                <a:tab pos="331470" algn="l"/>
              </a:tabLst>
            </a:pPr>
            <a:r>
              <a:rPr sz="2300" spc="-5" dirty="0">
                <a:latin typeface="Comic Sans MS"/>
                <a:cs typeface="Comic Sans MS"/>
              </a:rPr>
              <a:t>Asosiasi </a:t>
            </a:r>
            <a:r>
              <a:rPr sz="2300" dirty="0">
                <a:latin typeface="Comic Sans MS"/>
                <a:cs typeface="Comic Sans MS"/>
              </a:rPr>
              <a:t>2 </a:t>
            </a:r>
            <a:r>
              <a:rPr sz="2300" spc="-5" dirty="0">
                <a:latin typeface="Comic Sans MS"/>
                <a:cs typeface="Comic Sans MS"/>
              </a:rPr>
              <a:t>atau </a:t>
            </a:r>
            <a:r>
              <a:rPr sz="2300" dirty="0">
                <a:latin typeface="Comic Sans MS"/>
                <a:cs typeface="Comic Sans MS"/>
              </a:rPr>
              <a:t>lebih</a:t>
            </a:r>
            <a:r>
              <a:rPr sz="2300" spc="5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entitas</a:t>
            </a:r>
            <a:endParaRPr sz="2300">
              <a:latin typeface="Comic Sans MS"/>
              <a:cs typeface="Comic Sans MS"/>
            </a:endParaRPr>
          </a:p>
          <a:p>
            <a:pPr marL="330835" indent="-318770">
              <a:lnSpc>
                <a:spcPct val="100000"/>
              </a:lnSpc>
              <a:spcBef>
                <a:spcPts val="1380"/>
              </a:spcBef>
              <a:buFont typeface="Wingdings"/>
              <a:buChar char=""/>
              <a:tabLst>
                <a:tab pos="331470" algn="l"/>
              </a:tabLst>
            </a:pPr>
            <a:r>
              <a:rPr sz="2300" spc="-5" dirty="0">
                <a:latin typeface="Comic Sans MS"/>
                <a:cs typeface="Comic Sans MS"/>
              </a:rPr>
              <a:t>Berupa kata</a:t>
            </a:r>
            <a:r>
              <a:rPr sz="2300" spc="-30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kerja</a:t>
            </a:r>
            <a:endParaRPr sz="2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300" spc="-5" dirty="0">
                <a:latin typeface="Comic Sans MS"/>
                <a:cs typeface="Comic Sans MS"/>
              </a:rPr>
              <a:t>Apa </a:t>
            </a:r>
            <a:r>
              <a:rPr sz="2300" dirty="0">
                <a:latin typeface="Comic Sans MS"/>
                <a:cs typeface="Comic Sans MS"/>
              </a:rPr>
              <a:t>yang dimodelkan oleh</a:t>
            </a:r>
            <a:r>
              <a:rPr sz="2300" spc="-8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relasi?</a:t>
            </a:r>
            <a:endParaRPr sz="2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300" spc="-5" dirty="0">
                <a:latin typeface="Comic Sans MS"/>
                <a:cs typeface="Comic Sans MS"/>
              </a:rPr>
              <a:t>Bagaimana menamakan</a:t>
            </a:r>
            <a:r>
              <a:rPr sz="2300" spc="-4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relasi?</a:t>
            </a:r>
            <a:endParaRPr sz="2300">
              <a:latin typeface="Comic Sans MS"/>
              <a:cs typeface="Comic Sans MS"/>
            </a:endParaRPr>
          </a:p>
          <a:p>
            <a:pPr marL="927100" marR="1216025" indent="-915035">
              <a:lnSpc>
                <a:spcPct val="150000"/>
              </a:lnSpc>
            </a:pPr>
            <a:r>
              <a:rPr sz="2300" dirty="0">
                <a:latin typeface="Comic Sans MS"/>
                <a:cs typeface="Comic Sans MS"/>
              </a:rPr>
              <a:t>Kesalahan umum </a:t>
            </a:r>
            <a:r>
              <a:rPr sz="2300" spc="-5" dirty="0">
                <a:latin typeface="Comic Sans MS"/>
                <a:cs typeface="Comic Sans MS"/>
              </a:rPr>
              <a:t>terkait</a:t>
            </a:r>
            <a:r>
              <a:rPr sz="2300" spc="-8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relasi:  </a:t>
            </a:r>
            <a:r>
              <a:rPr sz="2300" dirty="0">
                <a:latin typeface="Comic Sans MS"/>
                <a:cs typeface="Comic Sans MS"/>
              </a:rPr>
              <a:t>Penamaan </a:t>
            </a:r>
            <a:r>
              <a:rPr sz="2300" spc="-5" dirty="0">
                <a:latin typeface="Comic Sans MS"/>
                <a:cs typeface="Comic Sans MS"/>
              </a:rPr>
              <a:t>kurang</a:t>
            </a:r>
            <a:r>
              <a:rPr sz="2300" spc="-75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pas</a:t>
            </a:r>
            <a:endParaRPr sz="23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1380"/>
              </a:spcBef>
            </a:pPr>
            <a:r>
              <a:rPr sz="2300" spc="-5" dirty="0">
                <a:latin typeface="Comic Sans MS"/>
                <a:cs typeface="Comic Sans MS"/>
              </a:rPr>
              <a:t>Belum tergambar dengan</a:t>
            </a:r>
            <a:r>
              <a:rPr sz="2300" spc="-40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lengkap</a:t>
            </a:r>
            <a:endParaRPr sz="2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237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450" dirty="0">
                <a:solidFill>
                  <a:srgbClr val="4471C4"/>
                </a:solidFill>
                <a:latin typeface="Verdana"/>
                <a:cs typeface="Verdana"/>
              </a:rPr>
              <a:t>Elemen</a:t>
            </a:r>
            <a:r>
              <a:rPr sz="3600" b="1" spc="-13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70" dirty="0">
                <a:solidFill>
                  <a:srgbClr val="4471C4"/>
                </a:solidFill>
                <a:latin typeface="Verdana"/>
                <a:cs typeface="Verdana"/>
              </a:rPr>
              <a:t>ERD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465" y="1513077"/>
            <a:ext cx="2338705" cy="1858645"/>
            <a:chOff x="45465" y="1513077"/>
            <a:chExt cx="2338705" cy="1858645"/>
          </a:xfrm>
        </p:grpSpPr>
        <p:sp>
          <p:nvSpPr>
            <p:cNvPr id="6" name="object 6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1402842" y="0"/>
                  </a:moveTo>
                  <a:lnTo>
                    <a:pt x="0" y="0"/>
                  </a:lnTo>
                  <a:lnTo>
                    <a:pt x="922782" y="922782"/>
                  </a:lnTo>
                  <a:lnTo>
                    <a:pt x="0" y="1845564"/>
                  </a:lnTo>
                  <a:lnTo>
                    <a:pt x="1402842" y="1845564"/>
                  </a:lnTo>
                  <a:lnTo>
                    <a:pt x="2325623" y="922782"/>
                  </a:lnTo>
                  <a:lnTo>
                    <a:pt x="140284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0" y="0"/>
                  </a:moveTo>
                  <a:lnTo>
                    <a:pt x="1402842" y="0"/>
                  </a:lnTo>
                  <a:lnTo>
                    <a:pt x="2325623" y="922782"/>
                  </a:lnTo>
                  <a:lnTo>
                    <a:pt x="1402842" y="1845564"/>
                  </a:lnTo>
                  <a:lnTo>
                    <a:pt x="0" y="1845564"/>
                  </a:lnTo>
                  <a:lnTo>
                    <a:pt x="922782" y="92278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41" y="1924304"/>
            <a:ext cx="1143635" cy="8661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7329" marR="5080" indent="-215265">
              <a:lnSpc>
                <a:spcPts val="3130"/>
              </a:lnSpc>
              <a:spcBef>
                <a:spcPts val="500"/>
              </a:spcBef>
            </a:pP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Elem</a:t>
            </a:r>
            <a:r>
              <a:rPr sz="29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ERD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2677" y="1583182"/>
            <a:ext cx="2082800" cy="1457960"/>
            <a:chOff x="2122677" y="1583182"/>
            <a:chExt cx="2082800" cy="1457960"/>
          </a:xfrm>
        </p:grpSpPr>
        <p:sp>
          <p:nvSpPr>
            <p:cNvPr id="10" name="object 10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1347216" y="0"/>
                  </a:moveTo>
                  <a:lnTo>
                    <a:pt x="0" y="0"/>
                  </a:lnTo>
                  <a:lnTo>
                    <a:pt x="722376" y="722376"/>
                  </a:lnTo>
                  <a:lnTo>
                    <a:pt x="0" y="1444752"/>
                  </a:lnTo>
                  <a:lnTo>
                    <a:pt x="1347216" y="1444752"/>
                  </a:lnTo>
                  <a:lnTo>
                    <a:pt x="2069592" y="722376"/>
                  </a:lnTo>
                  <a:lnTo>
                    <a:pt x="1347216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0" y="0"/>
                  </a:moveTo>
                  <a:lnTo>
                    <a:pt x="1347216" y="0"/>
                  </a:lnTo>
                  <a:lnTo>
                    <a:pt x="2069592" y="722376"/>
                  </a:lnTo>
                  <a:lnTo>
                    <a:pt x="1347216" y="1444752"/>
                  </a:lnTo>
                  <a:lnTo>
                    <a:pt x="0" y="1444752"/>
                  </a:lnTo>
                  <a:lnTo>
                    <a:pt x="722376" y="7223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9197" y="1610755"/>
            <a:ext cx="107823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25000"/>
              </a:lnSpc>
              <a:spcBef>
                <a:spcPts val="95"/>
              </a:spcBef>
            </a:pP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tity/  </a:t>
            </a: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5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</a:t>
            </a:r>
            <a:r>
              <a:rPr sz="3000" spc="-40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as</a:t>
            </a:r>
            <a:endParaRPr sz="30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33190" y="1612138"/>
            <a:ext cx="2423795" cy="1459230"/>
            <a:chOff x="3933190" y="1612138"/>
            <a:chExt cx="2423795" cy="1459230"/>
          </a:xfrm>
        </p:grpSpPr>
        <p:sp>
          <p:nvSpPr>
            <p:cNvPr id="14" name="object 14"/>
            <p:cNvSpPr/>
            <p:nvPr/>
          </p:nvSpPr>
          <p:spPr>
            <a:xfrm>
              <a:off x="3939540" y="1618488"/>
              <a:ext cx="2411095" cy="1446530"/>
            </a:xfrm>
            <a:custGeom>
              <a:avLst/>
              <a:gdLst/>
              <a:ahLst/>
              <a:cxnLst/>
              <a:rect l="l" t="t" r="r" b="b"/>
              <a:pathLst>
                <a:path w="2411095" h="1446530">
                  <a:moveTo>
                    <a:pt x="1687830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687830" y="1446276"/>
                  </a:lnTo>
                  <a:lnTo>
                    <a:pt x="2410968" y="723138"/>
                  </a:lnTo>
                  <a:lnTo>
                    <a:pt x="168783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39540" y="1618488"/>
              <a:ext cx="2411095" cy="1446530"/>
            </a:xfrm>
            <a:custGeom>
              <a:avLst/>
              <a:gdLst/>
              <a:ahLst/>
              <a:cxnLst/>
              <a:rect l="l" t="t" r="r" b="b"/>
              <a:pathLst>
                <a:path w="2411095" h="1446530">
                  <a:moveTo>
                    <a:pt x="0" y="0"/>
                  </a:moveTo>
                  <a:lnTo>
                    <a:pt x="1687830" y="0"/>
                  </a:lnTo>
                  <a:lnTo>
                    <a:pt x="2410968" y="723138"/>
                  </a:lnTo>
                  <a:lnTo>
                    <a:pt x="1687830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84623" y="1851101"/>
            <a:ext cx="1615440" cy="74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sz="2500" spc="-55" dirty="0">
                <a:latin typeface="Carlito"/>
                <a:cs typeface="Carlito"/>
              </a:rPr>
              <a:t>R</a:t>
            </a:r>
            <a:r>
              <a:rPr sz="2500" spc="-5" dirty="0">
                <a:latin typeface="Carlito"/>
                <a:cs typeface="Carlito"/>
              </a:rPr>
              <a:t>el</a:t>
            </a:r>
            <a:r>
              <a:rPr sz="2500" spc="-20" dirty="0">
                <a:latin typeface="Carlito"/>
                <a:cs typeface="Carlito"/>
              </a:rPr>
              <a:t>a</a:t>
            </a:r>
            <a:r>
              <a:rPr sz="2500" spc="-5" dirty="0">
                <a:latin typeface="Carlito"/>
                <a:cs typeface="Carlito"/>
              </a:rPr>
              <a:t>ti</a:t>
            </a:r>
            <a:r>
              <a:rPr sz="2500" dirty="0">
                <a:latin typeface="Carlito"/>
                <a:cs typeface="Carlito"/>
              </a:rPr>
              <a:t>o</a:t>
            </a:r>
            <a:r>
              <a:rPr sz="2500" spc="-10" dirty="0">
                <a:latin typeface="Carlito"/>
                <a:cs typeface="Carlito"/>
              </a:rPr>
              <a:t>n</a:t>
            </a:r>
            <a:r>
              <a:rPr sz="2500" spc="-15" dirty="0">
                <a:latin typeface="Carlito"/>
                <a:cs typeface="Carlito"/>
              </a:rPr>
              <a:t>s</a:t>
            </a:r>
            <a:r>
              <a:rPr sz="2500" spc="-10" dirty="0">
                <a:latin typeface="Carlito"/>
                <a:cs typeface="Carlito"/>
              </a:rPr>
              <a:t>hip</a:t>
            </a:r>
            <a:endParaRPr sz="2500">
              <a:latin typeface="Carlito"/>
              <a:cs typeface="Carlito"/>
            </a:endParaRPr>
          </a:p>
          <a:p>
            <a:pPr marL="635" algn="ctr">
              <a:lnSpc>
                <a:spcPts val="2850"/>
              </a:lnSpc>
            </a:pPr>
            <a:r>
              <a:rPr sz="2500" spc="-10" dirty="0">
                <a:latin typeface="Carlito"/>
                <a:cs typeface="Carlito"/>
              </a:rPr>
              <a:t>/Relasi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09715" y="1562100"/>
            <a:ext cx="2127885" cy="1458595"/>
            <a:chOff x="6109715" y="1562100"/>
            <a:chExt cx="2127885" cy="1458595"/>
          </a:xfrm>
        </p:grpSpPr>
        <p:sp>
          <p:nvSpPr>
            <p:cNvPr id="18" name="object 18"/>
            <p:cNvSpPr/>
            <p:nvPr/>
          </p:nvSpPr>
          <p:spPr>
            <a:xfrm>
              <a:off x="6115811" y="1568195"/>
              <a:ext cx="2115820" cy="1446530"/>
            </a:xfrm>
            <a:custGeom>
              <a:avLst/>
              <a:gdLst/>
              <a:ahLst/>
              <a:cxnLst/>
              <a:rect l="l" t="t" r="r" b="b"/>
              <a:pathLst>
                <a:path w="2115820" h="1446530">
                  <a:moveTo>
                    <a:pt x="1392173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392173" y="1446276"/>
                  </a:lnTo>
                  <a:lnTo>
                    <a:pt x="2115312" y="723138"/>
                  </a:lnTo>
                  <a:lnTo>
                    <a:pt x="1392173" y="0"/>
                  </a:lnTo>
                  <a:close/>
                </a:path>
              </a:pathLst>
            </a:custGeom>
            <a:solidFill>
              <a:srgbClr val="FF000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5811" y="1568195"/>
              <a:ext cx="2115820" cy="1446530"/>
            </a:xfrm>
            <a:custGeom>
              <a:avLst/>
              <a:gdLst/>
              <a:ahLst/>
              <a:cxnLst/>
              <a:rect l="l" t="t" r="r" b="b"/>
              <a:pathLst>
                <a:path w="2115820" h="1446530">
                  <a:moveTo>
                    <a:pt x="0" y="0"/>
                  </a:moveTo>
                  <a:lnTo>
                    <a:pt x="1392173" y="0"/>
                  </a:lnTo>
                  <a:lnTo>
                    <a:pt x="2115312" y="723138"/>
                  </a:lnTo>
                  <a:lnTo>
                    <a:pt x="1392173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70903" y="1995042"/>
            <a:ext cx="1036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Atribut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9727" y="3343147"/>
            <a:ext cx="5276850" cy="345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006FC0"/>
                </a:solidFill>
                <a:latin typeface="Comic Sans MS"/>
                <a:cs typeface="Comic Sans MS"/>
              </a:rPr>
              <a:t>Atribut</a:t>
            </a:r>
            <a:endParaRPr sz="250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</a:pPr>
            <a:r>
              <a:rPr sz="2500" spc="-5" dirty="0">
                <a:latin typeface="Comic Sans MS"/>
                <a:cs typeface="Comic Sans MS"/>
              </a:rPr>
              <a:t>Properti </a:t>
            </a:r>
            <a:r>
              <a:rPr sz="2500" spc="-10" dirty="0">
                <a:latin typeface="Comic Sans MS"/>
                <a:cs typeface="Comic Sans MS"/>
              </a:rPr>
              <a:t>yang dimiliki </a:t>
            </a:r>
            <a:r>
              <a:rPr sz="2500" spc="-5" dirty="0">
                <a:latin typeface="Comic Sans MS"/>
                <a:cs typeface="Comic Sans MS"/>
              </a:rPr>
              <a:t>setiap entitas  </a:t>
            </a:r>
            <a:r>
              <a:rPr sz="2500" spc="-10" dirty="0">
                <a:latin typeface="Comic Sans MS"/>
                <a:cs typeface="Comic Sans MS"/>
              </a:rPr>
              <a:t>yang </a:t>
            </a:r>
            <a:r>
              <a:rPr sz="2500" spc="-5" dirty="0">
                <a:latin typeface="Comic Sans MS"/>
                <a:cs typeface="Comic Sans MS"/>
              </a:rPr>
              <a:t>akan </a:t>
            </a:r>
            <a:r>
              <a:rPr sz="2500" spc="-10" dirty="0">
                <a:latin typeface="Comic Sans MS"/>
                <a:cs typeface="Comic Sans MS"/>
              </a:rPr>
              <a:t>disimpan</a:t>
            </a:r>
            <a:r>
              <a:rPr sz="2500" spc="5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datanya.</a:t>
            </a:r>
            <a:endParaRPr sz="2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2500" spc="-10" dirty="0">
                <a:latin typeface="Comic Sans MS"/>
                <a:cs typeface="Comic Sans MS"/>
              </a:rPr>
              <a:t>Contoh:</a:t>
            </a:r>
            <a:endParaRPr sz="2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latin typeface="Comic Sans MS"/>
                <a:cs typeface="Comic Sans MS"/>
              </a:rPr>
              <a:t>Atribut</a:t>
            </a:r>
            <a:r>
              <a:rPr sz="2500" spc="10" dirty="0">
                <a:latin typeface="Comic Sans MS"/>
                <a:cs typeface="Comic Sans MS"/>
              </a:rPr>
              <a:t> </a:t>
            </a:r>
            <a:r>
              <a:rPr sz="2500" spc="-10" dirty="0">
                <a:solidFill>
                  <a:srgbClr val="006FC0"/>
                </a:solidFill>
                <a:latin typeface="Comic Sans MS"/>
                <a:cs typeface="Comic Sans MS"/>
              </a:rPr>
              <a:t>Pelanggan</a:t>
            </a:r>
            <a:endParaRPr sz="2500">
              <a:latin typeface="Comic Sans MS"/>
              <a:cs typeface="Comic Sans MS"/>
            </a:endParaRPr>
          </a:p>
          <a:p>
            <a:pPr marL="262255" indent="-250190">
              <a:lnSpc>
                <a:spcPct val="100000"/>
              </a:lnSpc>
              <a:buSzPct val="96000"/>
              <a:buFont typeface="Wingdings"/>
              <a:buChar char=""/>
              <a:tabLst>
                <a:tab pos="262890" algn="l"/>
              </a:tabLst>
            </a:pPr>
            <a:r>
              <a:rPr sz="2500" spc="-5" dirty="0">
                <a:latin typeface="Comic Sans MS"/>
                <a:cs typeface="Comic Sans MS"/>
              </a:rPr>
              <a:t>No</a:t>
            </a:r>
            <a:r>
              <a:rPr sz="2500" spc="-10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KTP/SIM</a:t>
            </a:r>
            <a:endParaRPr sz="2500">
              <a:latin typeface="Comic Sans MS"/>
              <a:cs typeface="Comic Sans MS"/>
            </a:endParaRPr>
          </a:p>
          <a:p>
            <a:pPr marL="262255" indent="-250190">
              <a:lnSpc>
                <a:spcPct val="100000"/>
              </a:lnSpc>
              <a:buSzPct val="96000"/>
              <a:buFont typeface="Wingdings"/>
              <a:buChar char=""/>
              <a:tabLst>
                <a:tab pos="262890" algn="l"/>
              </a:tabLst>
            </a:pPr>
            <a:r>
              <a:rPr sz="2500" spc="-5" dirty="0">
                <a:latin typeface="Comic Sans MS"/>
                <a:cs typeface="Comic Sans MS"/>
              </a:rPr>
              <a:t>Nama</a:t>
            </a:r>
            <a:endParaRPr sz="2500">
              <a:latin typeface="Comic Sans MS"/>
              <a:cs typeface="Comic Sans MS"/>
            </a:endParaRPr>
          </a:p>
          <a:p>
            <a:pPr marL="262255" indent="-250190">
              <a:lnSpc>
                <a:spcPct val="100000"/>
              </a:lnSpc>
              <a:spcBef>
                <a:spcPts val="5"/>
              </a:spcBef>
              <a:buSzPct val="96000"/>
              <a:buFont typeface="Wingdings"/>
              <a:buChar char=""/>
              <a:tabLst>
                <a:tab pos="262890" algn="l"/>
              </a:tabLst>
            </a:pPr>
            <a:r>
              <a:rPr sz="2500" spc="-5" dirty="0">
                <a:latin typeface="Comic Sans MS"/>
                <a:cs typeface="Comic Sans MS"/>
              </a:rPr>
              <a:t>Alamat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237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450" dirty="0">
                <a:solidFill>
                  <a:srgbClr val="4471C4"/>
                </a:solidFill>
                <a:latin typeface="Verdana"/>
                <a:cs typeface="Verdana"/>
              </a:rPr>
              <a:t>Elemen</a:t>
            </a:r>
            <a:r>
              <a:rPr sz="3600" b="1" spc="-13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70" dirty="0">
                <a:solidFill>
                  <a:srgbClr val="4471C4"/>
                </a:solidFill>
                <a:latin typeface="Verdana"/>
                <a:cs typeface="Verdana"/>
              </a:rPr>
              <a:t>ERD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465" y="1513077"/>
            <a:ext cx="2338705" cy="1858645"/>
            <a:chOff x="45465" y="1513077"/>
            <a:chExt cx="2338705" cy="1858645"/>
          </a:xfrm>
        </p:grpSpPr>
        <p:sp>
          <p:nvSpPr>
            <p:cNvPr id="6" name="object 6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1402842" y="0"/>
                  </a:moveTo>
                  <a:lnTo>
                    <a:pt x="0" y="0"/>
                  </a:lnTo>
                  <a:lnTo>
                    <a:pt x="922782" y="922782"/>
                  </a:lnTo>
                  <a:lnTo>
                    <a:pt x="0" y="1845564"/>
                  </a:lnTo>
                  <a:lnTo>
                    <a:pt x="1402842" y="1845564"/>
                  </a:lnTo>
                  <a:lnTo>
                    <a:pt x="2325623" y="922782"/>
                  </a:lnTo>
                  <a:lnTo>
                    <a:pt x="140284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0" y="0"/>
                  </a:moveTo>
                  <a:lnTo>
                    <a:pt x="1402842" y="0"/>
                  </a:lnTo>
                  <a:lnTo>
                    <a:pt x="2325623" y="922782"/>
                  </a:lnTo>
                  <a:lnTo>
                    <a:pt x="1402842" y="1845564"/>
                  </a:lnTo>
                  <a:lnTo>
                    <a:pt x="0" y="1845564"/>
                  </a:lnTo>
                  <a:lnTo>
                    <a:pt x="922782" y="92278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41" y="1924304"/>
            <a:ext cx="1143635" cy="8661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7329" marR="5080" indent="-215265">
              <a:lnSpc>
                <a:spcPts val="3130"/>
              </a:lnSpc>
              <a:spcBef>
                <a:spcPts val="500"/>
              </a:spcBef>
            </a:pP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Elem</a:t>
            </a:r>
            <a:r>
              <a:rPr sz="29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ERD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2677" y="1583182"/>
            <a:ext cx="2082800" cy="1457960"/>
            <a:chOff x="2122677" y="1583182"/>
            <a:chExt cx="2082800" cy="1457960"/>
          </a:xfrm>
        </p:grpSpPr>
        <p:sp>
          <p:nvSpPr>
            <p:cNvPr id="10" name="object 10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1347216" y="0"/>
                  </a:moveTo>
                  <a:lnTo>
                    <a:pt x="0" y="0"/>
                  </a:lnTo>
                  <a:lnTo>
                    <a:pt x="722376" y="722376"/>
                  </a:lnTo>
                  <a:lnTo>
                    <a:pt x="0" y="1444752"/>
                  </a:lnTo>
                  <a:lnTo>
                    <a:pt x="1347216" y="1444752"/>
                  </a:lnTo>
                  <a:lnTo>
                    <a:pt x="2069592" y="722376"/>
                  </a:lnTo>
                  <a:lnTo>
                    <a:pt x="1347216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0" y="0"/>
                  </a:moveTo>
                  <a:lnTo>
                    <a:pt x="1347216" y="0"/>
                  </a:lnTo>
                  <a:lnTo>
                    <a:pt x="2069592" y="722376"/>
                  </a:lnTo>
                  <a:lnTo>
                    <a:pt x="1347216" y="1444752"/>
                  </a:lnTo>
                  <a:lnTo>
                    <a:pt x="0" y="1444752"/>
                  </a:lnTo>
                  <a:lnTo>
                    <a:pt x="722376" y="7223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9197" y="1610755"/>
            <a:ext cx="107823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25000"/>
              </a:lnSpc>
              <a:spcBef>
                <a:spcPts val="95"/>
              </a:spcBef>
            </a:pP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tity/  </a:t>
            </a: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5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</a:t>
            </a:r>
            <a:r>
              <a:rPr sz="3000" spc="-40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as</a:t>
            </a:r>
            <a:endParaRPr sz="30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33190" y="1612138"/>
            <a:ext cx="2423795" cy="1459230"/>
            <a:chOff x="3933190" y="1612138"/>
            <a:chExt cx="2423795" cy="1459230"/>
          </a:xfrm>
        </p:grpSpPr>
        <p:sp>
          <p:nvSpPr>
            <p:cNvPr id="14" name="object 14"/>
            <p:cNvSpPr/>
            <p:nvPr/>
          </p:nvSpPr>
          <p:spPr>
            <a:xfrm>
              <a:off x="3939540" y="1618488"/>
              <a:ext cx="2411095" cy="1446530"/>
            </a:xfrm>
            <a:custGeom>
              <a:avLst/>
              <a:gdLst/>
              <a:ahLst/>
              <a:cxnLst/>
              <a:rect l="l" t="t" r="r" b="b"/>
              <a:pathLst>
                <a:path w="2411095" h="1446530">
                  <a:moveTo>
                    <a:pt x="1687830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687830" y="1446276"/>
                  </a:lnTo>
                  <a:lnTo>
                    <a:pt x="2410968" y="723138"/>
                  </a:lnTo>
                  <a:lnTo>
                    <a:pt x="168783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39540" y="1618488"/>
              <a:ext cx="2411095" cy="1446530"/>
            </a:xfrm>
            <a:custGeom>
              <a:avLst/>
              <a:gdLst/>
              <a:ahLst/>
              <a:cxnLst/>
              <a:rect l="l" t="t" r="r" b="b"/>
              <a:pathLst>
                <a:path w="2411095" h="1446530">
                  <a:moveTo>
                    <a:pt x="0" y="0"/>
                  </a:moveTo>
                  <a:lnTo>
                    <a:pt x="1687830" y="0"/>
                  </a:lnTo>
                  <a:lnTo>
                    <a:pt x="2410968" y="723138"/>
                  </a:lnTo>
                  <a:lnTo>
                    <a:pt x="1687830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84623" y="1851101"/>
            <a:ext cx="1615440" cy="74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sz="2500" spc="-55" dirty="0">
                <a:latin typeface="Carlito"/>
                <a:cs typeface="Carlito"/>
              </a:rPr>
              <a:t>R</a:t>
            </a:r>
            <a:r>
              <a:rPr sz="2500" spc="-5" dirty="0">
                <a:latin typeface="Carlito"/>
                <a:cs typeface="Carlito"/>
              </a:rPr>
              <a:t>el</a:t>
            </a:r>
            <a:r>
              <a:rPr sz="2500" spc="-20" dirty="0">
                <a:latin typeface="Carlito"/>
                <a:cs typeface="Carlito"/>
              </a:rPr>
              <a:t>a</a:t>
            </a:r>
            <a:r>
              <a:rPr sz="2500" spc="-5" dirty="0">
                <a:latin typeface="Carlito"/>
                <a:cs typeface="Carlito"/>
              </a:rPr>
              <a:t>ti</a:t>
            </a:r>
            <a:r>
              <a:rPr sz="2500" dirty="0">
                <a:latin typeface="Carlito"/>
                <a:cs typeface="Carlito"/>
              </a:rPr>
              <a:t>o</a:t>
            </a:r>
            <a:r>
              <a:rPr sz="2500" spc="-10" dirty="0">
                <a:latin typeface="Carlito"/>
                <a:cs typeface="Carlito"/>
              </a:rPr>
              <a:t>n</a:t>
            </a:r>
            <a:r>
              <a:rPr sz="2500" spc="-15" dirty="0">
                <a:latin typeface="Carlito"/>
                <a:cs typeface="Carlito"/>
              </a:rPr>
              <a:t>s</a:t>
            </a:r>
            <a:r>
              <a:rPr sz="2500" spc="-10" dirty="0">
                <a:latin typeface="Carlito"/>
                <a:cs typeface="Carlito"/>
              </a:rPr>
              <a:t>hip</a:t>
            </a:r>
            <a:endParaRPr sz="2500">
              <a:latin typeface="Carlito"/>
              <a:cs typeface="Carlito"/>
            </a:endParaRPr>
          </a:p>
          <a:p>
            <a:pPr marL="635" algn="ctr">
              <a:lnSpc>
                <a:spcPts val="2850"/>
              </a:lnSpc>
            </a:pPr>
            <a:r>
              <a:rPr sz="2500" spc="-10" dirty="0">
                <a:latin typeface="Carlito"/>
                <a:cs typeface="Carlito"/>
              </a:rPr>
              <a:t>/Relasi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09715" y="1562100"/>
            <a:ext cx="2127885" cy="1458595"/>
            <a:chOff x="6109715" y="1562100"/>
            <a:chExt cx="2127885" cy="1458595"/>
          </a:xfrm>
        </p:grpSpPr>
        <p:sp>
          <p:nvSpPr>
            <p:cNvPr id="18" name="object 18"/>
            <p:cNvSpPr/>
            <p:nvPr/>
          </p:nvSpPr>
          <p:spPr>
            <a:xfrm>
              <a:off x="6115811" y="1568195"/>
              <a:ext cx="2115820" cy="1446530"/>
            </a:xfrm>
            <a:custGeom>
              <a:avLst/>
              <a:gdLst/>
              <a:ahLst/>
              <a:cxnLst/>
              <a:rect l="l" t="t" r="r" b="b"/>
              <a:pathLst>
                <a:path w="2115820" h="1446530">
                  <a:moveTo>
                    <a:pt x="1392173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392173" y="1446276"/>
                  </a:lnTo>
                  <a:lnTo>
                    <a:pt x="2115312" y="723138"/>
                  </a:lnTo>
                  <a:lnTo>
                    <a:pt x="1392173" y="0"/>
                  </a:lnTo>
                  <a:close/>
                </a:path>
              </a:pathLst>
            </a:custGeom>
            <a:solidFill>
              <a:srgbClr val="FF000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5811" y="1568195"/>
              <a:ext cx="2115820" cy="1446530"/>
            </a:xfrm>
            <a:custGeom>
              <a:avLst/>
              <a:gdLst/>
              <a:ahLst/>
              <a:cxnLst/>
              <a:rect l="l" t="t" r="r" b="b"/>
              <a:pathLst>
                <a:path w="2115820" h="1446530">
                  <a:moveTo>
                    <a:pt x="0" y="0"/>
                  </a:moveTo>
                  <a:lnTo>
                    <a:pt x="1392173" y="0"/>
                  </a:lnTo>
                  <a:lnTo>
                    <a:pt x="2115312" y="723138"/>
                  </a:lnTo>
                  <a:lnTo>
                    <a:pt x="1392173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70903" y="1995042"/>
            <a:ext cx="1036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Atribut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9942" y="2948108"/>
            <a:ext cx="5436235" cy="370776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300" dirty="0">
                <a:latin typeface="Comic Sans MS"/>
                <a:cs typeface="Comic Sans MS"/>
              </a:rPr>
              <a:t>Apa yang </a:t>
            </a:r>
            <a:r>
              <a:rPr sz="2300" spc="-5" dirty="0">
                <a:latin typeface="Comic Sans MS"/>
                <a:cs typeface="Comic Sans MS"/>
              </a:rPr>
              <a:t>dimodelkan </a:t>
            </a:r>
            <a:r>
              <a:rPr sz="2300" dirty="0">
                <a:latin typeface="Comic Sans MS"/>
                <a:cs typeface="Comic Sans MS"/>
              </a:rPr>
              <a:t>oleh</a:t>
            </a:r>
            <a:r>
              <a:rPr sz="2300" spc="-80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atribut?</a:t>
            </a:r>
            <a:endParaRPr sz="2300">
              <a:latin typeface="Comic Sans MS"/>
              <a:cs typeface="Comic Sans MS"/>
            </a:endParaRPr>
          </a:p>
          <a:p>
            <a:pPr marL="12700" marR="1040130">
              <a:lnSpc>
                <a:spcPct val="150000"/>
              </a:lnSpc>
            </a:pPr>
            <a:r>
              <a:rPr sz="2300" spc="-5" dirty="0">
                <a:latin typeface="Comic Sans MS"/>
                <a:cs typeface="Comic Sans MS"/>
              </a:rPr>
              <a:t>Bagaimana </a:t>
            </a:r>
            <a:r>
              <a:rPr sz="2300" dirty="0">
                <a:latin typeface="Comic Sans MS"/>
                <a:cs typeface="Comic Sans MS"/>
              </a:rPr>
              <a:t>menamakan </a:t>
            </a:r>
            <a:r>
              <a:rPr sz="2300" spc="-5" dirty="0">
                <a:latin typeface="Comic Sans MS"/>
                <a:cs typeface="Comic Sans MS"/>
              </a:rPr>
              <a:t>atribut?  </a:t>
            </a:r>
            <a:r>
              <a:rPr sz="2300" dirty="0">
                <a:latin typeface="Comic Sans MS"/>
                <a:cs typeface="Comic Sans MS"/>
              </a:rPr>
              <a:t>Kesalahan umum </a:t>
            </a:r>
            <a:r>
              <a:rPr sz="2300" spc="-5" dirty="0">
                <a:latin typeface="Comic Sans MS"/>
                <a:cs typeface="Comic Sans MS"/>
              </a:rPr>
              <a:t>terkait</a:t>
            </a:r>
            <a:r>
              <a:rPr sz="2300" spc="-80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atribut:</a:t>
            </a:r>
            <a:endParaRPr sz="2300">
              <a:latin typeface="Comic Sans MS"/>
              <a:cs typeface="Comic Sans MS"/>
            </a:endParaRPr>
          </a:p>
          <a:p>
            <a:pPr marL="147320" indent="-135255">
              <a:lnSpc>
                <a:spcPct val="100000"/>
              </a:lnSpc>
              <a:spcBef>
                <a:spcPts val="1380"/>
              </a:spcBef>
              <a:buSzPct val="95652"/>
              <a:buFont typeface="Wingdings"/>
              <a:buChar char=""/>
              <a:tabLst>
                <a:tab pos="147955" algn="l"/>
              </a:tabLst>
            </a:pPr>
            <a:r>
              <a:rPr sz="2300" dirty="0">
                <a:latin typeface="Comic Sans MS"/>
                <a:cs typeface="Comic Sans MS"/>
              </a:rPr>
              <a:t>Penamaan </a:t>
            </a:r>
            <a:r>
              <a:rPr sz="2300" spc="-5" dirty="0">
                <a:latin typeface="Comic Sans MS"/>
                <a:cs typeface="Comic Sans MS"/>
              </a:rPr>
              <a:t>kurang</a:t>
            </a:r>
            <a:r>
              <a:rPr sz="2300" spc="-60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pas</a:t>
            </a:r>
            <a:endParaRPr sz="2300">
              <a:latin typeface="Comic Sans MS"/>
              <a:cs typeface="Comic Sans MS"/>
            </a:endParaRPr>
          </a:p>
          <a:p>
            <a:pPr marL="12700" marR="5080">
              <a:lnSpc>
                <a:spcPct val="150000"/>
              </a:lnSpc>
              <a:buSzPct val="95652"/>
              <a:buFont typeface="Wingdings"/>
              <a:buChar char=""/>
              <a:tabLst>
                <a:tab pos="147320" algn="l"/>
              </a:tabLst>
            </a:pPr>
            <a:r>
              <a:rPr sz="2300" spc="-5" dirty="0">
                <a:latin typeface="Comic Sans MS"/>
                <a:cs typeface="Comic Sans MS"/>
              </a:rPr>
              <a:t>Atribut tidak </a:t>
            </a:r>
            <a:r>
              <a:rPr sz="2300" dirty="0">
                <a:latin typeface="Comic Sans MS"/>
                <a:cs typeface="Comic Sans MS"/>
              </a:rPr>
              <a:t>menggambarkan properti  entitas </a:t>
            </a:r>
            <a:r>
              <a:rPr sz="2300" spc="-5" dirty="0">
                <a:latin typeface="Comic Sans MS"/>
                <a:cs typeface="Comic Sans MS"/>
              </a:rPr>
              <a:t>atau</a:t>
            </a:r>
            <a:r>
              <a:rPr sz="2300" spc="-1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relasi</a:t>
            </a:r>
            <a:endParaRPr sz="2300">
              <a:latin typeface="Comic Sans MS"/>
              <a:cs typeface="Comic Sans MS"/>
            </a:endParaRPr>
          </a:p>
          <a:p>
            <a:pPr marL="147320" indent="-135255">
              <a:lnSpc>
                <a:spcPct val="100000"/>
              </a:lnSpc>
              <a:spcBef>
                <a:spcPts val="1380"/>
              </a:spcBef>
              <a:buSzPct val="95652"/>
              <a:buFont typeface="Wingdings"/>
              <a:buChar char=""/>
              <a:tabLst>
                <a:tab pos="147955" algn="l"/>
              </a:tabLst>
            </a:pPr>
            <a:r>
              <a:rPr sz="2300" dirty="0">
                <a:latin typeface="Comic Sans MS"/>
                <a:cs typeface="Comic Sans MS"/>
              </a:rPr>
              <a:t>Tidak </a:t>
            </a:r>
            <a:r>
              <a:rPr sz="2300" spc="-5" dirty="0">
                <a:latin typeface="Comic Sans MS"/>
                <a:cs typeface="Comic Sans MS"/>
              </a:rPr>
              <a:t>teridentifikasi dengan</a:t>
            </a:r>
            <a:r>
              <a:rPr sz="2300" spc="-25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lengkap</a:t>
            </a:r>
            <a:endParaRPr sz="2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237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450" dirty="0">
                <a:solidFill>
                  <a:srgbClr val="4471C4"/>
                </a:solidFill>
                <a:latin typeface="Verdana"/>
                <a:cs typeface="Verdana"/>
              </a:rPr>
              <a:t>Elemen</a:t>
            </a:r>
            <a:r>
              <a:rPr sz="3600" b="1" spc="-13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70" dirty="0">
                <a:solidFill>
                  <a:srgbClr val="4471C4"/>
                </a:solidFill>
                <a:latin typeface="Verdana"/>
                <a:cs typeface="Verdana"/>
              </a:rPr>
              <a:t>ERD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465" y="1513077"/>
            <a:ext cx="2338705" cy="1858645"/>
            <a:chOff x="45465" y="1513077"/>
            <a:chExt cx="2338705" cy="1858645"/>
          </a:xfrm>
        </p:grpSpPr>
        <p:sp>
          <p:nvSpPr>
            <p:cNvPr id="6" name="object 6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1402842" y="0"/>
                  </a:moveTo>
                  <a:lnTo>
                    <a:pt x="0" y="0"/>
                  </a:lnTo>
                  <a:lnTo>
                    <a:pt x="922782" y="922782"/>
                  </a:lnTo>
                  <a:lnTo>
                    <a:pt x="0" y="1845564"/>
                  </a:lnTo>
                  <a:lnTo>
                    <a:pt x="1402842" y="1845564"/>
                  </a:lnTo>
                  <a:lnTo>
                    <a:pt x="2325623" y="922782"/>
                  </a:lnTo>
                  <a:lnTo>
                    <a:pt x="140284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0" y="0"/>
                  </a:moveTo>
                  <a:lnTo>
                    <a:pt x="1402842" y="0"/>
                  </a:lnTo>
                  <a:lnTo>
                    <a:pt x="2325623" y="922782"/>
                  </a:lnTo>
                  <a:lnTo>
                    <a:pt x="1402842" y="1845564"/>
                  </a:lnTo>
                  <a:lnTo>
                    <a:pt x="0" y="1845564"/>
                  </a:lnTo>
                  <a:lnTo>
                    <a:pt x="922782" y="92278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41" y="1924304"/>
            <a:ext cx="1143635" cy="8661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7329" marR="5080" indent="-215265">
              <a:lnSpc>
                <a:spcPts val="3130"/>
              </a:lnSpc>
              <a:spcBef>
                <a:spcPts val="500"/>
              </a:spcBef>
            </a:pP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Elem</a:t>
            </a:r>
            <a:r>
              <a:rPr sz="29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ERD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2677" y="1583182"/>
            <a:ext cx="2082800" cy="1457960"/>
            <a:chOff x="2122677" y="1583182"/>
            <a:chExt cx="2082800" cy="1457960"/>
          </a:xfrm>
        </p:grpSpPr>
        <p:sp>
          <p:nvSpPr>
            <p:cNvPr id="10" name="object 10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1347216" y="0"/>
                  </a:moveTo>
                  <a:lnTo>
                    <a:pt x="0" y="0"/>
                  </a:lnTo>
                  <a:lnTo>
                    <a:pt x="722376" y="722376"/>
                  </a:lnTo>
                  <a:lnTo>
                    <a:pt x="0" y="1444752"/>
                  </a:lnTo>
                  <a:lnTo>
                    <a:pt x="1347216" y="1444752"/>
                  </a:lnTo>
                  <a:lnTo>
                    <a:pt x="2069592" y="722376"/>
                  </a:lnTo>
                  <a:lnTo>
                    <a:pt x="1347216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0" y="0"/>
                  </a:moveTo>
                  <a:lnTo>
                    <a:pt x="1347216" y="0"/>
                  </a:lnTo>
                  <a:lnTo>
                    <a:pt x="2069592" y="722376"/>
                  </a:lnTo>
                  <a:lnTo>
                    <a:pt x="1347216" y="1444752"/>
                  </a:lnTo>
                  <a:lnTo>
                    <a:pt x="0" y="1444752"/>
                  </a:lnTo>
                  <a:lnTo>
                    <a:pt x="722376" y="7223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9197" y="1610755"/>
            <a:ext cx="107823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25000"/>
              </a:lnSpc>
              <a:spcBef>
                <a:spcPts val="95"/>
              </a:spcBef>
            </a:pP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tity/  </a:t>
            </a: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5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</a:t>
            </a:r>
            <a:r>
              <a:rPr sz="3000" spc="-40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as</a:t>
            </a:r>
            <a:endParaRPr sz="30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33190" y="1612138"/>
            <a:ext cx="2423795" cy="1459230"/>
            <a:chOff x="3933190" y="1612138"/>
            <a:chExt cx="2423795" cy="1459230"/>
          </a:xfrm>
        </p:grpSpPr>
        <p:sp>
          <p:nvSpPr>
            <p:cNvPr id="14" name="object 14"/>
            <p:cNvSpPr/>
            <p:nvPr/>
          </p:nvSpPr>
          <p:spPr>
            <a:xfrm>
              <a:off x="3939540" y="1618488"/>
              <a:ext cx="2411095" cy="1446530"/>
            </a:xfrm>
            <a:custGeom>
              <a:avLst/>
              <a:gdLst/>
              <a:ahLst/>
              <a:cxnLst/>
              <a:rect l="l" t="t" r="r" b="b"/>
              <a:pathLst>
                <a:path w="2411095" h="1446530">
                  <a:moveTo>
                    <a:pt x="1687830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687830" y="1446276"/>
                  </a:lnTo>
                  <a:lnTo>
                    <a:pt x="2410968" y="723138"/>
                  </a:lnTo>
                  <a:lnTo>
                    <a:pt x="168783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39540" y="1618488"/>
              <a:ext cx="2411095" cy="1446530"/>
            </a:xfrm>
            <a:custGeom>
              <a:avLst/>
              <a:gdLst/>
              <a:ahLst/>
              <a:cxnLst/>
              <a:rect l="l" t="t" r="r" b="b"/>
              <a:pathLst>
                <a:path w="2411095" h="1446530">
                  <a:moveTo>
                    <a:pt x="0" y="0"/>
                  </a:moveTo>
                  <a:lnTo>
                    <a:pt x="1687830" y="0"/>
                  </a:lnTo>
                  <a:lnTo>
                    <a:pt x="2410968" y="723138"/>
                  </a:lnTo>
                  <a:lnTo>
                    <a:pt x="1687830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84623" y="1851101"/>
            <a:ext cx="1615440" cy="749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sz="2500" spc="-55" dirty="0">
                <a:latin typeface="Carlito"/>
                <a:cs typeface="Carlito"/>
              </a:rPr>
              <a:t>R</a:t>
            </a:r>
            <a:r>
              <a:rPr sz="2500" spc="-5" dirty="0">
                <a:latin typeface="Carlito"/>
                <a:cs typeface="Carlito"/>
              </a:rPr>
              <a:t>el</a:t>
            </a:r>
            <a:r>
              <a:rPr sz="2500" spc="-20" dirty="0">
                <a:latin typeface="Carlito"/>
                <a:cs typeface="Carlito"/>
              </a:rPr>
              <a:t>a</a:t>
            </a:r>
            <a:r>
              <a:rPr sz="2500" spc="-5" dirty="0">
                <a:latin typeface="Carlito"/>
                <a:cs typeface="Carlito"/>
              </a:rPr>
              <a:t>ti</a:t>
            </a:r>
            <a:r>
              <a:rPr sz="2500" dirty="0">
                <a:latin typeface="Carlito"/>
                <a:cs typeface="Carlito"/>
              </a:rPr>
              <a:t>o</a:t>
            </a:r>
            <a:r>
              <a:rPr sz="2500" spc="-10" dirty="0">
                <a:latin typeface="Carlito"/>
                <a:cs typeface="Carlito"/>
              </a:rPr>
              <a:t>n</a:t>
            </a:r>
            <a:r>
              <a:rPr sz="2500" spc="-15" dirty="0">
                <a:latin typeface="Carlito"/>
                <a:cs typeface="Carlito"/>
              </a:rPr>
              <a:t>s</a:t>
            </a:r>
            <a:r>
              <a:rPr sz="2500" spc="-10" dirty="0">
                <a:latin typeface="Carlito"/>
                <a:cs typeface="Carlito"/>
              </a:rPr>
              <a:t>hip</a:t>
            </a:r>
            <a:endParaRPr sz="2500">
              <a:latin typeface="Carlito"/>
              <a:cs typeface="Carlito"/>
            </a:endParaRPr>
          </a:p>
          <a:p>
            <a:pPr marL="635" algn="ctr">
              <a:lnSpc>
                <a:spcPts val="2850"/>
              </a:lnSpc>
            </a:pPr>
            <a:r>
              <a:rPr sz="2500" spc="-10" dirty="0">
                <a:latin typeface="Carlito"/>
                <a:cs typeface="Carlito"/>
              </a:rPr>
              <a:t>/Relasi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109461" y="1561846"/>
            <a:ext cx="2128520" cy="1459230"/>
            <a:chOff x="6109461" y="1561846"/>
            <a:chExt cx="2128520" cy="1459230"/>
          </a:xfrm>
        </p:grpSpPr>
        <p:sp>
          <p:nvSpPr>
            <p:cNvPr id="18" name="object 18"/>
            <p:cNvSpPr/>
            <p:nvPr/>
          </p:nvSpPr>
          <p:spPr>
            <a:xfrm>
              <a:off x="6115811" y="1568196"/>
              <a:ext cx="2115820" cy="1446530"/>
            </a:xfrm>
            <a:custGeom>
              <a:avLst/>
              <a:gdLst/>
              <a:ahLst/>
              <a:cxnLst/>
              <a:rect l="l" t="t" r="r" b="b"/>
              <a:pathLst>
                <a:path w="2115820" h="1446530">
                  <a:moveTo>
                    <a:pt x="1392173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392173" y="1446276"/>
                  </a:lnTo>
                  <a:lnTo>
                    <a:pt x="2115312" y="723138"/>
                  </a:lnTo>
                  <a:lnTo>
                    <a:pt x="13921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5811" y="1568196"/>
              <a:ext cx="2115820" cy="1446530"/>
            </a:xfrm>
            <a:custGeom>
              <a:avLst/>
              <a:gdLst/>
              <a:ahLst/>
              <a:cxnLst/>
              <a:rect l="l" t="t" r="r" b="b"/>
              <a:pathLst>
                <a:path w="2115820" h="1446530">
                  <a:moveTo>
                    <a:pt x="0" y="0"/>
                  </a:moveTo>
                  <a:lnTo>
                    <a:pt x="1392173" y="0"/>
                  </a:lnTo>
                  <a:lnTo>
                    <a:pt x="2115312" y="723138"/>
                  </a:lnTo>
                  <a:lnTo>
                    <a:pt x="1392173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70903" y="1995042"/>
            <a:ext cx="1036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Atribut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90331" y="1578863"/>
            <a:ext cx="2372995" cy="1458595"/>
            <a:chOff x="7990331" y="1578863"/>
            <a:chExt cx="2372995" cy="1458595"/>
          </a:xfrm>
        </p:grpSpPr>
        <p:sp>
          <p:nvSpPr>
            <p:cNvPr id="22" name="object 22"/>
            <p:cNvSpPr/>
            <p:nvPr/>
          </p:nvSpPr>
          <p:spPr>
            <a:xfrm>
              <a:off x="7996427" y="1584959"/>
              <a:ext cx="2360930" cy="1446530"/>
            </a:xfrm>
            <a:custGeom>
              <a:avLst/>
              <a:gdLst/>
              <a:ahLst/>
              <a:cxnLst/>
              <a:rect l="l" t="t" r="r" b="b"/>
              <a:pathLst>
                <a:path w="2360929" h="1446530">
                  <a:moveTo>
                    <a:pt x="1637538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637538" y="1446276"/>
                  </a:lnTo>
                  <a:lnTo>
                    <a:pt x="2360676" y="723138"/>
                  </a:lnTo>
                  <a:lnTo>
                    <a:pt x="1637538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96427" y="1584959"/>
              <a:ext cx="2360930" cy="1446530"/>
            </a:xfrm>
            <a:custGeom>
              <a:avLst/>
              <a:gdLst/>
              <a:ahLst/>
              <a:cxnLst/>
              <a:rect l="l" t="t" r="r" b="b"/>
              <a:pathLst>
                <a:path w="2360929" h="1446530">
                  <a:moveTo>
                    <a:pt x="0" y="0"/>
                  </a:moveTo>
                  <a:lnTo>
                    <a:pt x="1637538" y="0"/>
                  </a:lnTo>
                  <a:lnTo>
                    <a:pt x="2360676" y="723138"/>
                  </a:lnTo>
                  <a:lnTo>
                    <a:pt x="1637538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12251" y="2028824"/>
            <a:ext cx="169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Kardinalitas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24226" y="3231540"/>
            <a:ext cx="7369809" cy="288353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500" spc="-10" dirty="0">
                <a:solidFill>
                  <a:srgbClr val="006FC0"/>
                </a:solidFill>
                <a:latin typeface="Comic Sans MS"/>
                <a:cs typeface="Comic Sans MS"/>
              </a:rPr>
              <a:t>Kardinalitas</a:t>
            </a:r>
            <a:endParaRPr sz="2500">
              <a:latin typeface="Comic Sans MS"/>
              <a:cs typeface="Comic Sans MS"/>
            </a:endParaRPr>
          </a:p>
          <a:p>
            <a:pPr marL="12700" marR="5080">
              <a:lnSpc>
                <a:spcPct val="150000"/>
              </a:lnSpc>
            </a:pPr>
            <a:r>
              <a:rPr sz="2500" spc="-10" dirty="0">
                <a:latin typeface="Comic Sans MS"/>
                <a:cs typeface="Comic Sans MS"/>
              </a:rPr>
              <a:t>Angka yang </a:t>
            </a:r>
            <a:r>
              <a:rPr sz="2500" spc="-5" dirty="0">
                <a:latin typeface="Comic Sans MS"/>
                <a:cs typeface="Comic Sans MS"/>
              </a:rPr>
              <a:t>menunjukkan </a:t>
            </a:r>
            <a:r>
              <a:rPr sz="2500" spc="-10" dirty="0">
                <a:latin typeface="Comic Sans MS"/>
                <a:cs typeface="Comic Sans MS"/>
              </a:rPr>
              <a:t>banyaknya kemunculan  suatu </a:t>
            </a:r>
            <a:r>
              <a:rPr sz="2500" spc="-5" dirty="0">
                <a:latin typeface="Comic Sans MS"/>
                <a:cs typeface="Comic Sans MS"/>
              </a:rPr>
              <a:t>obyek </a:t>
            </a:r>
            <a:r>
              <a:rPr sz="2500" spc="-10" dirty="0">
                <a:latin typeface="Comic Sans MS"/>
                <a:cs typeface="Comic Sans MS"/>
              </a:rPr>
              <a:t>terkait dengan kemunculan </a:t>
            </a:r>
            <a:r>
              <a:rPr sz="2500" spc="-5" dirty="0">
                <a:latin typeface="Comic Sans MS"/>
                <a:cs typeface="Comic Sans MS"/>
              </a:rPr>
              <a:t>obyek lain  </a:t>
            </a:r>
            <a:r>
              <a:rPr sz="2500" spc="-10" dirty="0">
                <a:latin typeface="Comic Sans MS"/>
                <a:cs typeface="Comic Sans MS"/>
              </a:rPr>
              <a:t>pada </a:t>
            </a:r>
            <a:r>
              <a:rPr sz="2500" spc="-5" dirty="0">
                <a:latin typeface="Comic Sans MS"/>
                <a:cs typeface="Comic Sans MS"/>
              </a:rPr>
              <a:t>suatu</a:t>
            </a:r>
            <a:r>
              <a:rPr sz="2500" spc="15" dirty="0">
                <a:latin typeface="Comic Sans MS"/>
                <a:cs typeface="Comic Sans MS"/>
              </a:rPr>
              <a:t> </a:t>
            </a:r>
            <a:r>
              <a:rPr sz="2500" spc="-10" dirty="0">
                <a:latin typeface="Comic Sans MS"/>
                <a:cs typeface="Comic Sans MS"/>
              </a:rPr>
              <a:t>relasi.</a:t>
            </a:r>
            <a:endParaRPr sz="2500">
              <a:latin typeface="Comic Sans MS"/>
              <a:cs typeface="Comic Sans MS"/>
            </a:endParaRPr>
          </a:p>
          <a:p>
            <a:pPr marL="262255" indent="-250190">
              <a:lnSpc>
                <a:spcPct val="100000"/>
              </a:lnSpc>
              <a:spcBef>
                <a:spcPts val="1500"/>
              </a:spcBef>
              <a:buSzPct val="96000"/>
              <a:buFont typeface="Wingdings"/>
              <a:buChar char=""/>
              <a:tabLst>
                <a:tab pos="262890" algn="l"/>
              </a:tabLst>
            </a:pPr>
            <a:r>
              <a:rPr sz="2500" spc="-5" dirty="0">
                <a:latin typeface="Comic Sans MS"/>
                <a:cs typeface="Comic Sans MS"/>
              </a:rPr>
              <a:t>Kombinasi </a:t>
            </a:r>
            <a:r>
              <a:rPr sz="2500" spc="-10" dirty="0">
                <a:latin typeface="Comic Sans MS"/>
                <a:cs typeface="Comic Sans MS"/>
              </a:rPr>
              <a:t>yang </a:t>
            </a:r>
            <a:r>
              <a:rPr sz="2500" spc="-5" dirty="0">
                <a:latin typeface="Comic Sans MS"/>
                <a:cs typeface="Comic Sans MS"/>
              </a:rPr>
              <a:t>mungkin </a:t>
            </a:r>
            <a:r>
              <a:rPr sz="2500" spc="-10" dirty="0">
                <a:latin typeface="Comic Sans MS"/>
                <a:cs typeface="Comic Sans MS"/>
              </a:rPr>
              <a:t>(1:1, 1:N,</a:t>
            </a:r>
            <a:r>
              <a:rPr sz="2500" spc="5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M:N)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3237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450" dirty="0">
                <a:solidFill>
                  <a:srgbClr val="4471C4"/>
                </a:solidFill>
                <a:latin typeface="Verdana"/>
                <a:cs typeface="Verdana"/>
              </a:rPr>
              <a:t>Elemen</a:t>
            </a:r>
            <a:r>
              <a:rPr sz="3600" b="1" spc="-13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70" dirty="0">
                <a:solidFill>
                  <a:srgbClr val="4471C4"/>
                </a:solidFill>
                <a:latin typeface="Verdana"/>
                <a:cs typeface="Verdana"/>
              </a:rPr>
              <a:t>ERD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465" y="1513077"/>
            <a:ext cx="2338705" cy="1858645"/>
            <a:chOff x="45465" y="1513077"/>
            <a:chExt cx="2338705" cy="1858645"/>
          </a:xfrm>
        </p:grpSpPr>
        <p:sp>
          <p:nvSpPr>
            <p:cNvPr id="6" name="object 6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1402842" y="0"/>
                  </a:moveTo>
                  <a:lnTo>
                    <a:pt x="0" y="0"/>
                  </a:lnTo>
                  <a:lnTo>
                    <a:pt x="922782" y="922782"/>
                  </a:lnTo>
                  <a:lnTo>
                    <a:pt x="0" y="1845564"/>
                  </a:lnTo>
                  <a:lnTo>
                    <a:pt x="1402842" y="1845564"/>
                  </a:lnTo>
                  <a:lnTo>
                    <a:pt x="2325623" y="922782"/>
                  </a:lnTo>
                  <a:lnTo>
                    <a:pt x="140284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5" y="1519427"/>
              <a:ext cx="2326005" cy="1845945"/>
            </a:xfrm>
            <a:custGeom>
              <a:avLst/>
              <a:gdLst/>
              <a:ahLst/>
              <a:cxnLst/>
              <a:rect l="l" t="t" r="r" b="b"/>
              <a:pathLst>
                <a:path w="2326005" h="1845945">
                  <a:moveTo>
                    <a:pt x="0" y="0"/>
                  </a:moveTo>
                  <a:lnTo>
                    <a:pt x="1402842" y="0"/>
                  </a:lnTo>
                  <a:lnTo>
                    <a:pt x="2325623" y="922782"/>
                  </a:lnTo>
                  <a:lnTo>
                    <a:pt x="1402842" y="1845564"/>
                  </a:lnTo>
                  <a:lnTo>
                    <a:pt x="0" y="1845564"/>
                  </a:lnTo>
                  <a:lnTo>
                    <a:pt x="922782" y="92278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9741" y="1924304"/>
            <a:ext cx="1143635" cy="8661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7329" marR="5080" indent="-215265">
              <a:lnSpc>
                <a:spcPts val="3130"/>
              </a:lnSpc>
              <a:spcBef>
                <a:spcPts val="500"/>
              </a:spcBef>
            </a:pP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Elem</a:t>
            </a:r>
            <a:r>
              <a:rPr sz="2900" spc="-2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900" spc="-5" dirty="0">
                <a:solidFill>
                  <a:srgbClr val="FFFFFF"/>
                </a:solidFill>
                <a:latin typeface="Carlito"/>
                <a:cs typeface="Carlito"/>
              </a:rPr>
              <a:t>ERD</a:t>
            </a:r>
            <a:endParaRPr sz="29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2677" y="1583182"/>
            <a:ext cx="2082800" cy="1457960"/>
            <a:chOff x="2122677" y="1583182"/>
            <a:chExt cx="2082800" cy="1457960"/>
          </a:xfrm>
        </p:grpSpPr>
        <p:sp>
          <p:nvSpPr>
            <p:cNvPr id="10" name="object 10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1347216" y="0"/>
                  </a:moveTo>
                  <a:lnTo>
                    <a:pt x="0" y="0"/>
                  </a:lnTo>
                  <a:lnTo>
                    <a:pt x="722376" y="722376"/>
                  </a:lnTo>
                  <a:lnTo>
                    <a:pt x="0" y="1444752"/>
                  </a:lnTo>
                  <a:lnTo>
                    <a:pt x="1347216" y="1444752"/>
                  </a:lnTo>
                  <a:lnTo>
                    <a:pt x="2069592" y="722376"/>
                  </a:lnTo>
                  <a:lnTo>
                    <a:pt x="1347216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027" y="1589532"/>
              <a:ext cx="2070100" cy="1445260"/>
            </a:xfrm>
            <a:custGeom>
              <a:avLst/>
              <a:gdLst/>
              <a:ahLst/>
              <a:cxnLst/>
              <a:rect l="l" t="t" r="r" b="b"/>
              <a:pathLst>
                <a:path w="2070100" h="1445260">
                  <a:moveTo>
                    <a:pt x="0" y="0"/>
                  </a:moveTo>
                  <a:lnTo>
                    <a:pt x="1347216" y="0"/>
                  </a:lnTo>
                  <a:lnTo>
                    <a:pt x="2069592" y="722376"/>
                  </a:lnTo>
                  <a:lnTo>
                    <a:pt x="1347216" y="1444752"/>
                  </a:lnTo>
                  <a:lnTo>
                    <a:pt x="0" y="1444752"/>
                  </a:lnTo>
                  <a:lnTo>
                    <a:pt x="722376" y="72237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9197" y="1610755"/>
            <a:ext cx="107823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25000"/>
              </a:lnSpc>
              <a:spcBef>
                <a:spcPts val="95"/>
              </a:spcBef>
            </a:pP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tity/  </a:t>
            </a:r>
            <a:r>
              <a:rPr sz="3000" spc="-5" dirty="0">
                <a:latin typeface="Carlito"/>
                <a:cs typeface="Carlito"/>
              </a:rPr>
              <a:t>E</a:t>
            </a:r>
            <a:r>
              <a:rPr sz="3000" spc="-35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ti</a:t>
            </a:r>
            <a:r>
              <a:rPr sz="3000" spc="-40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as</a:t>
            </a:r>
            <a:endParaRPr sz="30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88409" y="1583182"/>
            <a:ext cx="2425700" cy="1459230"/>
            <a:chOff x="3788409" y="1583182"/>
            <a:chExt cx="2425700" cy="1459230"/>
          </a:xfrm>
        </p:grpSpPr>
        <p:sp>
          <p:nvSpPr>
            <p:cNvPr id="14" name="object 14"/>
            <p:cNvSpPr/>
            <p:nvPr/>
          </p:nvSpPr>
          <p:spPr>
            <a:xfrm>
              <a:off x="3794759" y="1589532"/>
              <a:ext cx="2413000" cy="1446530"/>
            </a:xfrm>
            <a:custGeom>
              <a:avLst/>
              <a:gdLst/>
              <a:ahLst/>
              <a:cxnLst/>
              <a:rect l="l" t="t" r="r" b="b"/>
              <a:pathLst>
                <a:path w="2413000" h="1446530">
                  <a:moveTo>
                    <a:pt x="1689353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689353" y="1446276"/>
                  </a:lnTo>
                  <a:lnTo>
                    <a:pt x="2412491" y="723138"/>
                  </a:lnTo>
                  <a:lnTo>
                    <a:pt x="168935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4759" y="1589532"/>
              <a:ext cx="2413000" cy="1446530"/>
            </a:xfrm>
            <a:custGeom>
              <a:avLst/>
              <a:gdLst/>
              <a:ahLst/>
              <a:cxnLst/>
              <a:rect l="l" t="t" r="r" b="b"/>
              <a:pathLst>
                <a:path w="2413000" h="1446530">
                  <a:moveTo>
                    <a:pt x="0" y="0"/>
                  </a:moveTo>
                  <a:lnTo>
                    <a:pt x="1689353" y="0"/>
                  </a:lnTo>
                  <a:lnTo>
                    <a:pt x="2412491" y="723138"/>
                  </a:lnTo>
                  <a:lnTo>
                    <a:pt x="1689353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40097" y="1822449"/>
            <a:ext cx="161607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850"/>
              </a:lnSpc>
              <a:spcBef>
                <a:spcPts val="95"/>
              </a:spcBef>
            </a:pPr>
            <a:r>
              <a:rPr sz="2500" spc="-50" dirty="0">
                <a:latin typeface="Carlito"/>
                <a:cs typeface="Carlito"/>
              </a:rPr>
              <a:t>R</a:t>
            </a:r>
            <a:r>
              <a:rPr sz="2500" spc="-5" dirty="0">
                <a:latin typeface="Carlito"/>
                <a:cs typeface="Carlito"/>
              </a:rPr>
              <a:t>e</a:t>
            </a:r>
            <a:r>
              <a:rPr sz="2500" dirty="0">
                <a:latin typeface="Carlito"/>
                <a:cs typeface="Carlito"/>
              </a:rPr>
              <a:t>l</a:t>
            </a:r>
            <a:r>
              <a:rPr sz="2500" spc="-25" dirty="0">
                <a:latin typeface="Carlito"/>
                <a:cs typeface="Carlito"/>
              </a:rPr>
              <a:t>a</a:t>
            </a:r>
            <a:r>
              <a:rPr sz="2500" spc="-5" dirty="0">
                <a:latin typeface="Carlito"/>
                <a:cs typeface="Carlito"/>
              </a:rPr>
              <a:t>t</a:t>
            </a:r>
            <a:r>
              <a:rPr sz="2500" dirty="0">
                <a:latin typeface="Carlito"/>
                <a:cs typeface="Carlito"/>
              </a:rPr>
              <a:t>i</a:t>
            </a:r>
            <a:r>
              <a:rPr sz="2500" spc="-10" dirty="0">
                <a:latin typeface="Carlito"/>
                <a:cs typeface="Carlito"/>
              </a:rPr>
              <a:t>onship</a:t>
            </a:r>
            <a:endParaRPr sz="2500">
              <a:latin typeface="Carlito"/>
              <a:cs typeface="Carlito"/>
            </a:endParaRPr>
          </a:p>
          <a:p>
            <a:pPr marL="1270" algn="ctr">
              <a:lnSpc>
                <a:spcPts val="2850"/>
              </a:lnSpc>
            </a:pPr>
            <a:r>
              <a:rPr sz="2500" spc="-10" dirty="0">
                <a:latin typeface="Carlito"/>
                <a:cs typeface="Carlito"/>
              </a:rPr>
              <a:t>/Relasi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77458" y="1575561"/>
            <a:ext cx="2128520" cy="1459230"/>
            <a:chOff x="6077458" y="1575561"/>
            <a:chExt cx="2128520" cy="1459230"/>
          </a:xfrm>
        </p:grpSpPr>
        <p:sp>
          <p:nvSpPr>
            <p:cNvPr id="18" name="object 18"/>
            <p:cNvSpPr/>
            <p:nvPr/>
          </p:nvSpPr>
          <p:spPr>
            <a:xfrm>
              <a:off x="6083808" y="1581911"/>
              <a:ext cx="2115820" cy="1446530"/>
            </a:xfrm>
            <a:custGeom>
              <a:avLst/>
              <a:gdLst/>
              <a:ahLst/>
              <a:cxnLst/>
              <a:rect l="l" t="t" r="r" b="b"/>
              <a:pathLst>
                <a:path w="2115820" h="1446530">
                  <a:moveTo>
                    <a:pt x="1392173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392173" y="1446276"/>
                  </a:lnTo>
                  <a:lnTo>
                    <a:pt x="2115312" y="723138"/>
                  </a:lnTo>
                  <a:lnTo>
                    <a:pt x="1392173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83808" y="1581911"/>
              <a:ext cx="2115820" cy="1446530"/>
            </a:xfrm>
            <a:custGeom>
              <a:avLst/>
              <a:gdLst/>
              <a:ahLst/>
              <a:cxnLst/>
              <a:rect l="l" t="t" r="r" b="b"/>
              <a:pathLst>
                <a:path w="2115820" h="1446530">
                  <a:moveTo>
                    <a:pt x="0" y="0"/>
                  </a:moveTo>
                  <a:lnTo>
                    <a:pt x="1392173" y="0"/>
                  </a:lnTo>
                  <a:lnTo>
                    <a:pt x="2115312" y="723138"/>
                  </a:lnTo>
                  <a:lnTo>
                    <a:pt x="1392173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38518" y="2008377"/>
            <a:ext cx="1036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Atribut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90078" y="1578610"/>
            <a:ext cx="2373630" cy="1459230"/>
            <a:chOff x="7990078" y="1578610"/>
            <a:chExt cx="2373630" cy="1459230"/>
          </a:xfrm>
        </p:grpSpPr>
        <p:sp>
          <p:nvSpPr>
            <p:cNvPr id="22" name="object 22"/>
            <p:cNvSpPr/>
            <p:nvPr/>
          </p:nvSpPr>
          <p:spPr>
            <a:xfrm>
              <a:off x="7996428" y="1584960"/>
              <a:ext cx="2360930" cy="1446530"/>
            </a:xfrm>
            <a:custGeom>
              <a:avLst/>
              <a:gdLst/>
              <a:ahLst/>
              <a:cxnLst/>
              <a:rect l="l" t="t" r="r" b="b"/>
              <a:pathLst>
                <a:path w="2360929" h="1446530">
                  <a:moveTo>
                    <a:pt x="1637538" y="0"/>
                  </a:moveTo>
                  <a:lnTo>
                    <a:pt x="0" y="0"/>
                  </a:lnTo>
                  <a:lnTo>
                    <a:pt x="723138" y="723138"/>
                  </a:lnTo>
                  <a:lnTo>
                    <a:pt x="0" y="1446276"/>
                  </a:lnTo>
                  <a:lnTo>
                    <a:pt x="1637538" y="1446276"/>
                  </a:lnTo>
                  <a:lnTo>
                    <a:pt x="2360676" y="723138"/>
                  </a:lnTo>
                  <a:lnTo>
                    <a:pt x="1637538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96428" y="1584960"/>
              <a:ext cx="2360930" cy="1446530"/>
            </a:xfrm>
            <a:custGeom>
              <a:avLst/>
              <a:gdLst/>
              <a:ahLst/>
              <a:cxnLst/>
              <a:rect l="l" t="t" r="r" b="b"/>
              <a:pathLst>
                <a:path w="2360929" h="1446530">
                  <a:moveTo>
                    <a:pt x="0" y="0"/>
                  </a:moveTo>
                  <a:lnTo>
                    <a:pt x="1637538" y="0"/>
                  </a:lnTo>
                  <a:lnTo>
                    <a:pt x="2360676" y="723138"/>
                  </a:lnTo>
                  <a:lnTo>
                    <a:pt x="1637538" y="1446276"/>
                  </a:lnTo>
                  <a:lnTo>
                    <a:pt x="0" y="1446276"/>
                  </a:lnTo>
                  <a:lnTo>
                    <a:pt x="723138" y="72313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12251" y="2028824"/>
            <a:ext cx="1699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Kardinalitas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067543" y="1603247"/>
            <a:ext cx="2071370" cy="1458595"/>
            <a:chOff x="10067543" y="1603247"/>
            <a:chExt cx="2071370" cy="1458595"/>
          </a:xfrm>
        </p:grpSpPr>
        <p:sp>
          <p:nvSpPr>
            <p:cNvPr id="26" name="object 26"/>
            <p:cNvSpPr/>
            <p:nvPr/>
          </p:nvSpPr>
          <p:spPr>
            <a:xfrm>
              <a:off x="10073639" y="1609343"/>
              <a:ext cx="2059305" cy="1446530"/>
            </a:xfrm>
            <a:custGeom>
              <a:avLst/>
              <a:gdLst/>
              <a:ahLst/>
              <a:cxnLst/>
              <a:rect l="l" t="t" r="r" b="b"/>
              <a:pathLst>
                <a:path w="2059304" h="1446530">
                  <a:moveTo>
                    <a:pt x="1335785" y="0"/>
                  </a:moveTo>
                  <a:lnTo>
                    <a:pt x="0" y="0"/>
                  </a:lnTo>
                  <a:lnTo>
                    <a:pt x="723137" y="723138"/>
                  </a:lnTo>
                  <a:lnTo>
                    <a:pt x="0" y="1446276"/>
                  </a:lnTo>
                  <a:lnTo>
                    <a:pt x="1335785" y="1446276"/>
                  </a:lnTo>
                  <a:lnTo>
                    <a:pt x="2058924" y="723138"/>
                  </a:lnTo>
                  <a:lnTo>
                    <a:pt x="1335785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73639" y="1609343"/>
              <a:ext cx="2059305" cy="1446530"/>
            </a:xfrm>
            <a:custGeom>
              <a:avLst/>
              <a:gdLst/>
              <a:ahLst/>
              <a:cxnLst/>
              <a:rect l="l" t="t" r="r" b="b"/>
              <a:pathLst>
                <a:path w="2059304" h="1446530">
                  <a:moveTo>
                    <a:pt x="0" y="0"/>
                  </a:moveTo>
                  <a:lnTo>
                    <a:pt x="1335785" y="0"/>
                  </a:lnTo>
                  <a:lnTo>
                    <a:pt x="2058924" y="723138"/>
                  </a:lnTo>
                  <a:lnTo>
                    <a:pt x="1335785" y="1446276"/>
                  </a:lnTo>
                  <a:lnTo>
                    <a:pt x="0" y="1446276"/>
                  </a:lnTo>
                  <a:lnTo>
                    <a:pt x="723137" y="723138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784840" y="2070303"/>
            <a:ext cx="13074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rlito"/>
                <a:cs typeface="Carlito"/>
              </a:rPr>
              <a:t>Modali</a:t>
            </a:r>
            <a:r>
              <a:rPr sz="2500" spc="-35" dirty="0">
                <a:latin typeface="Carlito"/>
                <a:cs typeface="Carlito"/>
              </a:rPr>
              <a:t>t</a:t>
            </a:r>
            <a:r>
              <a:rPr sz="2500" spc="-5" dirty="0">
                <a:latin typeface="Carlito"/>
                <a:cs typeface="Carlito"/>
              </a:rPr>
              <a:t>as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3798" y="3149600"/>
            <a:ext cx="71227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Modalitas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Partisipasi </a:t>
            </a:r>
            <a:r>
              <a:rPr sz="2400" dirty="0">
                <a:latin typeface="Comic Sans MS"/>
                <a:cs typeface="Comic Sans MS"/>
              </a:rPr>
              <a:t>sebuah </a:t>
            </a:r>
            <a:r>
              <a:rPr sz="2400" spc="-5" dirty="0">
                <a:latin typeface="Comic Sans MS"/>
                <a:cs typeface="Comic Sans MS"/>
              </a:rPr>
              <a:t>entitas pada suatu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relasi</a:t>
            </a:r>
            <a:endParaRPr sz="2400">
              <a:latin typeface="Comic Sans MS"/>
              <a:cs typeface="Comic Sans MS"/>
            </a:endParaRPr>
          </a:p>
          <a:p>
            <a:pPr marL="927100" marR="508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0 </a:t>
            </a:r>
            <a:r>
              <a:rPr sz="2400" spc="-5" dirty="0">
                <a:latin typeface="Comic Sans MS"/>
                <a:cs typeface="Comic Sans MS"/>
              </a:rPr>
              <a:t>jika partisipasi bersifat “optional”/parsial  </a:t>
            </a:r>
            <a:r>
              <a:rPr sz="2400" dirty="0">
                <a:latin typeface="Comic Sans MS"/>
                <a:cs typeface="Comic Sans MS"/>
              </a:rPr>
              <a:t>1 </a:t>
            </a:r>
            <a:r>
              <a:rPr sz="2400" spc="-5" dirty="0">
                <a:latin typeface="Comic Sans MS"/>
                <a:cs typeface="Comic Sans MS"/>
              </a:rPr>
              <a:t>jika partisipasi bersifat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“wajib”/total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Contoh: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Partisipasi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omic Sans MS"/>
                <a:cs typeface="Comic Sans MS"/>
              </a:rPr>
              <a:t>total</a:t>
            </a:r>
            <a:endParaRPr sz="2400">
              <a:latin typeface="Comic Sans MS"/>
              <a:cs typeface="Comic Sans MS"/>
            </a:endParaRPr>
          </a:p>
          <a:p>
            <a:pPr marL="12700" marR="2783205" indent="914400">
              <a:lnSpc>
                <a:spcPct val="100000"/>
              </a:lnSpc>
            </a:pPr>
            <a:r>
              <a:rPr sz="2400" spc="-5" dirty="0">
                <a:latin typeface="Comic Sans MS"/>
                <a:cs typeface="Comic Sans MS"/>
              </a:rPr>
              <a:t>Setiap </a:t>
            </a:r>
            <a:r>
              <a:rPr sz="2400" dirty="0">
                <a:latin typeface="Comic Sans MS"/>
                <a:cs typeface="Comic Sans MS"/>
              </a:rPr>
              <a:t>anak memiliki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ibu  Partisipasi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parsial</a:t>
            </a:r>
            <a:endParaRPr sz="24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mic Sans MS"/>
                <a:cs typeface="Comic Sans MS"/>
              </a:rPr>
              <a:t>Tidak </a:t>
            </a:r>
            <a:r>
              <a:rPr sz="2400" dirty="0">
                <a:latin typeface="Comic Sans MS"/>
                <a:cs typeface="Comic Sans MS"/>
              </a:rPr>
              <a:t>setiap </a:t>
            </a:r>
            <a:r>
              <a:rPr sz="2400" spc="-5" dirty="0">
                <a:latin typeface="Comic Sans MS"/>
                <a:cs typeface="Comic Sans MS"/>
              </a:rPr>
              <a:t>perempuan </a:t>
            </a:r>
            <a:r>
              <a:rPr sz="2400" dirty="0">
                <a:latin typeface="Comic Sans MS"/>
                <a:cs typeface="Comic Sans MS"/>
              </a:rPr>
              <a:t>memiliki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anak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74160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180"/>
              </a:lnSpc>
            </a:pPr>
            <a:r>
              <a:rPr sz="3500" b="1" spc="-380" dirty="0">
                <a:solidFill>
                  <a:srgbClr val="4471C4"/>
                </a:solidFill>
                <a:latin typeface="Verdana"/>
                <a:cs typeface="Verdana"/>
              </a:rPr>
              <a:t>Silabus </a:t>
            </a:r>
            <a:r>
              <a:rPr sz="3500" b="1" spc="-500" dirty="0">
                <a:solidFill>
                  <a:srgbClr val="4471C4"/>
                </a:solidFill>
                <a:latin typeface="Verdana"/>
                <a:cs typeface="Verdana"/>
              </a:rPr>
              <a:t>Mata</a:t>
            </a:r>
            <a:r>
              <a:rPr sz="3500" b="1" spc="-254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500" b="1" spc="-420" dirty="0">
                <a:solidFill>
                  <a:srgbClr val="4471C4"/>
                </a:solidFill>
                <a:latin typeface="Verdana"/>
                <a:cs typeface="Verdana"/>
              </a:rPr>
              <a:t>Kuliah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1465151"/>
            <a:ext cx="7261225" cy="423227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4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mic Sans MS"/>
                <a:cs typeface="Comic Sans MS"/>
              </a:rPr>
              <a:t>Pendahuluan</a:t>
            </a:r>
            <a:endParaRPr sz="23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300" i="1" spc="-5" dirty="0">
                <a:solidFill>
                  <a:srgbClr val="006FC0"/>
                </a:solidFill>
                <a:latin typeface="Comic Sans MS"/>
                <a:cs typeface="Comic Sans MS"/>
              </a:rPr>
              <a:t>Overview: Analisis </a:t>
            </a:r>
            <a:r>
              <a:rPr sz="2300" i="1" dirty="0">
                <a:solidFill>
                  <a:srgbClr val="006FC0"/>
                </a:solidFill>
                <a:latin typeface="Comic Sans MS"/>
                <a:cs typeface="Comic Sans MS"/>
              </a:rPr>
              <a:t>Terstruktur</a:t>
            </a:r>
            <a:endParaRPr sz="2300">
              <a:latin typeface="Comic Sans MS"/>
              <a:cs typeface="Comic Sans MS"/>
            </a:endParaRPr>
          </a:p>
          <a:p>
            <a:pPr marL="469900" marR="5080" indent="-457200">
              <a:lnSpc>
                <a:spcPct val="150000"/>
              </a:lnSpc>
              <a:buAutoNum type="arabicPeriod"/>
              <a:tabLst>
                <a:tab pos="469265" algn="l"/>
                <a:tab pos="469900" algn="l"/>
                <a:tab pos="3742054" algn="l"/>
              </a:tabLst>
            </a:pPr>
            <a:r>
              <a:rPr sz="2300" spc="-5" dirty="0">
                <a:latin typeface="Comic Sans MS"/>
                <a:cs typeface="Comic Sans MS"/>
              </a:rPr>
              <a:t>Overview:</a:t>
            </a:r>
            <a:r>
              <a:rPr sz="2300" spc="15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Perancangan	</a:t>
            </a:r>
            <a:r>
              <a:rPr sz="2300" spc="-5" dirty="0">
                <a:latin typeface="Comic Sans MS"/>
                <a:cs typeface="Comic Sans MS"/>
              </a:rPr>
              <a:t>Terstruktur </a:t>
            </a:r>
            <a:r>
              <a:rPr sz="2300" dirty="0">
                <a:latin typeface="Comic Sans MS"/>
                <a:cs typeface="Comic Sans MS"/>
              </a:rPr>
              <a:t>– </a:t>
            </a:r>
            <a:r>
              <a:rPr sz="2300" spc="-5" dirty="0">
                <a:latin typeface="Comic Sans MS"/>
                <a:cs typeface="Comic Sans MS"/>
              </a:rPr>
              <a:t>Arsitektur,  Interface,</a:t>
            </a:r>
            <a:r>
              <a:rPr sz="2300" spc="-10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Data</a:t>
            </a:r>
            <a:endParaRPr sz="23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300" spc="-5" dirty="0">
                <a:latin typeface="Comic Sans MS"/>
                <a:cs typeface="Comic Sans MS"/>
              </a:rPr>
              <a:t>Introduction </a:t>
            </a:r>
            <a:r>
              <a:rPr sz="2300" dirty="0">
                <a:latin typeface="Comic Sans MS"/>
                <a:cs typeface="Comic Sans MS"/>
              </a:rPr>
              <a:t>Web </a:t>
            </a:r>
            <a:r>
              <a:rPr sz="2300" spc="-5" dirty="0">
                <a:latin typeface="Comic Sans MS"/>
                <a:cs typeface="Comic Sans MS"/>
              </a:rPr>
              <a:t>App. </a:t>
            </a:r>
            <a:r>
              <a:rPr sz="2300" dirty="0">
                <a:latin typeface="Comic Sans MS"/>
                <a:cs typeface="Comic Sans MS"/>
              </a:rPr>
              <a:t>+ </a:t>
            </a:r>
            <a:r>
              <a:rPr sz="2300" spc="-5" dirty="0">
                <a:latin typeface="Comic Sans MS"/>
                <a:cs typeface="Comic Sans MS"/>
              </a:rPr>
              <a:t>Requirement </a:t>
            </a:r>
            <a:r>
              <a:rPr sz="2300" dirty="0">
                <a:latin typeface="Comic Sans MS"/>
                <a:cs typeface="Comic Sans MS"/>
              </a:rPr>
              <a:t>Web</a:t>
            </a:r>
            <a:r>
              <a:rPr sz="2300" spc="-3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App.</a:t>
            </a:r>
            <a:endParaRPr sz="23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mic Sans MS"/>
                <a:cs typeface="Comic Sans MS"/>
              </a:rPr>
              <a:t>Konsep Dasar Web</a:t>
            </a:r>
            <a:r>
              <a:rPr sz="2300" spc="-50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Engineering</a:t>
            </a:r>
            <a:endParaRPr sz="23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mic Sans MS"/>
                <a:cs typeface="Comic Sans MS"/>
              </a:rPr>
              <a:t>Pengenalan </a:t>
            </a:r>
            <a:r>
              <a:rPr sz="2300" spc="-5" dirty="0">
                <a:latin typeface="Comic Sans MS"/>
                <a:cs typeface="Comic Sans MS"/>
              </a:rPr>
              <a:t>OOA </a:t>
            </a:r>
            <a:r>
              <a:rPr sz="2300" dirty="0">
                <a:latin typeface="Comic Sans MS"/>
                <a:cs typeface="Comic Sans MS"/>
              </a:rPr>
              <a:t>(UML) + Penugasan </a:t>
            </a:r>
            <a:r>
              <a:rPr sz="2300" spc="-5" dirty="0">
                <a:latin typeface="Comic Sans MS"/>
                <a:cs typeface="Comic Sans MS"/>
              </a:rPr>
              <a:t>dan</a:t>
            </a:r>
            <a:r>
              <a:rPr sz="2300" spc="-120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Topik</a:t>
            </a:r>
            <a:endParaRPr sz="23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3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300" spc="-5" dirty="0">
                <a:latin typeface="Comic Sans MS"/>
                <a:cs typeface="Comic Sans MS"/>
              </a:rPr>
              <a:t>Presentasi </a:t>
            </a:r>
            <a:r>
              <a:rPr sz="2300" dirty="0">
                <a:latin typeface="Comic Sans MS"/>
                <a:cs typeface="Comic Sans MS"/>
              </a:rPr>
              <a:t>Topik Tugas</a:t>
            </a:r>
            <a:r>
              <a:rPr sz="2300" spc="-1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Besar</a:t>
            </a:r>
            <a:endParaRPr sz="2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72986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Contoh</a:t>
            </a:r>
            <a:r>
              <a:rPr sz="3600" b="1" spc="-300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70" dirty="0">
                <a:solidFill>
                  <a:srgbClr val="4471C4"/>
                </a:solidFill>
                <a:latin typeface="Verdana"/>
                <a:cs typeface="Verdana"/>
              </a:rPr>
              <a:t>ERD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513" y="3815905"/>
            <a:ext cx="1803400" cy="534035"/>
            <a:chOff x="679513" y="3815905"/>
            <a:chExt cx="1803400" cy="534035"/>
          </a:xfrm>
        </p:grpSpPr>
        <p:sp>
          <p:nvSpPr>
            <p:cNvPr id="6" name="object 6"/>
            <p:cNvSpPr/>
            <p:nvPr/>
          </p:nvSpPr>
          <p:spPr>
            <a:xfrm>
              <a:off x="684276" y="3820667"/>
              <a:ext cx="1793875" cy="524510"/>
            </a:xfrm>
            <a:custGeom>
              <a:avLst/>
              <a:gdLst/>
              <a:ahLst/>
              <a:cxnLst/>
              <a:rect l="l" t="t" r="r" b="b"/>
              <a:pathLst>
                <a:path w="1793875" h="524510">
                  <a:moveTo>
                    <a:pt x="1793748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1793748" y="524255"/>
                  </a:lnTo>
                  <a:lnTo>
                    <a:pt x="1793748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4276" y="3820667"/>
              <a:ext cx="1793875" cy="524510"/>
            </a:xfrm>
            <a:custGeom>
              <a:avLst/>
              <a:gdLst/>
              <a:ahLst/>
              <a:cxnLst/>
              <a:rect l="l" t="t" r="r" b="b"/>
              <a:pathLst>
                <a:path w="1793875" h="524510">
                  <a:moveTo>
                    <a:pt x="0" y="524255"/>
                  </a:moveTo>
                  <a:lnTo>
                    <a:pt x="1793748" y="524255"/>
                  </a:lnTo>
                  <a:lnTo>
                    <a:pt x="1793748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4276" y="3820667"/>
            <a:ext cx="1793875" cy="5245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E7E6E6"/>
                </a:solidFill>
                <a:latin typeface="Times New Roman"/>
                <a:cs typeface="Times New Roman"/>
              </a:rPr>
              <a:t>Mahasiswa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317545" y="2957893"/>
            <a:ext cx="1733550" cy="476250"/>
            <a:chOff x="9317545" y="2957893"/>
            <a:chExt cx="1733550" cy="476250"/>
          </a:xfrm>
        </p:grpSpPr>
        <p:sp>
          <p:nvSpPr>
            <p:cNvPr id="10" name="object 10"/>
            <p:cNvSpPr/>
            <p:nvPr/>
          </p:nvSpPr>
          <p:spPr>
            <a:xfrm>
              <a:off x="9322307" y="2962655"/>
              <a:ext cx="1724025" cy="466725"/>
            </a:xfrm>
            <a:custGeom>
              <a:avLst/>
              <a:gdLst/>
              <a:ahLst/>
              <a:cxnLst/>
              <a:rect l="l" t="t" r="r" b="b"/>
              <a:pathLst>
                <a:path w="1724025" h="466725">
                  <a:moveTo>
                    <a:pt x="1723644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723644" y="466344"/>
                  </a:lnTo>
                  <a:lnTo>
                    <a:pt x="17236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22307" y="2962655"/>
              <a:ext cx="1724025" cy="466725"/>
            </a:xfrm>
            <a:custGeom>
              <a:avLst/>
              <a:gdLst/>
              <a:ahLst/>
              <a:cxnLst/>
              <a:rect l="l" t="t" r="r" b="b"/>
              <a:pathLst>
                <a:path w="1724025" h="466725">
                  <a:moveTo>
                    <a:pt x="0" y="466344"/>
                  </a:moveTo>
                  <a:lnTo>
                    <a:pt x="1723644" y="466344"/>
                  </a:lnTo>
                  <a:lnTo>
                    <a:pt x="1723644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22307" y="2962655"/>
            <a:ext cx="1724025" cy="4667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E7E6E6"/>
                </a:solidFill>
                <a:latin typeface="Times New Roman"/>
                <a:cs typeface="Times New Roman"/>
              </a:rPr>
              <a:t>Mata</a:t>
            </a:r>
            <a:r>
              <a:rPr sz="2400" spc="-60" dirty="0">
                <a:solidFill>
                  <a:srgbClr val="E7E6E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E7E6E6"/>
                </a:solidFill>
                <a:latin typeface="Times New Roman"/>
                <a:cs typeface="Times New Roman"/>
              </a:rPr>
              <a:t>Kuliah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55629" y="2006917"/>
            <a:ext cx="2816860" cy="3167380"/>
            <a:chOff x="4655629" y="2006917"/>
            <a:chExt cx="2816860" cy="3167380"/>
          </a:xfrm>
        </p:grpSpPr>
        <p:sp>
          <p:nvSpPr>
            <p:cNvPr id="14" name="object 14"/>
            <p:cNvSpPr/>
            <p:nvPr/>
          </p:nvSpPr>
          <p:spPr>
            <a:xfrm>
              <a:off x="4660391" y="2011679"/>
              <a:ext cx="2807335" cy="3157855"/>
            </a:xfrm>
            <a:custGeom>
              <a:avLst/>
              <a:gdLst/>
              <a:ahLst/>
              <a:cxnLst/>
              <a:rect l="l" t="t" r="r" b="b"/>
              <a:pathLst>
                <a:path w="2807334" h="3157854">
                  <a:moveTo>
                    <a:pt x="1403604" y="0"/>
                  </a:moveTo>
                  <a:lnTo>
                    <a:pt x="0" y="1578864"/>
                  </a:lnTo>
                  <a:lnTo>
                    <a:pt x="1403604" y="3157728"/>
                  </a:lnTo>
                  <a:lnTo>
                    <a:pt x="2807208" y="1578864"/>
                  </a:lnTo>
                  <a:lnTo>
                    <a:pt x="1403604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0391" y="2011679"/>
              <a:ext cx="2807335" cy="3157855"/>
            </a:xfrm>
            <a:custGeom>
              <a:avLst/>
              <a:gdLst/>
              <a:ahLst/>
              <a:cxnLst/>
              <a:rect l="l" t="t" r="r" b="b"/>
              <a:pathLst>
                <a:path w="2807334" h="3157854">
                  <a:moveTo>
                    <a:pt x="0" y="1578864"/>
                  </a:moveTo>
                  <a:lnTo>
                    <a:pt x="1403604" y="0"/>
                  </a:lnTo>
                  <a:lnTo>
                    <a:pt x="2807208" y="1578864"/>
                  </a:lnTo>
                  <a:lnTo>
                    <a:pt x="1403604" y="3157728"/>
                  </a:lnTo>
                  <a:lnTo>
                    <a:pt x="0" y="157886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49621" y="3385566"/>
            <a:ext cx="142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Menga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bil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78785" y="3196589"/>
            <a:ext cx="6859905" cy="789940"/>
          </a:xfrm>
          <a:custGeom>
            <a:avLst/>
            <a:gdLst/>
            <a:ahLst/>
            <a:cxnLst/>
            <a:rect l="l" t="t" r="r" b="b"/>
            <a:pathLst>
              <a:path w="6859905" h="789939">
                <a:moveTo>
                  <a:pt x="0" y="789432"/>
                </a:moveTo>
                <a:lnTo>
                  <a:pt x="2182367" y="394715"/>
                </a:lnTo>
              </a:path>
              <a:path w="6859905" h="789939">
                <a:moveTo>
                  <a:pt x="6859523" y="0"/>
                </a:moveTo>
                <a:lnTo>
                  <a:pt x="4989575" y="39471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72986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</a:t>
            </a:r>
            <a:r>
              <a:rPr sz="3600" b="1" spc="-31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565" dirty="0">
                <a:solidFill>
                  <a:srgbClr val="4471C4"/>
                </a:solidFill>
                <a:latin typeface="Verdana"/>
                <a:cs typeface="Verdana"/>
              </a:rPr>
              <a:t>STD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4697730" cy="331787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Apa yang dimodelkan pada</a:t>
            </a:r>
            <a:r>
              <a:rPr sz="2400" spc="-2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STD?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0462C1"/>
              </a:buClr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Aspek dinamis perangkat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lunak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Apa </a:t>
            </a:r>
            <a:r>
              <a:rPr sz="2400" dirty="0">
                <a:solidFill>
                  <a:srgbClr val="006FC0"/>
                </a:solidFill>
                <a:latin typeface="Comic Sans MS"/>
                <a:cs typeface="Comic Sans MS"/>
              </a:rPr>
              <a:t>elemen</a:t>
            </a:r>
            <a:r>
              <a:rPr sz="2400" spc="-2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mic Sans MS"/>
                <a:cs typeface="Comic Sans MS"/>
              </a:rPr>
              <a:t>STD?</a:t>
            </a:r>
            <a:endParaRPr sz="2400">
              <a:latin typeface="Comic Sans MS"/>
              <a:cs typeface="Comic Sans MS"/>
            </a:endParaRPr>
          </a:p>
          <a:p>
            <a:pPr marL="252729" indent="-240665">
              <a:lnSpc>
                <a:spcPct val="100000"/>
              </a:lnSpc>
              <a:spcBef>
                <a:spcPts val="1440"/>
              </a:spcBef>
              <a:buClr>
                <a:srgbClr val="0462C1"/>
              </a:buClr>
              <a:buFont typeface="Wingdings"/>
              <a:buChar char=""/>
              <a:tabLst>
                <a:tab pos="253365" algn="l"/>
              </a:tabLst>
            </a:pPr>
            <a:r>
              <a:rPr sz="2400" spc="-5" dirty="0">
                <a:latin typeface="Comic Sans MS"/>
                <a:cs typeface="Comic Sans MS"/>
              </a:rPr>
              <a:t>State</a:t>
            </a:r>
            <a:endParaRPr sz="2400">
              <a:latin typeface="Comic Sans MS"/>
              <a:cs typeface="Comic Sans MS"/>
            </a:endParaRPr>
          </a:p>
          <a:p>
            <a:pPr marL="252729" indent="-240665">
              <a:lnSpc>
                <a:spcPct val="100000"/>
              </a:lnSpc>
              <a:spcBef>
                <a:spcPts val="1440"/>
              </a:spcBef>
              <a:buClr>
                <a:srgbClr val="0462C1"/>
              </a:buClr>
              <a:buFont typeface="Wingdings"/>
              <a:buChar char=""/>
              <a:tabLst>
                <a:tab pos="253365" algn="l"/>
              </a:tabLst>
            </a:pPr>
            <a:r>
              <a:rPr sz="2400" dirty="0">
                <a:latin typeface="Comic Sans MS"/>
                <a:cs typeface="Comic Sans MS"/>
              </a:rPr>
              <a:t>Event</a:t>
            </a:r>
            <a:endParaRPr sz="2400">
              <a:latin typeface="Comic Sans MS"/>
              <a:cs typeface="Comic Sans MS"/>
            </a:endParaRPr>
          </a:p>
          <a:p>
            <a:pPr marL="252729" indent="-240665">
              <a:lnSpc>
                <a:spcPct val="100000"/>
              </a:lnSpc>
              <a:spcBef>
                <a:spcPts val="1440"/>
              </a:spcBef>
              <a:buClr>
                <a:srgbClr val="0462C1"/>
              </a:buClr>
              <a:buFont typeface="Wingdings"/>
              <a:buChar char=""/>
              <a:tabLst>
                <a:tab pos="253365" algn="l"/>
              </a:tabLst>
            </a:pPr>
            <a:r>
              <a:rPr sz="2400" spc="-5" dirty="0">
                <a:latin typeface="Comic Sans MS"/>
                <a:cs typeface="Comic Sans MS"/>
              </a:rPr>
              <a:t>Action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385" y="5507532"/>
            <a:ext cx="33318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omic Sans MS"/>
                <a:cs typeface="Comic Sans MS"/>
              </a:rPr>
              <a:t>Contoh</a:t>
            </a:r>
            <a:r>
              <a:rPr sz="4500" b="1" spc="-110" dirty="0">
                <a:latin typeface="Comic Sans MS"/>
                <a:cs typeface="Comic Sans MS"/>
              </a:rPr>
              <a:t> </a:t>
            </a:r>
            <a:r>
              <a:rPr sz="4500" b="1" spc="-5" dirty="0">
                <a:latin typeface="Comic Sans MS"/>
                <a:cs typeface="Comic Sans MS"/>
              </a:rPr>
              <a:t>STD</a:t>
            </a:r>
            <a:endParaRPr sz="4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780" y="880872"/>
            <a:ext cx="272986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</a:t>
            </a:r>
            <a:r>
              <a:rPr sz="3600" b="1" spc="-31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565" dirty="0">
                <a:solidFill>
                  <a:srgbClr val="4471C4"/>
                </a:solidFill>
                <a:latin typeface="Verdana"/>
                <a:cs typeface="Verdana"/>
              </a:rPr>
              <a:t>STD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0261" y="4222496"/>
            <a:ext cx="1146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Minuman </a:t>
            </a:r>
            <a:r>
              <a:rPr sz="1000" spc="-5" dirty="0">
                <a:latin typeface="Times New Roman"/>
                <a:cs typeface="Times New Roman"/>
              </a:rPr>
              <a:t>tersedia =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6679" y="990092"/>
            <a:ext cx="908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Terima koin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baru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7947" y="1519427"/>
            <a:ext cx="1582420" cy="683260"/>
          </a:xfrm>
          <a:custGeom>
            <a:avLst/>
            <a:gdLst/>
            <a:ahLst/>
            <a:cxnLst/>
            <a:rect l="l" t="t" r="r" b="b"/>
            <a:pathLst>
              <a:path w="1582420" h="683260">
                <a:moveTo>
                  <a:pt x="0" y="682751"/>
                </a:moveTo>
                <a:lnTo>
                  <a:pt x="1581912" y="682751"/>
                </a:lnTo>
                <a:lnTo>
                  <a:pt x="1581912" y="0"/>
                </a:lnTo>
                <a:lnTo>
                  <a:pt x="0" y="0"/>
                </a:lnTo>
                <a:lnTo>
                  <a:pt x="0" y="6827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12207" y="1548206"/>
            <a:ext cx="995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Menunggu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koin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2188" y="3514344"/>
            <a:ext cx="2555875" cy="6781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latin typeface="Times New Roman"/>
                <a:cs typeface="Times New Roman"/>
              </a:rPr>
              <a:t>Menunggu masukan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pilihan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2188" y="5554979"/>
            <a:ext cx="2433955" cy="6800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latin typeface="Times New Roman"/>
                <a:cs typeface="Times New Roman"/>
              </a:rPr>
              <a:t>Mengeluarkan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minuman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08320" y="621791"/>
            <a:ext cx="2112645" cy="850900"/>
            <a:chOff x="5608320" y="621791"/>
            <a:chExt cx="2112645" cy="850900"/>
          </a:xfrm>
        </p:grpSpPr>
        <p:sp>
          <p:nvSpPr>
            <p:cNvPr id="11" name="object 11"/>
            <p:cNvSpPr/>
            <p:nvPr/>
          </p:nvSpPr>
          <p:spPr>
            <a:xfrm>
              <a:off x="5608320" y="621791"/>
              <a:ext cx="76200" cy="850900"/>
            </a:xfrm>
            <a:custGeom>
              <a:avLst/>
              <a:gdLst/>
              <a:ahLst/>
              <a:cxnLst/>
              <a:rect l="l" t="t" r="r" b="b"/>
              <a:pathLst>
                <a:path w="76200" h="850900">
                  <a:moveTo>
                    <a:pt x="31750" y="774192"/>
                  </a:moveTo>
                  <a:lnTo>
                    <a:pt x="0" y="774192"/>
                  </a:lnTo>
                  <a:lnTo>
                    <a:pt x="38100" y="850392"/>
                  </a:lnTo>
                  <a:lnTo>
                    <a:pt x="69850" y="786892"/>
                  </a:lnTo>
                  <a:lnTo>
                    <a:pt x="31750" y="786892"/>
                  </a:lnTo>
                  <a:lnTo>
                    <a:pt x="31750" y="774192"/>
                  </a:lnTo>
                  <a:close/>
                </a:path>
                <a:path w="76200" h="850900">
                  <a:moveTo>
                    <a:pt x="44450" y="0"/>
                  </a:moveTo>
                  <a:lnTo>
                    <a:pt x="31750" y="0"/>
                  </a:lnTo>
                  <a:lnTo>
                    <a:pt x="31750" y="786892"/>
                  </a:lnTo>
                  <a:lnTo>
                    <a:pt x="44450" y="786892"/>
                  </a:lnTo>
                  <a:lnTo>
                    <a:pt x="44450" y="0"/>
                  </a:lnTo>
                  <a:close/>
                </a:path>
                <a:path w="76200" h="850900">
                  <a:moveTo>
                    <a:pt x="76200" y="774192"/>
                  </a:moveTo>
                  <a:lnTo>
                    <a:pt x="44450" y="774192"/>
                  </a:lnTo>
                  <a:lnTo>
                    <a:pt x="44450" y="786892"/>
                  </a:lnTo>
                  <a:lnTo>
                    <a:pt x="69850" y="786892"/>
                  </a:lnTo>
                  <a:lnTo>
                    <a:pt x="76200" y="774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2180" y="961643"/>
              <a:ext cx="1704339" cy="0"/>
            </a:xfrm>
            <a:custGeom>
              <a:avLst/>
              <a:gdLst/>
              <a:ahLst/>
              <a:cxnLst/>
              <a:rect l="l" t="t" r="r" b="b"/>
              <a:pathLst>
                <a:path w="1704340">
                  <a:moveTo>
                    <a:pt x="0" y="0"/>
                  </a:moveTo>
                  <a:lnTo>
                    <a:pt x="1703831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418319" y="3514344"/>
            <a:ext cx="1824355" cy="1018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latin typeface="Times New Roman"/>
                <a:cs typeface="Times New Roman"/>
              </a:rPr>
              <a:t>Mengembalikan</a:t>
            </a:r>
            <a:endParaRPr sz="1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pembayaran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0978" y="215645"/>
            <a:ext cx="1426210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215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  <a:p>
            <a:pPr marL="290830">
              <a:lnSpc>
                <a:spcPts val="1055"/>
              </a:lnSpc>
            </a:pPr>
            <a:r>
              <a:rPr sz="1000" spc="-5" dirty="0">
                <a:latin typeface="Times New Roman"/>
                <a:cs typeface="Times New Roman"/>
              </a:rPr>
              <a:t>inisialisasi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08320" y="4192523"/>
            <a:ext cx="76200" cy="1362710"/>
          </a:xfrm>
          <a:custGeom>
            <a:avLst/>
            <a:gdLst/>
            <a:ahLst/>
            <a:cxnLst/>
            <a:rect l="l" t="t" r="r" b="b"/>
            <a:pathLst>
              <a:path w="76200" h="1362710">
                <a:moveTo>
                  <a:pt x="31750" y="1286256"/>
                </a:moveTo>
                <a:lnTo>
                  <a:pt x="0" y="1286256"/>
                </a:lnTo>
                <a:lnTo>
                  <a:pt x="38100" y="1362456"/>
                </a:lnTo>
                <a:lnTo>
                  <a:pt x="69850" y="1298956"/>
                </a:lnTo>
                <a:lnTo>
                  <a:pt x="31750" y="1298956"/>
                </a:lnTo>
                <a:lnTo>
                  <a:pt x="31750" y="1286256"/>
                </a:lnTo>
                <a:close/>
              </a:path>
              <a:path w="76200" h="1362710">
                <a:moveTo>
                  <a:pt x="44450" y="0"/>
                </a:moveTo>
                <a:lnTo>
                  <a:pt x="31750" y="0"/>
                </a:lnTo>
                <a:lnTo>
                  <a:pt x="31750" y="1298956"/>
                </a:lnTo>
                <a:lnTo>
                  <a:pt x="44450" y="1298956"/>
                </a:lnTo>
                <a:lnTo>
                  <a:pt x="44450" y="0"/>
                </a:lnTo>
                <a:close/>
              </a:path>
              <a:path w="76200" h="1362710">
                <a:moveTo>
                  <a:pt x="76200" y="1286256"/>
                </a:moveTo>
                <a:lnTo>
                  <a:pt x="44450" y="1286256"/>
                </a:lnTo>
                <a:lnTo>
                  <a:pt x="44450" y="1298956"/>
                </a:lnTo>
                <a:lnTo>
                  <a:pt x="69850" y="1298956"/>
                </a:lnTo>
                <a:lnTo>
                  <a:pt x="76200" y="1286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480881" y="1943100"/>
            <a:ext cx="7916545" cy="3956685"/>
            <a:chOff x="2480881" y="1943100"/>
            <a:chExt cx="7916545" cy="3956685"/>
          </a:xfrm>
        </p:grpSpPr>
        <p:sp>
          <p:nvSpPr>
            <p:cNvPr id="17" name="object 17"/>
            <p:cNvSpPr/>
            <p:nvPr/>
          </p:nvSpPr>
          <p:spPr>
            <a:xfrm>
              <a:off x="5608320" y="2151888"/>
              <a:ext cx="76200" cy="1362710"/>
            </a:xfrm>
            <a:custGeom>
              <a:avLst/>
              <a:gdLst/>
              <a:ahLst/>
              <a:cxnLst/>
              <a:rect l="l" t="t" r="r" b="b"/>
              <a:pathLst>
                <a:path w="76200" h="1362710">
                  <a:moveTo>
                    <a:pt x="31750" y="1286256"/>
                  </a:moveTo>
                  <a:lnTo>
                    <a:pt x="0" y="1286256"/>
                  </a:lnTo>
                  <a:lnTo>
                    <a:pt x="38100" y="1362456"/>
                  </a:lnTo>
                  <a:lnTo>
                    <a:pt x="69850" y="1298956"/>
                  </a:lnTo>
                  <a:lnTo>
                    <a:pt x="31750" y="1298956"/>
                  </a:lnTo>
                  <a:lnTo>
                    <a:pt x="31750" y="1286256"/>
                  </a:lnTo>
                  <a:close/>
                </a:path>
                <a:path w="76200" h="1362710">
                  <a:moveTo>
                    <a:pt x="44450" y="0"/>
                  </a:moveTo>
                  <a:lnTo>
                    <a:pt x="31750" y="0"/>
                  </a:lnTo>
                  <a:lnTo>
                    <a:pt x="31750" y="1298956"/>
                  </a:lnTo>
                  <a:lnTo>
                    <a:pt x="44450" y="1298956"/>
                  </a:lnTo>
                  <a:lnTo>
                    <a:pt x="44450" y="0"/>
                  </a:lnTo>
                  <a:close/>
                </a:path>
                <a:path w="76200" h="1362710">
                  <a:moveTo>
                    <a:pt x="76200" y="1286256"/>
                  </a:moveTo>
                  <a:lnTo>
                    <a:pt x="44450" y="1286256"/>
                  </a:lnTo>
                  <a:lnTo>
                    <a:pt x="44450" y="1298956"/>
                  </a:lnTo>
                  <a:lnTo>
                    <a:pt x="69850" y="1298956"/>
                  </a:lnTo>
                  <a:lnTo>
                    <a:pt x="76200" y="1286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5644" y="1981200"/>
              <a:ext cx="2066925" cy="3914140"/>
            </a:xfrm>
            <a:custGeom>
              <a:avLst/>
              <a:gdLst/>
              <a:ahLst/>
              <a:cxnLst/>
              <a:rect l="l" t="t" r="r" b="b"/>
              <a:pathLst>
                <a:path w="2066925" h="3914140">
                  <a:moveTo>
                    <a:pt x="2066544" y="3913631"/>
                  </a:moveTo>
                  <a:lnTo>
                    <a:pt x="0" y="3913631"/>
                  </a:lnTo>
                </a:path>
                <a:path w="2066925" h="3914140">
                  <a:moveTo>
                    <a:pt x="0" y="391363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5644" y="1943100"/>
              <a:ext cx="2432685" cy="76200"/>
            </a:xfrm>
            <a:custGeom>
              <a:avLst/>
              <a:gdLst/>
              <a:ahLst/>
              <a:cxnLst/>
              <a:rect l="l" t="t" r="r" b="b"/>
              <a:pathLst>
                <a:path w="2432685" h="76200">
                  <a:moveTo>
                    <a:pt x="2356104" y="0"/>
                  </a:moveTo>
                  <a:lnTo>
                    <a:pt x="2356104" y="76200"/>
                  </a:lnTo>
                  <a:lnTo>
                    <a:pt x="2419604" y="44450"/>
                  </a:lnTo>
                  <a:lnTo>
                    <a:pt x="2368804" y="44450"/>
                  </a:lnTo>
                  <a:lnTo>
                    <a:pt x="2368804" y="31750"/>
                  </a:lnTo>
                  <a:lnTo>
                    <a:pt x="2419604" y="31750"/>
                  </a:lnTo>
                  <a:lnTo>
                    <a:pt x="2356104" y="0"/>
                  </a:lnTo>
                  <a:close/>
                </a:path>
                <a:path w="2432685" h="76200">
                  <a:moveTo>
                    <a:pt x="235610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356104" y="44450"/>
                  </a:lnTo>
                  <a:lnTo>
                    <a:pt x="2356104" y="31750"/>
                  </a:lnTo>
                  <a:close/>
                </a:path>
                <a:path w="2432685" h="76200">
                  <a:moveTo>
                    <a:pt x="2419604" y="31750"/>
                  </a:moveTo>
                  <a:lnTo>
                    <a:pt x="2368804" y="31750"/>
                  </a:lnTo>
                  <a:lnTo>
                    <a:pt x="2368804" y="44450"/>
                  </a:lnTo>
                  <a:lnTo>
                    <a:pt x="2419604" y="44450"/>
                  </a:lnTo>
                  <a:lnTo>
                    <a:pt x="2432304" y="38100"/>
                  </a:lnTo>
                  <a:lnTo>
                    <a:pt x="241960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92155" y="1981200"/>
              <a:ext cx="0" cy="1533525"/>
            </a:xfrm>
            <a:custGeom>
              <a:avLst/>
              <a:gdLst/>
              <a:ahLst/>
              <a:cxnLst/>
              <a:rect l="l" t="t" r="r" b="b"/>
              <a:pathLst>
                <a:path h="1533525">
                  <a:moveTo>
                    <a:pt x="0" y="1533144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9860" y="1943099"/>
              <a:ext cx="3892550" cy="2117090"/>
            </a:xfrm>
            <a:custGeom>
              <a:avLst/>
              <a:gdLst/>
              <a:ahLst/>
              <a:cxnLst/>
              <a:rect l="l" t="t" r="r" b="b"/>
              <a:pathLst>
                <a:path w="3892550" h="2117090">
                  <a:moveTo>
                    <a:pt x="2918460" y="2078736"/>
                  </a:moveTo>
                  <a:lnTo>
                    <a:pt x="2905760" y="2072386"/>
                  </a:lnTo>
                  <a:lnTo>
                    <a:pt x="2842260" y="2040636"/>
                  </a:lnTo>
                  <a:lnTo>
                    <a:pt x="2842260" y="2072386"/>
                  </a:lnTo>
                  <a:lnTo>
                    <a:pt x="608076" y="2072386"/>
                  </a:lnTo>
                  <a:lnTo>
                    <a:pt x="608076" y="2085086"/>
                  </a:lnTo>
                  <a:lnTo>
                    <a:pt x="2842260" y="2085086"/>
                  </a:lnTo>
                  <a:lnTo>
                    <a:pt x="2842260" y="2116836"/>
                  </a:lnTo>
                  <a:lnTo>
                    <a:pt x="2905760" y="2085086"/>
                  </a:lnTo>
                  <a:lnTo>
                    <a:pt x="2918460" y="2078736"/>
                  </a:lnTo>
                  <a:close/>
                </a:path>
                <a:path w="3892550" h="2117090">
                  <a:moveTo>
                    <a:pt x="2918460" y="1738884"/>
                  </a:moveTo>
                  <a:lnTo>
                    <a:pt x="2905760" y="1732534"/>
                  </a:lnTo>
                  <a:lnTo>
                    <a:pt x="2842260" y="1700784"/>
                  </a:lnTo>
                  <a:lnTo>
                    <a:pt x="2842260" y="1732534"/>
                  </a:lnTo>
                  <a:lnTo>
                    <a:pt x="608076" y="1732534"/>
                  </a:lnTo>
                  <a:lnTo>
                    <a:pt x="608076" y="1745234"/>
                  </a:lnTo>
                  <a:lnTo>
                    <a:pt x="2842260" y="1745234"/>
                  </a:lnTo>
                  <a:lnTo>
                    <a:pt x="2842260" y="1776984"/>
                  </a:lnTo>
                  <a:lnTo>
                    <a:pt x="2905760" y="1745234"/>
                  </a:lnTo>
                  <a:lnTo>
                    <a:pt x="2918460" y="1738884"/>
                  </a:lnTo>
                  <a:close/>
                </a:path>
                <a:path w="3892550" h="2117090">
                  <a:moveTo>
                    <a:pt x="3892296" y="31750"/>
                  </a:moveTo>
                  <a:lnTo>
                    <a:pt x="76187" y="31750"/>
                  </a:lnTo>
                  <a:lnTo>
                    <a:pt x="76187" y="0"/>
                  </a:lnTo>
                  <a:lnTo>
                    <a:pt x="0" y="38100"/>
                  </a:lnTo>
                  <a:lnTo>
                    <a:pt x="76187" y="76200"/>
                  </a:lnTo>
                  <a:lnTo>
                    <a:pt x="76187" y="44450"/>
                  </a:lnTo>
                  <a:lnTo>
                    <a:pt x="3892296" y="44450"/>
                  </a:lnTo>
                  <a:lnTo>
                    <a:pt x="389229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07706" y="3031617"/>
            <a:ext cx="1297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Kembalikan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pembayaran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50252" y="3002279"/>
            <a:ext cx="1704339" cy="0"/>
          </a:xfrm>
          <a:custGeom>
            <a:avLst/>
            <a:gdLst/>
            <a:ahLst/>
            <a:cxnLst/>
            <a:rect l="l" t="t" r="r" b="b"/>
            <a:pathLst>
              <a:path w="1704340">
                <a:moveTo>
                  <a:pt x="0" y="0"/>
                </a:moveTo>
                <a:lnTo>
                  <a:pt x="17038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87565" y="2520137"/>
            <a:ext cx="1607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Permintaan pengembalian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koin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30261" y="4733671"/>
            <a:ext cx="1296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Kembalikan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pembayaran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72171" y="4704588"/>
            <a:ext cx="1702435" cy="0"/>
          </a:xfrm>
          <a:custGeom>
            <a:avLst/>
            <a:gdLst/>
            <a:ahLst/>
            <a:cxnLst/>
            <a:rect l="l" t="t" r="r" b="b"/>
            <a:pathLst>
              <a:path w="1702434">
                <a:moveTo>
                  <a:pt x="0" y="0"/>
                </a:moveTo>
                <a:lnTo>
                  <a:pt x="17023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376029" y="1329943"/>
            <a:ext cx="908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Terima koin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baru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052559" y="1301496"/>
            <a:ext cx="2312035" cy="0"/>
          </a:xfrm>
          <a:custGeom>
            <a:avLst/>
            <a:gdLst/>
            <a:ahLst/>
            <a:cxnLst/>
            <a:rect l="l" t="t" r="r" b="b"/>
            <a:pathLst>
              <a:path w="2312034">
                <a:moveTo>
                  <a:pt x="0" y="0"/>
                </a:moveTo>
                <a:lnTo>
                  <a:pt x="23119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254108" y="818768"/>
            <a:ext cx="137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Pembayaran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dikembalikan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4036" y="2692145"/>
            <a:ext cx="99186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Terima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permintaan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72383" y="266242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47770" y="2180970"/>
            <a:ext cx="1005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Koin sah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terdeteksi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15665" y="4903470"/>
            <a:ext cx="1060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Keluarkan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minuman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93720" y="4873752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3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94126" y="4393819"/>
            <a:ext cx="1245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Pembayaran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mencukupi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8631" y="4109669"/>
            <a:ext cx="908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Terima koin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baru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9891" y="4081271"/>
            <a:ext cx="1582420" cy="0"/>
          </a:xfrm>
          <a:custGeom>
            <a:avLst/>
            <a:gdLst/>
            <a:ahLst/>
            <a:cxnLst/>
            <a:rect l="l" t="t" r="r" b="b"/>
            <a:pathLst>
              <a:path w="1582420">
                <a:moveTo>
                  <a:pt x="0" y="0"/>
                </a:moveTo>
                <a:lnTo>
                  <a:pt x="15819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17016" y="3599179"/>
            <a:ext cx="1147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Minuman</a:t>
            </a:r>
            <a:r>
              <a:rPr sz="1000" spc="-5" dirty="0">
                <a:latin typeface="Times New Roman"/>
                <a:cs typeface="Times New Roman"/>
              </a:rPr>
              <a:t> dikeluarkan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41385" y="5507532"/>
            <a:ext cx="33318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omic Sans MS"/>
                <a:cs typeface="Comic Sans MS"/>
              </a:rPr>
              <a:t>Contoh</a:t>
            </a:r>
            <a:r>
              <a:rPr sz="4500" b="1" spc="-110" dirty="0">
                <a:latin typeface="Comic Sans MS"/>
                <a:cs typeface="Comic Sans MS"/>
              </a:rPr>
              <a:t> </a:t>
            </a:r>
            <a:r>
              <a:rPr sz="4500" b="1" spc="-5" dirty="0">
                <a:latin typeface="Comic Sans MS"/>
                <a:cs typeface="Comic Sans MS"/>
              </a:rPr>
              <a:t>STD</a:t>
            </a:r>
            <a:endParaRPr sz="4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0811" y="902208"/>
            <a:ext cx="3243580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760"/>
              </a:lnSpc>
            </a:pPr>
            <a:r>
              <a:rPr sz="3600" b="1" dirty="0">
                <a:solidFill>
                  <a:srgbClr val="EC7C30"/>
                </a:solidFill>
                <a:latin typeface="Carlito"/>
                <a:cs typeface="Carlito"/>
              </a:rPr>
              <a:t>Ada</a:t>
            </a:r>
            <a:r>
              <a:rPr sz="3600" b="1" spc="-3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3600" b="1" spc="-25" dirty="0">
                <a:solidFill>
                  <a:srgbClr val="EC7C30"/>
                </a:solidFill>
                <a:latin typeface="Carlito"/>
                <a:cs typeface="Carlito"/>
              </a:rPr>
              <a:t>Pertanyaan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4635" y="1598675"/>
            <a:ext cx="4953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-56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rlito"/>
                <a:cs typeface="Carlito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rlito"/>
                <a:cs typeface="Carlito"/>
              </a:rPr>
              <a:t>QUESTIONS?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22338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155"/>
              </a:lnSpc>
            </a:pPr>
            <a:r>
              <a:rPr sz="3600" b="1" spc="-385" dirty="0">
                <a:solidFill>
                  <a:srgbClr val="4471C4"/>
                </a:solidFill>
                <a:latin typeface="Verdana"/>
                <a:cs typeface="Verdana"/>
              </a:rPr>
              <a:t>Pre-Test </a:t>
            </a:r>
            <a:r>
              <a:rPr sz="3600" b="1" spc="-660" dirty="0">
                <a:solidFill>
                  <a:srgbClr val="4471C4"/>
                </a:solidFill>
                <a:latin typeface="Verdana"/>
                <a:cs typeface="Verdana"/>
              </a:rPr>
              <a:t>(30</a:t>
            </a:r>
            <a:r>
              <a:rPr sz="3600" b="1" spc="-18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25" dirty="0">
                <a:solidFill>
                  <a:srgbClr val="4471C4"/>
                </a:solidFill>
                <a:latin typeface="Verdana"/>
                <a:cs typeface="Verdana"/>
              </a:rPr>
              <a:t>menit</a:t>
            </a:r>
            <a:r>
              <a:rPr sz="3600" b="1" spc="-425" dirty="0">
                <a:solidFill>
                  <a:srgbClr val="4471C4"/>
                </a:solidFill>
                <a:latin typeface="Carlito"/>
                <a:cs typeface="Carlito"/>
              </a:rPr>
              <a:t>)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408" y="1588978"/>
            <a:ext cx="6373495" cy="49650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mic Sans MS"/>
                <a:cs typeface="Comic Sans MS"/>
              </a:rPr>
              <a:t>Apa tujuan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analisis?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mic Sans MS"/>
                <a:cs typeface="Comic Sans MS"/>
              </a:rPr>
              <a:t>Apa yang dimodelkan pada tahap analisis?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mic Sans MS"/>
                <a:cs typeface="Comic Sans MS"/>
              </a:rPr>
              <a:t>Apa yang dimodelkan pada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DFD?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mic Sans MS"/>
                <a:cs typeface="Comic Sans MS"/>
              </a:rPr>
              <a:t>Sebutkan </a:t>
            </a:r>
            <a:r>
              <a:rPr sz="2400" dirty="0">
                <a:latin typeface="Comic Sans MS"/>
                <a:cs typeface="Comic Sans MS"/>
              </a:rPr>
              <a:t>elemen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DFD!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mic Sans MS"/>
                <a:cs typeface="Comic Sans MS"/>
              </a:rPr>
              <a:t>Apa yang dimodelkan pada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ERD?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mic Sans MS"/>
                <a:cs typeface="Comic Sans MS"/>
              </a:rPr>
              <a:t>Apa </a:t>
            </a:r>
            <a:r>
              <a:rPr sz="2400" dirty="0">
                <a:latin typeface="Comic Sans MS"/>
                <a:cs typeface="Comic Sans MS"/>
              </a:rPr>
              <a:t>elemen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ERD?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mic Sans MS"/>
                <a:cs typeface="Comic Sans MS"/>
              </a:rPr>
              <a:t>Apa yang dimodelkan pada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STD?</a:t>
            </a:r>
            <a:endParaRPr sz="24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mic Sans MS"/>
                <a:cs typeface="Comic Sans MS"/>
              </a:rPr>
              <a:t>Apa </a:t>
            </a:r>
            <a:r>
              <a:rPr sz="2400" dirty="0">
                <a:latin typeface="Comic Sans MS"/>
                <a:cs typeface="Comic Sans MS"/>
              </a:rPr>
              <a:t>elemen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STD?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STD </a:t>
            </a:r>
            <a:r>
              <a:rPr sz="2400" dirty="0">
                <a:latin typeface="Comic Sans MS"/>
                <a:cs typeface="Comic Sans MS"/>
              </a:rPr>
              <a:t>= </a:t>
            </a:r>
            <a:r>
              <a:rPr sz="2400" spc="-5" dirty="0">
                <a:latin typeface="Comic Sans MS"/>
                <a:cs typeface="Comic Sans MS"/>
              </a:rPr>
              <a:t>State Transition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Diagram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6304915" cy="585470"/>
          </a:xfrm>
          <a:custGeom>
            <a:avLst/>
            <a:gdLst/>
            <a:ahLst/>
            <a:cxnLst/>
            <a:rect l="l" t="t" r="r" b="b"/>
            <a:pathLst>
              <a:path w="6304915" h="585469">
                <a:moveTo>
                  <a:pt x="0" y="585215"/>
                </a:moveTo>
                <a:lnTo>
                  <a:pt x="6304788" y="585215"/>
                </a:lnTo>
                <a:lnTo>
                  <a:pt x="6304788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0108" y="871612"/>
            <a:ext cx="611568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b="1" spc="-509" dirty="0">
                <a:solidFill>
                  <a:srgbClr val="4471C4"/>
                </a:solidFill>
                <a:latin typeface="Verdana"/>
                <a:cs typeface="Verdana"/>
              </a:rPr>
              <a:t>Overview </a:t>
            </a:r>
            <a:r>
              <a:rPr sz="3600" b="1" spc="-370" dirty="0">
                <a:solidFill>
                  <a:srgbClr val="4471C4"/>
                </a:solidFill>
                <a:latin typeface="Verdana"/>
                <a:cs typeface="Verdana"/>
              </a:rPr>
              <a:t>Analisis</a:t>
            </a:r>
            <a:r>
              <a:rPr sz="3600" b="1" spc="-120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34" dirty="0">
                <a:solidFill>
                  <a:srgbClr val="4471C4"/>
                </a:solidFill>
                <a:latin typeface="Verdana"/>
                <a:cs typeface="Verdana"/>
              </a:rPr>
              <a:t>Terstruktur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916" y="853439"/>
            <a:ext cx="6856730" cy="646430"/>
          </a:xfrm>
          <a:prstGeom prst="rect">
            <a:avLst/>
          </a:prstGeom>
          <a:solidFill>
            <a:srgbClr val="FFFFFF"/>
          </a:solidFill>
          <a:ln w="76200">
            <a:solidFill>
              <a:srgbClr val="333E5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370" dirty="0">
                <a:solidFill>
                  <a:srgbClr val="4471C4"/>
                </a:solidFill>
                <a:latin typeface="Verdana"/>
                <a:cs typeface="Verdana"/>
              </a:rPr>
              <a:t>Analisis </a:t>
            </a:r>
            <a:r>
              <a:rPr sz="3600" b="1" spc="-440" dirty="0">
                <a:solidFill>
                  <a:srgbClr val="4471C4"/>
                </a:solidFill>
                <a:latin typeface="Verdana"/>
                <a:cs typeface="Verdana"/>
              </a:rPr>
              <a:t>Terstruktur</a:t>
            </a:r>
            <a:r>
              <a:rPr sz="3600" b="1" spc="20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730" dirty="0">
                <a:solidFill>
                  <a:srgbClr val="4471C4"/>
                </a:solidFill>
                <a:latin typeface="Verdana"/>
                <a:cs typeface="Verdana"/>
              </a:rPr>
              <a:t>(2)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677" y="1968245"/>
            <a:ext cx="7995284" cy="2170430"/>
          </a:xfrm>
          <a:prstGeom prst="rect">
            <a:avLst/>
          </a:prstGeom>
          <a:solidFill>
            <a:srgbClr val="EC7C30"/>
          </a:solidFill>
          <a:ln w="19811">
            <a:solidFill>
              <a:srgbClr val="FFFFFF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547370" indent="-457834">
              <a:lnSpc>
                <a:spcPct val="100000"/>
              </a:lnSpc>
              <a:spcBef>
                <a:spcPts val="1410"/>
              </a:spcBef>
              <a:buFont typeface="Wingdings"/>
              <a:buChar char=""/>
              <a:tabLst>
                <a:tab pos="547370" algn="l"/>
                <a:tab pos="548005" algn="l"/>
              </a:tabLst>
            </a:pPr>
            <a:r>
              <a:rPr sz="3000" dirty="0">
                <a:solidFill>
                  <a:srgbClr val="FFFFFF"/>
                </a:solidFill>
                <a:latin typeface="Comic Sans MS"/>
                <a:cs typeface="Comic Sans MS"/>
              </a:rPr>
              <a:t>Apa </a:t>
            </a:r>
            <a:r>
              <a:rPr sz="3000" spc="-5" dirty="0">
                <a:solidFill>
                  <a:srgbClr val="FFFFFF"/>
                </a:solidFill>
                <a:latin typeface="Comic Sans MS"/>
                <a:cs typeface="Comic Sans MS"/>
              </a:rPr>
              <a:t>tujuan</a:t>
            </a:r>
            <a:r>
              <a:rPr sz="3000" spc="1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mic Sans MS"/>
                <a:cs typeface="Comic Sans MS"/>
              </a:rPr>
              <a:t>analisis?</a:t>
            </a:r>
            <a:endParaRPr sz="3000">
              <a:latin typeface="Comic Sans MS"/>
              <a:cs typeface="Comic Sans MS"/>
            </a:endParaRPr>
          </a:p>
          <a:p>
            <a:pPr marL="547370" indent="-457834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547370" algn="l"/>
                <a:tab pos="548005" algn="l"/>
              </a:tabLst>
            </a:pPr>
            <a:r>
              <a:rPr sz="3000" spc="-5" dirty="0">
                <a:solidFill>
                  <a:srgbClr val="FFFFFF"/>
                </a:solidFill>
                <a:latin typeface="Comic Sans MS"/>
                <a:cs typeface="Comic Sans MS"/>
              </a:rPr>
              <a:t>Apa </a:t>
            </a:r>
            <a:r>
              <a:rPr sz="3000" dirty="0">
                <a:solidFill>
                  <a:srgbClr val="FFFFFF"/>
                </a:solidFill>
                <a:latin typeface="Comic Sans MS"/>
                <a:cs typeface="Comic Sans MS"/>
              </a:rPr>
              <a:t>yang </a:t>
            </a:r>
            <a:r>
              <a:rPr sz="3000" spc="-5" dirty="0">
                <a:solidFill>
                  <a:srgbClr val="FFFFFF"/>
                </a:solidFill>
                <a:latin typeface="Comic Sans MS"/>
                <a:cs typeface="Comic Sans MS"/>
              </a:rPr>
              <a:t>dimodelkan </a:t>
            </a:r>
            <a:r>
              <a:rPr sz="3000" dirty="0">
                <a:solidFill>
                  <a:srgbClr val="FFFFFF"/>
                </a:solidFill>
                <a:latin typeface="Comic Sans MS"/>
                <a:cs typeface="Comic Sans MS"/>
              </a:rPr>
              <a:t>pada </a:t>
            </a:r>
            <a:r>
              <a:rPr sz="3000" spc="-5" dirty="0">
                <a:solidFill>
                  <a:srgbClr val="FFFFFF"/>
                </a:solidFill>
                <a:latin typeface="Comic Sans MS"/>
                <a:cs typeface="Comic Sans MS"/>
              </a:rPr>
              <a:t>tahap analisis?</a:t>
            </a:r>
            <a:endParaRPr sz="3000">
              <a:latin typeface="Comic Sans MS"/>
              <a:cs typeface="Comic Sans MS"/>
            </a:endParaRPr>
          </a:p>
          <a:p>
            <a:pPr marL="547370" indent="-457834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547370" algn="l"/>
                <a:tab pos="548005" algn="l"/>
              </a:tabLst>
            </a:pPr>
            <a:r>
              <a:rPr sz="3000" dirty="0">
                <a:solidFill>
                  <a:srgbClr val="FFFFFF"/>
                </a:solidFill>
                <a:latin typeface="Comic Sans MS"/>
                <a:cs typeface="Comic Sans MS"/>
              </a:rPr>
              <a:t>Apa </a:t>
            </a:r>
            <a:r>
              <a:rPr sz="3000" spc="-5" dirty="0">
                <a:solidFill>
                  <a:srgbClr val="FFFFFF"/>
                </a:solidFill>
                <a:latin typeface="Comic Sans MS"/>
                <a:cs typeface="Comic Sans MS"/>
              </a:rPr>
              <a:t>keterkaitan </a:t>
            </a:r>
            <a:r>
              <a:rPr sz="3000" dirty="0">
                <a:solidFill>
                  <a:srgbClr val="FFFFFF"/>
                </a:solidFill>
                <a:latin typeface="Comic Sans MS"/>
                <a:cs typeface="Comic Sans MS"/>
              </a:rPr>
              <a:t>antar </a:t>
            </a:r>
            <a:r>
              <a:rPr sz="3000" spc="-5" dirty="0">
                <a:solidFill>
                  <a:srgbClr val="FFFFFF"/>
                </a:solidFill>
                <a:latin typeface="Comic Sans MS"/>
                <a:cs typeface="Comic Sans MS"/>
              </a:rPr>
              <a:t>model analisis?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7780" y="880872"/>
            <a:ext cx="6304915" cy="585470"/>
          </a:xfrm>
          <a:custGeom>
            <a:avLst/>
            <a:gdLst/>
            <a:ahLst/>
            <a:cxnLst/>
            <a:rect l="l" t="t" r="r" b="b"/>
            <a:pathLst>
              <a:path w="6304915" h="585469">
                <a:moveTo>
                  <a:pt x="0" y="585215"/>
                </a:moveTo>
                <a:lnTo>
                  <a:pt x="6304788" y="585215"/>
                </a:lnTo>
                <a:lnTo>
                  <a:pt x="6304788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76200">
            <a:solidFill>
              <a:srgbClr val="333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0108" y="871612"/>
            <a:ext cx="611568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b="1" spc="-509" dirty="0">
                <a:solidFill>
                  <a:srgbClr val="4471C4"/>
                </a:solidFill>
                <a:latin typeface="Verdana"/>
                <a:cs typeface="Verdana"/>
              </a:rPr>
              <a:t>Overview </a:t>
            </a:r>
            <a:r>
              <a:rPr sz="3600" b="1" spc="-370" dirty="0">
                <a:solidFill>
                  <a:srgbClr val="4471C4"/>
                </a:solidFill>
                <a:latin typeface="Verdana"/>
                <a:cs typeface="Verdana"/>
              </a:rPr>
              <a:t>Analisis</a:t>
            </a:r>
            <a:r>
              <a:rPr sz="3600" b="1" spc="-120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434" dirty="0">
                <a:solidFill>
                  <a:srgbClr val="4471C4"/>
                </a:solidFill>
                <a:latin typeface="Verdana"/>
                <a:cs typeface="Verdana"/>
              </a:rPr>
              <a:t>Terstruktur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31" y="1872995"/>
            <a:ext cx="3682365" cy="1732914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94005" rIns="0" bIns="0" rtlCol="0">
            <a:spAutoFit/>
          </a:bodyPr>
          <a:lstStyle/>
          <a:p>
            <a:pPr marL="974725" marR="705485" indent="-260985">
              <a:lnSpc>
                <a:spcPts val="4320"/>
              </a:lnSpc>
              <a:spcBef>
                <a:spcPts val="2315"/>
              </a:spcBef>
            </a:pP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Apa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tujuan  </a:t>
            </a:r>
            <a:r>
              <a:rPr sz="4000" spc="-5" dirty="0">
                <a:solidFill>
                  <a:srgbClr val="FFFFFF"/>
                </a:solidFill>
                <a:latin typeface="Carlito"/>
                <a:cs typeface="Carlito"/>
              </a:rPr>
              <a:t>analisis?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31" y="3605784"/>
            <a:ext cx="3682365" cy="3069590"/>
          </a:xfrm>
          <a:prstGeom prst="rect">
            <a:avLst/>
          </a:prstGeom>
          <a:solidFill>
            <a:srgbClr val="CFD4EA">
              <a:alpha val="90194"/>
            </a:srgbClr>
          </a:solidFill>
        </p:spPr>
        <p:txBody>
          <a:bodyPr vert="horz" wrap="square" lIns="0" tIns="165100" rIns="0" bIns="0" rtlCol="0">
            <a:spAutoFit/>
          </a:bodyPr>
          <a:lstStyle/>
          <a:p>
            <a:pPr marL="444500" marR="365125" indent="-228600">
              <a:lnSpc>
                <a:spcPct val="89700"/>
              </a:lnSpc>
              <a:spcBef>
                <a:spcPts val="1300"/>
              </a:spcBef>
              <a:buChar char="•"/>
              <a:tabLst>
                <a:tab pos="445134" algn="l"/>
              </a:tabLst>
            </a:pPr>
            <a:r>
              <a:rPr sz="2600" spc="-5" dirty="0">
                <a:latin typeface="Comic Sans MS"/>
                <a:cs typeface="Comic Sans MS"/>
              </a:rPr>
              <a:t>Memodelkan  </a:t>
            </a:r>
            <a:r>
              <a:rPr sz="2600" b="1" dirty="0">
                <a:latin typeface="Comic Sans MS"/>
                <a:cs typeface="Comic Sans MS"/>
              </a:rPr>
              <a:t>PROBLEM </a:t>
            </a:r>
            <a:r>
              <a:rPr sz="2600" dirty="0">
                <a:latin typeface="Comic Sans MS"/>
                <a:cs typeface="Comic Sans MS"/>
              </a:rPr>
              <a:t>agar  lebih mudah  </a:t>
            </a:r>
            <a:r>
              <a:rPr sz="2600" spc="-5" dirty="0">
                <a:latin typeface="Comic Sans MS"/>
                <a:cs typeface="Comic Sans MS"/>
              </a:rPr>
              <a:t>dipahami dan </a:t>
            </a:r>
            <a:r>
              <a:rPr sz="2600" dirty="0">
                <a:latin typeface="Comic Sans MS"/>
                <a:cs typeface="Comic Sans MS"/>
              </a:rPr>
              <a:t>siap  </a:t>
            </a:r>
            <a:r>
              <a:rPr sz="2600" spc="-5" dirty="0">
                <a:latin typeface="Comic Sans MS"/>
                <a:cs typeface="Comic Sans MS"/>
              </a:rPr>
              <a:t>di-design</a:t>
            </a:r>
            <a:r>
              <a:rPr sz="2600" spc="-7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solusinya</a:t>
            </a:r>
            <a:endParaRPr sz="2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916" y="853439"/>
            <a:ext cx="6856730" cy="646430"/>
          </a:xfrm>
          <a:prstGeom prst="rect">
            <a:avLst/>
          </a:prstGeom>
          <a:solidFill>
            <a:srgbClr val="FFFFFF"/>
          </a:solidFill>
          <a:ln w="76200">
            <a:solidFill>
              <a:srgbClr val="333E5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370" dirty="0">
                <a:solidFill>
                  <a:srgbClr val="4471C4"/>
                </a:solidFill>
                <a:latin typeface="Verdana"/>
                <a:cs typeface="Verdana"/>
              </a:rPr>
              <a:t>Analisis </a:t>
            </a:r>
            <a:r>
              <a:rPr sz="3600" b="1" spc="-440" dirty="0">
                <a:solidFill>
                  <a:srgbClr val="4471C4"/>
                </a:solidFill>
                <a:latin typeface="Verdana"/>
                <a:cs typeface="Verdana"/>
              </a:rPr>
              <a:t>Terstruktur</a:t>
            </a:r>
            <a:r>
              <a:rPr sz="3600" b="1" spc="20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730" dirty="0">
                <a:solidFill>
                  <a:srgbClr val="4471C4"/>
                </a:solidFill>
                <a:latin typeface="Verdana"/>
                <a:cs typeface="Verdana"/>
              </a:rPr>
              <a:t>(2)</a:t>
            </a:r>
            <a:endParaRPr sz="36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28871" y="1856232"/>
          <a:ext cx="8138795" cy="4829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4886">
                <a:tc>
                  <a:txBody>
                    <a:bodyPr/>
                    <a:lstStyle/>
                    <a:p>
                      <a:pPr marR="424180" algn="ctr">
                        <a:lnSpc>
                          <a:spcPts val="3840"/>
                        </a:lnSpc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Apa</a:t>
                      </a:r>
                      <a:r>
                        <a:rPr sz="4000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yang</a:t>
                      </a:r>
                      <a:endParaRPr sz="4000">
                        <a:latin typeface="Carlito"/>
                        <a:cs typeface="Carlito"/>
                      </a:endParaRPr>
                    </a:p>
                    <a:p>
                      <a:pPr marL="18415" marR="442595" algn="ctr">
                        <a:lnSpc>
                          <a:spcPts val="4320"/>
                        </a:lnSpc>
                        <a:spcBef>
                          <a:spcPts val="305"/>
                        </a:spcBef>
                      </a:pPr>
                      <a:r>
                        <a:rPr sz="40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dimodelkan</a:t>
                      </a:r>
                      <a:r>
                        <a:rPr sz="40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pada  tahap</a:t>
                      </a:r>
                      <a:r>
                        <a:rPr sz="4000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analisis?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762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3920"/>
                        </a:lnSpc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Apa</a:t>
                      </a:r>
                      <a:r>
                        <a:rPr sz="4000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keterkaitan</a:t>
                      </a:r>
                      <a:endParaRPr sz="4000">
                        <a:latin typeface="Carlito"/>
                        <a:cs typeface="Carlito"/>
                      </a:endParaRPr>
                    </a:p>
                    <a:p>
                      <a:pPr marL="763905" marR="826769" algn="ctr">
                        <a:lnSpc>
                          <a:spcPts val="4320"/>
                        </a:lnSpc>
                        <a:spcBef>
                          <a:spcPts val="305"/>
                        </a:spcBef>
                      </a:pPr>
                      <a:r>
                        <a:rPr sz="40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antar</a:t>
                      </a:r>
                      <a:r>
                        <a:rPr sz="4000" spc="-8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model  analisis?</a:t>
                      </a:r>
                      <a:endParaRPr sz="4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7620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670">
                <a:tc>
                  <a:txBody>
                    <a:bodyPr/>
                    <a:lstStyle/>
                    <a:p>
                      <a:pPr marL="351790" marR="463550" indent="-228600">
                        <a:lnSpc>
                          <a:spcPts val="2680"/>
                        </a:lnSpc>
                        <a:spcBef>
                          <a:spcPts val="925"/>
                        </a:spcBef>
                        <a:buChar char="•"/>
                        <a:tabLst>
                          <a:tab pos="352425" algn="l"/>
                        </a:tabLst>
                      </a:pPr>
                      <a:r>
                        <a:rPr sz="2500" spc="-5" dirty="0">
                          <a:latin typeface="Comic Sans MS"/>
                          <a:cs typeface="Comic Sans MS"/>
                        </a:rPr>
                        <a:t>Pemodelan </a:t>
                      </a:r>
                      <a:r>
                        <a:rPr sz="2500" spc="-10" dirty="0">
                          <a:latin typeface="Comic Sans MS"/>
                          <a:cs typeface="Comic Sans MS"/>
                        </a:rPr>
                        <a:t>fungsional:  DFD</a:t>
                      </a:r>
                      <a:endParaRPr sz="2500">
                        <a:latin typeface="Comic Sans MS"/>
                        <a:cs typeface="Comic Sans MS"/>
                      </a:endParaRPr>
                    </a:p>
                    <a:p>
                      <a:pPr marL="351790" indent="-229235">
                        <a:lnSpc>
                          <a:spcPct val="100000"/>
                        </a:lnSpc>
                        <a:spcBef>
                          <a:spcPts val="130"/>
                        </a:spcBef>
                        <a:buChar char="•"/>
                        <a:tabLst>
                          <a:tab pos="352425" algn="l"/>
                        </a:tabLst>
                      </a:pPr>
                      <a:r>
                        <a:rPr sz="2500" spc="-5" dirty="0">
                          <a:latin typeface="Comic Sans MS"/>
                          <a:cs typeface="Comic Sans MS"/>
                        </a:rPr>
                        <a:t>Pemodelan </a:t>
                      </a:r>
                      <a:r>
                        <a:rPr sz="2500" spc="-10" dirty="0">
                          <a:latin typeface="Comic Sans MS"/>
                          <a:cs typeface="Comic Sans MS"/>
                        </a:rPr>
                        <a:t>data:</a:t>
                      </a:r>
                      <a:r>
                        <a:rPr sz="2500" spc="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500" dirty="0">
                          <a:latin typeface="Comic Sans MS"/>
                          <a:cs typeface="Comic Sans MS"/>
                        </a:rPr>
                        <a:t>ERD</a:t>
                      </a:r>
                      <a:endParaRPr sz="2500">
                        <a:latin typeface="Comic Sans MS"/>
                        <a:cs typeface="Comic Sans MS"/>
                      </a:endParaRPr>
                    </a:p>
                    <a:p>
                      <a:pPr marL="351790" marR="514984" indent="-228600">
                        <a:lnSpc>
                          <a:spcPts val="2700"/>
                        </a:lnSpc>
                        <a:spcBef>
                          <a:spcPts val="495"/>
                        </a:spcBef>
                        <a:buChar char="•"/>
                        <a:tabLst>
                          <a:tab pos="352425" algn="l"/>
                        </a:tabLst>
                      </a:pPr>
                      <a:r>
                        <a:rPr sz="2500" spc="-5" dirty="0">
                          <a:latin typeface="Comic Sans MS"/>
                          <a:cs typeface="Comic Sans MS"/>
                        </a:rPr>
                        <a:t>Pemodelan </a:t>
                      </a:r>
                      <a:r>
                        <a:rPr sz="2500" i="1" spc="-10" dirty="0">
                          <a:latin typeface="Comic Sans MS"/>
                          <a:cs typeface="Comic Sans MS"/>
                        </a:rPr>
                        <a:t>behaviour</a:t>
                      </a:r>
                      <a:r>
                        <a:rPr sz="2500" spc="-10" dirty="0">
                          <a:latin typeface="Comic Sans MS"/>
                          <a:cs typeface="Comic Sans MS"/>
                        </a:rPr>
                        <a:t>:  STD</a:t>
                      </a:r>
                      <a:endParaRPr sz="2500">
                        <a:latin typeface="Comic Sans MS"/>
                        <a:cs typeface="Comic Sans MS"/>
                      </a:endParaRPr>
                    </a:p>
                  </a:txBody>
                  <a:tcPr marL="0" marR="0" marT="117475" marB="0">
                    <a:lnR w="762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3D8EC"/>
                    </a:solidFill>
                  </a:tcPr>
                </a:tc>
                <a:tc>
                  <a:txBody>
                    <a:bodyPr/>
                    <a:lstStyle/>
                    <a:p>
                      <a:pPr marL="421640" marR="702310" indent="-287020">
                        <a:lnSpc>
                          <a:spcPts val="2680"/>
                        </a:lnSpc>
                        <a:spcBef>
                          <a:spcPts val="1220"/>
                        </a:spcBef>
                        <a:buChar char="•"/>
                        <a:tabLst>
                          <a:tab pos="421640" algn="l"/>
                          <a:tab pos="422275" algn="l"/>
                        </a:tabLst>
                      </a:pPr>
                      <a:r>
                        <a:rPr sz="2500" spc="-10" dirty="0">
                          <a:latin typeface="Comic Sans MS"/>
                          <a:cs typeface="Comic Sans MS"/>
                        </a:rPr>
                        <a:t>Data </a:t>
                      </a:r>
                      <a:r>
                        <a:rPr sz="2500" spc="-5" dirty="0">
                          <a:latin typeface="Comic Sans MS"/>
                          <a:cs typeface="Comic Sans MS"/>
                        </a:rPr>
                        <a:t>store </a:t>
                      </a:r>
                      <a:r>
                        <a:rPr sz="2500" spc="-10" dirty="0">
                          <a:latin typeface="Comic Sans MS"/>
                          <a:cs typeface="Comic Sans MS"/>
                        </a:rPr>
                        <a:t>(DFD) vs  entitas/relasi</a:t>
                      </a:r>
                      <a:r>
                        <a:rPr sz="2500" spc="1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500" spc="-5" dirty="0">
                          <a:latin typeface="Comic Sans MS"/>
                          <a:cs typeface="Comic Sans MS"/>
                        </a:rPr>
                        <a:t>(ERD)</a:t>
                      </a:r>
                      <a:endParaRPr sz="2500">
                        <a:latin typeface="Comic Sans MS"/>
                        <a:cs typeface="Comic Sans MS"/>
                      </a:endParaRPr>
                    </a:p>
                    <a:p>
                      <a:pPr marL="421640" marR="502284" indent="-287020">
                        <a:lnSpc>
                          <a:spcPts val="2700"/>
                        </a:lnSpc>
                        <a:spcBef>
                          <a:spcPts val="465"/>
                        </a:spcBef>
                        <a:buChar char="•"/>
                        <a:tabLst>
                          <a:tab pos="421640" algn="l"/>
                          <a:tab pos="422275" algn="l"/>
                        </a:tabLst>
                      </a:pPr>
                      <a:r>
                        <a:rPr sz="2500" spc="-5" dirty="0">
                          <a:latin typeface="Comic Sans MS"/>
                          <a:cs typeface="Comic Sans MS"/>
                        </a:rPr>
                        <a:t>Process </a:t>
                      </a:r>
                      <a:r>
                        <a:rPr sz="2500" spc="-10" dirty="0">
                          <a:latin typeface="Comic Sans MS"/>
                          <a:cs typeface="Comic Sans MS"/>
                        </a:rPr>
                        <a:t>(DFD) </a:t>
                      </a:r>
                      <a:r>
                        <a:rPr sz="2500" spc="-5" dirty="0">
                          <a:latin typeface="Comic Sans MS"/>
                          <a:cs typeface="Comic Sans MS"/>
                        </a:rPr>
                        <a:t>vs aksi  </a:t>
                      </a:r>
                      <a:r>
                        <a:rPr sz="2500" spc="-10" dirty="0">
                          <a:latin typeface="Comic Sans MS"/>
                          <a:cs typeface="Comic Sans MS"/>
                        </a:rPr>
                        <a:t>(STD)</a:t>
                      </a:r>
                      <a:endParaRPr sz="25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  <a:buFont typeface="Comic Sans MS"/>
                        <a:buChar char="•"/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421640" marR="471805" indent="-287020">
                        <a:lnSpc>
                          <a:spcPts val="2700"/>
                        </a:lnSpc>
                        <a:buChar char="•"/>
                        <a:tabLst>
                          <a:tab pos="421640" algn="l"/>
                          <a:tab pos="422275" algn="l"/>
                        </a:tabLst>
                      </a:pPr>
                      <a:r>
                        <a:rPr sz="2500" spc="-10" dirty="0">
                          <a:latin typeface="Comic Sans MS"/>
                          <a:cs typeface="Comic Sans MS"/>
                        </a:rPr>
                        <a:t>Harus dipastikan agar  konsisten</a:t>
                      </a:r>
                      <a:endParaRPr sz="2500">
                        <a:latin typeface="Comic Sans MS"/>
                        <a:cs typeface="Comic Sans MS"/>
                      </a:endParaRPr>
                    </a:p>
                  </a:txBody>
                  <a:tcPr marL="0" marR="0" marT="154940" marB="0">
                    <a:lnL w="7620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3D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674620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</a:t>
            </a:r>
            <a:r>
              <a:rPr sz="3600" b="1" spc="-32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535" dirty="0">
                <a:solidFill>
                  <a:srgbClr val="4471C4"/>
                </a:solidFill>
                <a:latin typeface="Verdana"/>
                <a:cs typeface="Verdana"/>
              </a:rPr>
              <a:t>DFD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1683" y="1778495"/>
            <a:ext cx="7565898" cy="831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4741" y="1788413"/>
            <a:ext cx="8125459" cy="286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Apa </a:t>
            </a:r>
            <a:r>
              <a:rPr sz="4300" spc="-20" dirty="0">
                <a:latin typeface="Carlito"/>
                <a:cs typeface="Carlito"/>
              </a:rPr>
              <a:t>yang </a:t>
            </a:r>
            <a:r>
              <a:rPr sz="4300" spc="-15" dirty="0">
                <a:latin typeface="Carlito"/>
                <a:cs typeface="Carlito"/>
              </a:rPr>
              <a:t>dimodelkan </a:t>
            </a:r>
            <a:r>
              <a:rPr sz="4300" spc="-10" dirty="0">
                <a:latin typeface="Carlito"/>
                <a:cs typeface="Carlito"/>
              </a:rPr>
              <a:t>pada</a:t>
            </a:r>
            <a:r>
              <a:rPr sz="4300" spc="114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DFD?</a:t>
            </a:r>
            <a:endParaRPr sz="4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sz="3000" spc="-5" dirty="0">
                <a:latin typeface="Comic Sans MS"/>
                <a:cs typeface="Comic Sans MS"/>
              </a:rPr>
              <a:t>Proses dan </a:t>
            </a:r>
            <a:r>
              <a:rPr sz="3000" dirty="0">
                <a:latin typeface="Comic Sans MS"/>
                <a:cs typeface="Comic Sans MS"/>
              </a:rPr>
              <a:t>aliran </a:t>
            </a:r>
            <a:r>
              <a:rPr sz="3000" spc="-5" dirty="0">
                <a:latin typeface="Comic Sans MS"/>
                <a:cs typeface="Comic Sans MS"/>
              </a:rPr>
              <a:t>data </a:t>
            </a:r>
            <a:r>
              <a:rPr sz="3000" dirty="0">
                <a:latin typeface="Comic Sans MS"/>
                <a:cs typeface="Comic Sans MS"/>
              </a:rPr>
              <a:t>antar</a:t>
            </a:r>
            <a:r>
              <a:rPr sz="3000" spc="1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proses</a:t>
            </a:r>
            <a:endParaRPr sz="3000">
              <a:latin typeface="Comic Sans MS"/>
              <a:cs typeface="Comic Sans MS"/>
            </a:endParaRPr>
          </a:p>
          <a:p>
            <a:pPr marL="12700" marR="5080">
              <a:lnSpc>
                <a:spcPct val="150000"/>
              </a:lnSpc>
              <a:tabLst>
                <a:tab pos="1411605" algn="l"/>
                <a:tab pos="2467610" algn="l"/>
                <a:tab pos="3485515" algn="l"/>
                <a:tab pos="4535805" algn="l"/>
                <a:tab pos="4946015" algn="l"/>
                <a:tab pos="6883400" algn="l"/>
              </a:tabLst>
            </a:pPr>
            <a:r>
              <a:rPr sz="3000" dirty="0">
                <a:latin typeface="Comic Sans MS"/>
                <a:cs typeface="Comic Sans MS"/>
              </a:rPr>
              <a:t>Pr</a:t>
            </a:r>
            <a:r>
              <a:rPr sz="3000" spc="-10" dirty="0">
                <a:latin typeface="Comic Sans MS"/>
                <a:cs typeface="Comic Sans MS"/>
              </a:rPr>
              <a:t>o</a:t>
            </a:r>
            <a:r>
              <a:rPr sz="3000" dirty="0">
                <a:latin typeface="Comic Sans MS"/>
                <a:cs typeface="Comic Sans MS"/>
              </a:rPr>
              <a:t>ses	pada	DFD	level	1	</a:t>
            </a:r>
            <a:r>
              <a:rPr sz="3000" spc="-5" dirty="0">
                <a:latin typeface="Comic Sans MS"/>
                <a:cs typeface="Comic Sans MS"/>
              </a:rPr>
              <a:t>berkaita</a:t>
            </a:r>
            <a:r>
              <a:rPr sz="3000" dirty="0">
                <a:latin typeface="Comic Sans MS"/>
                <a:cs typeface="Comic Sans MS"/>
              </a:rPr>
              <a:t>n	</a:t>
            </a:r>
            <a:r>
              <a:rPr sz="3000" spc="-5" dirty="0">
                <a:latin typeface="Comic Sans MS"/>
                <a:cs typeface="Comic Sans MS"/>
              </a:rPr>
              <a:t>den</a:t>
            </a:r>
            <a:r>
              <a:rPr sz="3000" dirty="0">
                <a:latin typeface="Comic Sans MS"/>
                <a:cs typeface="Comic Sans MS"/>
              </a:rPr>
              <a:t>gan  </a:t>
            </a:r>
            <a:r>
              <a:rPr sz="3000" spc="-5" dirty="0">
                <a:latin typeface="Comic Sans MS"/>
                <a:cs typeface="Comic Sans MS"/>
              </a:rPr>
              <a:t>kebutuhan fungsionalitas</a:t>
            </a:r>
            <a:r>
              <a:rPr sz="3000" spc="2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P/L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674620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</a:t>
            </a:r>
            <a:r>
              <a:rPr sz="3600" b="1" spc="-32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535" dirty="0">
                <a:solidFill>
                  <a:srgbClr val="4471C4"/>
                </a:solidFill>
                <a:latin typeface="Verdana"/>
                <a:cs typeface="Verdana"/>
              </a:rPr>
              <a:t>DFD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2727" y="1650492"/>
            <a:ext cx="7565898" cy="869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6279" y="1681048"/>
            <a:ext cx="5340350" cy="370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95"/>
              </a:spcBef>
            </a:pPr>
            <a:r>
              <a:rPr sz="4300" spc="-15" dirty="0">
                <a:latin typeface="Carlito"/>
                <a:cs typeface="Carlito"/>
              </a:rPr>
              <a:t>Sebutkan </a:t>
            </a:r>
            <a:r>
              <a:rPr sz="4300" spc="-5" dirty="0">
                <a:latin typeface="Carlito"/>
                <a:cs typeface="Carlito"/>
              </a:rPr>
              <a:t>elemen</a:t>
            </a:r>
            <a:r>
              <a:rPr sz="4300" spc="-10" dirty="0">
                <a:latin typeface="Carlito"/>
                <a:cs typeface="Carlito"/>
              </a:rPr>
              <a:t> DFD!</a:t>
            </a:r>
            <a:endParaRPr sz="4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Carlito"/>
              <a:cs typeface="Carlito"/>
            </a:endParaRPr>
          </a:p>
          <a:p>
            <a:pPr marL="312420" indent="-300355">
              <a:lnSpc>
                <a:spcPct val="100000"/>
              </a:lnSpc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dirty="0">
                <a:latin typeface="Comic Sans MS"/>
                <a:cs typeface="Comic Sans MS"/>
              </a:rPr>
              <a:t>External</a:t>
            </a:r>
            <a:r>
              <a:rPr sz="3000" spc="-15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Entity</a:t>
            </a:r>
            <a:endParaRPr sz="3000">
              <a:latin typeface="Comic Sans MS"/>
              <a:cs typeface="Comic Sans MS"/>
            </a:endParaRPr>
          </a:p>
          <a:p>
            <a:pPr marL="312420" indent="-300355">
              <a:lnSpc>
                <a:spcPct val="100000"/>
              </a:lnSpc>
              <a:spcBef>
                <a:spcPts val="1800"/>
              </a:spcBef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spc="-5" dirty="0">
                <a:latin typeface="Comic Sans MS"/>
                <a:cs typeface="Comic Sans MS"/>
              </a:rPr>
              <a:t>Process</a:t>
            </a:r>
            <a:endParaRPr sz="3000">
              <a:latin typeface="Comic Sans MS"/>
              <a:cs typeface="Comic Sans MS"/>
            </a:endParaRPr>
          </a:p>
          <a:p>
            <a:pPr marL="312420" indent="-300355">
              <a:lnSpc>
                <a:spcPct val="100000"/>
              </a:lnSpc>
              <a:spcBef>
                <a:spcPts val="1805"/>
              </a:spcBef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dirty="0">
                <a:latin typeface="Comic Sans MS"/>
                <a:cs typeface="Comic Sans MS"/>
              </a:rPr>
              <a:t>Data</a:t>
            </a:r>
            <a:r>
              <a:rPr sz="3000" spc="-10" dirty="0">
                <a:latin typeface="Comic Sans MS"/>
                <a:cs typeface="Comic Sans MS"/>
              </a:rPr>
              <a:t> flow</a:t>
            </a:r>
            <a:endParaRPr sz="3000">
              <a:latin typeface="Comic Sans MS"/>
              <a:cs typeface="Comic Sans MS"/>
            </a:endParaRPr>
          </a:p>
          <a:p>
            <a:pPr marL="312420" indent="-300355">
              <a:lnSpc>
                <a:spcPct val="100000"/>
              </a:lnSpc>
              <a:spcBef>
                <a:spcPts val="1800"/>
              </a:spcBef>
              <a:buSzPct val="96666"/>
              <a:buFont typeface="Wingdings"/>
              <a:buChar char=""/>
              <a:tabLst>
                <a:tab pos="313055" algn="l"/>
              </a:tabLst>
            </a:pPr>
            <a:r>
              <a:rPr sz="3000" dirty="0">
                <a:latin typeface="Comic Sans MS"/>
                <a:cs typeface="Comic Sans MS"/>
              </a:rPr>
              <a:t>Data</a:t>
            </a:r>
            <a:r>
              <a:rPr sz="3000" spc="-10" dirty="0">
                <a:latin typeface="Comic Sans MS"/>
                <a:cs typeface="Comic Sans MS"/>
              </a:rPr>
              <a:t> </a:t>
            </a:r>
            <a:r>
              <a:rPr sz="3000" dirty="0">
                <a:latin typeface="Comic Sans MS"/>
                <a:cs typeface="Comic Sans MS"/>
              </a:rPr>
              <a:t>store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9333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450" dirty="0">
                <a:solidFill>
                  <a:srgbClr val="4471C4"/>
                </a:solidFill>
                <a:latin typeface="Verdana"/>
                <a:cs typeface="Verdana"/>
              </a:rPr>
              <a:t>Elemen </a:t>
            </a:r>
            <a:r>
              <a:rPr sz="3600" b="1" spc="-535" dirty="0">
                <a:solidFill>
                  <a:srgbClr val="4471C4"/>
                </a:solidFill>
                <a:latin typeface="Verdana"/>
                <a:cs typeface="Verdana"/>
              </a:rPr>
              <a:t>DFD</a:t>
            </a:r>
            <a:r>
              <a:rPr sz="3600" b="1" spc="45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730" dirty="0">
                <a:solidFill>
                  <a:srgbClr val="4471C4"/>
                </a:solidFill>
                <a:latin typeface="Verdana"/>
                <a:cs typeface="Verdana"/>
              </a:rPr>
              <a:t>(2)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1461495"/>
            <a:ext cx="8151495" cy="276860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i="1" dirty="0">
                <a:solidFill>
                  <a:srgbClr val="006FC0"/>
                </a:solidFill>
                <a:latin typeface="Comic Sans MS"/>
                <a:cs typeface="Comic Sans MS"/>
              </a:rPr>
              <a:t>Process</a:t>
            </a:r>
            <a:endParaRPr sz="2400">
              <a:latin typeface="Comic Sans MS"/>
              <a:cs typeface="Comic Sans MS"/>
            </a:endParaRPr>
          </a:p>
          <a:p>
            <a:pPr marL="252729" indent="-240665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"/>
              <a:tabLst>
                <a:tab pos="253365" algn="l"/>
              </a:tabLst>
            </a:pPr>
            <a:r>
              <a:rPr sz="2400" spc="-5" dirty="0">
                <a:latin typeface="Comic Sans MS"/>
                <a:cs typeface="Comic Sans MS"/>
              </a:rPr>
              <a:t>Kesalahan umum terkait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i="1" spc="-5" dirty="0">
                <a:latin typeface="Comic Sans MS"/>
                <a:cs typeface="Comic Sans MS"/>
              </a:rPr>
              <a:t>process</a:t>
            </a:r>
            <a:r>
              <a:rPr sz="2400" spc="-5" dirty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mic Sans MS"/>
                <a:cs typeface="Comic Sans MS"/>
              </a:rPr>
              <a:t>Penamaan </a:t>
            </a:r>
            <a:r>
              <a:rPr sz="2400" i="1" dirty="0">
                <a:latin typeface="Comic Sans MS"/>
                <a:cs typeface="Comic Sans MS"/>
              </a:rPr>
              <a:t>process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i="1" dirty="0">
                <a:latin typeface="Comic Sans MS"/>
                <a:cs typeface="Comic Sans MS"/>
              </a:rPr>
              <a:t>Process </a:t>
            </a:r>
            <a:r>
              <a:rPr sz="2400" spc="-5" dirty="0">
                <a:latin typeface="Comic Sans MS"/>
                <a:cs typeface="Comic Sans MS"/>
              </a:rPr>
              <a:t>yang tidak </a:t>
            </a:r>
            <a:r>
              <a:rPr sz="2400" dirty="0">
                <a:latin typeface="Comic Sans MS"/>
                <a:cs typeface="Comic Sans MS"/>
              </a:rPr>
              <a:t>punya </a:t>
            </a:r>
            <a:r>
              <a:rPr sz="2400" spc="-10" dirty="0">
                <a:latin typeface="Comic Sans MS"/>
                <a:cs typeface="Comic Sans MS"/>
              </a:rPr>
              <a:t>data </a:t>
            </a:r>
            <a:r>
              <a:rPr sz="2400" spc="-5" dirty="0">
                <a:latin typeface="Comic Sans MS"/>
                <a:cs typeface="Comic Sans MS"/>
              </a:rPr>
              <a:t>masukan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“magic”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i="1" spc="-5" dirty="0">
                <a:latin typeface="Comic Sans MS"/>
                <a:cs typeface="Comic Sans MS"/>
              </a:rPr>
              <a:t>Process </a:t>
            </a:r>
            <a:r>
              <a:rPr sz="2400" spc="-5" dirty="0">
                <a:latin typeface="Comic Sans MS"/>
                <a:cs typeface="Comic Sans MS"/>
              </a:rPr>
              <a:t>yang tidak </a:t>
            </a:r>
            <a:r>
              <a:rPr sz="2400" dirty="0">
                <a:latin typeface="Comic Sans MS"/>
                <a:cs typeface="Comic Sans MS"/>
              </a:rPr>
              <a:t>punya </a:t>
            </a:r>
            <a:r>
              <a:rPr sz="2400" spc="-5" dirty="0">
                <a:latin typeface="Comic Sans MS"/>
                <a:cs typeface="Comic Sans MS"/>
              </a:rPr>
              <a:t>data keluaran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“black</a:t>
            </a:r>
            <a:r>
              <a:rPr sz="2400" spc="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hole”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MATA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KULIAH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rlito"/>
                <a:cs typeface="Carlito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rlito"/>
                <a:cs typeface="Carlito"/>
              </a:rPr>
              <a:t>LUNAK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rlito"/>
                <a:cs typeface="Carlito"/>
              </a:rPr>
              <a:t>PROGRAM</a:t>
            </a:r>
            <a:r>
              <a:rPr sz="900" i="1" spc="-60" dirty="0">
                <a:latin typeface="Carlito"/>
                <a:cs typeface="Carlito"/>
              </a:rPr>
              <a:t> </a:t>
            </a:r>
            <a:r>
              <a:rPr sz="900" i="1" spc="-5" dirty="0">
                <a:latin typeface="Carlito"/>
                <a:cs typeface="Carlito"/>
              </a:rPr>
              <a:t>STUDI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rlito"/>
                <a:cs typeface="Carlito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rlito"/>
                <a:cs typeface="Carlito"/>
              </a:rPr>
              <a:t>INFORMATIKA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933315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500" dirty="0">
                <a:solidFill>
                  <a:srgbClr val="4471C4"/>
                </a:solidFill>
                <a:latin typeface="Verdana"/>
                <a:cs typeface="Verdana"/>
              </a:rPr>
              <a:t>Review </a:t>
            </a:r>
            <a:r>
              <a:rPr sz="3600" b="1" spc="-450" dirty="0">
                <a:solidFill>
                  <a:srgbClr val="4471C4"/>
                </a:solidFill>
                <a:latin typeface="Verdana"/>
                <a:cs typeface="Verdana"/>
              </a:rPr>
              <a:t>Elemen </a:t>
            </a:r>
            <a:r>
              <a:rPr sz="3600" b="1" spc="-535" dirty="0">
                <a:solidFill>
                  <a:srgbClr val="4471C4"/>
                </a:solidFill>
                <a:latin typeface="Verdana"/>
                <a:cs typeface="Verdana"/>
              </a:rPr>
              <a:t>DFD</a:t>
            </a:r>
            <a:r>
              <a:rPr sz="3600" b="1" spc="50" dirty="0">
                <a:solidFill>
                  <a:srgbClr val="4471C4"/>
                </a:solidFill>
                <a:latin typeface="Verdana"/>
                <a:cs typeface="Verdana"/>
              </a:rPr>
              <a:t> </a:t>
            </a:r>
            <a:r>
              <a:rPr sz="3600" b="1" spc="-665" dirty="0">
                <a:solidFill>
                  <a:srgbClr val="4471C4"/>
                </a:solidFill>
                <a:latin typeface="Verdana"/>
                <a:cs typeface="Verdana"/>
              </a:rPr>
              <a:t>(4)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5581"/>
            <a:ext cx="8821420" cy="423227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300" dirty="0">
                <a:solidFill>
                  <a:srgbClr val="006FC0"/>
                </a:solidFill>
                <a:latin typeface="Comic Sans MS"/>
                <a:cs typeface="Comic Sans MS"/>
              </a:rPr>
              <a:t>Data</a:t>
            </a:r>
            <a:r>
              <a:rPr sz="2300" spc="-1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300" spc="-5" dirty="0">
                <a:solidFill>
                  <a:srgbClr val="006FC0"/>
                </a:solidFill>
                <a:latin typeface="Comic Sans MS"/>
                <a:cs typeface="Comic Sans MS"/>
              </a:rPr>
              <a:t>Store</a:t>
            </a:r>
            <a:endParaRPr sz="2300">
              <a:latin typeface="Comic Sans MS"/>
              <a:cs typeface="Comic Sans MS"/>
            </a:endParaRPr>
          </a:p>
          <a:p>
            <a:pPr marL="243204" indent="-231140">
              <a:lnSpc>
                <a:spcPct val="100000"/>
              </a:lnSpc>
              <a:spcBef>
                <a:spcPts val="1380"/>
              </a:spcBef>
              <a:buSzPct val="95652"/>
              <a:buFont typeface="Wingdings"/>
              <a:buChar char=""/>
              <a:tabLst>
                <a:tab pos="243840" algn="l"/>
              </a:tabLst>
            </a:pPr>
            <a:r>
              <a:rPr sz="2300" dirty="0">
                <a:latin typeface="Comic Sans MS"/>
                <a:cs typeface="Comic Sans MS"/>
              </a:rPr>
              <a:t>Apa yang </a:t>
            </a:r>
            <a:r>
              <a:rPr sz="2300" spc="-5" dirty="0">
                <a:latin typeface="Comic Sans MS"/>
                <a:cs typeface="Comic Sans MS"/>
              </a:rPr>
              <a:t>dimodelkan data</a:t>
            </a:r>
            <a:r>
              <a:rPr sz="2300" spc="-7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store?</a:t>
            </a:r>
            <a:endParaRPr sz="2300">
              <a:latin typeface="Comic Sans MS"/>
              <a:cs typeface="Comic Sans MS"/>
            </a:endParaRPr>
          </a:p>
          <a:p>
            <a:pPr marL="243204" indent="-231140">
              <a:lnSpc>
                <a:spcPct val="100000"/>
              </a:lnSpc>
              <a:spcBef>
                <a:spcPts val="1380"/>
              </a:spcBef>
              <a:buSzPct val="95652"/>
              <a:buFont typeface="Wingdings"/>
              <a:buChar char=""/>
              <a:tabLst>
                <a:tab pos="243840" algn="l"/>
              </a:tabLst>
            </a:pPr>
            <a:r>
              <a:rPr sz="2300" spc="-5" dirty="0">
                <a:latin typeface="Comic Sans MS"/>
                <a:cs typeface="Comic Sans MS"/>
              </a:rPr>
              <a:t>Bagaimana </a:t>
            </a:r>
            <a:r>
              <a:rPr sz="2300" dirty="0">
                <a:latin typeface="Comic Sans MS"/>
                <a:cs typeface="Comic Sans MS"/>
              </a:rPr>
              <a:t>menamakan </a:t>
            </a:r>
            <a:r>
              <a:rPr sz="2300" spc="-5" dirty="0">
                <a:latin typeface="Comic Sans MS"/>
                <a:cs typeface="Comic Sans MS"/>
              </a:rPr>
              <a:t>data</a:t>
            </a:r>
            <a:r>
              <a:rPr sz="2300" spc="-55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store?</a:t>
            </a:r>
            <a:endParaRPr sz="2300">
              <a:latin typeface="Comic Sans MS"/>
              <a:cs typeface="Comic Sans MS"/>
            </a:endParaRPr>
          </a:p>
          <a:p>
            <a:pPr marL="243204" indent="-231140">
              <a:lnSpc>
                <a:spcPct val="100000"/>
              </a:lnSpc>
              <a:spcBef>
                <a:spcPts val="1380"/>
              </a:spcBef>
              <a:buSzPct val="95652"/>
              <a:buFont typeface="Wingdings"/>
              <a:buChar char=""/>
              <a:tabLst>
                <a:tab pos="243840" algn="l"/>
              </a:tabLst>
            </a:pPr>
            <a:r>
              <a:rPr sz="2300" dirty="0">
                <a:latin typeface="Comic Sans MS"/>
                <a:cs typeface="Comic Sans MS"/>
              </a:rPr>
              <a:t>Kesalahan umum </a:t>
            </a:r>
            <a:r>
              <a:rPr sz="2300" spc="-5" dirty="0">
                <a:latin typeface="Comic Sans MS"/>
                <a:cs typeface="Comic Sans MS"/>
              </a:rPr>
              <a:t>terkait data</a:t>
            </a:r>
            <a:r>
              <a:rPr sz="2300" spc="-40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store:</a:t>
            </a:r>
            <a:endParaRPr sz="23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Comic Sans MS"/>
                <a:cs typeface="Comic Sans MS"/>
              </a:rPr>
              <a:t>Data </a:t>
            </a:r>
            <a:r>
              <a:rPr sz="2300" spc="-5" dirty="0">
                <a:latin typeface="Comic Sans MS"/>
                <a:cs typeface="Comic Sans MS"/>
              </a:rPr>
              <a:t>store terlalu </a:t>
            </a:r>
            <a:r>
              <a:rPr sz="2300" dirty="0">
                <a:latin typeface="Comic Sans MS"/>
                <a:cs typeface="Comic Sans MS"/>
              </a:rPr>
              <a:t>generik, </a:t>
            </a:r>
            <a:r>
              <a:rPr sz="2300" spc="-5" dirty="0">
                <a:latin typeface="Comic Sans MS"/>
                <a:cs typeface="Comic Sans MS"/>
              </a:rPr>
              <a:t>mis.: </a:t>
            </a:r>
            <a:r>
              <a:rPr sz="2300" dirty="0">
                <a:latin typeface="Comic Sans MS"/>
                <a:cs typeface="Comic Sans MS"/>
              </a:rPr>
              <a:t>DATA, LAPORAN,</a:t>
            </a:r>
            <a:r>
              <a:rPr sz="2300" spc="25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BASISDATA</a:t>
            </a:r>
            <a:endParaRPr sz="2300">
              <a:latin typeface="Comic Sans MS"/>
              <a:cs typeface="Comic Sans MS"/>
            </a:endParaRPr>
          </a:p>
          <a:p>
            <a:pPr marL="12700" marR="2332990">
              <a:lnSpc>
                <a:spcPct val="150000"/>
              </a:lnSpc>
              <a:spcBef>
                <a:spcPts val="5"/>
              </a:spcBef>
            </a:pPr>
            <a:r>
              <a:rPr sz="2300" dirty="0">
                <a:latin typeface="Comic Sans MS"/>
                <a:cs typeface="Comic Sans MS"/>
              </a:rPr>
              <a:t>Data </a:t>
            </a:r>
            <a:r>
              <a:rPr sz="2300" spc="-5" dirty="0">
                <a:latin typeface="Comic Sans MS"/>
                <a:cs typeface="Comic Sans MS"/>
              </a:rPr>
              <a:t>store terlalu detil, mis.: </a:t>
            </a:r>
            <a:r>
              <a:rPr sz="2300" dirty="0">
                <a:latin typeface="Comic Sans MS"/>
                <a:cs typeface="Comic Sans MS"/>
              </a:rPr>
              <a:t>UMUR, </a:t>
            </a:r>
            <a:r>
              <a:rPr sz="2300" spc="-5" dirty="0">
                <a:latin typeface="Comic Sans MS"/>
                <a:cs typeface="Comic Sans MS"/>
              </a:rPr>
              <a:t>ALAMAT  </a:t>
            </a:r>
            <a:r>
              <a:rPr sz="2300" dirty="0">
                <a:latin typeface="Comic Sans MS"/>
                <a:cs typeface="Comic Sans MS"/>
              </a:rPr>
              <a:t>Data </a:t>
            </a:r>
            <a:r>
              <a:rPr sz="2300" spc="-5" dirty="0">
                <a:latin typeface="Comic Sans MS"/>
                <a:cs typeface="Comic Sans MS"/>
              </a:rPr>
              <a:t>store tidak </a:t>
            </a:r>
            <a:r>
              <a:rPr sz="2300" dirty="0">
                <a:latin typeface="Comic Sans MS"/>
                <a:cs typeface="Comic Sans MS"/>
              </a:rPr>
              <a:t>pernah </a:t>
            </a:r>
            <a:r>
              <a:rPr sz="2300" spc="-5" dirty="0">
                <a:latin typeface="Comic Sans MS"/>
                <a:cs typeface="Comic Sans MS"/>
              </a:rPr>
              <a:t>diisi, </a:t>
            </a:r>
            <a:r>
              <a:rPr sz="2300" dirty="0">
                <a:latin typeface="Comic Sans MS"/>
                <a:cs typeface="Comic Sans MS"/>
              </a:rPr>
              <a:t>hanya dibaca </a:t>
            </a:r>
            <a:r>
              <a:rPr sz="2300" spc="-5" dirty="0">
                <a:latin typeface="Comic Sans MS"/>
                <a:cs typeface="Comic Sans MS"/>
              </a:rPr>
              <a:t>saja  </a:t>
            </a:r>
            <a:r>
              <a:rPr sz="2300" dirty="0">
                <a:latin typeface="Comic Sans MS"/>
                <a:cs typeface="Comic Sans MS"/>
              </a:rPr>
              <a:t>Data </a:t>
            </a:r>
            <a:r>
              <a:rPr sz="2300" spc="-5" dirty="0">
                <a:latin typeface="Comic Sans MS"/>
                <a:cs typeface="Comic Sans MS"/>
              </a:rPr>
              <a:t>store tidak </a:t>
            </a:r>
            <a:r>
              <a:rPr sz="2300" dirty="0">
                <a:latin typeface="Comic Sans MS"/>
                <a:cs typeface="Comic Sans MS"/>
              </a:rPr>
              <a:t>pernah </a:t>
            </a:r>
            <a:r>
              <a:rPr sz="2300" spc="-5" dirty="0">
                <a:latin typeface="Comic Sans MS"/>
                <a:cs typeface="Comic Sans MS"/>
              </a:rPr>
              <a:t>dibaca, </a:t>
            </a:r>
            <a:r>
              <a:rPr sz="2300" dirty="0">
                <a:latin typeface="Comic Sans MS"/>
                <a:cs typeface="Comic Sans MS"/>
              </a:rPr>
              <a:t>hanya </a:t>
            </a:r>
            <a:r>
              <a:rPr sz="2300" spc="-5" dirty="0">
                <a:latin typeface="Comic Sans MS"/>
                <a:cs typeface="Comic Sans MS"/>
              </a:rPr>
              <a:t>diisi</a:t>
            </a:r>
            <a:r>
              <a:rPr sz="2300" spc="-50" dirty="0">
                <a:latin typeface="Comic Sans MS"/>
                <a:cs typeface="Comic Sans MS"/>
              </a:rPr>
              <a:t> </a:t>
            </a:r>
            <a:r>
              <a:rPr sz="2300" spc="-5" dirty="0">
                <a:latin typeface="Comic Sans MS"/>
                <a:cs typeface="Comic Sans MS"/>
              </a:rPr>
              <a:t>saja</a:t>
            </a:r>
            <a:endParaRPr sz="2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1037</Words>
  <Application>Microsoft Office PowerPoint</Application>
  <PresentationFormat>Widescreen</PresentationFormat>
  <Paragraphs>321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Carlito</vt:lpstr>
      <vt:lpstr>Comic Sans MS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2020-09-24T14:36:12Z</dcterms:created>
  <dcterms:modified xsi:type="dcterms:W3CDTF">2020-09-24T14:38:01Z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