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e-uml.org/javaclasses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OAP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pedia.org/wiki/HTTP_cooki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610309"/>
            <a:ext cx="11346180" cy="210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0">
              <a:lnSpc>
                <a:spcPct val="100000"/>
              </a:lnSpc>
              <a:spcBef>
                <a:spcPts val="5940"/>
              </a:spcBef>
            </a:pPr>
            <a:r>
              <a:rPr sz="3200" b="1" i="1" dirty="0">
                <a:latin typeface="Times New Roman"/>
                <a:cs typeface="Times New Roman"/>
              </a:rPr>
              <a:t>Pengenalan </a:t>
            </a:r>
            <a:r>
              <a:rPr sz="3200" b="1" i="1" spc="-80" dirty="0">
                <a:latin typeface="Times New Roman"/>
                <a:cs typeface="Times New Roman"/>
              </a:rPr>
              <a:t>Web </a:t>
            </a:r>
            <a:r>
              <a:rPr sz="3200" b="1" i="1" dirty="0">
                <a:latin typeface="Times New Roman"/>
                <a:cs typeface="Times New Roman"/>
              </a:rPr>
              <a:t>App + Req. </a:t>
            </a:r>
            <a:r>
              <a:rPr sz="3200" b="1" i="1" spc="-80" dirty="0">
                <a:latin typeface="Times New Roman"/>
                <a:cs typeface="Times New Roman"/>
              </a:rPr>
              <a:t>Web</a:t>
            </a:r>
            <a:r>
              <a:rPr sz="3200" b="1" i="1" spc="-3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App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376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95"/>
              </a:lnSpc>
            </a:pP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Enabling</a:t>
            </a:r>
            <a:r>
              <a:rPr sz="36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FFC000"/>
                </a:solidFill>
                <a:latin typeface="Calibri"/>
                <a:cs typeface="Calibri"/>
              </a:rPr>
              <a:t>Technologies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498" y="1492001"/>
            <a:ext cx="9949815" cy="336931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415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i="1" spc="-5" dirty="0">
                <a:latin typeface="Comic Sans MS"/>
                <a:cs typeface="Comic Sans MS"/>
              </a:rPr>
              <a:t>Enabling</a:t>
            </a:r>
            <a:r>
              <a:rPr sz="2200" i="1" spc="140" dirty="0">
                <a:latin typeface="Comic Sans MS"/>
                <a:cs typeface="Comic Sans MS"/>
              </a:rPr>
              <a:t> </a:t>
            </a:r>
            <a:r>
              <a:rPr sz="2200" i="1" spc="-10" dirty="0">
                <a:latin typeface="Comic Sans MS"/>
                <a:cs typeface="Comic Sans MS"/>
              </a:rPr>
              <a:t>technologies</a:t>
            </a:r>
            <a:r>
              <a:rPr sz="2200" i="1" spc="1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1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mekanisme</a:t>
            </a:r>
            <a:r>
              <a:rPr sz="2200" spc="15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halaman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web</a:t>
            </a:r>
            <a:r>
              <a:rPr sz="2200" spc="1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menjadi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dinamis</a:t>
            </a:r>
            <a:r>
              <a:rPr sz="2200" spc="1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menanggapi input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pengguna.</a:t>
            </a:r>
            <a:endParaRPr sz="2200">
              <a:latin typeface="Comic Sans MS"/>
              <a:cs typeface="Comic Sans MS"/>
            </a:endParaRPr>
          </a:p>
          <a:p>
            <a:pPr marL="232410" indent="-220345">
              <a:lnSpc>
                <a:spcPct val="100000"/>
              </a:lnSpc>
              <a:spcBef>
                <a:spcPts val="1320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5" dirty="0">
                <a:latin typeface="Comic Sans MS"/>
                <a:cs typeface="Comic Sans MS"/>
              </a:rPr>
              <a:t>Hal yang </a:t>
            </a:r>
            <a:r>
              <a:rPr sz="2200" spc="-10" dirty="0">
                <a:latin typeface="Comic Sans MS"/>
                <a:cs typeface="Comic Sans MS"/>
              </a:rPr>
              <a:t>terlibat </a:t>
            </a:r>
            <a:r>
              <a:rPr sz="2200" spc="-5" dirty="0">
                <a:latin typeface="Comic Sans MS"/>
                <a:cs typeface="Comic Sans MS"/>
              </a:rPr>
              <a:t>adalah eksekusi modul yang </a:t>
            </a:r>
            <a:r>
              <a:rPr sz="2200" spc="-10" dirty="0">
                <a:latin typeface="Comic Sans MS"/>
                <a:cs typeface="Comic Sans MS"/>
              </a:rPr>
              <a:t>terpisah </a:t>
            </a:r>
            <a:r>
              <a:rPr sz="2200" spc="-5" dirty="0">
                <a:latin typeface="Comic Sans MS"/>
                <a:cs typeface="Comic Sans MS"/>
              </a:rPr>
              <a:t>oleh server</a:t>
            </a:r>
            <a:r>
              <a:rPr sz="2200" spc="2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web.</a:t>
            </a:r>
            <a:endParaRPr sz="220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/>
                <a:cs typeface="Comic Sans MS"/>
              </a:rPr>
              <a:t>Browser akan </a:t>
            </a:r>
            <a:r>
              <a:rPr sz="2000" dirty="0">
                <a:latin typeface="Comic Sans MS"/>
                <a:cs typeface="Comic Sans MS"/>
              </a:rPr>
              <a:t>meminta modul </a:t>
            </a:r>
            <a:r>
              <a:rPr sz="2000" spc="-5" dirty="0">
                <a:latin typeface="Comic Sans MS"/>
                <a:cs typeface="Comic Sans MS"/>
              </a:rPr>
              <a:t>(Server web diartikan </a:t>
            </a:r>
            <a:r>
              <a:rPr sz="2000" dirty="0">
                <a:latin typeface="Comic Sans MS"/>
                <a:cs typeface="Comic Sans MS"/>
              </a:rPr>
              <a:t>sebagai </a:t>
            </a:r>
            <a:r>
              <a:rPr sz="2000" spc="-5" dirty="0">
                <a:latin typeface="Comic Sans MS"/>
                <a:cs typeface="Comic Sans MS"/>
              </a:rPr>
              <a:t>permintaan</a:t>
            </a:r>
            <a:r>
              <a:rPr sz="2000" spc="2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untuk</a:t>
            </a:r>
            <a:endParaRPr sz="20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mic Sans MS"/>
                <a:cs typeface="Comic Sans MS"/>
              </a:rPr>
              <a:t>memuat </a:t>
            </a:r>
            <a:r>
              <a:rPr sz="2000" spc="-5" dirty="0">
                <a:latin typeface="Comic Sans MS"/>
                <a:cs typeface="Comic Sans MS"/>
              </a:rPr>
              <a:t>dan menjalankan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modul).</a:t>
            </a:r>
            <a:endParaRPr sz="2000">
              <a:latin typeface="Comic Sans MS"/>
              <a:cs typeface="Comic Sans MS"/>
            </a:endParaRPr>
          </a:p>
          <a:p>
            <a:pPr marL="756285" marR="5715" lvl="1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  <a:tab pos="1757045" algn="l"/>
                <a:tab pos="2597150" algn="l"/>
                <a:tab pos="3757295" algn="l"/>
                <a:tab pos="4851400" algn="l"/>
                <a:tab pos="5744845" algn="l"/>
                <a:tab pos="6433820" algn="l"/>
                <a:tab pos="7645400" algn="l"/>
                <a:tab pos="8622030" algn="l"/>
                <a:tab pos="9457690" algn="l"/>
              </a:tabLst>
            </a:pPr>
            <a:r>
              <a:rPr sz="2000" spc="-5" dirty="0">
                <a:latin typeface="Comic Sans MS"/>
                <a:cs typeface="Comic Sans MS"/>
              </a:rPr>
              <a:t>Outp</a:t>
            </a:r>
            <a:r>
              <a:rPr sz="2000" spc="-1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10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-10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ul	</a:t>
            </a:r>
            <a:r>
              <a:rPr sz="2000" spc="-5" dirty="0">
                <a:latin typeface="Comic Sans MS"/>
                <a:cs typeface="Comic Sans MS"/>
              </a:rPr>
              <a:t>bia</a:t>
            </a:r>
            <a:r>
              <a:rPr sz="2000" spc="-10" dirty="0">
                <a:latin typeface="Comic Sans MS"/>
                <a:cs typeface="Comic Sans MS"/>
              </a:rPr>
              <a:t>sa</a:t>
            </a:r>
            <a:r>
              <a:rPr sz="2000" spc="-5" dirty="0">
                <a:latin typeface="Comic Sans MS"/>
                <a:cs typeface="Comic Sans MS"/>
              </a:rPr>
              <a:t>ny</a:t>
            </a:r>
            <a:r>
              <a:rPr sz="2000" dirty="0">
                <a:latin typeface="Comic Sans MS"/>
                <a:cs typeface="Comic Sans MS"/>
              </a:rPr>
              <a:t>a	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dirty="0">
                <a:latin typeface="Comic Sans MS"/>
                <a:cs typeface="Comic Sans MS"/>
              </a:rPr>
              <a:t>lam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H</a:t>
            </a:r>
            <a:r>
              <a:rPr sz="2000" spc="10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ML	y</a:t>
            </a:r>
            <a:r>
              <a:rPr sz="2000" spc="-5" dirty="0">
                <a:latin typeface="Comic Sans MS"/>
                <a:cs typeface="Comic Sans MS"/>
              </a:rPr>
              <a:t>an</a:t>
            </a:r>
            <a:r>
              <a:rPr sz="2000" dirty="0">
                <a:latin typeface="Comic Sans MS"/>
                <a:cs typeface="Comic Sans MS"/>
              </a:rPr>
              <a:t>g	</a:t>
            </a:r>
            <a:r>
              <a:rPr sz="2000" spc="-5" dirty="0">
                <a:latin typeface="Comic Sans MS"/>
                <a:cs typeface="Comic Sans MS"/>
              </a:rPr>
              <a:t>dif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-1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mat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ng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n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r	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10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sa  </a:t>
            </a:r>
            <a:r>
              <a:rPr sz="2000" spc="-5" dirty="0">
                <a:latin typeface="Comic Sans MS"/>
                <a:cs typeface="Comic Sans MS"/>
              </a:rPr>
              <a:t>berupa </a:t>
            </a:r>
            <a:r>
              <a:rPr sz="2000" dirty="0">
                <a:latin typeface="Comic Sans MS"/>
                <a:cs typeface="Comic Sans MS"/>
              </a:rPr>
              <a:t>gambar, audio, </a:t>
            </a:r>
            <a:r>
              <a:rPr sz="2000" spc="-5" dirty="0">
                <a:latin typeface="Comic Sans MS"/>
                <a:cs typeface="Comic Sans MS"/>
              </a:rPr>
              <a:t>video </a:t>
            </a:r>
            <a:r>
              <a:rPr sz="2000" dirty="0">
                <a:latin typeface="Comic Sans MS"/>
                <a:cs typeface="Comic Sans MS"/>
              </a:rPr>
              <a:t>maupun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lainnya.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376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95"/>
              </a:lnSpc>
            </a:pP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Enabling</a:t>
            </a:r>
            <a:r>
              <a:rPr sz="36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FFC000"/>
                </a:solidFill>
                <a:latin typeface="Calibri"/>
                <a:cs typeface="Calibri"/>
              </a:rPr>
              <a:t>Technologies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086" y="1798066"/>
            <a:ext cx="8919845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1934210" algn="l"/>
                <a:tab pos="2526030" algn="l"/>
                <a:tab pos="3403600" algn="l"/>
                <a:tab pos="5005705" algn="l"/>
                <a:tab pos="5814695" algn="l"/>
                <a:tab pos="7151370" algn="l"/>
                <a:tab pos="8052434" algn="l"/>
              </a:tabLst>
            </a:pPr>
            <a:r>
              <a:rPr sz="2200" spc="-5" dirty="0">
                <a:latin typeface="Comic Sans MS"/>
                <a:cs typeface="Comic Sans MS"/>
              </a:rPr>
              <a:t>Mekanisme	asli	untuk	memproses	input	pengguna	</a:t>
            </a:r>
            <a:r>
              <a:rPr sz="2200" spc="-10" dirty="0">
                <a:latin typeface="Comic Sans MS"/>
                <a:cs typeface="Comic Sans MS"/>
              </a:rPr>
              <a:t>dalam	</a:t>
            </a:r>
            <a:r>
              <a:rPr sz="2200" spc="-5" dirty="0">
                <a:latin typeface="Comic Sans MS"/>
                <a:cs typeface="Comic Sans MS"/>
              </a:rPr>
              <a:t>sistem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585"/>
              </a:spcBef>
            </a:pP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adalah </a:t>
            </a:r>
            <a:r>
              <a:rPr sz="2200" i="1" spc="-10" dirty="0">
                <a:solidFill>
                  <a:srgbClr val="006FC0"/>
                </a:solidFill>
                <a:latin typeface="Comic Sans MS"/>
                <a:cs typeface="Comic Sans MS"/>
              </a:rPr>
              <a:t>Common Gateway Interface</a:t>
            </a:r>
            <a:r>
              <a:rPr sz="2200" i="1" spc="13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(CGI),</a:t>
            </a:r>
            <a:endParaRPr sz="2200">
              <a:latin typeface="Comic Sans MS"/>
              <a:cs typeface="Comic Sans MS"/>
            </a:endParaRPr>
          </a:p>
          <a:p>
            <a:pPr marL="982980" marR="5715" lvl="1" indent="-342900" algn="just">
              <a:lnSpc>
                <a:spcPct val="160000"/>
              </a:lnSpc>
              <a:buFont typeface="Arial"/>
              <a:buChar char="•"/>
              <a:tabLst>
                <a:tab pos="983615" algn="l"/>
              </a:tabLst>
            </a:pPr>
            <a:r>
              <a:rPr sz="2200" spc="-5" dirty="0">
                <a:latin typeface="Comic Sans MS"/>
                <a:cs typeface="Comic Sans MS"/>
              </a:rPr>
              <a:t>cara standar untuk memungkinkan pengguna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untuk  menjalankan aplikasi di server. modul CGI </a:t>
            </a:r>
            <a:r>
              <a:rPr sz="2200" dirty="0">
                <a:latin typeface="Comic Sans MS"/>
                <a:cs typeface="Comic Sans MS"/>
              </a:rPr>
              <a:t>skala </a:t>
            </a:r>
            <a:r>
              <a:rPr sz="2200" spc="-10" dirty="0">
                <a:latin typeface="Comic Sans MS"/>
                <a:cs typeface="Comic Sans MS"/>
              </a:rPr>
              <a:t>kecil </a:t>
            </a:r>
            <a:r>
              <a:rPr sz="2200" spc="-5" dirty="0">
                <a:latin typeface="Comic Sans MS"/>
                <a:cs typeface="Comic Sans MS"/>
              </a:rPr>
              <a:t>adalah  </a:t>
            </a:r>
            <a:r>
              <a:rPr sz="2200" spc="-10" dirty="0">
                <a:latin typeface="Comic Sans MS"/>
                <a:cs typeface="Comic Sans MS"/>
              </a:rPr>
              <a:t>Perl </a:t>
            </a:r>
            <a:r>
              <a:rPr sz="2200" spc="-5" dirty="0">
                <a:latin typeface="Comic Sans MS"/>
                <a:cs typeface="Comic Sans MS"/>
              </a:rPr>
              <a:t>(ekstraksi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pelaporan bahasa praktis), yang</a:t>
            </a:r>
            <a:r>
              <a:rPr sz="2200" spc="14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dit</a:t>
            </a:r>
            <a:endParaRPr sz="2200">
              <a:latin typeface="Comic Sans MS"/>
              <a:cs typeface="Comic Sans MS"/>
            </a:endParaRPr>
          </a:p>
          <a:p>
            <a:pPr marL="982980" lvl="1" indent="-343535" algn="just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983615" algn="l"/>
              </a:tabLst>
            </a:pPr>
            <a:r>
              <a:rPr sz="2200" spc="-10" dirty="0">
                <a:latin typeface="Comic Sans MS"/>
                <a:cs typeface="Comic Sans MS"/>
              </a:rPr>
              <a:t>dapat ditulis dalam </a:t>
            </a:r>
            <a:r>
              <a:rPr sz="2200" spc="-5" dirty="0">
                <a:latin typeface="Comic Sans MS"/>
                <a:cs typeface="Comic Sans MS"/>
              </a:rPr>
              <a:t>bahasa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apapun</a:t>
            </a:r>
            <a:endParaRPr sz="2200">
              <a:latin typeface="Comic Sans MS"/>
              <a:cs typeface="Comic Sans MS"/>
            </a:endParaRPr>
          </a:p>
          <a:p>
            <a:pPr marL="982980" marR="5080" lvl="1" indent="-342900" algn="just">
              <a:lnSpc>
                <a:spcPts val="4230"/>
              </a:lnSpc>
              <a:spcBef>
                <a:spcPts val="400"/>
              </a:spcBef>
              <a:buFont typeface="Arial"/>
              <a:buChar char="•"/>
              <a:tabLst>
                <a:tab pos="983615" algn="l"/>
              </a:tabLst>
            </a:pPr>
            <a:r>
              <a:rPr sz="2200" spc="-5" dirty="0">
                <a:latin typeface="Comic Sans MS"/>
                <a:cs typeface="Comic Sans MS"/>
              </a:rPr>
              <a:t>bahasa yang paling </a:t>
            </a:r>
            <a:r>
              <a:rPr sz="2200" dirty="0">
                <a:latin typeface="Comic Sans MS"/>
                <a:cs typeface="Comic Sans MS"/>
              </a:rPr>
              <a:t>umum </a:t>
            </a:r>
            <a:r>
              <a:rPr sz="2200" spc="-5" dirty="0">
                <a:latin typeface="Comic Sans MS"/>
                <a:cs typeface="Comic Sans MS"/>
              </a:rPr>
              <a:t>untuk </a:t>
            </a:r>
            <a:r>
              <a:rPr sz="2200" dirty="0">
                <a:latin typeface="Comic Sans MS"/>
                <a:cs typeface="Comic Sans MS"/>
              </a:rPr>
              <a:t>afsirkan </a:t>
            </a:r>
            <a:r>
              <a:rPr sz="2200" spc="-10" dirty="0">
                <a:latin typeface="Comic Sans MS"/>
                <a:cs typeface="Comic Sans MS"/>
              </a:rPr>
              <a:t>setiap </a:t>
            </a:r>
            <a:r>
              <a:rPr sz="2200" spc="-5" dirty="0">
                <a:latin typeface="Comic Sans MS"/>
                <a:cs typeface="Comic Sans MS"/>
              </a:rPr>
              <a:t>kali  dijalankan.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376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95"/>
              </a:lnSpc>
            </a:pP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Enabling</a:t>
            </a:r>
            <a:r>
              <a:rPr sz="36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rgbClr val="FFC000"/>
                </a:solidFill>
                <a:latin typeface="Calibri"/>
                <a:cs typeface="Calibri"/>
              </a:rPr>
              <a:t>Technologies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1623441"/>
            <a:ext cx="8845550" cy="465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Dua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masalah </a:t>
            </a:r>
            <a:r>
              <a:rPr sz="2200" spc="-10" dirty="0">
                <a:latin typeface="Comic Sans MS"/>
                <a:cs typeface="Comic Sans MS"/>
              </a:rPr>
              <a:t>terbesar dengan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CGI:</a:t>
            </a:r>
            <a:endParaRPr sz="2200">
              <a:latin typeface="Comic Sans MS"/>
              <a:cs typeface="Comic Sans MS"/>
            </a:endParaRPr>
          </a:p>
          <a:p>
            <a:pPr marL="1270000" lvl="1" indent="-343535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secara otomatis menyediakan jasa manajemen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sesi</a:t>
            </a:r>
            <a:endParaRPr sz="2200">
              <a:latin typeface="Comic Sans MS"/>
              <a:cs typeface="Comic Sans MS"/>
            </a:endParaRPr>
          </a:p>
          <a:p>
            <a:pPr marL="1841500" marR="6985" lvl="1" indent="-915035">
              <a:lnSpc>
                <a:spcPct val="160000"/>
              </a:lnSpc>
              <a:buFont typeface="Arial"/>
              <a:buChar char="•"/>
              <a:tabLst>
                <a:tab pos="1269365" algn="l"/>
                <a:tab pos="1270000" algn="l"/>
                <a:tab pos="7259955" algn="l"/>
              </a:tabLst>
            </a:pPr>
            <a:r>
              <a:rPr sz="2200" spc="-10" dirty="0">
                <a:latin typeface="Comic Sans MS"/>
                <a:cs typeface="Comic Sans MS"/>
              </a:rPr>
              <a:t>setiap  </a:t>
            </a:r>
            <a:r>
              <a:rPr sz="2200" spc="-5" dirty="0">
                <a:latin typeface="Comic Sans MS"/>
                <a:cs typeface="Comic Sans MS"/>
              </a:rPr>
              <a:t>pelaksanaan  modul</a:t>
            </a:r>
            <a:r>
              <a:rPr sz="2200" spc="-2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CGI</a:t>
            </a:r>
            <a:r>
              <a:rPr sz="2200" spc="3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membutuhkan	proses </a:t>
            </a:r>
            <a:r>
              <a:rPr sz="2200" dirty="0">
                <a:latin typeface="Comic Sans MS"/>
                <a:cs typeface="Comic Sans MS"/>
              </a:rPr>
              <a:t>baru  </a:t>
            </a:r>
            <a:r>
              <a:rPr sz="2200" spc="-10" dirty="0">
                <a:latin typeface="Comic Sans MS"/>
                <a:cs typeface="Comic Sans MS"/>
              </a:rPr>
              <a:t>dan terpisah </a:t>
            </a:r>
            <a:r>
              <a:rPr sz="2200" spc="-5" dirty="0">
                <a:latin typeface="Comic Sans MS"/>
                <a:cs typeface="Comic Sans MS"/>
              </a:rPr>
              <a:t>pada aplikasi / server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Web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Solusi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tersedia:</a:t>
            </a:r>
            <a:endParaRPr sz="2200">
              <a:latin typeface="Comic Sans MS"/>
              <a:cs typeface="Comic Sans MS"/>
            </a:endParaRPr>
          </a:p>
          <a:p>
            <a:pPr marL="1270000" lvl="1" indent="-343535" algn="just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1270000" algn="l"/>
              </a:tabLst>
            </a:pP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menambahkan plug-in ke server</a:t>
            </a:r>
            <a:r>
              <a:rPr sz="2200" spc="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Web.</a:t>
            </a:r>
            <a:endParaRPr sz="2200">
              <a:latin typeface="Comic Sans MS"/>
              <a:cs typeface="Comic Sans MS"/>
            </a:endParaRPr>
          </a:p>
          <a:p>
            <a:pPr marL="1841500" marR="5080" lvl="1" indent="-915035" algn="just">
              <a:lnSpc>
                <a:spcPct val="160000"/>
              </a:lnSpc>
              <a:buFont typeface="Arial"/>
              <a:buChar char="•"/>
              <a:tabLst>
                <a:tab pos="1270000" algn="l"/>
              </a:tabLst>
            </a:pPr>
            <a:r>
              <a:rPr sz="2200" spc="-5" dirty="0">
                <a:latin typeface="Comic Sans MS"/>
                <a:cs typeface="Comic Sans MS"/>
              </a:rPr>
              <a:t>plug-in memungkinkan server Web untuk </a:t>
            </a:r>
            <a:r>
              <a:rPr sz="2200" dirty="0">
                <a:latin typeface="Comic Sans MS"/>
                <a:cs typeface="Comic Sans MS"/>
              </a:rPr>
              <a:t>berkonsentrasi  </a:t>
            </a:r>
            <a:r>
              <a:rPr sz="2200" spc="-5" dirty="0">
                <a:latin typeface="Comic Sans MS"/>
                <a:cs typeface="Comic Sans MS"/>
              </a:rPr>
              <a:t>pada melayani </a:t>
            </a:r>
            <a:r>
              <a:rPr sz="2200" dirty="0">
                <a:latin typeface="Comic Sans MS"/>
                <a:cs typeface="Comic Sans MS"/>
              </a:rPr>
              <a:t>permintaan </a:t>
            </a:r>
            <a:r>
              <a:rPr sz="2200" spc="-10" dirty="0">
                <a:latin typeface="Comic Sans MS"/>
                <a:cs typeface="Comic Sans MS"/>
              </a:rPr>
              <a:t>HTTP </a:t>
            </a:r>
            <a:r>
              <a:rPr sz="2200" spc="-5" dirty="0">
                <a:latin typeface="Comic Sans MS"/>
                <a:cs typeface="Comic Sans MS"/>
              </a:rPr>
              <a:t>standar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menunda  halaman dieksekusi untuk proses lain yang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berjalan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0720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995"/>
              </a:lnSpc>
            </a:pPr>
            <a:r>
              <a:rPr sz="3600" b="1" spc="-40" dirty="0">
                <a:solidFill>
                  <a:srgbClr val="FFC000"/>
                </a:solidFill>
                <a:latin typeface="Calibri"/>
                <a:cs typeface="Calibri"/>
              </a:rPr>
              <a:t>Teknologi </a:t>
            </a:r>
            <a:r>
              <a:rPr sz="3600" b="1" spc="-50" dirty="0">
                <a:solidFill>
                  <a:srgbClr val="FFC000"/>
                </a:solidFill>
                <a:latin typeface="Calibri"/>
                <a:cs typeface="Calibri"/>
              </a:rPr>
              <a:t>Web</a:t>
            </a:r>
            <a:r>
              <a:rPr sz="36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C000"/>
                </a:solidFill>
                <a:latin typeface="Calibri"/>
                <a:cs typeface="Calibri"/>
              </a:rPr>
              <a:t>Server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1594103"/>
            <a:ext cx="9933432" cy="453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09118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145"/>
              </a:lnSpc>
            </a:pPr>
            <a:r>
              <a:rPr sz="3600" b="1" spc="-5" dirty="0">
                <a:solidFill>
                  <a:srgbClr val="FFC000"/>
                </a:solidFill>
                <a:latin typeface="Calibri"/>
                <a:cs typeface="Calibri"/>
              </a:rPr>
              <a:t>Dynamic</a:t>
            </a:r>
            <a:r>
              <a:rPr sz="36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C000"/>
                </a:solidFill>
                <a:latin typeface="Calibri"/>
                <a:cs typeface="Calibri"/>
              </a:rPr>
              <a:t>Client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721" y="1517325"/>
            <a:ext cx="10544175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Font typeface="Wingdings"/>
              <a:buChar char=""/>
              <a:tabLst>
                <a:tab pos="354965" algn="l"/>
                <a:tab pos="356235" algn="l"/>
                <a:tab pos="1249680" algn="l"/>
                <a:tab pos="1898014" algn="l"/>
                <a:tab pos="3028315" algn="l"/>
                <a:tab pos="4258945" algn="l"/>
                <a:tab pos="4975225" algn="l"/>
                <a:tab pos="5993130" algn="l"/>
                <a:tab pos="6944359" algn="l"/>
                <a:tab pos="8201659" algn="l"/>
                <a:tab pos="8799195" algn="l"/>
                <a:tab pos="9754870" algn="l"/>
              </a:tabLst>
            </a:pPr>
            <a:r>
              <a:rPr sz="2000" dirty="0">
                <a:latin typeface="Comic Sans MS"/>
                <a:cs typeface="Comic Sans MS"/>
              </a:rPr>
              <a:t>Dalam	</a:t>
            </a:r>
            <a:r>
              <a:rPr sz="2000" spc="-5" dirty="0">
                <a:latin typeface="Comic Sans MS"/>
                <a:cs typeface="Comic Sans MS"/>
              </a:rPr>
              <a:t>web	dinamis,	interaksi	yang	terjadi	</a:t>
            </a:r>
            <a:r>
              <a:rPr sz="2000" dirty="0">
                <a:latin typeface="Comic Sans MS"/>
                <a:cs typeface="Comic Sans MS"/>
              </a:rPr>
              <a:t>antara	pengguna	dan	</a:t>
            </a:r>
            <a:r>
              <a:rPr sz="2000" spc="-5" dirty="0">
                <a:latin typeface="Comic Sans MS"/>
                <a:cs typeface="Comic Sans MS"/>
              </a:rPr>
              <a:t>server	sangat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mic Sans MS"/>
                <a:cs typeface="Comic Sans MS"/>
              </a:rPr>
              <a:t>kompleks.</a:t>
            </a:r>
            <a:endParaRPr sz="2000">
              <a:latin typeface="Comic Sans MS"/>
              <a:cs typeface="Comic Sans MS"/>
            </a:endParaRPr>
          </a:p>
          <a:p>
            <a:pPr marL="355600" marR="7620" indent="-343535">
              <a:lnSpc>
                <a:spcPct val="150000"/>
              </a:lnSpc>
              <a:buFont typeface="Wingdings"/>
              <a:buChar char=""/>
              <a:tabLst>
                <a:tab pos="354965" algn="l"/>
                <a:tab pos="356235" algn="l"/>
                <a:tab pos="1803400" algn="l"/>
                <a:tab pos="2493645" algn="l"/>
                <a:tab pos="3871595" algn="l"/>
                <a:tab pos="4881880" algn="l"/>
                <a:tab pos="5569585" algn="l"/>
                <a:tab pos="6720205" algn="l"/>
                <a:tab pos="7959090" algn="l"/>
                <a:tab pos="8992870" algn="l"/>
              </a:tabLst>
            </a:pPr>
            <a:r>
              <a:rPr sz="2000" spc="-5" dirty="0">
                <a:latin typeface="Comic Sans MS"/>
                <a:cs typeface="Comic Sans MS"/>
              </a:rPr>
              <a:t>Se</a:t>
            </a:r>
            <a:r>
              <a:rPr sz="2000" spc="-10" dirty="0">
                <a:latin typeface="Comic Sans MS"/>
                <a:cs typeface="Comic Sans MS"/>
              </a:rPr>
              <a:t>se</a:t>
            </a:r>
            <a:r>
              <a:rPr sz="2000" dirty="0">
                <a:latin typeface="Comic Sans MS"/>
                <a:cs typeface="Comic Sans MS"/>
              </a:rPr>
              <a:t>orang	</a:t>
            </a:r>
            <a:r>
              <a:rPr sz="2000" spc="-5" dirty="0">
                <a:latin typeface="Comic Sans MS"/>
                <a:cs typeface="Comic Sans MS"/>
              </a:rPr>
              <a:t>bis</a:t>
            </a:r>
            <a:r>
              <a:rPr sz="2000" dirty="0">
                <a:latin typeface="Comic Sans MS"/>
                <a:cs typeface="Comic Sans MS"/>
              </a:rPr>
              <a:t>a	me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</a:t>
            </a:r>
            <a:r>
              <a:rPr sz="2000" spc="-10" dirty="0">
                <a:latin typeface="Comic Sans MS"/>
                <a:cs typeface="Comic Sans MS"/>
              </a:rPr>
              <a:t>u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h	</a:t>
            </a:r>
            <a:r>
              <a:rPr sz="2000" spc="-5" dirty="0">
                <a:latin typeface="Comic Sans MS"/>
                <a:cs typeface="Comic Sans MS"/>
              </a:rPr>
              <a:t>kont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dirty="0">
                <a:latin typeface="Comic Sans MS"/>
                <a:cs typeface="Comic Sans MS"/>
              </a:rPr>
              <a:t>lam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tert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nt</a:t>
            </a:r>
            <a:r>
              <a:rPr sz="2000" dirty="0">
                <a:latin typeface="Comic Sans MS"/>
                <a:cs typeface="Comic Sans MS"/>
              </a:rPr>
              <a:t>u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ng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me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</a:t>
            </a:r>
            <a:r>
              <a:rPr sz="2000" spc="5" dirty="0">
                <a:latin typeface="Comic Sans MS"/>
                <a:cs typeface="Comic Sans MS"/>
              </a:rPr>
              <a:t>g</a:t>
            </a:r>
            <a:r>
              <a:rPr sz="2000" dirty="0">
                <a:latin typeface="Comic Sans MS"/>
                <a:cs typeface="Comic Sans MS"/>
              </a:rPr>
              <a:t>un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  </a:t>
            </a:r>
            <a:r>
              <a:rPr sz="2000" spc="-5" dirty="0">
                <a:latin typeface="Comic Sans MS"/>
                <a:cs typeface="Comic Sans MS"/>
              </a:rPr>
              <a:t>browser.</a:t>
            </a:r>
            <a:endParaRPr sz="2000">
              <a:latin typeface="Comic Sans MS"/>
              <a:cs typeface="Comic Sans MS"/>
            </a:endParaRPr>
          </a:p>
          <a:p>
            <a:pPr marL="355600" marR="5715" indent="-343535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6235" algn="l"/>
                <a:tab pos="1483360" algn="l"/>
                <a:tab pos="3164205" algn="l"/>
                <a:tab pos="3819525" algn="l"/>
                <a:tab pos="5075555" algn="l"/>
                <a:tab pos="5923280" algn="l"/>
                <a:tab pos="7103109" algn="l"/>
                <a:tab pos="7774940" algn="l"/>
                <a:tab pos="8726170" algn="l"/>
                <a:tab pos="9439275" algn="l"/>
              </a:tabLst>
            </a:pPr>
            <a:r>
              <a:rPr sz="2000" i="1" spc="-5" dirty="0">
                <a:latin typeface="Comic Sans MS"/>
                <a:cs typeface="Comic Sans MS"/>
              </a:rPr>
              <a:t>Requ</a:t>
            </a:r>
            <a:r>
              <a:rPr sz="2000" i="1" spc="-10" dirty="0">
                <a:latin typeface="Comic Sans MS"/>
                <a:cs typeface="Comic Sans MS"/>
              </a:rPr>
              <a:t>e</a:t>
            </a:r>
            <a:r>
              <a:rPr sz="2000" i="1" dirty="0">
                <a:latin typeface="Comic Sans MS"/>
                <a:cs typeface="Comic Sans MS"/>
              </a:rPr>
              <a:t>st	</a:t>
            </a:r>
            <a:r>
              <a:rPr sz="2000" spc="-5" dirty="0">
                <a:latin typeface="Comic Sans MS"/>
                <a:cs typeface="Comic Sans MS"/>
              </a:rPr>
              <a:t>(</a:t>
            </a:r>
            <a:r>
              <a:rPr sz="2000" spc="5" dirty="0">
                <a:latin typeface="Comic Sans MS"/>
                <a:cs typeface="Comic Sans MS"/>
              </a:rPr>
              <a:t>p</a:t>
            </a:r>
            <a:r>
              <a:rPr sz="2000" dirty="0">
                <a:latin typeface="Comic Sans MS"/>
                <a:cs typeface="Comic Sans MS"/>
              </a:rPr>
              <a:t>erm</a:t>
            </a:r>
            <a:r>
              <a:rPr sz="2000" spc="-5" dirty="0">
                <a:latin typeface="Comic Sans MS"/>
                <a:cs typeface="Comic Sans MS"/>
              </a:rPr>
              <a:t>inta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n)	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i	</a:t>
            </a:r>
            <a:r>
              <a:rPr sz="2000" spc="5" dirty="0">
                <a:latin typeface="Comic Sans MS"/>
                <a:cs typeface="Comic Sans MS"/>
              </a:rPr>
              <a:t>p</a:t>
            </a:r>
            <a:r>
              <a:rPr sz="2000" dirty="0">
                <a:latin typeface="Comic Sans MS"/>
                <a:cs typeface="Comic Sans MS"/>
              </a:rPr>
              <a:t>eng</a:t>
            </a:r>
            <a:r>
              <a:rPr sz="2000" spc="5" dirty="0">
                <a:latin typeface="Comic Sans MS"/>
                <a:cs typeface="Comic Sans MS"/>
              </a:rPr>
              <a:t>g</a:t>
            </a:r>
            <a:r>
              <a:rPr sz="2000" dirty="0">
                <a:latin typeface="Comic Sans MS"/>
                <a:cs typeface="Comic Sans MS"/>
              </a:rPr>
              <a:t>una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t	</a:t>
            </a:r>
            <a:r>
              <a:rPr sz="2000" spc="-5" dirty="0">
                <a:latin typeface="Comic Sans MS"/>
                <a:cs typeface="Comic Sans MS"/>
              </a:rPr>
              <a:t>dipros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s	oleh	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5" dirty="0">
                <a:latin typeface="Comic Sans MS"/>
                <a:cs typeface="Comic Sans MS"/>
              </a:rPr>
              <a:t>v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r	yang	</a:t>
            </a:r>
            <a:r>
              <a:rPr sz="2000" spc="-5" dirty="0">
                <a:latin typeface="Comic Sans MS"/>
                <a:cs typeface="Comic Sans MS"/>
              </a:rPr>
              <a:t>k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mud</a:t>
            </a:r>
            <a:r>
              <a:rPr sz="2000" spc="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  ditampilkan </a:t>
            </a:r>
            <a:r>
              <a:rPr sz="2000" spc="-5" dirty="0">
                <a:latin typeface="Comic Sans MS"/>
                <a:cs typeface="Comic Sans MS"/>
              </a:rPr>
              <a:t>dalam isi yang berbeda-beda </a:t>
            </a:r>
            <a:r>
              <a:rPr sz="2000" dirty="0">
                <a:latin typeface="Comic Sans MS"/>
                <a:cs typeface="Comic Sans MS"/>
              </a:rPr>
              <a:t>menurut </a:t>
            </a:r>
            <a:r>
              <a:rPr sz="2000" spc="-5" dirty="0">
                <a:latin typeface="Comic Sans MS"/>
                <a:cs typeface="Comic Sans MS"/>
              </a:rPr>
              <a:t>alur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programnya.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Halaman-halaman web tersebut </a:t>
            </a:r>
            <a:r>
              <a:rPr sz="2000" dirty="0">
                <a:latin typeface="Comic Sans MS"/>
                <a:cs typeface="Comic Sans MS"/>
              </a:rPr>
              <a:t>memiliki </a:t>
            </a:r>
            <a:r>
              <a:rPr sz="2000" spc="-5" dirty="0">
                <a:latin typeface="Comic Sans MS"/>
                <a:cs typeface="Comic Sans MS"/>
              </a:rPr>
              <a:t>database.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dirty="0">
                <a:latin typeface="Comic Sans MS"/>
                <a:cs typeface="Comic Sans MS"/>
              </a:rPr>
              <a:t>Web</a:t>
            </a:r>
            <a:r>
              <a:rPr sz="2000" spc="3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dinamis,</a:t>
            </a:r>
            <a:r>
              <a:rPr sz="2000" spc="3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memiliki</a:t>
            </a:r>
            <a:r>
              <a:rPr sz="2000" spc="34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data</a:t>
            </a:r>
            <a:r>
              <a:rPr sz="2000" spc="3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dan</a:t>
            </a:r>
            <a:r>
              <a:rPr sz="2000" spc="3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informasi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berbeda-beda</a:t>
            </a:r>
            <a:r>
              <a:rPr sz="2000" spc="3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tergantung</a:t>
            </a:r>
            <a:r>
              <a:rPr sz="2000" spc="3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input</a:t>
            </a:r>
            <a:r>
              <a:rPr sz="2000" spc="3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apa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mic Sans MS"/>
                <a:cs typeface="Comic Sans MS"/>
              </a:rPr>
              <a:t>yang disampaikan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i="1" spc="-5" dirty="0">
                <a:latin typeface="Comic Sans MS"/>
                <a:cs typeface="Comic Sans MS"/>
              </a:rPr>
              <a:t>client</a:t>
            </a:r>
            <a:r>
              <a:rPr sz="2000" spc="-5" dirty="0">
                <a:latin typeface="Comic Sans MS"/>
                <a:cs typeface="Comic Sans MS"/>
              </a:rPr>
              <a:t>.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Dokumen yang sampai di</a:t>
            </a:r>
            <a:r>
              <a:rPr sz="2000" i="1" spc="-5" dirty="0">
                <a:latin typeface="Comic Sans MS"/>
                <a:cs typeface="Comic Sans MS"/>
              </a:rPr>
              <a:t>client </a:t>
            </a:r>
            <a:r>
              <a:rPr sz="2000" spc="-5" dirty="0">
                <a:latin typeface="Comic Sans MS"/>
                <a:cs typeface="Comic Sans MS"/>
              </a:rPr>
              <a:t>akan berbeda dengan dokumen yang ada di web</a:t>
            </a:r>
            <a:r>
              <a:rPr sz="2000" spc="1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7745095" cy="585470"/>
          </a:xfrm>
          <a:custGeom>
            <a:avLst/>
            <a:gdLst/>
            <a:ahLst/>
            <a:cxnLst/>
            <a:rect l="l" t="t" r="r" b="b"/>
            <a:pathLst>
              <a:path w="7745095" h="585469">
                <a:moveTo>
                  <a:pt x="0" y="585215"/>
                </a:moveTo>
                <a:lnTo>
                  <a:pt x="7744968" y="585215"/>
                </a:lnTo>
                <a:lnTo>
                  <a:pt x="774496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7561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Dynamic </a:t>
            </a:r>
            <a:r>
              <a:rPr sz="3600" b="1" spc="-204" dirty="0">
                <a:solidFill>
                  <a:srgbClr val="FFC000"/>
                </a:solidFill>
                <a:latin typeface="Tahoma"/>
                <a:cs typeface="Tahoma"/>
              </a:rPr>
              <a:t>Client </a:t>
            </a:r>
            <a:r>
              <a:rPr sz="3600" b="1" spc="-285" dirty="0">
                <a:solidFill>
                  <a:srgbClr val="FFC000"/>
                </a:solidFill>
                <a:latin typeface="Tahoma"/>
                <a:cs typeface="Tahoma"/>
              </a:rPr>
              <a:t>Technology:</a:t>
            </a:r>
            <a:r>
              <a:rPr sz="3600" b="1" spc="11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04" dirty="0">
                <a:solidFill>
                  <a:srgbClr val="FFC000"/>
                </a:solidFill>
                <a:latin typeface="Tahoma"/>
                <a:cs typeface="Tahoma"/>
              </a:rPr>
              <a:t>Scripting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437" y="1422018"/>
            <a:ext cx="10514965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"/>
              <a:tabLst>
                <a:tab pos="253365" algn="l"/>
                <a:tab pos="2024380" algn="l"/>
                <a:tab pos="3134360" algn="l"/>
                <a:tab pos="4625975" algn="l"/>
                <a:tab pos="6082030" algn="l"/>
                <a:tab pos="6921500" algn="l"/>
                <a:tab pos="7938134" algn="l"/>
                <a:tab pos="9117965" algn="l"/>
              </a:tabLst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JavaS</a:t>
            </a:r>
            <a:r>
              <a:rPr sz="2400" spc="5" dirty="0">
                <a:solidFill>
                  <a:srgbClr val="006FC0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ri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pt	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	</a:t>
            </a:r>
            <a:r>
              <a:rPr sz="2400" spc="-5" dirty="0">
                <a:latin typeface="Comic Sans MS"/>
                <a:cs typeface="Comic Sans MS"/>
              </a:rPr>
              <a:t>tek</a:t>
            </a:r>
            <a:r>
              <a:rPr sz="2400" dirty="0">
                <a:latin typeface="Comic Sans MS"/>
                <a:cs typeface="Comic Sans MS"/>
              </a:rPr>
              <a:t>nologi	scripting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pal</a:t>
            </a:r>
            <a:r>
              <a:rPr sz="2400" spc="5" dirty="0">
                <a:latin typeface="Comic Sans MS"/>
                <a:cs typeface="Comic Sans MS"/>
              </a:rPr>
              <a:t>i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banya</a:t>
            </a:r>
            <a:r>
              <a:rPr sz="2400" dirty="0">
                <a:latin typeface="Comic Sans MS"/>
                <a:cs typeface="Comic Sans MS"/>
              </a:rPr>
              <a:t>k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0" dirty="0">
                <a:latin typeface="Comic Sans MS"/>
                <a:cs typeface="Comic Sans MS"/>
              </a:rPr>
              <a:t>g</a:t>
            </a:r>
            <a:r>
              <a:rPr sz="2400" spc="5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nakan  dalam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browser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  <a:spcBef>
                <a:spcPts val="155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Salah </a:t>
            </a:r>
            <a:r>
              <a:rPr sz="1800" dirty="0">
                <a:latin typeface="Comic Sans MS"/>
                <a:cs typeface="Comic Sans MS"/>
              </a:rPr>
              <a:t>satu </a:t>
            </a:r>
            <a:r>
              <a:rPr sz="1800" spc="-5" dirty="0">
                <a:latin typeface="Comic Sans MS"/>
                <a:cs typeface="Comic Sans MS"/>
              </a:rPr>
              <a:t>bagian dari revolusi teknologi Java; </a:t>
            </a:r>
            <a:r>
              <a:rPr sz="1800" dirty="0">
                <a:latin typeface="Comic Sans MS"/>
                <a:cs typeface="Comic Sans MS"/>
              </a:rPr>
              <a:t>sebuah </a:t>
            </a:r>
            <a:r>
              <a:rPr sz="1800" spc="-5" dirty="0">
                <a:latin typeface="Comic Sans MS"/>
                <a:cs typeface="Comic Sans MS"/>
              </a:rPr>
              <a:t>implementasi dari bahasa scripting </a:t>
            </a:r>
            <a:r>
              <a:rPr sz="1800" spc="-10" dirty="0">
                <a:latin typeface="Comic Sans MS"/>
                <a:cs typeface="Comic Sans MS"/>
              </a:rPr>
              <a:t>yang  </a:t>
            </a:r>
            <a:r>
              <a:rPr sz="1800" spc="-5" dirty="0">
                <a:latin typeface="Comic Sans MS"/>
                <a:cs typeface="Comic Sans MS"/>
              </a:rPr>
              <a:t>berakar </a:t>
            </a:r>
            <a:r>
              <a:rPr sz="1800" dirty="0">
                <a:latin typeface="Comic Sans MS"/>
                <a:cs typeface="Comic Sans MS"/>
              </a:rPr>
              <a:t>pada </a:t>
            </a:r>
            <a:r>
              <a:rPr sz="1800" spc="-5" dirty="0">
                <a:latin typeface="Comic Sans MS"/>
                <a:cs typeface="Comic Sans MS"/>
              </a:rPr>
              <a:t>bahasa pemrograman Java</a:t>
            </a:r>
            <a:endParaRPr sz="1800">
              <a:latin typeface="Comic Sans MS"/>
              <a:cs typeface="Comic Sans MS"/>
            </a:endParaRPr>
          </a:p>
          <a:p>
            <a:pPr marL="12700" marR="7620">
              <a:lnSpc>
                <a:spcPts val="4320"/>
              </a:lnSpc>
              <a:spcBef>
                <a:spcPts val="229"/>
              </a:spcBef>
              <a:buSzPct val="95833"/>
              <a:buFont typeface="Wingdings"/>
              <a:buChar char=""/>
              <a:tabLst>
                <a:tab pos="253365" algn="l"/>
                <a:tab pos="1984375" algn="l"/>
                <a:tab pos="3456940" algn="l"/>
                <a:tab pos="4274185" algn="l"/>
                <a:tab pos="5561965" algn="l"/>
                <a:tab pos="6689725" algn="l"/>
                <a:tab pos="7398384" algn="l"/>
                <a:tab pos="9515475" algn="l"/>
              </a:tabLst>
            </a:pPr>
            <a:r>
              <a:rPr sz="2400" spc="-5" dirty="0">
                <a:latin typeface="Comic Sans MS"/>
                <a:cs typeface="Comic Sans MS"/>
              </a:rPr>
              <a:t>JavaS</a:t>
            </a:r>
            <a:r>
              <a:rPr sz="2400" spc="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ri</a:t>
            </a:r>
            <a:r>
              <a:rPr sz="2400" dirty="0">
                <a:latin typeface="Comic Sans MS"/>
                <a:cs typeface="Comic Sans MS"/>
              </a:rPr>
              <a:t>pt	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na</a:t>
            </a:r>
            <a:r>
              <a:rPr sz="2400" dirty="0">
                <a:latin typeface="Comic Sans MS"/>
                <a:cs typeface="Comic Sans MS"/>
              </a:rPr>
              <a:t>m	pa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	hala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an	</a:t>
            </a:r>
            <a:r>
              <a:rPr sz="2400" spc="-5" dirty="0">
                <a:latin typeface="Comic Sans MS"/>
                <a:cs typeface="Comic Sans MS"/>
              </a:rPr>
              <a:t>HT</a:t>
            </a:r>
            <a:r>
              <a:rPr sz="2400" spc="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L,	</a:t>
            </a:r>
            <a:r>
              <a:rPr sz="2400" spc="-5" dirty="0">
                <a:latin typeface="Comic Sans MS"/>
                <a:cs typeface="Comic Sans MS"/>
              </a:rPr>
              <a:t>jad</a:t>
            </a:r>
            <a:r>
              <a:rPr sz="2400" dirty="0">
                <a:latin typeface="Comic Sans MS"/>
                <a:cs typeface="Comic Sans MS"/>
              </a:rPr>
              <a:t>i	b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rdampi</a:t>
            </a:r>
            <a:r>
              <a:rPr sz="2400" spc="1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gan	</a:t>
            </a:r>
            <a:r>
              <a:rPr sz="2400" spc="-5" dirty="0">
                <a:latin typeface="Comic Sans MS"/>
                <a:cs typeface="Comic Sans MS"/>
              </a:rPr>
              <a:t>deng</a:t>
            </a:r>
            <a:r>
              <a:rPr sz="2400" spc="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  </a:t>
            </a:r>
            <a:r>
              <a:rPr sz="2400" spc="-10" dirty="0">
                <a:latin typeface="Comic Sans MS"/>
                <a:cs typeface="Comic Sans MS"/>
              </a:rPr>
              <a:t>dokumen</a:t>
            </a:r>
            <a:endParaRPr sz="24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855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&lt;script&gt;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&lt;/script&gt; </a:t>
            </a:r>
            <a:r>
              <a:rPr sz="1800" dirty="0">
                <a:latin typeface="Comic Sans MS"/>
                <a:cs typeface="Comic Sans MS"/>
              </a:rPr>
              <a:t>tags, </a:t>
            </a:r>
            <a:r>
              <a:rPr sz="1800" spc="-5" dirty="0">
                <a:latin typeface="Comic Sans MS"/>
                <a:cs typeface="Comic Sans MS"/>
              </a:rPr>
              <a:t>digunakan untuk </a:t>
            </a:r>
            <a:r>
              <a:rPr sz="1800" dirty="0">
                <a:latin typeface="Comic Sans MS"/>
                <a:cs typeface="Comic Sans MS"/>
              </a:rPr>
              <a:t>menentukan </a:t>
            </a:r>
            <a:r>
              <a:rPr sz="1800" spc="-5" dirty="0">
                <a:latin typeface="Comic Sans MS"/>
                <a:cs typeface="Comic Sans MS"/>
              </a:rPr>
              <a:t>daerah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JavaScript.</a:t>
            </a:r>
            <a:endParaRPr sz="18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28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Comic Sans MS"/>
                <a:cs typeface="Comic Sans MS"/>
              </a:rPr>
              <a:t>Contoh: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Comic Sans MS"/>
                <a:cs typeface="Comic Sans MS"/>
              </a:rPr>
              <a:t>&lt;SCRIPT LANGUAGE="JavaScript"&gt; alert('Hello </a:t>
            </a:r>
            <a:r>
              <a:rPr sz="1400" dirty="0">
                <a:latin typeface="Comic Sans MS"/>
                <a:cs typeface="Comic Sans MS"/>
              </a:rPr>
              <a:t>World.')</a:t>
            </a:r>
            <a:r>
              <a:rPr sz="1400" spc="-1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&lt;/SCRIPT&gt;</a:t>
            </a:r>
            <a:endParaRPr sz="14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185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Comic Sans MS"/>
                <a:cs typeface="Comic Sans MS"/>
              </a:rPr>
              <a:t>Tidak semua </a:t>
            </a:r>
            <a:r>
              <a:rPr sz="2400" spc="-5" dirty="0">
                <a:latin typeface="Comic Sans MS"/>
                <a:cs typeface="Comic Sans MS"/>
              </a:rPr>
              <a:t>browser kompatibel dengan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javascript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8280400" cy="585470"/>
          </a:xfrm>
          <a:custGeom>
            <a:avLst/>
            <a:gdLst/>
            <a:ahLst/>
            <a:cxnLst/>
            <a:rect l="l" t="t" r="r" b="b"/>
            <a:pathLst>
              <a:path w="8280400" h="585469">
                <a:moveTo>
                  <a:pt x="0" y="585215"/>
                </a:moveTo>
                <a:lnTo>
                  <a:pt x="8279892" y="585215"/>
                </a:lnTo>
                <a:lnTo>
                  <a:pt x="827989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811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Dynamic </a:t>
            </a:r>
            <a:r>
              <a:rPr sz="3600" b="1" spc="-204" dirty="0">
                <a:solidFill>
                  <a:srgbClr val="FFC000"/>
                </a:solidFill>
                <a:latin typeface="Tahoma"/>
                <a:cs typeface="Tahoma"/>
              </a:rPr>
              <a:t>Client </a:t>
            </a:r>
            <a:r>
              <a:rPr sz="3600" b="1" spc="-285" dirty="0">
                <a:solidFill>
                  <a:srgbClr val="FFC000"/>
                </a:solidFill>
                <a:latin typeface="Tahoma"/>
                <a:cs typeface="Tahoma"/>
              </a:rPr>
              <a:t>Technology: </a:t>
            </a:r>
            <a:r>
              <a:rPr sz="3600" b="1" spc="-190" dirty="0">
                <a:solidFill>
                  <a:srgbClr val="FFC000"/>
                </a:solidFill>
                <a:latin typeface="Tahoma"/>
                <a:cs typeface="Tahoma"/>
              </a:rPr>
              <a:t>Java</a:t>
            </a:r>
            <a:r>
              <a:rPr sz="3600" b="1" spc="29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25" dirty="0">
                <a:solidFill>
                  <a:srgbClr val="FFC000"/>
                </a:solidFill>
                <a:latin typeface="Tahoma"/>
                <a:cs typeface="Tahoma"/>
              </a:rPr>
              <a:t>Applet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437" y="1402206"/>
            <a:ext cx="9598025" cy="5375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1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dirty="0">
                <a:latin typeface="Comic Sans MS"/>
                <a:cs typeface="Comic Sans MS"/>
              </a:rPr>
              <a:t>Penggunaan </a:t>
            </a:r>
            <a:r>
              <a:rPr sz="1800" spc="-5" dirty="0">
                <a:latin typeface="Comic Sans MS"/>
                <a:cs typeface="Comic Sans MS"/>
              </a:rPr>
              <a:t>Java </a:t>
            </a:r>
            <a:r>
              <a:rPr sz="1800" dirty="0">
                <a:latin typeface="Comic Sans MS"/>
                <a:cs typeface="Comic Sans MS"/>
              </a:rPr>
              <a:t>pada </a:t>
            </a:r>
            <a:r>
              <a:rPr sz="1800" spc="-5" dirty="0">
                <a:latin typeface="Comic Sans MS"/>
                <a:cs typeface="Comic Sans MS"/>
              </a:rPr>
              <a:t>klien biasanya dalam bentuk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applet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Applet </a:t>
            </a:r>
            <a:r>
              <a:rPr sz="1800" dirty="0">
                <a:latin typeface="Comic Sans MS"/>
                <a:cs typeface="Comic Sans MS"/>
              </a:rPr>
              <a:t>adalah: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omic Sans MS"/>
                <a:cs typeface="Comic Sans MS"/>
              </a:rPr>
              <a:t>Kontrol </a:t>
            </a:r>
            <a:r>
              <a:rPr sz="1800" dirty="0">
                <a:latin typeface="Comic Sans MS"/>
                <a:cs typeface="Comic Sans MS"/>
              </a:rPr>
              <a:t>antarmuka pengguna yang </a:t>
            </a:r>
            <a:r>
              <a:rPr sz="1800" spc="-5" dirty="0">
                <a:latin typeface="Comic Sans MS"/>
                <a:cs typeface="Comic Sans MS"/>
              </a:rPr>
              <a:t>ditempatkan di </a:t>
            </a:r>
            <a:r>
              <a:rPr sz="1800" dirty="0">
                <a:latin typeface="Comic Sans MS"/>
                <a:cs typeface="Comic Sans MS"/>
              </a:rPr>
              <a:t>halaman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omic Sans MS"/>
                <a:cs typeface="Comic Sans MS"/>
              </a:rPr>
              <a:t>Terdiri </a:t>
            </a:r>
            <a:r>
              <a:rPr sz="1800" spc="-5" dirty="0">
                <a:latin typeface="Comic Sans MS"/>
                <a:cs typeface="Comic Sans MS"/>
              </a:rPr>
              <a:t>dari kedua </a:t>
            </a:r>
            <a:r>
              <a:rPr sz="1800" dirty="0">
                <a:latin typeface="Comic Sans MS"/>
                <a:cs typeface="Comic Sans MS"/>
              </a:rPr>
              <a:t>sistem </a:t>
            </a:r>
            <a:r>
              <a:rPr sz="1800" spc="-5" dirty="0">
                <a:latin typeface="Comic Sans MS"/>
                <a:cs typeface="Comic Sans MS"/>
              </a:rPr>
              <a:t>dan kelas </a:t>
            </a:r>
            <a:r>
              <a:rPr sz="1800" dirty="0">
                <a:latin typeface="Comic Sans MS"/>
                <a:cs typeface="Comic Sans MS"/>
              </a:rPr>
              <a:t>kustom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Applet direferensikan </a:t>
            </a:r>
            <a:r>
              <a:rPr sz="1800" dirty="0">
                <a:latin typeface="Comic Sans MS"/>
                <a:cs typeface="Comic Sans MS"/>
              </a:rPr>
              <a:t>oleh halaman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endParaRPr sz="1800">
              <a:latin typeface="Comic Sans MS"/>
              <a:cs typeface="Comic Sans MS"/>
            </a:endParaRPr>
          </a:p>
          <a:p>
            <a:pPr marL="7562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omic Sans MS"/>
                <a:cs typeface="Comic Sans MS"/>
              </a:rPr>
              <a:t>perlu diidentifikasi </a:t>
            </a:r>
            <a:r>
              <a:rPr sz="1800" dirty="0">
                <a:latin typeface="Comic Sans MS"/>
                <a:cs typeface="Comic Sans MS"/>
              </a:rPr>
              <a:t>oleh tag: </a:t>
            </a:r>
            <a:r>
              <a:rPr sz="1800" spc="-5" dirty="0">
                <a:latin typeface="Comic Sans MS"/>
                <a:cs typeface="Comic Sans MS"/>
              </a:rPr>
              <a:t>&lt;object&gt; untuk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mengidentifikasi: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omic Sans MS"/>
                <a:cs typeface="Comic Sans MS"/>
              </a:rPr>
              <a:t>jenis objek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(Java),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omic Sans MS"/>
                <a:cs typeface="Comic Sans MS"/>
              </a:rPr>
              <a:t>nama </a:t>
            </a:r>
            <a:r>
              <a:rPr sz="1800" spc="-5" dirty="0">
                <a:latin typeface="Comic Sans MS"/>
                <a:cs typeface="Comic Sans MS"/>
              </a:rPr>
              <a:t>file kelas untuk </a:t>
            </a:r>
            <a:r>
              <a:rPr sz="1800" dirty="0">
                <a:latin typeface="Comic Sans MS"/>
                <a:cs typeface="Comic Sans MS"/>
              </a:rPr>
              <a:t>memuat </a:t>
            </a:r>
            <a:r>
              <a:rPr sz="1800" spc="-5" dirty="0">
                <a:latin typeface="Comic Sans MS"/>
                <a:cs typeface="Comic Sans MS"/>
              </a:rPr>
              <a:t>dan menjalankan,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dan,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omic Sans MS"/>
                <a:cs typeface="Comic Sans MS"/>
              </a:rPr>
              <a:t>opsional, lokasi, atau </a:t>
            </a:r>
            <a:r>
              <a:rPr sz="1800" spc="-5" dirty="0">
                <a:latin typeface="Comic Sans MS"/>
                <a:cs typeface="Comic Sans MS"/>
              </a:rPr>
              <a:t>URL, di </a:t>
            </a:r>
            <a:r>
              <a:rPr sz="1800" dirty="0">
                <a:latin typeface="Comic Sans MS"/>
                <a:cs typeface="Comic Sans MS"/>
              </a:rPr>
              <a:t>mana </a:t>
            </a:r>
            <a:r>
              <a:rPr sz="1800" spc="-5" dirty="0">
                <a:latin typeface="Comic Sans MS"/>
                <a:cs typeface="Comic Sans MS"/>
              </a:rPr>
              <a:t>file </a:t>
            </a:r>
            <a:r>
              <a:rPr sz="1800" dirty="0">
                <a:latin typeface="Comic Sans MS"/>
                <a:cs typeface="Comic Sans MS"/>
              </a:rPr>
              <a:t>atau </a:t>
            </a:r>
            <a:r>
              <a:rPr sz="1800" spc="-5" dirty="0">
                <a:latin typeface="Comic Sans MS"/>
                <a:cs typeface="Comic Sans MS"/>
              </a:rPr>
              <a:t>file dapat ditemukan </a:t>
            </a:r>
            <a:r>
              <a:rPr sz="1800" dirty="0">
                <a:latin typeface="Comic Sans MS"/>
                <a:cs typeface="Comic Sans MS"/>
              </a:rPr>
              <a:t>pada </a:t>
            </a:r>
            <a:r>
              <a:rPr sz="1800" spc="-5" dirty="0">
                <a:latin typeface="Comic Sans MS"/>
                <a:cs typeface="Comic Sans MS"/>
              </a:rPr>
              <a:t>jaringan.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dirty="0">
                <a:latin typeface="Comic Sans MS"/>
                <a:cs typeface="Comic Sans MS"/>
              </a:rPr>
              <a:t>Contoh:</a:t>
            </a:r>
            <a:endParaRPr sz="1800">
              <a:latin typeface="Comic Sans MS"/>
              <a:cs typeface="Comic Sans MS"/>
            </a:endParaRPr>
          </a:p>
          <a:p>
            <a:pPr marL="12134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omic Sans MS"/>
                <a:cs typeface="Comic Sans MS"/>
              </a:rPr>
              <a:t>&lt;OBJECTcodetype="application/java“classid="java:Bubbles.class"</a:t>
            </a:r>
            <a:endParaRPr sz="1800">
              <a:latin typeface="Comic Sans MS"/>
              <a:cs typeface="Comic Sans MS"/>
            </a:endParaRPr>
          </a:p>
          <a:p>
            <a:pPr marL="1200150" marR="2679065" indent="13335">
              <a:lnSpc>
                <a:spcPct val="150000"/>
              </a:lnSpc>
            </a:pPr>
            <a:r>
              <a:rPr sz="1800" spc="-5" dirty="0">
                <a:latin typeface="Comic Sans MS"/>
                <a:cs typeface="Comic Sans MS"/>
              </a:rPr>
              <a:t>codebase="</a:t>
            </a:r>
            <a:r>
              <a:rPr sz="1800" spc="-5" dirty="0">
                <a:latin typeface="Comic Sans MS"/>
                <a:cs typeface="Comic Sans MS"/>
                <a:hlinkClick r:id="rId2"/>
              </a:rPr>
              <a:t>http://www.wae-uml.org/javaclasses/"</a:t>
            </a:r>
            <a:r>
              <a:rPr sz="1800" spc="-5" dirty="0">
                <a:latin typeface="Comic Sans MS"/>
                <a:cs typeface="Comic Sans MS"/>
              </a:rPr>
              <a:t>&gt;  Java applet </a:t>
            </a:r>
            <a:r>
              <a:rPr sz="1800" dirty="0">
                <a:latin typeface="Comic Sans MS"/>
                <a:cs typeface="Comic Sans MS"/>
              </a:rPr>
              <a:t>that </a:t>
            </a:r>
            <a:r>
              <a:rPr sz="1800" spc="-5" dirty="0">
                <a:latin typeface="Comic Sans MS"/>
                <a:cs typeface="Comic Sans MS"/>
              </a:rPr>
              <a:t>draws animated bubbles.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&lt;/OBJECT&gt;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8618220" cy="585470"/>
          </a:xfrm>
          <a:custGeom>
            <a:avLst/>
            <a:gdLst/>
            <a:ahLst/>
            <a:cxnLst/>
            <a:rect l="l" t="t" r="r" b="b"/>
            <a:pathLst>
              <a:path w="8618220" h="585469">
                <a:moveTo>
                  <a:pt x="0" y="585215"/>
                </a:moveTo>
                <a:lnTo>
                  <a:pt x="8618220" y="585215"/>
                </a:lnTo>
                <a:lnTo>
                  <a:pt x="86182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8474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Dynamic </a:t>
            </a:r>
            <a:r>
              <a:rPr sz="3600" b="1" spc="-204" dirty="0">
                <a:solidFill>
                  <a:srgbClr val="FFC000"/>
                </a:solidFill>
                <a:latin typeface="Tahoma"/>
                <a:cs typeface="Tahoma"/>
              </a:rPr>
              <a:t>Client </a:t>
            </a:r>
            <a:r>
              <a:rPr sz="3600" b="1" spc="-285" dirty="0">
                <a:solidFill>
                  <a:srgbClr val="FFC000"/>
                </a:solidFill>
                <a:latin typeface="Tahoma"/>
                <a:cs typeface="Tahoma"/>
              </a:rPr>
              <a:t>Technology: </a:t>
            </a:r>
            <a:r>
              <a:rPr sz="3600" b="1" spc="-300" dirty="0">
                <a:solidFill>
                  <a:srgbClr val="FFC000"/>
                </a:solidFill>
                <a:latin typeface="Tahoma"/>
                <a:cs typeface="Tahoma"/>
              </a:rPr>
              <a:t>ActiveX/</a:t>
            </a:r>
            <a:r>
              <a:rPr sz="3600" b="1" spc="25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345" dirty="0">
                <a:solidFill>
                  <a:srgbClr val="FFC000"/>
                </a:solidFill>
                <a:latin typeface="Tahoma"/>
                <a:cs typeface="Tahoma"/>
              </a:rPr>
              <a:t>COM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511" y="1437084"/>
            <a:ext cx="10941685" cy="5055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9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ActiveX digunakan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memperluas fungsi </a:t>
            </a:r>
            <a:r>
              <a:rPr sz="2000" dirty="0">
                <a:latin typeface="Comic Sans MS"/>
                <a:cs typeface="Comic Sans MS"/>
              </a:rPr>
              <a:t>client-side </a:t>
            </a:r>
            <a:r>
              <a:rPr sz="2000" spc="-5" dirty="0">
                <a:latin typeface="Comic Sans MS"/>
                <a:cs typeface="Comic Sans MS"/>
              </a:rPr>
              <a:t>dalam banyak cara yang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sama</a:t>
            </a:r>
            <a:endParaRPr sz="20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  <a:tabLst>
                <a:tab pos="2469515" algn="l"/>
              </a:tabLst>
            </a:pPr>
            <a:r>
              <a:rPr sz="2000" spc="-5" dirty="0">
                <a:latin typeface="Comic Sans MS"/>
                <a:cs typeface="Comic Sans MS"/>
              </a:rPr>
              <a:t>seperti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dilakukan	Java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applet</a:t>
            </a:r>
            <a:endParaRPr sz="2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ActiveX dibangun </a:t>
            </a:r>
            <a:r>
              <a:rPr sz="2000" dirty="0">
                <a:latin typeface="Comic Sans MS"/>
                <a:cs typeface="Comic Sans MS"/>
              </a:rPr>
              <a:t>oleh Microsoft Component </a:t>
            </a:r>
            <a:r>
              <a:rPr sz="2000" spc="-5" dirty="0">
                <a:latin typeface="Comic Sans MS"/>
                <a:cs typeface="Comic Sans MS"/>
              </a:rPr>
              <a:t>Object </a:t>
            </a:r>
            <a:r>
              <a:rPr sz="2000" dirty="0">
                <a:latin typeface="Comic Sans MS"/>
                <a:cs typeface="Comic Sans MS"/>
              </a:rPr>
              <a:t>Model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(COM)</a:t>
            </a:r>
            <a:endParaRPr sz="20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omic Sans MS"/>
                <a:cs typeface="Comic Sans MS"/>
              </a:rPr>
              <a:t>COM </a:t>
            </a:r>
            <a:r>
              <a:rPr sz="2000" spc="-5" dirty="0">
                <a:latin typeface="Comic Sans MS"/>
                <a:cs typeface="Comic Sans MS"/>
              </a:rPr>
              <a:t>adalah infrastruktur dimana pengembang dapat membangun komponen, masing-  </a:t>
            </a:r>
            <a:r>
              <a:rPr sz="2000" dirty="0">
                <a:latin typeface="Comic Sans MS"/>
                <a:cs typeface="Comic Sans MS"/>
              </a:rPr>
              <a:t>masing </a:t>
            </a:r>
            <a:r>
              <a:rPr sz="2000" spc="-5" dirty="0">
                <a:latin typeface="Comic Sans MS"/>
                <a:cs typeface="Comic Sans MS"/>
              </a:rPr>
              <a:t>dalam bahasa pilihan nya, dan berbagi benda-benda ini 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membangun yang </a:t>
            </a:r>
            <a:r>
              <a:rPr sz="2000" dirty="0">
                <a:latin typeface="Comic Sans MS"/>
                <a:cs typeface="Comic Sans MS"/>
              </a:rPr>
              <a:t>lebih  </a:t>
            </a:r>
            <a:r>
              <a:rPr sz="2000" spc="-5" dirty="0">
                <a:latin typeface="Comic Sans MS"/>
                <a:cs typeface="Comic Sans MS"/>
              </a:rPr>
              <a:t>besar, </a:t>
            </a:r>
            <a:r>
              <a:rPr sz="2000" dirty="0">
                <a:latin typeface="Comic Sans MS"/>
                <a:cs typeface="Comic Sans MS"/>
              </a:rPr>
              <a:t>sistem </a:t>
            </a:r>
            <a:r>
              <a:rPr sz="2000" spc="-5" dirty="0">
                <a:latin typeface="Comic Sans MS"/>
                <a:cs typeface="Comic Sans MS"/>
              </a:rPr>
              <a:t>yang </a:t>
            </a:r>
            <a:r>
              <a:rPr sz="2000" dirty="0">
                <a:latin typeface="Comic Sans MS"/>
                <a:cs typeface="Comic Sans MS"/>
              </a:rPr>
              <a:t>lebih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kompleks</a:t>
            </a:r>
            <a:endParaRPr sz="2000">
              <a:latin typeface="Comic Sans MS"/>
              <a:cs typeface="Comic Sans MS"/>
            </a:endParaRPr>
          </a:p>
          <a:p>
            <a:pPr marL="299085" marR="685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Menginstal sebuah </a:t>
            </a:r>
            <a:r>
              <a:rPr sz="2000" dirty="0">
                <a:latin typeface="Comic Sans MS"/>
                <a:cs typeface="Comic Sans MS"/>
              </a:rPr>
              <a:t>objek </a:t>
            </a:r>
            <a:r>
              <a:rPr sz="2000" spc="-5" dirty="0">
                <a:latin typeface="Comic Sans MS"/>
                <a:cs typeface="Comic Sans MS"/>
              </a:rPr>
              <a:t>ActiveX biasanya berarti </a:t>
            </a:r>
            <a:r>
              <a:rPr sz="2000" dirty="0">
                <a:latin typeface="Comic Sans MS"/>
                <a:cs typeface="Comic Sans MS"/>
              </a:rPr>
              <a:t>menyalin DLL </a:t>
            </a:r>
            <a:r>
              <a:rPr sz="2000" spc="-5" dirty="0">
                <a:latin typeface="Comic Sans MS"/>
                <a:cs typeface="Comic Sans MS"/>
              </a:rPr>
              <a:t>(dynamic </a:t>
            </a:r>
            <a:r>
              <a:rPr sz="2000" dirty="0">
                <a:latin typeface="Comic Sans MS"/>
                <a:cs typeface="Comic Sans MS"/>
              </a:rPr>
              <a:t>link </a:t>
            </a:r>
            <a:r>
              <a:rPr sz="2000" spc="-5" dirty="0">
                <a:latin typeface="Comic Sans MS"/>
                <a:cs typeface="Comic Sans MS"/>
              </a:rPr>
              <a:t>library),  EXE, atau </a:t>
            </a:r>
            <a:r>
              <a:rPr sz="2000" dirty="0">
                <a:latin typeface="Comic Sans MS"/>
                <a:cs typeface="Comic Sans MS"/>
              </a:rPr>
              <a:t>file </a:t>
            </a:r>
            <a:r>
              <a:rPr sz="2000" spc="-5" dirty="0">
                <a:latin typeface="Comic Sans MS"/>
                <a:cs typeface="Comic Sans MS"/>
              </a:rPr>
              <a:t>yang OCX </a:t>
            </a:r>
            <a:r>
              <a:rPr sz="2000" dirty="0">
                <a:latin typeface="Comic Sans MS"/>
                <a:cs typeface="Comic Sans MS"/>
              </a:rPr>
              <a:t>ke </a:t>
            </a:r>
            <a:r>
              <a:rPr sz="2000" spc="-5" dirty="0">
                <a:latin typeface="Comic Sans MS"/>
                <a:cs typeface="Comic Sans MS"/>
              </a:rPr>
              <a:t>hard drive </a:t>
            </a:r>
            <a:r>
              <a:rPr sz="2000" dirty="0">
                <a:latin typeface="Comic Sans MS"/>
                <a:cs typeface="Comic Sans MS"/>
              </a:rPr>
              <a:t>lokal </a:t>
            </a:r>
            <a:r>
              <a:rPr sz="2000" spc="-5" dirty="0">
                <a:latin typeface="Comic Sans MS"/>
                <a:cs typeface="Comic Sans MS"/>
              </a:rPr>
              <a:t>dan menambahkan beberapa entri ke</a:t>
            </a:r>
            <a:r>
              <a:rPr sz="2000" spc="1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registry</a:t>
            </a:r>
            <a:endParaRPr sz="2000">
              <a:latin typeface="Comic Sans MS"/>
              <a:cs typeface="Comic Sans MS"/>
            </a:endParaRPr>
          </a:p>
          <a:p>
            <a:pPr marL="299085" marR="407670" indent="-28702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Karena </a:t>
            </a:r>
            <a:r>
              <a:rPr sz="2000" dirty="0">
                <a:latin typeface="Comic Sans MS"/>
                <a:cs typeface="Comic Sans MS"/>
              </a:rPr>
              <a:t>objek </a:t>
            </a:r>
            <a:r>
              <a:rPr sz="2000" spc="-5" dirty="0">
                <a:latin typeface="Comic Sans MS"/>
                <a:cs typeface="Comic Sans MS"/>
              </a:rPr>
              <a:t>ActiveX sering </a:t>
            </a:r>
            <a:r>
              <a:rPr sz="2000" dirty="0">
                <a:latin typeface="Comic Sans MS"/>
                <a:cs typeface="Comic Sans MS"/>
              </a:rPr>
              <a:t>memiliki </a:t>
            </a:r>
            <a:r>
              <a:rPr sz="2000" spc="-5" dirty="0">
                <a:latin typeface="Comic Sans MS"/>
                <a:cs typeface="Comic Sans MS"/>
              </a:rPr>
              <a:t>dependensi pada </a:t>
            </a:r>
            <a:r>
              <a:rPr sz="2000" dirty="0">
                <a:latin typeface="Comic Sans MS"/>
                <a:cs typeface="Comic Sans MS"/>
              </a:rPr>
              <a:t>objek </a:t>
            </a:r>
            <a:r>
              <a:rPr sz="2000" spc="-5" dirty="0">
                <a:latin typeface="Comic Sans MS"/>
                <a:cs typeface="Comic Sans MS"/>
              </a:rPr>
              <a:t>ActiveX </a:t>
            </a:r>
            <a:r>
              <a:rPr sz="2000" dirty="0">
                <a:latin typeface="Comic Sans MS"/>
                <a:cs typeface="Comic Sans MS"/>
              </a:rPr>
              <a:t>lain </a:t>
            </a:r>
            <a:r>
              <a:rPr sz="2000" spc="-5" dirty="0">
                <a:latin typeface="Comic Sans MS"/>
                <a:cs typeface="Comic Sans MS"/>
              </a:rPr>
              <a:t>atau </a:t>
            </a:r>
            <a:r>
              <a:rPr sz="2000" dirty="0">
                <a:latin typeface="Comic Sans MS"/>
                <a:cs typeface="Comic Sans MS"/>
              </a:rPr>
              <a:t>DLL, </a:t>
            </a:r>
            <a:r>
              <a:rPr sz="2000" spc="-5" dirty="0">
                <a:latin typeface="Comic Sans MS"/>
                <a:cs typeface="Comic Sans MS"/>
              </a:rPr>
              <a:t>ini  juga </a:t>
            </a:r>
            <a:r>
              <a:rPr sz="2000" dirty="0">
                <a:latin typeface="Comic Sans MS"/>
                <a:cs typeface="Comic Sans MS"/>
              </a:rPr>
              <a:t>perlu </a:t>
            </a:r>
            <a:r>
              <a:rPr sz="2000" spc="-5" dirty="0">
                <a:latin typeface="Comic Sans MS"/>
                <a:cs typeface="Comic Sans MS"/>
              </a:rPr>
              <a:t>diinstal pada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computer</a:t>
            </a:r>
            <a:endParaRPr sz="2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omic Sans MS"/>
                <a:cs typeface="Comic Sans MS"/>
              </a:rPr>
              <a:t>Kontrol </a:t>
            </a:r>
            <a:r>
              <a:rPr sz="2000" spc="-5" dirty="0">
                <a:latin typeface="Comic Sans MS"/>
                <a:cs typeface="Comic Sans MS"/>
              </a:rPr>
              <a:t>ActiveX ditempatkan di halaman HTML dengan tag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&lt;object&gt;.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3866515" cy="585470"/>
          </a:xfrm>
          <a:custGeom>
            <a:avLst/>
            <a:gdLst/>
            <a:ahLst/>
            <a:cxnLst/>
            <a:rect l="l" t="t" r="r" b="b"/>
            <a:pathLst>
              <a:path w="3866515" h="585469">
                <a:moveTo>
                  <a:pt x="0" y="585215"/>
                </a:moveTo>
                <a:lnTo>
                  <a:pt x="3866388" y="585215"/>
                </a:lnTo>
                <a:lnTo>
                  <a:pt x="386638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3686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FC000"/>
                </a:solidFill>
                <a:latin typeface="Tahoma"/>
                <a:cs typeface="Tahoma"/>
              </a:rPr>
              <a:t>Distributed</a:t>
            </a:r>
            <a:r>
              <a:rPr sz="3600" b="1" spc="-18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95" dirty="0">
                <a:solidFill>
                  <a:srgbClr val="FFC000"/>
                </a:solidFill>
                <a:latin typeface="Tahoma"/>
                <a:cs typeface="Tahoma"/>
              </a:rPr>
              <a:t>Object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911" y="1400281"/>
            <a:ext cx="10134600" cy="530669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55"/>
              </a:spcBef>
              <a:buFont typeface="Wingdings"/>
              <a:buChar char=""/>
              <a:tabLst>
                <a:tab pos="354965" algn="l"/>
                <a:tab pos="356235" algn="l"/>
                <a:tab pos="2179955" algn="l"/>
                <a:tab pos="3781425" algn="l"/>
                <a:tab pos="4912360" algn="l"/>
                <a:tab pos="5810250" algn="l"/>
                <a:tab pos="6909434" algn="l"/>
                <a:tab pos="7677150" algn="l"/>
                <a:tab pos="8562975" algn="l"/>
              </a:tabLst>
            </a:pPr>
            <a:r>
              <a:rPr sz="2100" spc="-5" dirty="0">
                <a:latin typeface="Comic Sans MS"/>
                <a:cs typeface="Comic Sans MS"/>
              </a:rPr>
              <a:t>Menggunakan	distributed	</a:t>
            </a:r>
            <a:r>
              <a:rPr sz="2100" dirty="0">
                <a:latin typeface="Comic Sans MS"/>
                <a:cs typeface="Comic Sans MS"/>
              </a:rPr>
              <a:t>objects	dalam	</a:t>
            </a:r>
            <a:r>
              <a:rPr sz="2100" spc="-5" dirty="0">
                <a:latin typeface="Comic Sans MS"/>
                <a:cs typeface="Comic Sans MS"/>
              </a:rPr>
              <a:t>aplikasi	</a:t>
            </a:r>
            <a:r>
              <a:rPr sz="2100" dirty="0">
                <a:latin typeface="Comic Sans MS"/>
                <a:cs typeface="Comic Sans MS"/>
              </a:rPr>
              <a:t>Web	dapat	</a:t>
            </a:r>
            <a:r>
              <a:rPr sz="2100" spc="-5" dirty="0">
                <a:latin typeface="Comic Sans MS"/>
                <a:cs typeface="Comic Sans MS"/>
              </a:rPr>
              <a:t>memecahkan</a:t>
            </a:r>
            <a:endParaRPr sz="21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260"/>
              </a:spcBef>
            </a:pPr>
            <a:r>
              <a:rPr sz="2100" dirty="0">
                <a:latin typeface="Comic Sans MS"/>
                <a:cs typeface="Comic Sans MS"/>
              </a:rPr>
              <a:t>banyak masalah </a:t>
            </a:r>
            <a:r>
              <a:rPr sz="2100" spc="-5" dirty="0">
                <a:latin typeface="Comic Sans MS"/>
                <a:cs typeface="Comic Sans MS"/>
              </a:rPr>
              <a:t>fungsi dan </a:t>
            </a:r>
            <a:r>
              <a:rPr sz="2100" dirty="0">
                <a:latin typeface="Comic Sans MS"/>
                <a:cs typeface="Comic Sans MS"/>
              </a:rPr>
              <a:t>kinerja </a:t>
            </a:r>
            <a:r>
              <a:rPr sz="2100" spc="-5" dirty="0">
                <a:latin typeface="Comic Sans MS"/>
                <a:cs typeface="Comic Sans MS"/>
              </a:rPr>
              <a:t>dalam </a:t>
            </a:r>
            <a:r>
              <a:rPr sz="2100" dirty="0">
                <a:latin typeface="Comic Sans MS"/>
                <a:cs typeface="Comic Sans MS"/>
              </a:rPr>
              <a:t>pengembangan aplikasi</a:t>
            </a:r>
            <a:r>
              <a:rPr sz="2100" spc="-9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Web</a:t>
            </a:r>
            <a:endParaRPr sz="2100">
              <a:latin typeface="Comic Sans MS"/>
              <a:cs typeface="Comic Sans MS"/>
            </a:endParaRPr>
          </a:p>
          <a:p>
            <a:pPr marL="355600" marR="6350" indent="-343535">
              <a:lnSpc>
                <a:spcPct val="150000"/>
              </a:lnSpc>
              <a:buFont typeface="Wingdings"/>
              <a:buChar char=""/>
              <a:tabLst>
                <a:tab pos="354965" algn="l"/>
                <a:tab pos="356235" algn="l"/>
                <a:tab pos="1640205" algn="l"/>
                <a:tab pos="2650490" algn="l"/>
                <a:tab pos="3552825" algn="l"/>
                <a:tab pos="5682615" algn="l"/>
                <a:tab pos="6712584" algn="l"/>
                <a:tab pos="7628890" algn="l"/>
                <a:tab pos="9438005" algn="l"/>
              </a:tabLst>
            </a:pPr>
            <a:r>
              <a:rPr sz="2100" dirty="0">
                <a:latin typeface="Comic Sans MS"/>
                <a:cs typeface="Comic Sans MS"/>
              </a:rPr>
              <a:t>Kuncin</a:t>
            </a:r>
            <a:r>
              <a:rPr sz="2100" spc="-10" dirty="0">
                <a:latin typeface="Comic Sans MS"/>
                <a:cs typeface="Comic Sans MS"/>
              </a:rPr>
              <a:t>y</a:t>
            </a:r>
            <a:r>
              <a:rPr sz="2100" dirty="0">
                <a:latin typeface="Comic Sans MS"/>
                <a:cs typeface="Comic Sans MS"/>
              </a:rPr>
              <a:t>a	</a:t>
            </a:r>
            <a:r>
              <a:rPr sz="2100" spc="-10" dirty="0">
                <a:latin typeface="Comic Sans MS"/>
                <a:cs typeface="Comic Sans MS"/>
              </a:rPr>
              <a:t>a</a:t>
            </a:r>
            <a:r>
              <a:rPr sz="2100" spc="-5" dirty="0">
                <a:latin typeface="Comic Sans MS"/>
                <a:cs typeface="Comic Sans MS"/>
              </a:rPr>
              <a:t>d</a:t>
            </a:r>
            <a:r>
              <a:rPr sz="2100" spc="5" dirty="0">
                <a:latin typeface="Comic Sans MS"/>
                <a:cs typeface="Comic Sans MS"/>
              </a:rPr>
              <a:t>a</a:t>
            </a:r>
            <a:r>
              <a:rPr sz="2100" dirty="0">
                <a:latin typeface="Comic Sans MS"/>
                <a:cs typeface="Comic Sans MS"/>
              </a:rPr>
              <a:t>lah	unt</a:t>
            </a:r>
            <a:r>
              <a:rPr sz="2100" spc="-15" dirty="0">
                <a:latin typeface="Comic Sans MS"/>
                <a:cs typeface="Comic Sans MS"/>
              </a:rPr>
              <a:t>u</a:t>
            </a:r>
            <a:r>
              <a:rPr sz="2100" dirty="0">
                <a:latin typeface="Comic Sans MS"/>
                <a:cs typeface="Comic Sans MS"/>
              </a:rPr>
              <a:t>k	mengga</a:t>
            </a:r>
            <a:r>
              <a:rPr sz="2100" spc="-10" dirty="0">
                <a:latin typeface="Comic Sans MS"/>
                <a:cs typeface="Comic Sans MS"/>
              </a:rPr>
              <a:t>b</a:t>
            </a:r>
            <a:r>
              <a:rPr sz="2100" dirty="0">
                <a:latin typeface="Comic Sans MS"/>
                <a:cs typeface="Comic Sans MS"/>
              </a:rPr>
              <a:t>ung</a:t>
            </a:r>
            <a:r>
              <a:rPr sz="2100" spc="-5" dirty="0">
                <a:latin typeface="Comic Sans MS"/>
                <a:cs typeface="Comic Sans MS"/>
              </a:rPr>
              <a:t>ka</a:t>
            </a:r>
            <a:r>
              <a:rPr sz="2100" dirty="0">
                <a:latin typeface="Comic Sans MS"/>
                <a:cs typeface="Comic Sans MS"/>
              </a:rPr>
              <a:t>n	sistem	ob</a:t>
            </a:r>
            <a:r>
              <a:rPr sz="2100" spc="5" dirty="0">
                <a:latin typeface="Comic Sans MS"/>
                <a:cs typeface="Comic Sans MS"/>
              </a:rPr>
              <a:t>j</a:t>
            </a:r>
            <a:r>
              <a:rPr sz="2100" dirty="0">
                <a:latin typeface="Comic Sans MS"/>
                <a:cs typeface="Comic Sans MS"/>
              </a:rPr>
              <a:t>ek	</a:t>
            </a:r>
            <a:r>
              <a:rPr sz="2100" spc="-5" dirty="0">
                <a:latin typeface="Comic Sans MS"/>
                <a:cs typeface="Comic Sans MS"/>
              </a:rPr>
              <a:t>terdistribu</a:t>
            </a:r>
            <a:r>
              <a:rPr sz="2100" spc="10" dirty="0">
                <a:latin typeface="Comic Sans MS"/>
                <a:cs typeface="Comic Sans MS"/>
              </a:rPr>
              <a:t>s</a:t>
            </a:r>
            <a:r>
              <a:rPr sz="2100" dirty="0">
                <a:latin typeface="Comic Sans MS"/>
                <a:cs typeface="Comic Sans MS"/>
              </a:rPr>
              <a:t>i	</a:t>
            </a:r>
            <a:r>
              <a:rPr sz="2100" spc="-5" dirty="0">
                <a:latin typeface="Comic Sans MS"/>
                <a:cs typeface="Comic Sans MS"/>
              </a:rPr>
              <a:t>tan</a:t>
            </a:r>
            <a:r>
              <a:rPr sz="2100" spc="5" dirty="0">
                <a:latin typeface="Comic Sans MS"/>
                <a:cs typeface="Comic Sans MS"/>
              </a:rPr>
              <a:t>p</a:t>
            </a:r>
            <a:r>
              <a:rPr sz="2100" dirty="0">
                <a:latin typeface="Comic Sans MS"/>
                <a:cs typeface="Comic Sans MS"/>
              </a:rPr>
              <a:t>a  kehilangan manfaat utama </a:t>
            </a:r>
            <a:r>
              <a:rPr sz="2100" spc="-5" dirty="0">
                <a:latin typeface="Comic Sans MS"/>
                <a:cs typeface="Comic Sans MS"/>
              </a:rPr>
              <a:t>dari </a:t>
            </a:r>
            <a:r>
              <a:rPr sz="2100" dirty="0">
                <a:latin typeface="Comic Sans MS"/>
                <a:cs typeface="Comic Sans MS"/>
              </a:rPr>
              <a:t>arsitektur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Web</a:t>
            </a:r>
            <a:endParaRPr sz="21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26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100" spc="-5" dirty="0">
                <a:latin typeface="Comic Sans MS"/>
                <a:cs typeface="Comic Sans MS"/>
              </a:rPr>
              <a:t>Manfaat </a:t>
            </a:r>
            <a:r>
              <a:rPr sz="2100" dirty="0">
                <a:latin typeface="Comic Sans MS"/>
                <a:cs typeface="Comic Sans MS"/>
              </a:rPr>
              <a:t>yang paling </a:t>
            </a:r>
            <a:r>
              <a:rPr sz="2100" spc="-5" dirty="0">
                <a:latin typeface="Comic Sans MS"/>
                <a:cs typeface="Comic Sans MS"/>
              </a:rPr>
              <a:t>penting dari </a:t>
            </a:r>
            <a:r>
              <a:rPr sz="2100" dirty="0">
                <a:latin typeface="Comic Sans MS"/>
                <a:cs typeface="Comic Sans MS"/>
              </a:rPr>
              <a:t>Web adalah </a:t>
            </a:r>
            <a:r>
              <a:rPr sz="2100" spc="-5" dirty="0">
                <a:latin typeface="Comic Sans MS"/>
                <a:cs typeface="Comic Sans MS"/>
              </a:rPr>
              <a:t>kemudahan</a:t>
            </a:r>
            <a:r>
              <a:rPr sz="2100" spc="-7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deployment.</a:t>
            </a:r>
            <a:endParaRPr sz="21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265"/>
              </a:spcBef>
              <a:buFont typeface="Wingdings"/>
              <a:buChar char=""/>
              <a:tabLst>
                <a:tab pos="356235" algn="l"/>
              </a:tabLst>
            </a:pPr>
            <a:r>
              <a:rPr sz="2100" dirty="0">
                <a:latin typeface="Comic Sans MS"/>
                <a:cs typeface="Comic Sans MS"/>
              </a:rPr>
              <a:t>Terdapat </a:t>
            </a:r>
            <a:r>
              <a:rPr sz="2100" spc="-5" dirty="0">
                <a:latin typeface="Comic Sans MS"/>
                <a:cs typeface="Comic Sans MS"/>
              </a:rPr>
              <a:t>dua </a:t>
            </a:r>
            <a:r>
              <a:rPr sz="2100" dirty="0">
                <a:latin typeface="Comic Sans MS"/>
                <a:cs typeface="Comic Sans MS"/>
              </a:rPr>
              <a:t>pola </a:t>
            </a:r>
            <a:r>
              <a:rPr sz="2100" spc="-5" dirty="0">
                <a:latin typeface="Comic Sans MS"/>
                <a:cs typeface="Comic Sans MS"/>
              </a:rPr>
              <a:t>infrastruktur </a:t>
            </a:r>
            <a:r>
              <a:rPr sz="2100" dirty="0">
                <a:latin typeface="Comic Sans MS"/>
                <a:cs typeface="Comic Sans MS"/>
              </a:rPr>
              <a:t>yakni </a:t>
            </a:r>
            <a:r>
              <a:rPr sz="2100" spc="-5" dirty="0">
                <a:solidFill>
                  <a:srgbClr val="006FC0"/>
                </a:solidFill>
                <a:latin typeface="Comic Sans MS"/>
                <a:cs typeface="Comic Sans MS"/>
              </a:rPr>
              <a:t>Java's RMI </a:t>
            </a:r>
            <a:r>
              <a:rPr sz="2100" dirty="0">
                <a:latin typeface="Comic Sans MS"/>
                <a:cs typeface="Comic Sans MS"/>
              </a:rPr>
              <a:t>dan </a:t>
            </a:r>
            <a:r>
              <a:rPr sz="2100" spc="-10" dirty="0">
                <a:solidFill>
                  <a:srgbClr val="006FC0"/>
                </a:solidFill>
                <a:latin typeface="Comic Sans MS"/>
                <a:cs typeface="Comic Sans MS"/>
              </a:rPr>
              <a:t>Microsoft's</a:t>
            </a:r>
            <a:r>
              <a:rPr sz="2100" spc="-3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100" spc="-5" dirty="0">
                <a:solidFill>
                  <a:srgbClr val="006FC0"/>
                </a:solidFill>
                <a:latin typeface="Comic Sans MS"/>
                <a:cs typeface="Comic Sans MS"/>
              </a:rPr>
              <a:t>DCOM</a:t>
            </a:r>
            <a:r>
              <a:rPr sz="2100" spc="-5" dirty="0">
                <a:latin typeface="Comic Sans MS"/>
                <a:cs typeface="Comic Sans MS"/>
              </a:rPr>
              <a:t>.</a:t>
            </a:r>
            <a:endParaRPr sz="2100">
              <a:latin typeface="Comic Sans MS"/>
              <a:cs typeface="Comic Sans MS"/>
            </a:endParaRPr>
          </a:p>
          <a:p>
            <a:pPr marL="355600" marR="5715" indent="-343535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100" spc="-5" dirty="0">
                <a:latin typeface="Comic Sans MS"/>
                <a:cs typeface="Comic Sans MS"/>
              </a:rPr>
              <a:t>Tujuan dari keduanya adalah untuk menyembunyikan rincian komunikasi </a:t>
            </a:r>
            <a:r>
              <a:rPr sz="2100" dirty="0">
                <a:latin typeface="Comic Sans MS"/>
                <a:cs typeface="Comic Sans MS"/>
              </a:rPr>
              <a:t>yang  </a:t>
            </a:r>
            <a:r>
              <a:rPr sz="2100" spc="-5" dirty="0">
                <a:latin typeface="Comic Sans MS"/>
                <a:cs typeface="Comic Sans MS"/>
              </a:rPr>
              <a:t>didistribusikan </a:t>
            </a:r>
            <a:r>
              <a:rPr sz="2100" dirty="0">
                <a:latin typeface="Comic Sans MS"/>
                <a:cs typeface="Comic Sans MS"/>
              </a:rPr>
              <a:t>dan </a:t>
            </a:r>
            <a:r>
              <a:rPr sz="2100" spc="-5" dirty="0">
                <a:latin typeface="Comic Sans MS"/>
                <a:cs typeface="Comic Sans MS"/>
              </a:rPr>
              <a:t>tanggung </a:t>
            </a:r>
            <a:r>
              <a:rPr sz="2100" dirty="0">
                <a:latin typeface="Comic Sans MS"/>
                <a:cs typeface="Comic Sans MS"/>
              </a:rPr>
              <a:t>jawab</a:t>
            </a:r>
            <a:r>
              <a:rPr sz="2100" spc="-5" dirty="0">
                <a:latin typeface="Comic Sans MS"/>
                <a:cs typeface="Comic Sans MS"/>
              </a:rPr>
              <a:t> infrastruktur</a:t>
            </a:r>
            <a:endParaRPr sz="2100">
              <a:latin typeface="Comic Sans MS"/>
              <a:cs typeface="Comic Sans MS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100" spc="-5" dirty="0">
                <a:latin typeface="Comic Sans MS"/>
                <a:cs typeface="Comic Sans MS"/>
              </a:rPr>
              <a:t>Keduanya bekerja pada </a:t>
            </a:r>
            <a:r>
              <a:rPr sz="2100" dirty="0">
                <a:latin typeface="Comic Sans MS"/>
                <a:cs typeface="Comic Sans MS"/>
              </a:rPr>
              <a:t>prinsip </a:t>
            </a:r>
            <a:r>
              <a:rPr sz="2100" spc="-5" dirty="0">
                <a:latin typeface="Comic Sans MS"/>
                <a:cs typeface="Comic Sans MS"/>
              </a:rPr>
              <a:t>transparansi lokasi, </a:t>
            </a:r>
            <a:r>
              <a:rPr sz="2100" dirty="0">
                <a:latin typeface="Comic Sans MS"/>
                <a:cs typeface="Comic Sans MS"/>
              </a:rPr>
              <a:t>yang menyatakan bahwa  objek </a:t>
            </a:r>
            <a:r>
              <a:rPr sz="2100" spc="-5" dirty="0">
                <a:latin typeface="Comic Sans MS"/>
                <a:cs typeface="Comic Sans MS"/>
              </a:rPr>
              <a:t>desainer </a:t>
            </a:r>
            <a:r>
              <a:rPr sz="2100" dirty="0">
                <a:latin typeface="Comic Sans MS"/>
                <a:cs typeface="Comic Sans MS"/>
              </a:rPr>
              <a:t>/ </a:t>
            </a:r>
            <a:r>
              <a:rPr sz="2100" spc="-5" dirty="0">
                <a:latin typeface="Comic Sans MS"/>
                <a:cs typeface="Comic Sans MS"/>
              </a:rPr>
              <a:t>pelaksana tidak </a:t>
            </a:r>
            <a:r>
              <a:rPr sz="2100" dirty="0">
                <a:latin typeface="Comic Sans MS"/>
                <a:cs typeface="Comic Sans MS"/>
              </a:rPr>
              <a:t>harus perlu mengetahui lokasi </a:t>
            </a:r>
            <a:r>
              <a:rPr sz="2100" spc="-5" dirty="0">
                <a:latin typeface="Comic Sans MS"/>
                <a:cs typeface="Comic Sans MS"/>
              </a:rPr>
              <a:t>dari contoh  </a:t>
            </a:r>
            <a:r>
              <a:rPr sz="2100" dirty="0">
                <a:latin typeface="Comic Sans MS"/>
                <a:cs typeface="Comic Sans MS"/>
              </a:rPr>
              <a:t>objek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tertentu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123315" cy="585470"/>
          </a:xfrm>
          <a:custGeom>
            <a:avLst/>
            <a:gdLst/>
            <a:ahLst/>
            <a:cxnLst/>
            <a:rect l="l" t="t" r="r" b="b"/>
            <a:pathLst>
              <a:path w="1123314" h="585469">
                <a:moveTo>
                  <a:pt x="0" y="585215"/>
                </a:moveTo>
                <a:lnTo>
                  <a:pt x="1123188" y="585215"/>
                </a:lnTo>
                <a:lnTo>
                  <a:pt x="112318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199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903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0" dirty="0">
                <a:solidFill>
                  <a:srgbClr val="FFC000"/>
                </a:solidFill>
                <a:latin typeface="Tahoma"/>
                <a:cs typeface="Tahoma"/>
              </a:rPr>
              <a:t>XML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911" y="1439316"/>
            <a:ext cx="1067244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Extensible Markup Language </a:t>
            </a:r>
            <a:r>
              <a:rPr sz="2200" spc="-10" dirty="0">
                <a:latin typeface="Comic Sans MS"/>
                <a:cs typeface="Comic Sans MS"/>
              </a:rPr>
              <a:t>(XML) </a:t>
            </a:r>
            <a:r>
              <a:rPr sz="2200" spc="-5" dirty="0">
                <a:latin typeface="Comic Sans MS"/>
                <a:cs typeface="Comic Sans MS"/>
              </a:rPr>
              <a:t>adalah sebuah markup language yang  mempunyai himpunan aturan untuk pengkodean dokumen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format</a:t>
            </a:r>
            <a:r>
              <a:rPr sz="2200" spc="5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  </a:t>
            </a:r>
            <a:r>
              <a:rPr sz="2200" spc="-10" dirty="0">
                <a:latin typeface="Comic Sans MS"/>
                <a:cs typeface="Comic Sans MS"/>
              </a:rPr>
              <a:t>dimengerti </a:t>
            </a:r>
            <a:r>
              <a:rPr sz="2200" spc="-5" dirty="0">
                <a:latin typeface="Comic Sans MS"/>
                <a:cs typeface="Comic Sans MS"/>
              </a:rPr>
              <a:t>oleh manusia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mesin.</a:t>
            </a:r>
            <a:endParaRPr sz="22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dirty="0">
                <a:latin typeface="Comic Sans MS"/>
                <a:cs typeface="Comic Sans MS"/>
              </a:rPr>
              <a:t>Tujuan </a:t>
            </a:r>
            <a:r>
              <a:rPr sz="2200" spc="-5" dirty="0">
                <a:latin typeface="Comic Sans MS"/>
                <a:cs typeface="Comic Sans MS"/>
              </a:rPr>
              <a:t>perancangan dari XML </a:t>
            </a:r>
            <a:r>
              <a:rPr sz="2200" spc="-10" dirty="0">
                <a:latin typeface="Comic Sans MS"/>
                <a:cs typeface="Comic Sans MS"/>
              </a:rPr>
              <a:t>menekankan </a:t>
            </a:r>
            <a:r>
              <a:rPr sz="2200" spc="-5" dirty="0">
                <a:latin typeface="Comic Sans MS"/>
                <a:cs typeface="Comic Sans MS"/>
              </a:rPr>
              <a:t>pada kesederhanaan, keumuman,</a:t>
            </a:r>
            <a:r>
              <a:rPr sz="2200" spc="3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kegunaan </a:t>
            </a:r>
            <a:r>
              <a:rPr sz="2200" spc="-5" dirty="0">
                <a:latin typeface="Comic Sans MS"/>
                <a:cs typeface="Comic Sans MS"/>
              </a:rPr>
              <a:t>melalui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Internet.</a:t>
            </a:r>
            <a:endParaRPr sz="2200">
              <a:latin typeface="Comic Sans MS"/>
              <a:cs typeface="Comic Sans MS"/>
            </a:endParaRPr>
          </a:p>
          <a:p>
            <a:pPr marL="355600" indent="-343535" algn="just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XML</a:t>
            </a:r>
            <a:r>
              <a:rPr sz="2200" spc="23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2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format</a:t>
            </a:r>
            <a:r>
              <a:rPr sz="2200" spc="25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data</a:t>
            </a:r>
            <a:r>
              <a:rPr sz="2200" spc="2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tekstual</a:t>
            </a:r>
            <a:r>
              <a:rPr sz="2200" spc="254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2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dukungan</a:t>
            </a:r>
            <a:r>
              <a:rPr sz="2200" spc="25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2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kuat</a:t>
            </a:r>
            <a:r>
              <a:rPr sz="2200" spc="25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melalui</a:t>
            </a:r>
            <a:r>
              <a:rPr sz="2200" spc="2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Unicode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untuk bahasa-bahasa </a:t>
            </a:r>
            <a:r>
              <a:rPr sz="2200" spc="-10" dirty="0">
                <a:latin typeface="Comic Sans MS"/>
                <a:cs typeface="Comic Sans MS"/>
              </a:rPr>
              <a:t>di </a:t>
            </a:r>
            <a:r>
              <a:rPr sz="2200" spc="-5" dirty="0">
                <a:latin typeface="Comic Sans MS"/>
                <a:cs typeface="Comic Sans MS"/>
              </a:rPr>
              <a:t>seluruh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dunia.</a:t>
            </a:r>
            <a:endParaRPr sz="2200">
              <a:latin typeface="Comic Sans MS"/>
              <a:cs typeface="Comic Sans MS"/>
            </a:endParaRPr>
          </a:p>
          <a:p>
            <a:pPr marL="355600" marR="6350" indent="-343535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Comic Sans MS"/>
                <a:cs typeface="Comic Sans MS"/>
              </a:rPr>
              <a:t>Meskipun desain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XML memfokuskan </a:t>
            </a:r>
            <a:r>
              <a:rPr sz="2200" dirty="0">
                <a:latin typeface="Comic Sans MS"/>
                <a:cs typeface="Comic Sans MS"/>
              </a:rPr>
              <a:t>pada </a:t>
            </a:r>
            <a:r>
              <a:rPr sz="2200" spc="-5" dirty="0">
                <a:latin typeface="Comic Sans MS"/>
                <a:cs typeface="Comic Sans MS"/>
              </a:rPr>
              <a:t>dokumen, yang digunakan secara  luas untuk representasi </a:t>
            </a:r>
            <a:r>
              <a:rPr sz="2200" dirty="0">
                <a:latin typeface="Comic Sans MS"/>
                <a:cs typeface="Comic Sans MS"/>
              </a:rPr>
              <a:t>struktur </a:t>
            </a:r>
            <a:r>
              <a:rPr sz="2200" spc="-10" dirty="0">
                <a:latin typeface="Comic Sans MS"/>
                <a:cs typeface="Comic Sans MS"/>
              </a:rPr>
              <a:t>data </a:t>
            </a:r>
            <a:r>
              <a:rPr sz="2200" spc="-5" dirty="0">
                <a:latin typeface="Comic Sans MS"/>
                <a:cs typeface="Comic Sans MS"/>
              </a:rPr>
              <a:t>yang bebas, sebagai contoh pada </a:t>
            </a:r>
            <a:r>
              <a:rPr sz="2200" spc="-10" dirty="0">
                <a:latin typeface="Comic Sans MS"/>
                <a:cs typeface="Comic Sans MS"/>
              </a:rPr>
              <a:t>web  services.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60121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225" dirty="0">
                <a:solidFill>
                  <a:srgbClr val="FFC000"/>
                </a:solidFill>
                <a:latin typeface="Tahoma"/>
                <a:cs typeface="Tahoma"/>
              </a:rPr>
              <a:t>Pembelajaran</a:t>
            </a:r>
            <a:r>
              <a:rPr sz="3600" b="1" spc="-1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195" dirty="0">
                <a:solidFill>
                  <a:srgbClr val="FFC000"/>
                </a:solidFill>
                <a:latin typeface="Tahoma"/>
                <a:cs typeface="Tahoma"/>
              </a:rPr>
              <a:t>Jigsaw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5704" y="1235963"/>
            <a:ext cx="5231892" cy="471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392" y="1623751"/>
            <a:ext cx="6784340" cy="23126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Bagilah kelas menjadi beberapa kelompok </a:t>
            </a:r>
            <a:r>
              <a:rPr sz="2000" b="1" spc="5" dirty="0">
                <a:latin typeface="Times New Roman"/>
                <a:cs typeface="Times New Roman"/>
              </a:rPr>
              <a:t>(@ 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orang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AutoNum type="arabicPeriod"/>
              <a:tabLst>
                <a:tab pos="355600" algn="l"/>
                <a:tab pos="356235" algn="l"/>
                <a:tab pos="1189355" algn="l"/>
                <a:tab pos="2190750" algn="l"/>
                <a:tab pos="3402329" algn="l"/>
                <a:tab pos="4290695" algn="l"/>
                <a:tab pos="5135245" algn="l"/>
                <a:tab pos="5827395" algn="l"/>
              </a:tabLst>
            </a:pP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ap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nggo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	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pok	bel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eri	y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ng	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rla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nan  (</a:t>
            </a:r>
            <a:r>
              <a:rPr sz="2000" b="1" dirty="0">
                <a:latin typeface="Times New Roman"/>
                <a:cs typeface="Times New Roman"/>
              </a:rPr>
              <a:t>Pembagian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RANDOM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Anggota dari </a:t>
            </a:r>
            <a:r>
              <a:rPr sz="2000" spc="-5" dirty="0">
                <a:latin typeface="Times New Roman"/>
                <a:cs typeface="Times New Roman"/>
              </a:rPr>
              <a:t>kelompok </a:t>
            </a:r>
            <a:r>
              <a:rPr sz="2000" spc="-10" dirty="0">
                <a:latin typeface="Times New Roman"/>
                <a:cs typeface="Times New Roman"/>
              </a:rPr>
              <a:t>lain </a:t>
            </a:r>
            <a:r>
              <a:rPr sz="2000" spc="-5" dirty="0">
                <a:latin typeface="Times New Roman"/>
                <a:cs typeface="Times New Roman"/>
              </a:rPr>
              <a:t>yang mempelajari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MATERI </a:t>
            </a:r>
            <a:r>
              <a:rPr sz="2000" spc="-5" dirty="0">
                <a:latin typeface="Times New Roman"/>
                <a:cs typeface="Times New Roman"/>
              </a:rPr>
              <a:t>yang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sama </a:t>
            </a:r>
            <a:r>
              <a:rPr sz="2000" dirty="0">
                <a:latin typeface="Times New Roman"/>
                <a:cs typeface="Times New Roman"/>
              </a:rPr>
              <a:t>berkumpul dalam 1 kelompok baru (</a:t>
            </a:r>
            <a:r>
              <a:rPr sz="2000" b="1" dirty="0">
                <a:latin typeface="Times New Roman"/>
                <a:cs typeface="Times New Roman"/>
              </a:rPr>
              <a:t>Kelompok</a:t>
            </a:r>
            <a:r>
              <a:rPr sz="2000" b="1" spc="-2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AHLI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92" y="3910939"/>
            <a:ext cx="13843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4.	</a:t>
            </a:r>
            <a:r>
              <a:rPr sz="2000" spc="-5" dirty="0">
                <a:latin typeface="Times New Roman"/>
                <a:cs typeface="Times New Roman"/>
              </a:rPr>
              <a:t>Setelah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kelompok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8614" y="3910939"/>
            <a:ext cx="43281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50000"/>
              </a:lnSpc>
              <a:spcBef>
                <a:spcPts val="100"/>
              </a:spcBef>
              <a:tabLst>
                <a:tab pos="1016635" algn="l"/>
                <a:tab pos="1228725" algn="l"/>
                <a:tab pos="1701164" algn="l"/>
                <a:tab pos="2667635" algn="l"/>
                <a:tab pos="2949575" algn="l"/>
                <a:tab pos="372364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selesai	pembahasan,	</a:t>
            </a:r>
            <a:r>
              <a:rPr sz="2000" spc="-10" dirty="0">
                <a:latin typeface="Times New Roman"/>
                <a:cs typeface="Times New Roman"/>
              </a:rPr>
              <a:t>masing-masing 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bali		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e	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pok	a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,	se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3150" y="3910939"/>
            <a:ext cx="829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nggota  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ota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97" y="4825746"/>
            <a:ext cx="6440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menjelaskan masing-masing materi </a:t>
            </a:r>
            <a:r>
              <a:rPr sz="2000" dirty="0">
                <a:latin typeface="Times New Roman"/>
                <a:cs typeface="Times New Roman"/>
              </a:rPr>
              <a:t>kepada anggota </a:t>
            </a:r>
            <a:r>
              <a:rPr sz="2000" spc="-5" dirty="0">
                <a:latin typeface="Times New Roman"/>
                <a:cs typeface="Times New Roman"/>
              </a:rPr>
              <a:t>kelompok  lainnya.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Hasil pembahasan di catat dan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dikumpulkan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123315" cy="585470"/>
          </a:xfrm>
          <a:custGeom>
            <a:avLst/>
            <a:gdLst/>
            <a:ahLst/>
            <a:cxnLst/>
            <a:rect l="l" t="t" r="r" b="b"/>
            <a:pathLst>
              <a:path w="1123314" h="585469">
                <a:moveTo>
                  <a:pt x="0" y="585215"/>
                </a:moveTo>
                <a:lnTo>
                  <a:pt x="1123188" y="585215"/>
                </a:lnTo>
                <a:lnTo>
                  <a:pt x="112318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199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903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0" dirty="0">
                <a:solidFill>
                  <a:srgbClr val="FFC000"/>
                </a:solidFill>
                <a:latin typeface="Tahoma"/>
                <a:cs typeface="Tahoma"/>
              </a:rPr>
              <a:t>XML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1891" y="1802892"/>
            <a:ext cx="1901189" cy="703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7058" y="1875789"/>
            <a:ext cx="1507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Comic Sans MS"/>
                <a:cs typeface="Comic Sans MS"/>
              </a:rPr>
              <a:t>EXA</a:t>
            </a:r>
            <a:r>
              <a:rPr sz="2500" b="1" dirty="0">
                <a:latin typeface="Comic Sans MS"/>
                <a:cs typeface="Comic Sans MS"/>
              </a:rPr>
              <a:t>M</a:t>
            </a:r>
            <a:r>
              <a:rPr sz="2500" b="1" spc="-5" dirty="0">
                <a:latin typeface="Comic Sans MS"/>
                <a:cs typeface="Comic Sans MS"/>
              </a:rPr>
              <a:t>PLE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8558" y="2909442"/>
            <a:ext cx="525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mic Sans MS"/>
                <a:cs typeface="Comic Sans MS"/>
              </a:rPr>
              <a:t>Pine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0388" y="2909442"/>
            <a:ext cx="15582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mic Sans MS"/>
                <a:cs typeface="Comic Sans MS"/>
              </a:rPr>
              <a:t>Rd.&lt;/street&gt;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4832" y="2268174"/>
            <a:ext cx="2732405" cy="290766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100" spc="-5" dirty="0">
                <a:latin typeface="Comic Sans MS"/>
                <a:cs typeface="Comic Sans MS"/>
              </a:rPr>
              <a:t>&lt;address&gt;</a:t>
            </a:r>
            <a:endParaRPr sz="2100">
              <a:latin typeface="Comic Sans MS"/>
              <a:cs typeface="Comic Sans MS"/>
            </a:endParaRPr>
          </a:p>
          <a:p>
            <a:pPr marL="250190">
              <a:lnSpc>
                <a:spcPct val="100000"/>
              </a:lnSpc>
              <a:spcBef>
                <a:spcPts val="1265"/>
              </a:spcBef>
            </a:pPr>
            <a:r>
              <a:rPr sz="2100" spc="-5" dirty="0">
                <a:latin typeface="Comic Sans MS"/>
                <a:cs typeface="Comic Sans MS"/>
              </a:rPr>
              <a:t>&lt;street&gt;123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Comic Sans MS"/>
                <a:cs typeface="Comic Sans MS"/>
              </a:rPr>
              <a:t>&lt;city&gt;Lexington&lt;/city&gt;</a:t>
            </a:r>
            <a:endParaRPr sz="2100">
              <a:latin typeface="Comic Sans MS"/>
              <a:cs typeface="Comic Sans MS"/>
            </a:endParaRPr>
          </a:p>
          <a:p>
            <a:pPr marL="25019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Comic Sans MS"/>
                <a:cs typeface="Comic Sans MS"/>
              </a:rPr>
              <a:t>&lt;state&gt;SC&lt;/state&gt;</a:t>
            </a:r>
            <a:endParaRPr sz="2100">
              <a:latin typeface="Comic Sans MS"/>
              <a:cs typeface="Comic Sans MS"/>
            </a:endParaRPr>
          </a:p>
          <a:p>
            <a:pPr marL="25019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Comic Sans MS"/>
                <a:cs typeface="Comic Sans MS"/>
              </a:rPr>
              <a:t>&lt;zip&gt;19072&lt;/zip&gt;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Comic Sans MS"/>
                <a:cs typeface="Comic Sans MS"/>
              </a:rPr>
              <a:t>&lt;/address&gt;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2979420" cy="585470"/>
          </a:xfrm>
          <a:custGeom>
            <a:avLst/>
            <a:gdLst/>
            <a:ahLst/>
            <a:cxnLst/>
            <a:rect l="l" t="t" r="r" b="b"/>
            <a:pathLst>
              <a:path w="2979420" h="585469">
                <a:moveTo>
                  <a:pt x="0" y="585215"/>
                </a:moveTo>
                <a:lnTo>
                  <a:pt x="2979420" y="585215"/>
                </a:lnTo>
                <a:lnTo>
                  <a:pt x="297942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2804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 dirty="0">
                <a:solidFill>
                  <a:srgbClr val="FFC000"/>
                </a:solidFill>
                <a:latin typeface="Tahoma"/>
                <a:cs typeface="Tahoma"/>
              </a:rPr>
              <a:t>Web</a:t>
            </a:r>
            <a:r>
              <a:rPr sz="3600" b="1" spc="-17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C000"/>
                </a:solidFill>
                <a:latin typeface="Tahoma"/>
                <a:cs typeface="Tahoma"/>
              </a:rPr>
              <a:t>Services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247" y="1450929"/>
            <a:ext cx="10133965" cy="53568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Web</a:t>
            </a:r>
            <a:r>
              <a:rPr sz="1800" spc="10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mic Sans MS"/>
                <a:cs typeface="Comic Sans MS"/>
              </a:rPr>
              <a:t>service</a:t>
            </a:r>
            <a:r>
              <a:rPr sz="1800" spc="1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adalah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sebuah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service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yang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tersedia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dalam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Internet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yang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menggunakan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sistem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pesan </a:t>
            </a:r>
            <a:r>
              <a:rPr sz="1800" dirty="0">
                <a:latin typeface="Comic Sans MS"/>
                <a:cs typeface="Comic Sans MS"/>
              </a:rPr>
              <a:t>XML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terstandarisasi.</a:t>
            </a:r>
            <a:endParaRPr sz="18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omic Sans MS"/>
                <a:cs typeface="Comic Sans MS"/>
              </a:rPr>
              <a:t>Web service </a:t>
            </a:r>
            <a:r>
              <a:rPr sz="1800" spc="-5" dirty="0">
                <a:latin typeface="Comic Sans MS"/>
                <a:cs typeface="Comic Sans MS"/>
              </a:rPr>
              <a:t>tidak terikat </a:t>
            </a:r>
            <a:r>
              <a:rPr sz="1800" dirty="0">
                <a:latin typeface="Comic Sans MS"/>
                <a:cs typeface="Comic Sans MS"/>
              </a:rPr>
              <a:t>pada sistem operasi maupun </a:t>
            </a:r>
            <a:r>
              <a:rPr sz="1800" spc="-5" dirty="0">
                <a:latin typeface="Comic Sans MS"/>
                <a:cs typeface="Comic Sans MS"/>
              </a:rPr>
              <a:t>bahasa pemrograman. Ada beberapa  alternatif dalam pertukaran </a:t>
            </a:r>
            <a:r>
              <a:rPr sz="1800" dirty="0">
                <a:latin typeface="Comic Sans MS"/>
                <a:cs typeface="Comic Sans MS"/>
              </a:rPr>
              <a:t>pesan XML.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  <a:tab pos="1588135" algn="l"/>
                <a:tab pos="2211705" algn="l"/>
                <a:tab pos="3142615" algn="l"/>
                <a:tab pos="4354830" algn="l"/>
                <a:tab pos="4976495" algn="l"/>
                <a:tab pos="6263005" algn="l"/>
                <a:tab pos="6856095" algn="l"/>
                <a:tab pos="7614920" algn="l"/>
                <a:tab pos="8345170" algn="l"/>
                <a:tab pos="9512935" algn="l"/>
              </a:tabLst>
            </a:pPr>
            <a:r>
              <a:rPr sz="1800" spc="-5" dirty="0">
                <a:latin typeface="Comic Sans MS"/>
                <a:cs typeface="Comic Sans MS"/>
              </a:rPr>
              <a:t>Contohnya,	XML	Remote	Procedure	Calls	(XML-RPC)	</a:t>
            </a:r>
            <a:r>
              <a:rPr sz="1800" dirty="0">
                <a:latin typeface="Comic Sans MS"/>
                <a:cs typeface="Comic Sans MS"/>
              </a:rPr>
              <a:t>atau	</a:t>
            </a:r>
            <a:r>
              <a:rPr sz="1800" spc="-5" dirty="0">
                <a:latin typeface="Comic Sans MS"/>
                <a:cs typeface="Comic Sans MS"/>
              </a:rPr>
              <a:t>SOAP	dapat	digunakan	</a:t>
            </a:r>
            <a:r>
              <a:rPr sz="1800" spc="-10" dirty="0">
                <a:latin typeface="Comic Sans MS"/>
                <a:cs typeface="Comic Sans MS"/>
              </a:rPr>
              <a:t>dalam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Comic Sans MS"/>
                <a:cs typeface="Comic Sans MS"/>
              </a:rPr>
              <a:t>pertukaran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pesan.</a:t>
            </a:r>
            <a:endParaRPr sz="1800">
              <a:latin typeface="Comic Sans MS"/>
              <a:cs typeface="Comic Sans MS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"/>
              <a:tabLst>
                <a:tab pos="299720" algn="l"/>
                <a:tab pos="1534795" algn="l"/>
                <a:tab pos="2037714" algn="l"/>
                <a:tab pos="2859405" algn="l"/>
                <a:tab pos="3736340" algn="l"/>
                <a:tab pos="4481195" algn="l"/>
                <a:tab pos="6000750" algn="l"/>
                <a:tab pos="6746240" algn="l"/>
                <a:tab pos="8073390" algn="l"/>
                <a:tab pos="8804275" algn="l"/>
              </a:tabLst>
            </a:pPr>
            <a:r>
              <a:rPr sz="1800" spc="-5" dirty="0">
                <a:latin typeface="Comic Sans MS"/>
                <a:cs typeface="Comic Sans MS"/>
              </a:rPr>
              <a:t>Al</a:t>
            </a:r>
            <a:r>
              <a:rPr sz="1800" dirty="0">
                <a:latin typeface="Comic Sans MS"/>
                <a:cs typeface="Comic Sans MS"/>
              </a:rPr>
              <a:t>te</a:t>
            </a:r>
            <a:r>
              <a:rPr sz="1800" spc="-1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na</a:t>
            </a:r>
            <a:r>
              <a:rPr sz="1800" spc="5" dirty="0">
                <a:latin typeface="Comic Sans MS"/>
                <a:cs typeface="Comic Sans MS"/>
              </a:rPr>
              <a:t>t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f	la</a:t>
            </a:r>
            <a:r>
              <a:rPr sz="1800" spc="-1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	adalah	</a:t>
            </a:r>
            <a:r>
              <a:rPr sz="1800" spc="-5" dirty="0">
                <a:latin typeface="Comic Sans MS"/>
                <a:cs typeface="Comic Sans MS"/>
              </a:rPr>
              <a:t>de</a:t>
            </a:r>
            <a:r>
              <a:rPr sz="1800" spc="-10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h</a:t>
            </a:r>
            <a:r>
              <a:rPr sz="1800" spc="-5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nya	m</a:t>
            </a:r>
            <a:r>
              <a:rPr sz="1800" spc="-10" dirty="0">
                <a:latin typeface="Comic Sans MS"/>
                <a:cs typeface="Comic Sans MS"/>
              </a:rPr>
              <a:t>eng</a:t>
            </a:r>
            <a:r>
              <a:rPr sz="1800" dirty="0">
                <a:latin typeface="Comic Sans MS"/>
                <a:cs typeface="Comic Sans MS"/>
              </a:rPr>
              <a:t>gu</a:t>
            </a:r>
            <a:r>
              <a:rPr sz="1800" spc="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ak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5" dirty="0">
                <a:latin typeface="Comic Sans MS"/>
                <a:cs typeface="Comic Sans MS"/>
              </a:rPr>
              <a:t>HTT</a:t>
            </a:r>
            <a:r>
              <a:rPr sz="1800" dirty="0">
                <a:latin typeface="Comic Sans MS"/>
                <a:cs typeface="Comic Sans MS"/>
              </a:rPr>
              <a:t>P	GET/P</a:t>
            </a:r>
            <a:r>
              <a:rPr sz="1800" spc="5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T	u</a:t>
            </a:r>
            <a:r>
              <a:rPr sz="1800" spc="5" dirty="0">
                <a:latin typeface="Comic Sans MS"/>
                <a:cs typeface="Comic Sans MS"/>
              </a:rPr>
              <a:t>nt</a:t>
            </a:r>
            <a:r>
              <a:rPr sz="1800" dirty="0">
                <a:latin typeface="Comic Sans MS"/>
                <a:cs typeface="Comic Sans MS"/>
              </a:rPr>
              <a:t>uk	m</a:t>
            </a:r>
            <a:r>
              <a:rPr sz="1800" spc="-10" dirty="0">
                <a:latin typeface="Comic Sans MS"/>
                <a:cs typeface="Comic Sans MS"/>
              </a:rPr>
              <a:t>en</a:t>
            </a:r>
            <a:r>
              <a:rPr sz="1800" dirty="0">
                <a:latin typeface="Comic Sans MS"/>
                <a:cs typeface="Comic Sans MS"/>
              </a:rPr>
              <a:t>gi</a:t>
            </a:r>
            <a:r>
              <a:rPr sz="1800" spc="-1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imkan  pesan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XML.</a:t>
            </a:r>
            <a:endParaRPr sz="18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omic Sans MS"/>
                <a:cs typeface="Comic Sans MS"/>
              </a:rPr>
              <a:t>Standard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Service:</a:t>
            </a:r>
            <a:endParaRPr sz="18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omic Sans MS"/>
                <a:cs typeface="Comic Sans MS"/>
              </a:rPr>
              <a:t>SOAP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Comic Sans MS"/>
                <a:cs typeface="Comic Sans MS"/>
              </a:rPr>
              <a:t>UDDI</a:t>
            </a:r>
            <a:endParaRPr sz="24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Comic Sans MS"/>
                <a:cs typeface="Comic Sans MS"/>
              </a:rPr>
              <a:t>WSDL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386840" cy="585470"/>
          </a:xfrm>
          <a:custGeom>
            <a:avLst/>
            <a:gdLst/>
            <a:ahLst/>
            <a:cxnLst/>
            <a:rect l="l" t="t" r="r" b="b"/>
            <a:pathLst>
              <a:path w="1386839" h="585469">
                <a:moveTo>
                  <a:pt x="0" y="585215"/>
                </a:moveTo>
                <a:lnTo>
                  <a:pt x="1386840" y="585215"/>
                </a:lnTo>
                <a:lnTo>
                  <a:pt x="138684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118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FFC000"/>
                </a:solidFill>
                <a:latin typeface="Tahoma"/>
                <a:cs typeface="Tahoma"/>
              </a:rPr>
              <a:t>SOAP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774" y="1511554"/>
            <a:ext cx="10134600" cy="47745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1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SOAP: </a:t>
            </a:r>
            <a:r>
              <a:rPr sz="1800" spc="-5" dirty="0">
                <a:solidFill>
                  <a:srgbClr val="006FC0"/>
                </a:solidFill>
                <a:latin typeface="Comic Sans MS"/>
                <a:cs typeface="Comic Sans MS"/>
              </a:rPr>
              <a:t>Simple Object Access</a:t>
            </a:r>
            <a:r>
              <a:rPr sz="1800" spc="-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Protocol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dirty="0">
                <a:latin typeface="Comic Sans MS"/>
                <a:cs typeface="Comic Sans MS"/>
              </a:rPr>
              <a:t>Dibangun </a:t>
            </a:r>
            <a:r>
              <a:rPr sz="1800" spc="-5" dirty="0">
                <a:latin typeface="Comic Sans MS"/>
                <a:cs typeface="Comic Sans MS"/>
              </a:rPr>
              <a:t>di </a:t>
            </a:r>
            <a:r>
              <a:rPr sz="1800" dirty="0">
                <a:latin typeface="Comic Sans MS"/>
                <a:cs typeface="Comic Sans MS"/>
              </a:rPr>
              <a:t>atas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XML</a:t>
            </a:r>
            <a:endParaRPr sz="1800">
              <a:latin typeface="Comic Sans MS"/>
              <a:cs typeface="Comic Sans MS"/>
            </a:endParaRPr>
          </a:p>
          <a:p>
            <a:pPr marL="812800" marR="7620" lvl="1" indent="-343535">
              <a:lnSpc>
                <a:spcPts val="3600"/>
              </a:lnSpc>
              <a:spcBef>
                <a:spcPts val="265"/>
              </a:spcBef>
              <a:buFont typeface="Arial"/>
              <a:buChar char="•"/>
              <a:tabLst>
                <a:tab pos="812800" algn="l"/>
                <a:tab pos="813435" algn="l"/>
                <a:tab pos="1644650" algn="l"/>
                <a:tab pos="2513330" algn="l"/>
                <a:tab pos="3700779" algn="l"/>
                <a:tab pos="4693285" algn="l"/>
                <a:tab pos="5883910" algn="l"/>
                <a:tab pos="7298055" algn="l"/>
                <a:tab pos="8016240" algn="l"/>
                <a:tab pos="8715375" algn="l"/>
              </a:tabLst>
            </a:pP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-5" dirty="0">
                <a:latin typeface="Comic Sans MS"/>
                <a:cs typeface="Comic Sans MS"/>
              </a:rPr>
              <a:t>SOA</a:t>
            </a:r>
            <a:r>
              <a:rPr sz="2000" dirty="0">
                <a:latin typeface="Comic Sans MS"/>
                <a:cs typeface="Comic Sans MS"/>
              </a:rPr>
              <a:t>P	</a:t>
            </a:r>
            <a:r>
              <a:rPr sz="2000" spc="-10" dirty="0">
                <a:latin typeface="Comic Sans MS"/>
                <a:cs typeface="Comic Sans MS"/>
              </a:rPr>
              <a:t>ha</a:t>
            </a:r>
            <a:r>
              <a:rPr sz="2000" spc="-5" dirty="0">
                <a:latin typeface="Comic Sans MS"/>
                <a:cs typeface="Comic Sans MS"/>
              </a:rPr>
              <a:t>ny</a:t>
            </a:r>
            <a:r>
              <a:rPr sz="2000" spc="-15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lah	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bua</a:t>
            </a:r>
            <a:r>
              <a:rPr sz="2000" dirty="0">
                <a:latin typeface="Comic Sans MS"/>
                <a:cs typeface="Comic Sans MS"/>
              </a:rPr>
              <a:t>h	</a:t>
            </a:r>
            <a:r>
              <a:rPr sz="2000" spc="-5" dirty="0">
                <a:latin typeface="Comic Sans MS"/>
                <a:cs typeface="Comic Sans MS"/>
              </a:rPr>
              <a:t>do</a:t>
            </a:r>
            <a:r>
              <a:rPr sz="2000" spc="-15" dirty="0">
                <a:latin typeface="Comic Sans MS"/>
                <a:cs typeface="Comic Sans MS"/>
              </a:rPr>
              <a:t>ku</a:t>
            </a:r>
            <a:r>
              <a:rPr sz="2000" dirty="0">
                <a:latin typeface="Comic Sans MS"/>
                <a:cs typeface="Comic Sans MS"/>
              </a:rPr>
              <a:t>men	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rforma</a:t>
            </a:r>
            <a:r>
              <a:rPr sz="2000" dirty="0">
                <a:latin typeface="Comic Sans MS"/>
                <a:cs typeface="Comic Sans MS"/>
              </a:rPr>
              <a:t>t	XML	</a:t>
            </a:r>
            <a:r>
              <a:rPr sz="2000" spc="-15" dirty="0">
                <a:latin typeface="Comic Sans MS"/>
                <a:cs typeface="Comic Sans MS"/>
              </a:rPr>
              <a:t>y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</a:t>
            </a:r>
            <a:r>
              <a:rPr sz="2000" dirty="0">
                <a:latin typeface="Comic Sans MS"/>
                <a:cs typeface="Comic Sans MS"/>
              </a:rPr>
              <a:t>g	memv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si  </a:t>
            </a:r>
            <a:r>
              <a:rPr sz="2000" spc="-5" dirty="0">
                <a:latin typeface="Comic Sans MS"/>
                <a:cs typeface="Comic Sans MS"/>
              </a:rPr>
              <a:t>terhadap </a:t>
            </a:r>
            <a:r>
              <a:rPr sz="2000" spc="5" dirty="0">
                <a:latin typeface="Comic Sans MS"/>
                <a:cs typeface="Comic Sans MS"/>
              </a:rPr>
              <a:t>DTD </a:t>
            </a:r>
            <a:r>
              <a:rPr sz="2000" spc="-5" dirty="0">
                <a:latin typeface="Comic Sans MS"/>
                <a:cs typeface="Comic Sans MS"/>
              </a:rPr>
              <a:t>atau skema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tertentu.</a:t>
            </a:r>
            <a:endParaRPr sz="20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815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Ketika digunakan dengan HTTP, pesan SOAP dokumen dapat dikirim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ke server Web, yang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memanggil </a:t>
            </a:r>
            <a:r>
              <a:rPr sz="1800" spc="-5" dirty="0">
                <a:latin typeface="Comic Sans MS"/>
                <a:cs typeface="Comic Sans MS"/>
              </a:rPr>
              <a:t>fungsi tertentu </a:t>
            </a:r>
            <a:r>
              <a:rPr sz="1800" dirty="0">
                <a:latin typeface="Comic Sans MS"/>
                <a:cs typeface="Comic Sans MS"/>
              </a:rPr>
              <a:t>yang </a:t>
            </a:r>
            <a:r>
              <a:rPr sz="1800" spc="-5" dirty="0">
                <a:latin typeface="Comic Sans MS"/>
                <a:cs typeface="Comic Sans MS"/>
              </a:rPr>
              <a:t>ditetapkan oleh </a:t>
            </a:r>
            <a:r>
              <a:rPr sz="1800" dirty="0">
                <a:latin typeface="Comic Sans MS"/>
                <a:cs typeface="Comic Sans MS"/>
              </a:rPr>
              <a:t>layanan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Web.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5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spc="-5" dirty="0">
                <a:latin typeface="Comic Sans MS"/>
                <a:cs typeface="Comic Sans MS"/>
              </a:rPr>
              <a:t>SOAP dapat dilihat di</a:t>
            </a:r>
            <a:r>
              <a:rPr sz="1800" spc="10" dirty="0">
                <a:solidFill>
                  <a:srgbClr val="0462C1"/>
                </a:solidFill>
                <a:latin typeface="Comic Sans MS"/>
                <a:cs typeface="Comic Sans MS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2"/>
              </a:rPr>
              <a:t>http://www.w3.org/TR/SOAP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192405" indent="-18034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"/>
              <a:tabLst>
                <a:tab pos="193040" algn="l"/>
              </a:tabLst>
            </a:pPr>
            <a:r>
              <a:rPr sz="1800" dirty="0">
                <a:latin typeface="Comic Sans MS"/>
                <a:cs typeface="Comic Sans MS"/>
              </a:rPr>
              <a:t>Pesan </a:t>
            </a:r>
            <a:r>
              <a:rPr sz="1800" spc="-5" dirty="0">
                <a:latin typeface="Comic Sans MS"/>
                <a:cs typeface="Comic Sans MS"/>
              </a:rPr>
              <a:t>SOAP terdiri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dari:</a:t>
            </a:r>
            <a:endParaRPr sz="18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omic Sans MS"/>
                <a:cs typeface="Comic Sans MS"/>
              </a:rPr>
              <a:t>Top </a:t>
            </a:r>
            <a:r>
              <a:rPr sz="2000" spc="-5" dirty="0">
                <a:latin typeface="Comic Sans MS"/>
                <a:cs typeface="Comic Sans MS"/>
              </a:rPr>
              <a:t>elemen dari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XML</a:t>
            </a:r>
            <a:endParaRPr sz="20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SOAP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Header</a:t>
            </a:r>
            <a:endParaRPr sz="2000">
              <a:latin typeface="Comic Sans MS"/>
              <a:cs typeface="Comic Sans MS"/>
            </a:endParaRPr>
          </a:p>
          <a:p>
            <a:pPr marL="812800" lvl="1" indent="-3441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SOAP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Body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262380" cy="585470"/>
          </a:xfrm>
          <a:custGeom>
            <a:avLst/>
            <a:gdLst/>
            <a:ahLst/>
            <a:cxnLst/>
            <a:rect l="l" t="t" r="r" b="b"/>
            <a:pathLst>
              <a:path w="1262380" h="585469">
                <a:moveTo>
                  <a:pt x="0" y="585215"/>
                </a:moveTo>
                <a:lnTo>
                  <a:pt x="1261871" y="585215"/>
                </a:lnTo>
                <a:lnTo>
                  <a:pt x="1261871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1051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0" dirty="0">
                <a:solidFill>
                  <a:srgbClr val="FFC000"/>
                </a:solidFill>
                <a:latin typeface="Tahoma"/>
                <a:cs typeface="Tahoma"/>
              </a:rPr>
              <a:t>UDDI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1679453"/>
            <a:ext cx="10132060" cy="40493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5" dirty="0">
                <a:latin typeface="Comic Sans MS"/>
                <a:cs typeface="Comic Sans MS"/>
              </a:rPr>
              <a:t>UDDI: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Universal </a:t>
            </a: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Description,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Discovery, and</a:t>
            </a:r>
            <a:r>
              <a:rPr sz="2200" spc="16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Integration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1492250" algn="l"/>
                <a:tab pos="3061970" algn="l"/>
                <a:tab pos="3957954" algn="l"/>
                <a:tab pos="5532755" algn="l"/>
                <a:tab pos="6160770" algn="l"/>
                <a:tab pos="8392160" algn="l"/>
                <a:tab pos="9511030" algn="l"/>
              </a:tabLst>
            </a:pPr>
            <a:r>
              <a:rPr sz="2200" spc="-10" dirty="0">
                <a:latin typeface="Comic Sans MS"/>
                <a:cs typeface="Comic Sans MS"/>
              </a:rPr>
              <a:t>Sebua</a:t>
            </a:r>
            <a:r>
              <a:rPr sz="2200" spc="-5" dirty="0">
                <a:latin typeface="Comic Sans MS"/>
                <a:cs typeface="Comic Sans MS"/>
              </a:rPr>
              <a:t>h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meka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is</a:t>
            </a:r>
            <a:r>
              <a:rPr sz="2200" spc="-20" dirty="0">
                <a:latin typeface="Comic Sans MS"/>
                <a:cs typeface="Comic Sans MS"/>
              </a:rPr>
              <a:t>m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u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10" dirty="0">
                <a:latin typeface="Comic Sans MS"/>
                <a:cs typeface="Comic Sans MS"/>
              </a:rPr>
              <a:t>t</a:t>
            </a:r>
            <a:r>
              <a:rPr sz="2200" spc="-15" dirty="0">
                <a:latin typeface="Comic Sans MS"/>
                <a:cs typeface="Comic Sans MS"/>
              </a:rPr>
              <a:t>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pen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rbita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da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m</a:t>
            </a:r>
            <a:r>
              <a:rPr sz="2200" spc="-5" dirty="0">
                <a:latin typeface="Comic Sans MS"/>
                <a:cs typeface="Comic Sans MS"/>
              </a:rPr>
              <a:t>eng</a:t>
            </a:r>
            <a:r>
              <a:rPr sz="2200" spc="-15" dirty="0">
                <a:latin typeface="Comic Sans MS"/>
                <a:cs typeface="Comic Sans MS"/>
              </a:rPr>
              <a:t>g</a:t>
            </a:r>
            <a:r>
              <a:rPr sz="2200" spc="-5" dirty="0">
                <a:latin typeface="Comic Sans MS"/>
                <a:cs typeface="Comic Sans MS"/>
              </a:rPr>
              <a:t>ambar</a:t>
            </a:r>
            <a:r>
              <a:rPr sz="220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layanan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W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untuk </a:t>
            </a:r>
            <a:r>
              <a:rPr sz="2200" spc="-10" dirty="0">
                <a:latin typeface="Comic Sans MS"/>
                <a:cs typeface="Comic Sans MS"/>
              </a:rPr>
              <a:t>klien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potensial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  <a:tab pos="1243965" algn="l"/>
                <a:tab pos="2263775" algn="l"/>
                <a:tab pos="5410835" algn="l"/>
                <a:tab pos="7587615" algn="l"/>
              </a:tabLst>
            </a:pPr>
            <a:r>
              <a:rPr sz="2200" spc="-5" dirty="0">
                <a:latin typeface="Comic Sans MS"/>
                <a:cs typeface="Comic Sans MS"/>
              </a:rPr>
              <a:t>UDDI	Adalah	seperangkat</a:t>
            </a:r>
            <a:r>
              <a:rPr sz="2200" spc="3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pendaftar	yang</a:t>
            </a:r>
            <a:r>
              <a:rPr sz="2200" spc="3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direplikasi	</a:t>
            </a:r>
            <a:r>
              <a:rPr sz="2200" spc="-5" dirty="0">
                <a:latin typeface="Comic Sans MS"/>
                <a:cs typeface="Comic Sans MS"/>
              </a:rPr>
              <a:t>mengenai</a:t>
            </a:r>
            <a:r>
              <a:rPr sz="2200" spc="2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informasi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omic Sans MS"/>
                <a:cs typeface="Comic Sans MS"/>
              </a:rPr>
              <a:t>tentang </a:t>
            </a:r>
            <a:r>
              <a:rPr sz="2200" spc="-5" dirty="0">
                <a:latin typeface="Comic Sans MS"/>
                <a:cs typeface="Comic Sans MS"/>
              </a:rPr>
              <a:t>layanan Web pada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jaringan.</a:t>
            </a:r>
            <a:endParaRPr sz="2200">
              <a:latin typeface="Comic Sans MS"/>
              <a:cs typeface="Comic Sans MS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Pendaftaran layanan melibatkan </a:t>
            </a:r>
            <a:r>
              <a:rPr sz="2200" spc="-10" dirty="0">
                <a:latin typeface="Comic Sans MS"/>
                <a:cs typeface="Comic Sans MS"/>
              </a:rPr>
              <a:t>empat inti </a:t>
            </a:r>
            <a:r>
              <a:rPr sz="2200" dirty="0">
                <a:latin typeface="Comic Sans MS"/>
                <a:cs typeface="Comic Sans MS"/>
              </a:rPr>
              <a:t>jenis struktur </a:t>
            </a:r>
            <a:r>
              <a:rPr sz="2200" spc="-5" dirty="0">
                <a:latin typeface="Comic Sans MS"/>
                <a:cs typeface="Comic Sans MS"/>
              </a:rPr>
              <a:t>data: informasi  </a:t>
            </a:r>
            <a:r>
              <a:rPr sz="2200" spc="-10" dirty="0">
                <a:latin typeface="Comic Sans MS"/>
                <a:cs typeface="Comic Sans MS"/>
              </a:rPr>
              <a:t>bisnis, </a:t>
            </a:r>
            <a:r>
              <a:rPr sz="2200" spc="-5" dirty="0">
                <a:latin typeface="Comic Sans MS"/>
                <a:cs typeface="Comic Sans MS"/>
              </a:rPr>
              <a:t>layanan informasi, informasi yang mengikat, </a:t>
            </a:r>
            <a:r>
              <a:rPr sz="2200" spc="-10" dirty="0">
                <a:latin typeface="Comic Sans MS"/>
                <a:cs typeface="Comic Sans MS"/>
              </a:rPr>
              <a:t>dan </a:t>
            </a:r>
            <a:r>
              <a:rPr sz="2200" spc="-5" dirty="0">
                <a:latin typeface="Comic Sans MS"/>
                <a:cs typeface="Comic Sans MS"/>
              </a:rPr>
              <a:t>informasi  spesifikasi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386840" cy="585470"/>
          </a:xfrm>
          <a:custGeom>
            <a:avLst/>
            <a:gdLst/>
            <a:ahLst/>
            <a:cxnLst/>
            <a:rect l="l" t="t" r="r" b="b"/>
            <a:pathLst>
              <a:path w="1386839" h="585469">
                <a:moveTo>
                  <a:pt x="0" y="585215"/>
                </a:moveTo>
                <a:lnTo>
                  <a:pt x="1386840" y="585215"/>
                </a:lnTo>
                <a:lnTo>
                  <a:pt x="138684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1257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WSDL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375" y="1519101"/>
            <a:ext cx="10664825" cy="479298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Comic Sans MS"/>
                <a:cs typeface="Comic Sans MS"/>
              </a:rPr>
              <a:t>WDSL: </a:t>
            </a: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1800" spc="-5" dirty="0">
                <a:solidFill>
                  <a:srgbClr val="006FC0"/>
                </a:solidFill>
                <a:latin typeface="Comic Sans MS"/>
                <a:cs typeface="Comic Sans MS"/>
              </a:rPr>
              <a:t>Services Description</a:t>
            </a:r>
            <a:r>
              <a:rPr sz="1800" spc="-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Language</a:t>
            </a:r>
            <a:endParaRPr sz="18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Sebuah </a:t>
            </a:r>
            <a:r>
              <a:rPr sz="2000" dirty="0">
                <a:latin typeface="Comic Sans MS"/>
                <a:cs typeface="Comic Sans MS"/>
              </a:rPr>
              <a:t>spesifikasi </a:t>
            </a:r>
            <a:r>
              <a:rPr sz="2000" spc="-5" dirty="0">
                <a:latin typeface="Comic Sans MS"/>
                <a:cs typeface="Comic Sans MS"/>
              </a:rPr>
              <a:t>lebih rinci dari antarmuka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SOAP</a:t>
            </a:r>
            <a:endParaRPr sz="2000">
              <a:latin typeface="Comic Sans MS"/>
              <a:cs typeface="Comic Sans MS"/>
            </a:endParaRPr>
          </a:p>
          <a:p>
            <a:pPr marL="355600" marR="5715" indent="-343535">
              <a:lnSpc>
                <a:spcPct val="150000"/>
              </a:lnSpc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Spesifikasi WSDL menjelaskan </a:t>
            </a:r>
            <a:r>
              <a:rPr sz="2000" dirty="0">
                <a:latin typeface="Comic Sans MS"/>
                <a:cs typeface="Comic Sans MS"/>
              </a:rPr>
              <a:t>secara </a:t>
            </a:r>
            <a:r>
              <a:rPr sz="2000" spc="-5" dirty="0">
                <a:latin typeface="Comic Sans MS"/>
                <a:cs typeface="Comic Sans MS"/>
              </a:rPr>
              <a:t>rinci bagaimana </a:t>
            </a:r>
            <a:r>
              <a:rPr sz="2000" dirty="0">
                <a:latin typeface="Comic Sans MS"/>
                <a:cs typeface="Comic Sans MS"/>
              </a:rPr>
              <a:t>untuk memohon </a:t>
            </a:r>
            <a:r>
              <a:rPr sz="2000" spc="-5" dirty="0">
                <a:latin typeface="Comic Sans MS"/>
                <a:cs typeface="Comic Sans MS"/>
              </a:rPr>
              <a:t>layanan </a:t>
            </a:r>
            <a:r>
              <a:rPr sz="2000" dirty="0">
                <a:latin typeface="Comic Sans MS"/>
                <a:cs typeface="Comic Sans MS"/>
              </a:rPr>
              <a:t>Web  </a:t>
            </a:r>
            <a:r>
              <a:rPr sz="2000" spc="-5" dirty="0">
                <a:latin typeface="Comic Sans MS"/>
                <a:cs typeface="Comic Sans MS"/>
              </a:rPr>
              <a:t>dan apa yang diharapkan ketika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merespon</a:t>
            </a:r>
            <a:endParaRPr sz="2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omic Sans MS"/>
                <a:cs typeface="Comic Sans MS"/>
              </a:rPr>
              <a:t>Sebuah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deskripsi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WSDL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mendefinisikan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layanan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sebagai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kumpulan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titik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akhir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jaringan,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atau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port</a:t>
            </a:r>
            <a:endParaRPr sz="18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Setiap port mendefinisikan koleksi operasi yang </a:t>
            </a:r>
            <a:r>
              <a:rPr sz="1900" spc="-10" dirty="0">
                <a:latin typeface="Comic Sans MS"/>
                <a:cs typeface="Comic Sans MS"/>
              </a:rPr>
              <a:t>dapat</a:t>
            </a:r>
            <a:r>
              <a:rPr sz="1900" spc="1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dipanggil.</a:t>
            </a:r>
            <a:endParaRPr sz="19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Setiap operasi mencakup seperangkat </a:t>
            </a:r>
            <a:r>
              <a:rPr sz="1900" spc="-10" dirty="0">
                <a:latin typeface="Comic Sans MS"/>
                <a:cs typeface="Comic Sans MS"/>
              </a:rPr>
              <a:t>input dan output </a:t>
            </a:r>
            <a:r>
              <a:rPr sz="1900" spc="-5" dirty="0">
                <a:latin typeface="Comic Sans MS"/>
                <a:cs typeface="Comic Sans MS"/>
              </a:rPr>
              <a:t>pesan:</a:t>
            </a:r>
            <a:r>
              <a:rPr sz="1900" spc="1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parameter.</a:t>
            </a:r>
            <a:endParaRPr sz="1900">
              <a:latin typeface="Comic Sans MS"/>
              <a:cs typeface="Comic Sans MS"/>
            </a:endParaRPr>
          </a:p>
          <a:p>
            <a:pPr marL="812800" marR="8890" lvl="1" indent="-343535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812800" algn="l"/>
                <a:tab pos="813435" algn="l"/>
                <a:tab pos="1786255" algn="l"/>
                <a:tab pos="2740660" algn="l"/>
                <a:tab pos="4141470" algn="l"/>
                <a:tab pos="5064760" algn="l"/>
                <a:tab pos="5749290" algn="l"/>
                <a:tab pos="6379210" algn="l"/>
                <a:tab pos="7143750" algn="l"/>
                <a:tab pos="8224520" algn="l"/>
                <a:tab pos="9408795" algn="l"/>
                <a:tab pos="10256520" algn="l"/>
              </a:tabLst>
            </a:pPr>
            <a:r>
              <a:rPr sz="1900" spc="-5" dirty="0">
                <a:latin typeface="Comic Sans MS"/>
                <a:cs typeface="Comic Sans MS"/>
              </a:rPr>
              <a:t>Se</a:t>
            </a:r>
            <a:r>
              <a:rPr sz="1900" dirty="0">
                <a:latin typeface="Comic Sans MS"/>
                <a:cs typeface="Comic Sans MS"/>
              </a:rPr>
              <a:t>b</a:t>
            </a:r>
            <a:r>
              <a:rPr sz="1900" spc="-5" dirty="0">
                <a:latin typeface="Comic Sans MS"/>
                <a:cs typeface="Comic Sans MS"/>
              </a:rPr>
              <a:t>uah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o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5" dirty="0">
                <a:latin typeface="Comic Sans MS"/>
                <a:cs typeface="Comic Sans MS"/>
              </a:rPr>
              <a:t>e</a:t>
            </a:r>
            <a:r>
              <a:rPr sz="1900" dirty="0">
                <a:latin typeface="Comic Sans MS"/>
                <a:cs typeface="Comic Sans MS"/>
              </a:rPr>
              <a:t>r</a:t>
            </a:r>
            <a:r>
              <a:rPr sz="1900" spc="-5" dirty="0">
                <a:latin typeface="Comic Sans MS"/>
                <a:cs typeface="Comic Sans MS"/>
              </a:rPr>
              <a:t>asi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m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5" dirty="0">
                <a:latin typeface="Comic Sans MS"/>
                <a:cs typeface="Comic Sans MS"/>
              </a:rPr>
              <a:t>m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10" dirty="0">
                <a:latin typeface="Comic Sans MS"/>
                <a:cs typeface="Comic Sans MS"/>
              </a:rPr>
              <a:t>taka</a:t>
            </a:r>
            <a:r>
              <a:rPr sz="1900" spc="-5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se</a:t>
            </a:r>
            <a:r>
              <a:rPr sz="1900" dirty="0">
                <a:latin typeface="Comic Sans MS"/>
                <a:cs typeface="Comic Sans MS"/>
              </a:rPr>
              <a:t>b</a:t>
            </a:r>
            <a:r>
              <a:rPr sz="1900" spc="-5" dirty="0">
                <a:latin typeface="Comic Sans MS"/>
                <a:cs typeface="Comic Sans MS"/>
              </a:rPr>
              <a:t>uah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j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10" dirty="0">
                <a:latin typeface="Comic Sans MS"/>
                <a:cs typeface="Comic Sans MS"/>
              </a:rPr>
              <a:t>ni</a:t>
            </a:r>
            <a:r>
              <a:rPr sz="1900" spc="-5" dirty="0">
                <a:latin typeface="Comic Sans MS"/>
                <a:cs typeface="Comic Sans MS"/>
              </a:rPr>
              <a:t>s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po</a:t>
            </a:r>
            <a:r>
              <a:rPr sz="1900" spc="10" dirty="0">
                <a:latin typeface="Comic Sans MS"/>
                <a:cs typeface="Comic Sans MS"/>
              </a:rPr>
              <a:t>r</a:t>
            </a:r>
            <a:r>
              <a:rPr sz="1900" spc="-5" dirty="0">
                <a:latin typeface="Comic Sans MS"/>
                <a:cs typeface="Comic Sans MS"/>
              </a:rPr>
              <a:t>t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u</a:t>
            </a:r>
            <a:r>
              <a:rPr sz="1900" spc="5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uk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10" dirty="0">
                <a:latin typeface="Comic Sans MS"/>
                <a:cs typeface="Comic Sans MS"/>
              </a:rPr>
              <a:t>r</a:t>
            </a:r>
            <a:r>
              <a:rPr sz="1900" spc="5" dirty="0">
                <a:latin typeface="Comic Sans MS"/>
                <a:cs typeface="Comic Sans MS"/>
              </a:rPr>
              <a:t>o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okol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terte</a:t>
            </a:r>
            <a:r>
              <a:rPr sz="1900" spc="10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u,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HTT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5" dirty="0">
                <a:latin typeface="Comic Sans MS"/>
                <a:cs typeface="Comic Sans MS"/>
              </a:rPr>
              <a:t>,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dan  format data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SOAP.</a:t>
            </a:r>
            <a:endParaRPr sz="19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Sebuah port memberi contoh jenis port dan mengikat pada alamat jaringan</a:t>
            </a:r>
            <a:r>
              <a:rPr sz="1900" spc="15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tertentu.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98240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890"/>
              </a:lnSpc>
            </a:pPr>
            <a:r>
              <a:rPr sz="3400" b="1" spc="-340" dirty="0">
                <a:solidFill>
                  <a:srgbClr val="FFC000"/>
                </a:solidFill>
                <a:latin typeface="Tahoma"/>
                <a:cs typeface="Tahoma"/>
              </a:rPr>
              <a:t>WS </a:t>
            </a:r>
            <a:r>
              <a:rPr sz="3400" b="1" spc="-229" dirty="0">
                <a:solidFill>
                  <a:srgbClr val="FFC000"/>
                </a:solidFill>
                <a:latin typeface="Tahoma"/>
                <a:cs typeface="Tahoma"/>
              </a:rPr>
              <a:t>in </a:t>
            </a:r>
            <a:r>
              <a:rPr sz="3400" b="1" spc="-265" dirty="0">
                <a:solidFill>
                  <a:srgbClr val="FFC000"/>
                </a:solidFill>
                <a:latin typeface="Tahoma"/>
                <a:cs typeface="Tahoma"/>
              </a:rPr>
              <a:t>the </a:t>
            </a:r>
            <a:r>
              <a:rPr sz="3400" b="1" spc="-250" dirty="0">
                <a:solidFill>
                  <a:srgbClr val="FFC000"/>
                </a:solidFill>
                <a:latin typeface="Tahoma"/>
                <a:cs typeface="Tahoma"/>
              </a:rPr>
              <a:t>development </a:t>
            </a:r>
            <a:r>
              <a:rPr sz="3400" b="1" spc="-275" dirty="0">
                <a:solidFill>
                  <a:srgbClr val="FFC000"/>
                </a:solidFill>
                <a:latin typeface="Tahoma"/>
                <a:cs typeface="Tahoma"/>
              </a:rPr>
              <a:t>and </a:t>
            </a:r>
            <a:r>
              <a:rPr sz="3400" b="1" spc="-180" dirty="0">
                <a:solidFill>
                  <a:srgbClr val="FFC000"/>
                </a:solidFill>
                <a:latin typeface="Tahoma"/>
                <a:cs typeface="Tahoma"/>
              </a:rPr>
              <a:t>run-time</a:t>
            </a:r>
            <a:r>
              <a:rPr sz="3400" b="1" spc="20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400" b="1" spc="-240" dirty="0">
                <a:solidFill>
                  <a:srgbClr val="FFC000"/>
                </a:solidFill>
                <a:latin typeface="Tahoma"/>
                <a:cs typeface="Tahoma"/>
              </a:rPr>
              <a:t>environment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0180" y="1609344"/>
            <a:ext cx="8881872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8491"/>
            <a:ext cx="6221095" cy="58674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4145"/>
              </a:lnSpc>
            </a:pPr>
            <a:r>
              <a:rPr sz="3600" b="1" spc="-265" dirty="0">
                <a:solidFill>
                  <a:srgbClr val="FFC000"/>
                </a:solidFill>
                <a:latin typeface="Tahoma"/>
                <a:cs typeface="Tahoma"/>
              </a:rPr>
              <a:t>Development </a:t>
            </a:r>
            <a:r>
              <a:rPr sz="3600" b="1" spc="-250" dirty="0">
                <a:solidFill>
                  <a:srgbClr val="FFC000"/>
                </a:solidFill>
                <a:latin typeface="Tahoma"/>
                <a:cs typeface="Tahoma"/>
              </a:rPr>
              <a:t>of </a:t>
            </a:r>
            <a:r>
              <a:rPr sz="3600" b="1" spc="-395" dirty="0">
                <a:solidFill>
                  <a:srgbClr val="FFC000"/>
                </a:solidFill>
                <a:latin typeface="Tahoma"/>
                <a:cs typeface="Tahoma"/>
              </a:rPr>
              <a:t>Web</a:t>
            </a:r>
            <a:r>
              <a:rPr sz="3600" b="1" spc="17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C000"/>
                </a:solidFill>
                <a:latin typeface="Tahoma"/>
                <a:cs typeface="Tahoma"/>
              </a:rPr>
              <a:t>Services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1051" y="1572767"/>
            <a:ext cx="8200644" cy="506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1386840" cy="585470"/>
          </a:xfrm>
          <a:custGeom>
            <a:avLst/>
            <a:gdLst/>
            <a:ahLst/>
            <a:cxnLst/>
            <a:rect l="l" t="t" r="r" b="b"/>
            <a:pathLst>
              <a:path w="1386839" h="585469">
                <a:moveTo>
                  <a:pt x="0" y="585215"/>
                </a:moveTo>
                <a:lnTo>
                  <a:pt x="1386840" y="585215"/>
                </a:lnTo>
                <a:lnTo>
                  <a:pt x="138684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1257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WSDL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375" y="1519101"/>
            <a:ext cx="10664825" cy="479298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Comic Sans MS"/>
                <a:cs typeface="Comic Sans MS"/>
              </a:rPr>
              <a:t>WDSL: </a:t>
            </a: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1800" spc="-5" dirty="0">
                <a:solidFill>
                  <a:srgbClr val="006FC0"/>
                </a:solidFill>
                <a:latin typeface="Comic Sans MS"/>
                <a:cs typeface="Comic Sans MS"/>
              </a:rPr>
              <a:t>Services Description</a:t>
            </a:r>
            <a:r>
              <a:rPr sz="1800" spc="-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6FC0"/>
                </a:solidFill>
                <a:latin typeface="Comic Sans MS"/>
                <a:cs typeface="Comic Sans MS"/>
              </a:rPr>
              <a:t>Language</a:t>
            </a:r>
            <a:endParaRPr sz="18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Sebuah </a:t>
            </a:r>
            <a:r>
              <a:rPr sz="2000" dirty="0">
                <a:latin typeface="Comic Sans MS"/>
                <a:cs typeface="Comic Sans MS"/>
              </a:rPr>
              <a:t>spesifikasi </a:t>
            </a:r>
            <a:r>
              <a:rPr sz="2000" spc="-5" dirty="0">
                <a:latin typeface="Comic Sans MS"/>
                <a:cs typeface="Comic Sans MS"/>
              </a:rPr>
              <a:t>lebih rinci dari antarmuka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SOAP</a:t>
            </a:r>
            <a:endParaRPr sz="2000">
              <a:latin typeface="Comic Sans MS"/>
              <a:cs typeface="Comic Sans MS"/>
            </a:endParaRPr>
          </a:p>
          <a:p>
            <a:pPr marL="355600" marR="5715" indent="-343535">
              <a:lnSpc>
                <a:spcPct val="150000"/>
              </a:lnSpc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Spesifikasi WSDL menjelaskan </a:t>
            </a:r>
            <a:r>
              <a:rPr sz="2000" dirty="0">
                <a:latin typeface="Comic Sans MS"/>
                <a:cs typeface="Comic Sans MS"/>
              </a:rPr>
              <a:t>secara </a:t>
            </a:r>
            <a:r>
              <a:rPr sz="2000" spc="-5" dirty="0">
                <a:latin typeface="Comic Sans MS"/>
                <a:cs typeface="Comic Sans MS"/>
              </a:rPr>
              <a:t>rinci bagaimana </a:t>
            </a:r>
            <a:r>
              <a:rPr sz="2000" dirty="0">
                <a:latin typeface="Comic Sans MS"/>
                <a:cs typeface="Comic Sans MS"/>
              </a:rPr>
              <a:t>untuk memohon </a:t>
            </a:r>
            <a:r>
              <a:rPr sz="2000" spc="-5" dirty="0">
                <a:latin typeface="Comic Sans MS"/>
                <a:cs typeface="Comic Sans MS"/>
              </a:rPr>
              <a:t>layanan </a:t>
            </a:r>
            <a:r>
              <a:rPr sz="2000" dirty="0">
                <a:latin typeface="Comic Sans MS"/>
                <a:cs typeface="Comic Sans MS"/>
              </a:rPr>
              <a:t>Web  </a:t>
            </a:r>
            <a:r>
              <a:rPr sz="2000" spc="-5" dirty="0">
                <a:latin typeface="Comic Sans MS"/>
                <a:cs typeface="Comic Sans MS"/>
              </a:rPr>
              <a:t>dan apa yang diharapkan ketika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merespon</a:t>
            </a:r>
            <a:endParaRPr sz="20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omic Sans MS"/>
                <a:cs typeface="Comic Sans MS"/>
              </a:rPr>
              <a:t>Sebuah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deskripsi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WSDL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mendefinisikan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layanan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sebagai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kumpulan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titik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akhir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jaringan,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atau</a:t>
            </a:r>
            <a:endParaRPr sz="18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port</a:t>
            </a:r>
            <a:endParaRPr sz="18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Setiap port mendefinisikan koleksi operasi yang </a:t>
            </a:r>
            <a:r>
              <a:rPr sz="1900" spc="-10" dirty="0">
                <a:latin typeface="Comic Sans MS"/>
                <a:cs typeface="Comic Sans MS"/>
              </a:rPr>
              <a:t>dapat</a:t>
            </a:r>
            <a:r>
              <a:rPr sz="1900" spc="1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dipanggil.</a:t>
            </a:r>
            <a:endParaRPr sz="19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Setiap operasi mencakup seperangkat </a:t>
            </a:r>
            <a:r>
              <a:rPr sz="1900" spc="-10" dirty="0">
                <a:latin typeface="Comic Sans MS"/>
                <a:cs typeface="Comic Sans MS"/>
              </a:rPr>
              <a:t>input dan output </a:t>
            </a:r>
            <a:r>
              <a:rPr sz="1900" spc="-5" dirty="0">
                <a:latin typeface="Comic Sans MS"/>
                <a:cs typeface="Comic Sans MS"/>
              </a:rPr>
              <a:t>pesan:</a:t>
            </a:r>
            <a:r>
              <a:rPr sz="1900" spc="15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parameter.</a:t>
            </a:r>
            <a:endParaRPr sz="1900">
              <a:latin typeface="Comic Sans MS"/>
              <a:cs typeface="Comic Sans MS"/>
            </a:endParaRPr>
          </a:p>
          <a:p>
            <a:pPr marL="812800" marR="8890" lvl="1" indent="-343535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812800" algn="l"/>
                <a:tab pos="813435" algn="l"/>
                <a:tab pos="1786255" algn="l"/>
                <a:tab pos="2740660" algn="l"/>
                <a:tab pos="4141470" algn="l"/>
                <a:tab pos="5064760" algn="l"/>
                <a:tab pos="5749290" algn="l"/>
                <a:tab pos="6379210" algn="l"/>
                <a:tab pos="7143750" algn="l"/>
                <a:tab pos="8224520" algn="l"/>
                <a:tab pos="9408795" algn="l"/>
                <a:tab pos="10256520" algn="l"/>
              </a:tabLst>
            </a:pPr>
            <a:r>
              <a:rPr sz="1900" spc="-5" dirty="0">
                <a:latin typeface="Comic Sans MS"/>
                <a:cs typeface="Comic Sans MS"/>
              </a:rPr>
              <a:t>Se</a:t>
            </a:r>
            <a:r>
              <a:rPr sz="1900" dirty="0">
                <a:latin typeface="Comic Sans MS"/>
                <a:cs typeface="Comic Sans MS"/>
              </a:rPr>
              <a:t>b</a:t>
            </a:r>
            <a:r>
              <a:rPr sz="1900" spc="-5" dirty="0">
                <a:latin typeface="Comic Sans MS"/>
                <a:cs typeface="Comic Sans MS"/>
              </a:rPr>
              <a:t>uah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o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5" dirty="0">
                <a:latin typeface="Comic Sans MS"/>
                <a:cs typeface="Comic Sans MS"/>
              </a:rPr>
              <a:t>e</a:t>
            </a:r>
            <a:r>
              <a:rPr sz="1900" dirty="0">
                <a:latin typeface="Comic Sans MS"/>
                <a:cs typeface="Comic Sans MS"/>
              </a:rPr>
              <a:t>r</a:t>
            </a:r>
            <a:r>
              <a:rPr sz="1900" spc="-5" dirty="0">
                <a:latin typeface="Comic Sans MS"/>
                <a:cs typeface="Comic Sans MS"/>
              </a:rPr>
              <a:t>asi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m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5" dirty="0">
                <a:latin typeface="Comic Sans MS"/>
                <a:cs typeface="Comic Sans MS"/>
              </a:rPr>
              <a:t>m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10" dirty="0">
                <a:latin typeface="Comic Sans MS"/>
                <a:cs typeface="Comic Sans MS"/>
              </a:rPr>
              <a:t>taka</a:t>
            </a:r>
            <a:r>
              <a:rPr sz="1900" spc="-5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se</a:t>
            </a:r>
            <a:r>
              <a:rPr sz="1900" dirty="0">
                <a:latin typeface="Comic Sans MS"/>
                <a:cs typeface="Comic Sans MS"/>
              </a:rPr>
              <a:t>b</a:t>
            </a:r>
            <a:r>
              <a:rPr sz="1900" spc="-5" dirty="0">
                <a:latin typeface="Comic Sans MS"/>
                <a:cs typeface="Comic Sans MS"/>
              </a:rPr>
              <a:t>uah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j</a:t>
            </a:r>
            <a:r>
              <a:rPr sz="1900" dirty="0">
                <a:latin typeface="Comic Sans MS"/>
                <a:cs typeface="Comic Sans MS"/>
              </a:rPr>
              <a:t>e</a:t>
            </a:r>
            <a:r>
              <a:rPr sz="1900" spc="-10" dirty="0">
                <a:latin typeface="Comic Sans MS"/>
                <a:cs typeface="Comic Sans MS"/>
              </a:rPr>
              <a:t>ni</a:t>
            </a:r>
            <a:r>
              <a:rPr sz="1900" spc="-5" dirty="0">
                <a:latin typeface="Comic Sans MS"/>
                <a:cs typeface="Comic Sans MS"/>
              </a:rPr>
              <a:t>s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po</a:t>
            </a:r>
            <a:r>
              <a:rPr sz="1900" spc="10" dirty="0">
                <a:latin typeface="Comic Sans MS"/>
                <a:cs typeface="Comic Sans MS"/>
              </a:rPr>
              <a:t>r</a:t>
            </a:r>
            <a:r>
              <a:rPr sz="1900" spc="-5" dirty="0">
                <a:latin typeface="Comic Sans MS"/>
                <a:cs typeface="Comic Sans MS"/>
              </a:rPr>
              <a:t>t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5" dirty="0">
                <a:latin typeface="Comic Sans MS"/>
                <a:cs typeface="Comic Sans MS"/>
              </a:rPr>
              <a:t>u</a:t>
            </a:r>
            <a:r>
              <a:rPr sz="1900" spc="5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uk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10" dirty="0">
                <a:latin typeface="Comic Sans MS"/>
                <a:cs typeface="Comic Sans MS"/>
              </a:rPr>
              <a:t>r</a:t>
            </a:r>
            <a:r>
              <a:rPr sz="1900" spc="5" dirty="0">
                <a:latin typeface="Comic Sans MS"/>
                <a:cs typeface="Comic Sans MS"/>
              </a:rPr>
              <a:t>o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okol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terte</a:t>
            </a:r>
            <a:r>
              <a:rPr sz="1900" spc="10" dirty="0">
                <a:latin typeface="Comic Sans MS"/>
                <a:cs typeface="Comic Sans MS"/>
              </a:rPr>
              <a:t>n</a:t>
            </a:r>
            <a:r>
              <a:rPr sz="1900" dirty="0">
                <a:latin typeface="Comic Sans MS"/>
                <a:cs typeface="Comic Sans MS"/>
              </a:rPr>
              <a:t>t</a:t>
            </a:r>
            <a:r>
              <a:rPr sz="1900" spc="-5" dirty="0">
                <a:latin typeface="Comic Sans MS"/>
                <a:cs typeface="Comic Sans MS"/>
              </a:rPr>
              <a:t>u,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HTT</a:t>
            </a:r>
            <a:r>
              <a:rPr sz="1900" spc="-15" dirty="0">
                <a:latin typeface="Comic Sans MS"/>
                <a:cs typeface="Comic Sans MS"/>
              </a:rPr>
              <a:t>P</a:t>
            </a:r>
            <a:r>
              <a:rPr sz="1900" spc="-5" dirty="0">
                <a:latin typeface="Comic Sans MS"/>
                <a:cs typeface="Comic Sans MS"/>
              </a:rPr>
              <a:t>,</a:t>
            </a:r>
            <a:r>
              <a:rPr sz="1900" dirty="0">
                <a:latin typeface="Comic Sans MS"/>
                <a:cs typeface="Comic Sans MS"/>
              </a:rPr>
              <a:t>	</a:t>
            </a:r>
            <a:r>
              <a:rPr sz="1900" spc="-10" dirty="0">
                <a:latin typeface="Comic Sans MS"/>
                <a:cs typeface="Comic Sans MS"/>
              </a:rPr>
              <a:t>dan  format data</a:t>
            </a:r>
            <a:r>
              <a:rPr sz="1900" spc="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SOAP.</a:t>
            </a:r>
            <a:endParaRPr sz="19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900" spc="-5" dirty="0">
                <a:latin typeface="Comic Sans MS"/>
                <a:cs typeface="Comic Sans MS"/>
              </a:rPr>
              <a:t>Sebuah port memberi contoh jenis port dan mengikat pada alamat jaringan</a:t>
            </a:r>
            <a:r>
              <a:rPr sz="1900" spc="15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tertentu.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811" y="902208"/>
            <a:ext cx="3423285" cy="585470"/>
          </a:xfrm>
          <a:custGeom>
            <a:avLst/>
            <a:gdLst/>
            <a:ahLst/>
            <a:cxnLst/>
            <a:rect l="l" t="t" r="r" b="b"/>
            <a:pathLst>
              <a:path w="3423284" h="585469">
                <a:moveTo>
                  <a:pt x="0" y="585215"/>
                </a:moveTo>
                <a:lnTo>
                  <a:pt x="3422903" y="585215"/>
                </a:lnTo>
                <a:lnTo>
                  <a:pt x="3422903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9552" y="839470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0" dirty="0">
                <a:solidFill>
                  <a:srgbClr val="FFC000"/>
                </a:solidFill>
                <a:latin typeface="Tahoma"/>
                <a:cs typeface="Tahoma"/>
              </a:rPr>
              <a:t>Ada</a:t>
            </a:r>
            <a:r>
              <a:rPr sz="3600" b="1" spc="-1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35" dirty="0">
                <a:solidFill>
                  <a:srgbClr val="FFC000"/>
                </a:solidFill>
                <a:latin typeface="Tahoma"/>
                <a:cs typeface="Tahoma"/>
              </a:rPr>
              <a:t>Pertanyaan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4635" y="1598675"/>
            <a:ext cx="4953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5501640" cy="585470"/>
          </a:xfrm>
          <a:custGeom>
            <a:avLst/>
            <a:gdLst/>
            <a:ahLst/>
            <a:cxnLst/>
            <a:rect l="l" t="t" r="r" b="b"/>
            <a:pathLst>
              <a:path w="5501640" h="585469">
                <a:moveTo>
                  <a:pt x="0" y="585215"/>
                </a:moveTo>
                <a:lnTo>
                  <a:pt x="5501640" y="585215"/>
                </a:lnTo>
                <a:lnTo>
                  <a:pt x="550164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843B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825830"/>
            <a:ext cx="5379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C000"/>
                </a:solidFill>
                <a:latin typeface="Tahoma"/>
                <a:cs typeface="Tahoma"/>
              </a:rPr>
              <a:t>Tugas </a:t>
            </a:r>
            <a:r>
              <a:rPr sz="3600" b="1" spc="-240" dirty="0">
                <a:solidFill>
                  <a:srgbClr val="FFC000"/>
                </a:solidFill>
                <a:latin typeface="Tahoma"/>
                <a:cs typeface="Tahoma"/>
              </a:rPr>
              <a:t>Kelompok </a:t>
            </a:r>
            <a:r>
              <a:rPr sz="3600" b="1" spc="-434" dirty="0">
                <a:solidFill>
                  <a:srgbClr val="FFC000"/>
                </a:solidFill>
                <a:latin typeface="Tahoma"/>
                <a:cs typeface="Tahoma"/>
              </a:rPr>
              <a:t>(6</a:t>
            </a:r>
            <a:r>
              <a:rPr sz="3600" b="1" spc="-43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65" dirty="0">
                <a:solidFill>
                  <a:srgbClr val="FFC000"/>
                </a:solidFill>
                <a:latin typeface="Tahoma"/>
                <a:cs typeface="Tahoma"/>
              </a:rPr>
              <a:t>orang)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7408" y="1599946"/>
            <a:ext cx="67252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FC0"/>
                </a:solidFill>
                <a:latin typeface="Calibri"/>
                <a:cs typeface="Calibri"/>
              </a:rPr>
              <a:t>Carilah </a:t>
            </a:r>
            <a:r>
              <a:rPr sz="2100" b="1" spc="-10" dirty="0">
                <a:solidFill>
                  <a:srgbClr val="006FC0"/>
                </a:solidFill>
                <a:latin typeface="Calibri"/>
                <a:cs typeface="Calibri"/>
              </a:rPr>
              <a:t>Penjelasan, </a:t>
            </a:r>
            <a:r>
              <a:rPr sz="2100" b="1" dirty="0">
                <a:solidFill>
                  <a:srgbClr val="006FC0"/>
                </a:solidFill>
                <a:latin typeface="Calibri"/>
                <a:cs typeface="Calibri"/>
              </a:rPr>
              <a:t>dan </a:t>
            </a:r>
            <a:r>
              <a:rPr sz="2100" b="1" spc="-10" dirty="0" err="1">
                <a:solidFill>
                  <a:srgbClr val="006FC0"/>
                </a:solidFill>
                <a:latin typeface="Calibri"/>
                <a:cs typeface="Calibri"/>
              </a:rPr>
              <a:t>Contoh</a:t>
            </a:r>
            <a:r>
              <a:rPr sz="21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00" b="1" spc="-5" dirty="0" err="1">
                <a:solidFill>
                  <a:srgbClr val="006FC0"/>
                </a:solidFill>
                <a:latin typeface="Calibri"/>
                <a:cs typeface="Calibri"/>
              </a:rPr>
              <a:t>meng</a:t>
            </a:r>
            <a:r>
              <a:rPr lang="en-US" sz="2100" b="1" spc="-5" dirty="0" err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100" b="1" spc="-5" dirty="0" err="1">
                <a:solidFill>
                  <a:srgbClr val="006FC0"/>
                </a:solidFill>
                <a:latin typeface="Calibri"/>
                <a:cs typeface="Calibri"/>
              </a:rPr>
              <a:t>nai</a:t>
            </a:r>
            <a:r>
              <a:rPr sz="21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06FC0"/>
                </a:solidFill>
                <a:latin typeface="Calibri"/>
                <a:cs typeface="Calibri"/>
              </a:rPr>
              <a:t>hal-hal </a:t>
            </a:r>
            <a:r>
              <a:rPr sz="2100" b="1" spc="-10" dirty="0">
                <a:solidFill>
                  <a:srgbClr val="006FC0"/>
                </a:solidFill>
                <a:latin typeface="Calibri"/>
                <a:cs typeface="Calibri"/>
              </a:rPr>
              <a:t>dibawah</a:t>
            </a:r>
            <a:r>
              <a:rPr sz="21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06FC0"/>
                </a:solidFill>
                <a:latin typeface="Calibri"/>
                <a:cs typeface="Calibri"/>
              </a:rPr>
              <a:t>ini: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084" y="2025395"/>
            <a:ext cx="3625850" cy="68135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7000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000"/>
              </a:spcBef>
            </a:pPr>
            <a:r>
              <a:rPr sz="2300" spc="-5" dirty="0">
                <a:latin typeface="Calibri"/>
                <a:cs typeface="Calibri"/>
              </a:rPr>
              <a:t>Kelompok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179" y="2712720"/>
            <a:ext cx="3613785" cy="1641475"/>
          </a:xfrm>
          <a:custGeom>
            <a:avLst/>
            <a:gdLst/>
            <a:ahLst/>
            <a:cxnLst/>
            <a:rect l="l" t="t" r="r" b="b"/>
            <a:pathLst>
              <a:path w="3613785" h="1641475">
                <a:moveTo>
                  <a:pt x="0" y="1641347"/>
                </a:moveTo>
                <a:lnTo>
                  <a:pt x="3613404" y="1641347"/>
                </a:lnTo>
                <a:lnTo>
                  <a:pt x="3613404" y="0"/>
                </a:lnTo>
                <a:lnTo>
                  <a:pt x="0" y="0"/>
                </a:lnTo>
                <a:lnTo>
                  <a:pt x="0" y="1641347"/>
                </a:lnTo>
                <a:close/>
              </a:path>
            </a:pathLst>
          </a:custGeom>
          <a:solidFill>
            <a:srgbClr val="CFD4E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79" y="2712720"/>
            <a:ext cx="3613785" cy="1641475"/>
          </a:xfrm>
          <a:custGeom>
            <a:avLst/>
            <a:gdLst/>
            <a:ahLst/>
            <a:cxnLst/>
            <a:rect l="l" t="t" r="r" b="b"/>
            <a:pathLst>
              <a:path w="3613785" h="1641475">
                <a:moveTo>
                  <a:pt x="0" y="1641347"/>
                </a:moveTo>
                <a:lnTo>
                  <a:pt x="3613404" y="1641347"/>
                </a:lnTo>
                <a:lnTo>
                  <a:pt x="3613404" y="0"/>
                </a:lnTo>
                <a:lnTo>
                  <a:pt x="0" y="0"/>
                </a:lnTo>
                <a:lnTo>
                  <a:pt x="0" y="1641347"/>
                </a:lnTo>
                <a:close/>
              </a:path>
            </a:pathLst>
          </a:custGeom>
          <a:ln w="12191">
            <a:solidFill>
              <a:srgbClr val="CFD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1084" y="2752191"/>
            <a:ext cx="3625850" cy="14230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7505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358140" algn="l"/>
              </a:tabLst>
            </a:pPr>
            <a:r>
              <a:rPr sz="2300" dirty="0">
                <a:solidFill>
                  <a:srgbClr val="843B0C"/>
                </a:solidFill>
                <a:latin typeface="Times New Roman"/>
                <a:cs typeface="Times New Roman"/>
              </a:rPr>
              <a:t>Apa </a:t>
            </a:r>
            <a:r>
              <a:rPr sz="2300" spc="-5" dirty="0">
                <a:solidFill>
                  <a:srgbClr val="843B0C"/>
                </a:solidFill>
                <a:latin typeface="Times New Roman"/>
                <a:cs typeface="Times New Roman"/>
              </a:rPr>
              <a:t>itu </a:t>
            </a:r>
            <a:r>
              <a:rPr sz="2300" spc="-60" dirty="0">
                <a:solidFill>
                  <a:srgbClr val="843B0C"/>
                </a:solidFill>
                <a:latin typeface="Times New Roman"/>
                <a:cs typeface="Times New Roman"/>
              </a:rPr>
              <a:t>Web</a:t>
            </a:r>
            <a:r>
              <a:rPr sz="2300" spc="-100" dirty="0">
                <a:solidFill>
                  <a:srgbClr val="843B0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843B0C"/>
                </a:solidFill>
                <a:latin typeface="Times New Roman"/>
                <a:cs typeface="Times New Roman"/>
              </a:rPr>
              <a:t>Engineering</a:t>
            </a:r>
            <a:endParaRPr sz="2300">
              <a:latin typeface="Times New Roman"/>
              <a:cs typeface="Times New Roman"/>
            </a:endParaRPr>
          </a:p>
          <a:p>
            <a:pPr marL="357505" marR="708025" indent="-228600">
              <a:lnSpc>
                <a:spcPts val="2380"/>
              </a:lnSpc>
              <a:spcBef>
                <a:spcPts val="565"/>
              </a:spcBef>
              <a:buChar char="•"/>
              <a:tabLst>
                <a:tab pos="358140" algn="l"/>
              </a:tabLst>
            </a:pPr>
            <a:r>
              <a:rPr sz="2300" dirty="0">
                <a:solidFill>
                  <a:srgbClr val="843B0C"/>
                </a:solidFill>
                <a:latin typeface="Times New Roman"/>
                <a:cs typeface="Times New Roman"/>
              </a:rPr>
              <a:t>Jelaskan Konsep</a:t>
            </a:r>
            <a:r>
              <a:rPr sz="2300" spc="-150" dirty="0">
                <a:solidFill>
                  <a:srgbClr val="843B0C"/>
                </a:solidFill>
                <a:latin typeface="Times New Roman"/>
                <a:cs typeface="Times New Roman"/>
              </a:rPr>
              <a:t> </a:t>
            </a:r>
            <a:r>
              <a:rPr sz="2300" spc="-60" dirty="0">
                <a:solidFill>
                  <a:srgbClr val="843B0C"/>
                </a:solidFill>
                <a:latin typeface="Times New Roman"/>
                <a:cs typeface="Times New Roman"/>
              </a:rPr>
              <a:t>Web  </a:t>
            </a:r>
            <a:r>
              <a:rPr sz="2300" dirty="0">
                <a:solidFill>
                  <a:srgbClr val="843B0C"/>
                </a:solidFill>
                <a:latin typeface="Times New Roman"/>
                <a:cs typeface="Times New Roman"/>
              </a:rPr>
              <a:t>Engineering</a:t>
            </a:r>
            <a:endParaRPr sz="2300">
              <a:latin typeface="Times New Roman"/>
              <a:cs typeface="Times New Roman"/>
            </a:endParaRPr>
          </a:p>
          <a:p>
            <a:pPr marL="357505" indent="-229235">
              <a:lnSpc>
                <a:spcPts val="2750"/>
              </a:lnSpc>
              <a:buChar char="•"/>
              <a:tabLst>
                <a:tab pos="358140" algn="l"/>
              </a:tabLst>
            </a:pPr>
            <a:r>
              <a:rPr sz="2300" spc="-5" dirty="0">
                <a:solidFill>
                  <a:srgbClr val="843B0C"/>
                </a:solidFill>
                <a:latin typeface="Times New Roman"/>
                <a:cs typeface="Times New Roman"/>
              </a:rPr>
              <a:t>Karakteristik </a:t>
            </a:r>
            <a:r>
              <a:rPr sz="2300" spc="-60" dirty="0">
                <a:solidFill>
                  <a:srgbClr val="843B0C"/>
                </a:solidFill>
                <a:latin typeface="Times New Roman"/>
                <a:cs typeface="Times New Roman"/>
              </a:rPr>
              <a:t>Web</a:t>
            </a:r>
            <a:r>
              <a:rPr sz="2300" spc="-185" dirty="0">
                <a:solidFill>
                  <a:srgbClr val="843B0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843B0C"/>
                </a:solidFill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8600" y="1999488"/>
            <a:ext cx="3639820" cy="632460"/>
          </a:xfrm>
          <a:prstGeom prst="rect">
            <a:avLst/>
          </a:prstGeom>
          <a:solidFill>
            <a:srgbClr val="EC7C30"/>
          </a:solidFill>
          <a:ln w="12192">
            <a:solidFill>
              <a:srgbClr val="4471C4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150620">
              <a:lnSpc>
                <a:spcPct val="100000"/>
              </a:lnSpc>
              <a:spcBef>
                <a:spcPts val="910"/>
              </a:spcBef>
            </a:pPr>
            <a:r>
              <a:rPr sz="2200" spc="-10" dirty="0">
                <a:latin typeface="Calibri"/>
                <a:cs typeface="Calibri"/>
              </a:rPr>
              <a:t>Kelompok</a:t>
            </a:r>
            <a:r>
              <a:rPr sz="2200" spc="-5" dirty="0">
                <a:latin typeface="Calibri"/>
                <a:cs typeface="Calibri"/>
              </a:rPr>
              <a:t> 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2503" y="2691383"/>
            <a:ext cx="3651885" cy="1612900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vert="horz" wrap="square" lIns="0" tIns="118745" rIns="0" bIns="0" rtlCol="0">
            <a:spAutoFit/>
          </a:bodyPr>
          <a:lstStyle/>
          <a:p>
            <a:pPr marL="352425" marR="434340" indent="-228600">
              <a:lnSpc>
                <a:spcPts val="2300"/>
              </a:lnSpc>
              <a:spcBef>
                <a:spcPts val="935"/>
              </a:spcBef>
              <a:buChar char="•"/>
              <a:tabLst>
                <a:tab pos="352425" algn="l"/>
                <a:tab pos="353060" algn="l"/>
              </a:tabLst>
            </a:pP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Kriteria </a:t>
            </a:r>
            <a:r>
              <a:rPr sz="2200" spc="-65" dirty="0">
                <a:solidFill>
                  <a:srgbClr val="7B7B7B"/>
                </a:solidFill>
                <a:latin typeface="Times New Roman"/>
                <a:cs typeface="Times New Roman"/>
              </a:rPr>
              <a:t>Web </a:t>
            </a: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berdasarkan  </a:t>
            </a:r>
            <a:r>
              <a:rPr sz="2200" dirty="0">
                <a:solidFill>
                  <a:srgbClr val="7B7B7B"/>
                </a:solidFill>
                <a:latin typeface="Times New Roman"/>
                <a:cs typeface="Times New Roman"/>
              </a:rPr>
              <a:t>Fungsional/</a:t>
            </a:r>
            <a:r>
              <a:rPr sz="2200" spc="-25" dirty="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B7B7B"/>
                </a:solidFill>
                <a:latin typeface="Times New Roman"/>
                <a:cs typeface="Times New Roman"/>
              </a:rPr>
              <a:t>kategori</a:t>
            </a:r>
            <a:endParaRPr sz="2200">
              <a:latin typeface="Times New Roman"/>
              <a:cs typeface="Times New Roman"/>
            </a:endParaRPr>
          </a:p>
          <a:p>
            <a:pPr marL="352425" indent="-229235">
              <a:lnSpc>
                <a:spcPct val="100000"/>
              </a:lnSpc>
              <a:spcBef>
                <a:spcPts val="140"/>
              </a:spcBef>
              <a:buChar char="•"/>
              <a:tabLst>
                <a:tab pos="352425" algn="l"/>
                <a:tab pos="353060" algn="l"/>
              </a:tabLst>
            </a:pP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Kategori </a:t>
            </a:r>
            <a:r>
              <a:rPr sz="2200" spc="-65" dirty="0">
                <a:solidFill>
                  <a:srgbClr val="7B7B7B"/>
                </a:solidFill>
                <a:latin typeface="Times New Roman"/>
                <a:cs typeface="Times New Roman"/>
              </a:rPr>
              <a:t>Web</a:t>
            </a:r>
            <a:r>
              <a:rPr sz="2200" spc="-150" dirty="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App</a:t>
            </a:r>
            <a:endParaRPr sz="2200">
              <a:latin typeface="Times New Roman"/>
              <a:cs typeface="Times New Roman"/>
            </a:endParaRPr>
          </a:p>
          <a:p>
            <a:pPr marL="352425" indent="-229235">
              <a:lnSpc>
                <a:spcPct val="100000"/>
              </a:lnSpc>
              <a:spcBef>
                <a:spcPts val="15"/>
              </a:spcBef>
              <a:buChar char="•"/>
              <a:tabLst>
                <a:tab pos="352425" algn="l"/>
                <a:tab pos="353060" algn="l"/>
              </a:tabLst>
            </a:pP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Document Centric </a:t>
            </a:r>
            <a:r>
              <a:rPr sz="2200" spc="-65" dirty="0">
                <a:solidFill>
                  <a:srgbClr val="7B7B7B"/>
                </a:solidFill>
                <a:latin typeface="Times New Roman"/>
                <a:cs typeface="Times New Roman"/>
              </a:rPr>
              <a:t>Web</a:t>
            </a:r>
            <a:r>
              <a:rPr sz="2200" spc="-30" dirty="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7B7B7B"/>
                </a:solidFill>
                <a:latin typeface="Times New Roman"/>
                <a:cs typeface="Times New Roman"/>
              </a:rPr>
              <a:t>Site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8056" y="1994916"/>
            <a:ext cx="3368040" cy="662940"/>
          </a:xfrm>
          <a:prstGeom prst="rect">
            <a:avLst/>
          </a:prstGeom>
          <a:solidFill>
            <a:srgbClr val="6F2F9F"/>
          </a:solidFill>
          <a:ln w="12192">
            <a:solidFill>
              <a:srgbClr val="4471C4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960"/>
              </a:spcBef>
            </a:pPr>
            <a:r>
              <a:rPr sz="2300" spc="-5" dirty="0">
                <a:latin typeface="Calibri"/>
                <a:cs typeface="Calibri"/>
              </a:rPr>
              <a:t>Kelompok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3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8056" y="2667000"/>
            <a:ext cx="3368040" cy="1641475"/>
          </a:xfrm>
          <a:custGeom>
            <a:avLst/>
            <a:gdLst/>
            <a:ahLst/>
            <a:cxnLst/>
            <a:rect l="l" t="t" r="r" b="b"/>
            <a:pathLst>
              <a:path w="3368040" h="1641475">
                <a:moveTo>
                  <a:pt x="0" y="1641348"/>
                </a:moveTo>
                <a:lnTo>
                  <a:pt x="3368040" y="1641348"/>
                </a:lnTo>
                <a:lnTo>
                  <a:pt x="3368040" y="0"/>
                </a:lnTo>
                <a:lnTo>
                  <a:pt x="0" y="0"/>
                </a:lnTo>
                <a:lnTo>
                  <a:pt x="0" y="1641348"/>
                </a:lnTo>
                <a:close/>
              </a:path>
            </a:pathLst>
          </a:custGeom>
          <a:solidFill>
            <a:srgbClr val="CFD4E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68056" y="2667000"/>
            <a:ext cx="3368040" cy="1641475"/>
          </a:xfrm>
          <a:custGeom>
            <a:avLst/>
            <a:gdLst/>
            <a:ahLst/>
            <a:cxnLst/>
            <a:rect l="l" t="t" r="r" b="b"/>
            <a:pathLst>
              <a:path w="3368040" h="1641475">
                <a:moveTo>
                  <a:pt x="0" y="1641348"/>
                </a:moveTo>
                <a:lnTo>
                  <a:pt x="3368040" y="1641348"/>
                </a:lnTo>
                <a:lnTo>
                  <a:pt x="3368040" y="0"/>
                </a:lnTo>
                <a:lnTo>
                  <a:pt x="0" y="0"/>
                </a:lnTo>
                <a:lnTo>
                  <a:pt x="0" y="1641348"/>
                </a:lnTo>
                <a:close/>
              </a:path>
            </a:pathLst>
          </a:custGeom>
          <a:ln w="12192">
            <a:solidFill>
              <a:srgbClr val="CFD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68056" y="2706979"/>
            <a:ext cx="3368040" cy="14230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2425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353060" algn="l"/>
              </a:tabLst>
            </a:pPr>
            <a:r>
              <a:rPr sz="2300" spc="-5" dirty="0">
                <a:solidFill>
                  <a:srgbClr val="2D75B6"/>
                </a:solidFill>
                <a:latin typeface="Times New Roman"/>
                <a:cs typeface="Times New Roman"/>
              </a:rPr>
              <a:t>Interactive </a:t>
            </a:r>
            <a:r>
              <a:rPr sz="2300" spc="-60" dirty="0">
                <a:solidFill>
                  <a:srgbClr val="2D75B6"/>
                </a:solidFill>
                <a:latin typeface="Times New Roman"/>
                <a:cs typeface="Times New Roman"/>
              </a:rPr>
              <a:t>Web</a:t>
            </a:r>
            <a:r>
              <a:rPr sz="2300" spc="-1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  <a:p>
            <a:pPr marL="352425" indent="-229235">
              <a:lnSpc>
                <a:spcPct val="100000"/>
              </a:lnSpc>
              <a:spcBef>
                <a:spcPts val="170"/>
              </a:spcBef>
              <a:buChar char="•"/>
              <a:tabLst>
                <a:tab pos="353060" algn="l"/>
              </a:tabLst>
            </a:pP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Transactional </a:t>
            </a:r>
            <a:r>
              <a:rPr sz="2300" spc="-60" dirty="0">
                <a:solidFill>
                  <a:srgbClr val="2D75B6"/>
                </a:solidFill>
                <a:latin typeface="Times New Roman"/>
                <a:cs typeface="Times New Roman"/>
              </a:rPr>
              <a:t>Web</a:t>
            </a:r>
            <a:r>
              <a:rPr sz="2300" spc="-1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  <a:p>
            <a:pPr marL="352425" marR="471170" indent="-228600">
              <a:lnSpc>
                <a:spcPts val="2380"/>
              </a:lnSpc>
              <a:spcBef>
                <a:spcPts val="405"/>
              </a:spcBef>
              <a:buChar char="•"/>
              <a:tabLst>
                <a:tab pos="353060" algn="l"/>
              </a:tabLst>
            </a:pPr>
            <a:r>
              <a:rPr sz="2300" spc="-15" dirty="0">
                <a:solidFill>
                  <a:srgbClr val="2D75B6"/>
                </a:solidFill>
                <a:latin typeface="Times New Roman"/>
                <a:cs typeface="Times New Roman"/>
              </a:rPr>
              <a:t>Workflow-based</a:t>
            </a:r>
            <a:r>
              <a:rPr sz="2300" spc="-1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60" dirty="0">
                <a:solidFill>
                  <a:srgbClr val="2D75B6"/>
                </a:solidFill>
                <a:latin typeface="Times New Roman"/>
                <a:cs typeface="Times New Roman"/>
              </a:rPr>
              <a:t>Web 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4832" y="4431791"/>
            <a:ext cx="3613785" cy="661670"/>
          </a:xfrm>
          <a:prstGeom prst="rect">
            <a:avLst/>
          </a:prstGeom>
          <a:solidFill>
            <a:srgbClr val="A9D18E"/>
          </a:solidFill>
          <a:ln w="12192">
            <a:solidFill>
              <a:srgbClr val="4471C4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05535">
              <a:lnSpc>
                <a:spcPct val="100000"/>
              </a:lnSpc>
              <a:spcBef>
                <a:spcPts val="955"/>
              </a:spcBef>
            </a:pPr>
            <a:r>
              <a:rPr sz="2300" spc="-5" dirty="0">
                <a:latin typeface="Calibri"/>
                <a:cs typeface="Calibri"/>
              </a:rPr>
              <a:t>Kelompok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4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832" y="5117590"/>
            <a:ext cx="3613785" cy="1643380"/>
          </a:xfrm>
          <a:custGeom>
            <a:avLst/>
            <a:gdLst/>
            <a:ahLst/>
            <a:cxnLst/>
            <a:rect l="l" t="t" r="r" b="b"/>
            <a:pathLst>
              <a:path w="3613785" h="1643379">
                <a:moveTo>
                  <a:pt x="0" y="1642872"/>
                </a:moveTo>
                <a:lnTo>
                  <a:pt x="3613404" y="1642872"/>
                </a:lnTo>
                <a:lnTo>
                  <a:pt x="3613404" y="0"/>
                </a:lnTo>
                <a:lnTo>
                  <a:pt x="0" y="0"/>
                </a:lnTo>
                <a:lnTo>
                  <a:pt x="0" y="1642872"/>
                </a:lnTo>
                <a:close/>
              </a:path>
            </a:pathLst>
          </a:custGeom>
          <a:solidFill>
            <a:srgbClr val="CFD4E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4832" y="5117590"/>
            <a:ext cx="3613785" cy="1643380"/>
          </a:xfrm>
          <a:custGeom>
            <a:avLst/>
            <a:gdLst/>
            <a:ahLst/>
            <a:cxnLst/>
            <a:rect l="l" t="t" r="r" b="b"/>
            <a:pathLst>
              <a:path w="3613785" h="1643379">
                <a:moveTo>
                  <a:pt x="0" y="1642872"/>
                </a:moveTo>
                <a:lnTo>
                  <a:pt x="3613404" y="1642872"/>
                </a:lnTo>
                <a:lnTo>
                  <a:pt x="3613404" y="0"/>
                </a:lnTo>
                <a:lnTo>
                  <a:pt x="0" y="0"/>
                </a:lnTo>
                <a:lnTo>
                  <a:pt x="0" y="1642872"/>
                </a:lnTo>
                <a:close/>
              </a:path>
            </a:pathLst>
          </a:custGeom>
          <a:ln w="12192">
            <a:solidFill>
              <a:srgbClr val="CFD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84832" y="5157610"/>
            <a:ext cx="3613785" cy="1424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1155" indent="-229235">
              <a:lnSpc>
                <a:spcPct val="100000"/>
              </a:lnSpc>
              <a:spcBef>
                <a:spcPts val="270"/>
              </a:spcBef>
              <a:buFont typeface="Times New Roman"/>
              <a:buChar char="•"/>
              <a:tabLst>
                <a:tab pos="351790" algn="l"/>
              </a:tabLst>
            </a:pPr>
            <a:r>
              <a:rPr sz="2300" b="1" dirty="0">
                <a:latin typeface="Times New Roman"/>
                <a:cs typeface="Times New Roman"/>
              </a:rPr>
              <a:t>Collaborative </a:t>
            </a:r>
            <a:r>
              <a:rPr sz="2300" b="1" spc="-45" dirty="0">
                <a:latin typeface="Times New Roman"/>
                <a:cs typeface="Times New Roman"/>
              </a:rPr>
              <a:t>Web</a:t>
            </a:r>
            <a:r>
              <a:rPr sz="2300" b="1" spc="-22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  <a:p>
            <a:pPr marL="351155" indent="-229235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51790" algn="l"/>
              </a:tabLst>
            </a:pPr>
            <a:r>
              <a:rPr sz="2300" b="1" dirty="0">
                <a:latin typeface="Times New Roman"/>
                <a:cs typeface="Times New Roman"/>
              </a:rPr>
              <a:t>Social</a:t>
            </a:r>
            <a:r>
              <a:rPr sz="2300" b="1" spc="-65" dirty="0">
                <a:latin typeface="Times New Roman"/>
                <a:cs typeface="Times New Roman"/>
              </a:rPr>
              <a:t> </a:t>
            </a:r>
            <a:r>
              <a:rPr sz="2300" b="1" spc="-45" dirty="0">
                <a:latin typeface="Times New Roman"/>
                <a:cs typeface="Times New Roman"/>
              </a:rPr>
              <a:t>Web</a:t>
            </a:r>
            <a:endParaRPr sz="2300">
              <a:latin typeface="Times New Roman"/>
              <a:cs typeface="Times New Roman"/>
            </a:endParaRPr>
          </a:p>
          <a:p>
            <a:pPr marL="351155" marR="621665" indent="-228600">
              <a:lnSpc>
                <a:spcPts val="2380"/>
              </a:lnSpc>
              <a:spcBef>
                <a:spcPts val="409"/>
              </a:spcBef>
              <a:buFont typeface="Times New Roman"/>
              <a:buChar char="•"/>
              <a:tabLst>
                <a:tab pos="351790" algn="l"/>
              </a:tabLst>
            </a:pPr>
            <a:r>
              <a:rPr sz="2300" b="1" spc="-5" dirty="0">
                <a:latin typeface="Times New Roman"/>
                <a:cs typeface="Times New Roman"/>
              </a:rPr>
              <a:t>Portal-Oriented</a:t>
            </a:r>
            <a:r>
              <a:rPr sz="2300" b="1" spc="-65" dirty="0">
                <a:latin typeface="Times New Roman"/>
                <a:cs typeface="Times New Roman"/>
              </a:rPr>
              <a:t> </a:t>
            </a:r>
            <a:r>
              <a:rPr sz="2300" b="1" spc="-45" dirty="0">
                <a:latin typeface="Times New Roman"/>
                <a:cs typeface="Times New Roman"/>
              </a:rPr>
              <a:t>Web  </a:t>
            </a:r>
            <a:r>
              <a:rPr sz="2300" b="1" dirty="0"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2115" y="4407408"/>
            <a:ext cx="3611879" cy="763905"/>
          </a:xfrm>
          <a:prstGeom prst="rect">
            <a:avLst/>
          </a:prstGeom>
          <a:solidFill>
            <a:srgbClr val="FFFF00"/>
          </a:solidFill>
          <a:ln w="12192">
            <a:solidFill>
              <a:srgbClr val="4471C4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1105535">
              <a:lnSpc>
                <a:spcPct val="100000"/>
              </a:lnSpc>
              <a:spcBef>
                <a:spcPts val="1355"/>
              </a:spcBef>
            </a:pPr>
            <a:r>
              <a:rPr sz="2300" spc="-5" dirty="0">
                <a:latin typeface="Calibri"/>
                <a:cs typeface="Calibri"/>
              </a:rPr>
              <a:t>Kelompok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5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6020" y="5233415"/>
            <a:ext cx="3624579" cy="1461770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vert="horz" wrap="square" lIns="0" tIns="79375" rIns="0" bIns="0" rtlCol="0">
            <a:spAutoFit/>
          </a:bodyPr>
          <a:lstStyle/>
          <a:p>
            <a:pPr marL="357505" indent="-229235">
              <a:lnSpc>
                <a:spcPct val="100000"/>
              </a:lnSpc>
              <a:spcBef>
                <a:spcPts val="625"/>
              </a:spcBef>
              <a:buChar char="•"/>
              <a:tabLst>
                <a:tab pos="358140" algn="l"/>
              </a:tabLst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Ubiquitous </a:t>
            </a:r>
            <a:r>
              <a:rPr sz="2300" spc="-60" dirty="0">
                <a:solidFill>
                  <a:srgbClr val="C00000"/>
                </a:solidFill>
                <a:latin typeface="Times New Roman"/>
                <a:cs typeface="Times New Roman"/>
              </a:rPr>
              <a:t>Web</a:t>
            </a:r>
            <a:r>
              <a:rPr sz="2300" spc="-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App</a:t>
            </a:r>
            <a:endParaRPr sz="2300">
              <a:latin typeface="Times New Roman"/>
              <a:cs typeface="Times New Roman"/>
            </a:endParaRPr>
          </a:p>
          <a:p>
            <a:pPr marL="35750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58140" algn="l"/>
              </a:tabLst>
            </a:pPr>
            <a:r>
              <a:rPr sz="2300" spc="-5" dirty="0">
                <a:solidFill>
                  <a:srgbClr val="C00000"/>
                </a:solidFill>
                <a:latin typeface="Times New Roman"/>
                <a:cs typeface="Times New Roman"/>
              </a:rPr>
              <a:t>Semantic</a:t>
            </a:r>
            <a:r>
              <a:rPr sz="23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spc="-60" dirty="0">
                <a:solidFill>
                  <a:srgbClr val="C00000"/>
                </a:solidFill>
                <a:latin typeface="Times New Roman"/>
                <a:cs typeface="Times New Roman"/>
              </a:rPr>
              <a:t>Web</a:t>
            </a:r>
            <a:endParaRPr sz="2300">
              <a:latin typeface="Times New Roman"/>
              <a:cs typeface="Times New Roman"/>
            </a:endParaRPr>
          </a:p>
          <a:p>
            <a:pPr marL="357505" indent="-229235">
              <a:lnSpc>
                <a:spcPct val="100000"/>
              </a:lnSpc>
              <a:spcBef>
                <a:spcPts val="15"/>
              </a:spcBef>
              <a:buChar char="•"/>
              <a:tabLst>
                <a:tab pos="358140" algn="l"/>
              </a:tabLst>
            </a:pP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Popular</a:t>
            </a:r>
            <a:r>
              <a:rPr sz="23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C00000"/>
                </a:solidFill>
                <a:latin typeface="Times New Roman"/>
                <a:cs typeface="Times New Roman"/>
              </a:rPr>
              <a:t>Site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60121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225" dirty="0">
                <a:solidFill>
                  <a:srgbClr val="FFC000"/>
                </a:solidFill>
                <a:latin typeface="Tahoma"/>
                <a:cs typeface="Tahoma"/>
              </a:rPr>
              <a:t>Pembelajaran</a:t>
            </a:r>
            <a:r>
              <a:rPr sz="3600" b="1" spc="-1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195" dirty="0">
                <a:solidFill>
                  <a:srgbClr val="FFC000"/>
                </a:solidFill>
                <a:latin typeface="Tahoma"/>
                <a:cs typeface="Tahoma"/>
              </a:rPr>
              <a:t>Jigsaw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5704" y="1235963"/>
            <a:ext cx="5231892" cy="471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925" y="1511864"/>
            <a:ext cx="6660515" cy="41421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958850" algn="l"/>
                <a:tab pos="1355090" algn="l"/>
                <a:tab pos="2639695" algn="l"/>
                <a:tab pos="3626485" algn="l"/>
                <a:tab pos="4313555" algn="l"/>
                <a:tab pos="5313680" algn="l"/>
                <a:tab pos="6158230" algn="l"/>
              </a:tabLst>
            </a:pPr>
            <a:r>
              <a:rPr sz="2000" b="1" dirty="0">
                <a:latin typeface="Times New Roman"/>
                <a:cs typeface="Times New Roman"/>
              </a:rPr>
              <a:t>Mate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i	1</a:t>
            </a:r>
            <a:r>
              <a:rPr sz="2000" dirty="0">
                <a:latin typeface="Times New Roman"/>
                <a:cs typeface="Times New Roman"/>
              </a:rPr>
              <a:t>:	</a:t>
            </a:r>
            <a:r>
              <a:rPr sz="2000" spc="-1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eng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pl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kasi	we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,	i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si	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stem	web,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Arsitektur aplikasi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Materi 2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Cookies, Sessions, </a:t>
            </a:r>
            <a:r>
              <a:rPr sz="2000" dirty="0">
                <a:latin typeface="Times New Roman"/>
                <a:cs typeface="Times New Roman"/>
              </a:rPr>
              <a:t>CGI (</a:t>
            </a:r>
            <a:r>
              <a:rPr sz="2000" i="1" dirty="0">
                <a:latin typeface="Times New Roman"/>
                <a:cs typeface="Times New Roman"/>
              </a:rPr>
              <a:t>Common Gateway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Interface),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tabLst>
                <a:tab pos="917575" algn="l"/>
                <a:tab pos="1274445" algn="l"/>
                <a:tab pos="1892935" algn="l"/>
                <a:tab pos="2919095" algn="l"/>
                <a:tab pos="4275455" algn="l"/>
                <a:tab pos="5383530" algn="l"/>
                <a:tab pos="5964555" algn="l"/>
              </a:tabLst>
            </a:pPr>
            <a:r>
              <a:rPr sz="2000" b="1" dirty="0">
                <a:latin typeface="Times New Roman"/>
                <a:cs typeface="Times New Roman"/>
              </a:rPr>
              <a:t>Materi	</a:t>
            </a:r>
            <a:r>
              <a:rPr sz="2000" b="1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:	</a:t>
            </a:r>
            <a:r>
              <a:rPr sz="2000" spc="-16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eb	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og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:	s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pt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ng,	j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va	app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,  ActiveX/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Materi 4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Cara </a:t>
            </a:r>
            <a:r>
              <a:rPr sz="2000" dirty="0">
                <a:latin typeface="Times New Roman"/>
                <a:cs typeface="Times New Roman"/>
              </a:rPr>
              <a:t>kerja + </a:t>
            </a:r>
            <a:r>
              <a:rPr sz="2000" spc="-5" dirty="0">
                <a:latin typeface="Times New Roman"/>
                <a:cs typeface="Times New Roman"/>
              </a:rPr>
              <a:t>Infrastruktur Java's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RMI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Materi 5: </a:t>
            </a:r>
            <a:r>
              <a:rPr sz="2000" dirty="0">
                <a:latin typeface="Times New Roman"/>
                <a:cs typeface="Times New Roman"/>
              </a:rPr>
              <a:t>Cara kerja + </a:t>
            </a:r>
            <a:r>
              <a:rPr sz="2000" spc="-5" dirty="0">
                <a:latin typeface="Times New Roman"/>
                <a:cs typeface="Times New Roman"/>
              </a:rPr>
              <a:t>Infrastruktur Microsoft's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DCOM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Materi 6</a:t>
            </a:r>
            <a:r>
              <a:rPr sz="2000" dirty="0">
                <a:latin typeface="Times New Roman"/>
                <a:cs typeface="Times New Roman"/>
              </a:rPr>
              <a:t>: XML,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Service, </a:t>
            </a:r>
            <a:r>
              <a:rPr sz="2000" spc="-40" dirty="0">
                <a:latin typeface="Times New Roman"/>
                <a:cs typeface="Times New Roman"/>
              </a:rPr>
              <a:t>SOAP, </a:t>
            </a:r>
            <a:r>
              <a:rPr sz="2000" spc="5" dirty="0">
                <a:latin typeface="Times New Roman"/>
                <a:cs typeface="Times New Roman"/>
              </a:rPr>
              <a:t>UDDI,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WSDL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8136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175" dirty="0">
                <a:solidFill>
                  <a:srgbClr val="FFC000"/>
                </a:solidFill>
                <a:latin typeface="Tahoma"/>
                <a:cs typeface="Tahoma"/>
              </a:rPr>
              <a:t>Aplikasi</a:t>
            </a:r>
            <a:r>
              <a:rPr sz="3600" b="1" spc="-14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395" dirty="0">
                <a:solidFill>
                  <a:srgbClr val="FFC000"/>
                </a:solidFill>
                <a:latin typeface="Tahoma"/>
                <a:cs typeface="Tahoma"/>
              </a:rPr>
              <a:t>Web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98735" y="4661915"/>
            <a:ext cx="1927860" cy="192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4002" y="1638452"/>
            <a:ext cx="1025398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06FC0"/>
                </a:solidFill>
                <a:latin typeface="Comic Sans MS"/>
                <a:cs typeface="Comic Sans MS"/>
              </a:rPr>
              <a:t>Aplikasi </a:t>
            </a:r>
            <a:r>
              <a:rPr sz="2500" b="1" spc="-5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2500" spc="-5" dirty="0">
                <a:latin typeface="Comic Sans MS"/>
                <a:cs typeface="Comic Sans MS"/>
              </a:rPr>
              <a:t>adalah sistem </a:t>
            </a:r>
            <a:r>
              <a:rPr sz="2500" dirty="0">
                <a:latin typeface="Comic Sans MS"/>
                <a:cs typeface="Comic Sans MS"/>
              </a:rPr>
              <a:t>Web </a:t>
            </a:r>
            <a:r>
              <a:rPr sz="2500" spc="-5" dirty="0">
                <a:latin typeface="Comic Sans MS"/>
                <a:cs typeface="Comic Sans MS"/>
              </a:rPr>
              <a:t>yang memungkinkan pengguna  untuk mengeksekusi </a:t>
            </a:r>
            <a:r>
              <a:rPr sz="2500" spc="-10" dirty="0">
                <a:latin typeface="Comic Sans MS"/>
                <a:cs typeface="Comic Sans MS"/>
              </a:rPr>
              <a:t>logika bisnis dengan </a:t>
            </a:r>
            <a:r>
              <a:rPr sz="2500" spc="-5" dirty="0">
                <a:latin typeface="Comic Sans MS"/>
                <a:cs typeface="Comic Sans MS"/>
              </a:rPr>
              <a:t>Web</a:t>
            </a:r>
            <a:r>
              <a:rPr sz="2500" spc="19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browser</a:t>
            </a:r>
            <a:endParaRPr sz="250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</a:pPr>
            <a:r>
              <a:rPr sz="2500" b="1" spc="-10" dirty="0">
                <a:solidFill>
                  <a:srgbClr val="006FC0"/>
                </a:solidFill>
                <a:latin typeface="Comic Sans MS"/>
                <a:cs typeface="Comic Sans MS"/>
              </a:rPr>
              <a:t>Aplikasi </a:t>
            </a:r>
            <a:r>
              <a:rPr sz="2500" b="1" spc="-5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2500" spc="-5" dirty="0">
                <a:latin typeface="Comic Sans MS"/>
                <a:cs typeface="Comic Sans MS"/>
              </a:rPr>
              <a:t>menggunakan teknologi yang memungkinkan untuk  </a:t>
            </a:r>
            <a:r>
              <a:rPr sz="2500" spc="-10" dirty="0">
                <a:latin typeface="Comic Sans MS"/>
                <a:cs typeface="Comic Sans MS"/>
              </a:rPr>
              <a:t>membuat </a:t>
            </a:r>
            <a:r>
              <a:rPr sz="2500" spc="-5" dirty="0">
                <a:latin typeface="Comic Sans MS"/>
                <a:cs typeface="Comic Sans MS"/>
              </a:rPr>
              <a:t>konten mereka dinamis </a:t>
            </a:r>
            <a:r>
              <a:rPr sz="2500" spc="-10" dirty="0">
                <a:latin typeface="Comic Sans MS"/>
                <a:cs typeface="Comic Sans MS"/>
              </a:rPr>
              <a:t>dan </a:t>
            </a:r>
            <a:r>
              <a:rPr sz="2500" spc="-5" dirty="0">
                <a:latin typeface="Comic Sans MS"/>
                <a:cs typeface="Comic Sans MS"/>
              </a:rPr>
              <a:t>untuk memungkinkan pengguna  </a:t>
            </a:r>
            <a:r>
              <a:rPr sz="2500" spc="-10" dirty="0">
                <a:latin typeface="Comic Sans MS"/>
                <a:cs typeface="Comic Sans MS"/>
              </a:rPr>
              <a:t>sistem </a:t>
            </a:r>
            <a:r>
              <a:rPr sz="2500" spc="-5" dirty="0">
                <a:latin typeface="Comic Sans MS"/>
                <a:cs typeface="Comic Sans MS"/>
              </a:rPr>
              <a:t>untuk mempengaruhi </a:t>
            </a:r>
            <a:r>
              <a:rPr sz="2500" spc="-10" dirty="0">
                <a:latin typeface="Comic Sans MS"/>
                <a:cs typeface="Comic Sans MS"/>
              </a:rPr>
              <a:t>logika bisnis pada</a:t>
            </a:r>
            <a:r>
              <a:rPr sz="2500" spc="150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server.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880485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4315"/>
              </a:lnSpc>
            </a:pPr>
            <a:r>
              <a:rPr sz="3600" b="1" spc="-170" dirty="0">
                <a:solidFill>
                  <a:srgbClr val="FFC000"/>
                </a:solidFill>
                <a:latin typeface="Tahoma"/>
                <a:cs typeface="Tahoma"/>
              </a:rPr>
              <a:t>Dasar </a:t>
            </a:r>
            <a:r>
              <a:rPr sz="3600" b="1" spc="-190" dirty="0">
                <a:solidFill>
                  <a:srgbClr val="FFC000"/>
                </a:solidFill>
                <a:latin typeface="Tahoma"/>
                <a:cs typeface="Tahoma"/>
              </a:rPr>
              <a:t>Sistem</a:t>
            </a:r>
            <a:r>
              <a:rPr sz="3600" b="1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395" dirty="0">
                <a:solidFill>
                  <a:srgbClr val="FFC000"/>
                </a:solidFill>
                <a:latin typeface="Tahoma"/>
                <a:cs typeface="Tahoma"/>
              </a:rPr>
              <a:t>Web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311" y="1766316"/>
            <a:ext cx="9742932" cy="3767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96062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185" dirty="0">
                <a:solidFill>
                  <a:srgbClr val="FFC000"/>
                </a:solidFill>
                <a:latin typeface="Tahoma"/>
                <a:cs typeface="Tahoma"/>
              </a:rPr>
              <a:t>Arsitektur </a:t>
            </a:r>
            <a:r>
              <a:rPr sz="3600" b="1" spc="-190" dirty="0">
                <a:solidFill>
                  <a:srgbClr val="FFC000"/>
                </a:solidFill>
                <a:latin typeface="Tahoma"/>
                <a:cs typeface="Tahoma"/>
              </a:rPr>
              <a:t>aplikasi</a:t>
            </a:r>
            <a:r>
              <a:rPr sz="3600" b="1" spc="-4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395" dirty="0">
                <a:solidFill>
                  <a:srgbClr val="FFC000"/>
                </a:solidFill>
                <a:latin typeface="Tahoma"/>
                <a:cs typeface="Tahoma"/>
              </a:rPr>
              <a:t>Web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1695094"/>
            <a:ext cx="9137650" cy="354647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Ini berisi komponen </a:t>
            </a:r>
            <a:r>
              <a:rPr sz="2200" spc="-5" dirty="0">
                <a:latin typeface="Comic Sans MS"/>
                <a:cs typeface="Comic Sans MS"/>
              </a:rPr>
              <a:t>utama yang sama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sebuah situs</a:t>
            </a:r>
            <a:r>
              <a:rPr sz="2200" spc="2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Web: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Web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server,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omic Sans MS"/>
                <a:cs typeface="Comic Sans MS"/>
              </a:rPr>
              <a:t>koneksi </a:t>
            </a:r>
            <a:r>
              <a:rPr sz="2200" spc="-5" dirty="0">
                <a:latin typeface="Comic Sans MS"/>
                <a:cs typeface="Comic Sans MS"/>
              </a:rPr>
              <a:t>jaringan,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endParaRPr sz="22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Comic Sans MS"/>
                <a:cs typeface="Comic Sans MS"/>
              </a:rPr>
              <a:t>browser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klien.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Aplikasi Web juga </a:t>
            </a:r>
            <a:r>
              <a:rPr sz="2200" spc="-5" dirty="0">
                <a:latin typeface="Comic Sans MS"/>
                <a:cs typeface="Comic Sans MS"/>
              </a:rPr>
              <a:t>mencakup server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aplikasi.</a:t>
            </a:r>
            <a:endParaRPr sz="2200">
              <a:latin typeface="Comic Sans MS"/>
              <a:cs typeface="Comic Sans MS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Comic Sans MS"/>
                <a:cs typeface="Comic Sans MS"/>
              </a:rPr>
              <a:t>Penambahan server aplikasi memungkinkan sistem </a:t>
            </a:r>
            <a:r>
              <a:rPr sz="2200" dirty="0">
                <a:latin typeface="Comic Sans MS"/>
                <a:cs typeface="Comic Sans MS"/>
              </a:rPr>
              <a:t>untuk </a:t>
            </a:r>
            <a:r>
              <a:rPr sz="2200" spc="-5" dirty="0">
                <a:latin typeface="Comic Sans MS"/>
                <a:cs typeface="Comic Sans MS"/>
              </a:rPr>
              <a:t>mengelola  </a:t>
            </a:r>
            <a:r>
              <a:rPr sz="2200" spc="-10" dirty="0">
                <a:latin typeface="Comic Sans MS"/>
                <a:cs typeface="Comic Sans MS"/>
              </a:rPr>
              <a:t>logika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bisnis.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7939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204" dirty="0">
                <a:solidFill>
                  <a:srgbClr val="FFC000"/>
                </a:solidFill>
                <a:latin typeface="Tahoma"/>
                <a:cs typeface="Tahoma"/>
              </a:rPr>
              <a:t>Client </a:t>
            </a:r>
            <a:r>
              <a:rPr sz="3600" b="1" spc="-229" dirty="0">
                <a:solidFill>
                  <a:srgbClr val="FFC000"/>
                </a:solidFill>
                <a:latin typeface="Tahoma"/>
                <a:cs typeface="Tahoma"/>
              </a:rPr>
              <a:t>State</a:t>
            </a:r>
            <a:r>
              <a:rPr sz="3600" b="1" spc="-7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3600" b="1" spc="-295" dirty="0">
                <a:solidFill>
                  <a:srgbClr val="FFC000"/>
                </a:solidFill>
                <a:latin typeface="Tahoma"/>
                <a:cs typeface="Tahoma"/>
              </a:rPr>
              <a:t>Management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796" y="1479956"/>
            <a:ext cx="8738235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latin typeface="Comic Sans MS"/>
                <a:cs typeface="Comic Sans MS"/>
              </a:rPr>
              <a:t>Salah satu tantangan umum </a:t>
            </a:r>
            <a:r>
              <a:rPr sz="2200" dirty="0">
                <a:latin typeface="Comic Sans MS"/>
                <a:cs typeface="Comic Sans MS"/>
              </a:rPr>
              <a:t>aplikasi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adalah mengelola </a:t>
            </a:r>
            <a:r>
              <a:rPr sz="2200" spc="-10" dirty="0">
                <a:latin typeface="Comic Sans MS"/>
                <a:cs typeface="Comic Sans MS"/>
              </a:rPr>
              <a:t>klien  </a:t>
            </a:r>
            <a:r>
              <a:rPr sz="2200" spc="-5" dirty="0">
                <a:latin typeface="Comic Sans MS"/>
                <a:cs typeface="Comic Sans MS"/>
              </a:rPr>
              <a:t>pada server.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5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Karena sifat </a:t>
            </a:r>
            <a:r>
              <a:rPr sz="2200" dirty="0">
                <a:latin typeface="Comic Sans MS"/>
                <a:cs typeface="Comic Sans MS"/>
              </a:rPr>
              <a:t>connectionless </a:t>
            </a:r>
            <a:r>
              <a:rPr sz="2200" spc="-5" dirty="0">
                <a:latin typeface="Comic Sans MS"/>
                <a:cs typeface="Comic Sans MS"/>
              </a:rPr>
              <a:t>klien dan server komunikasi,  server tidak memiliki cara mudah untuk melacak </a:t>
            </a:r>
            <a:r>
              <a:rPr sz="2200" spc="-10" dirty="0">
                <a:latin typeface="Comic Sans MS"/>
                <a:cs typeface="Comic Sans MS"/>
              </a:rPr>
              <a:t>setiap  </a:t>
            </a:r>
            <a:r>
              <a:rPr sz="2200" spc="-5" dirty="0">
                <a:latin typeface="Comic Sans MS"/>
                <a:cs typeface="Comic Sans MS"/>
              </a:rPr>
              <a:t>permintaan </a:t>
            </a:r>
            <a:r>
              <a:rPr sz="2200" spc="-10" dirty="0">
                <a:latin typeface="Comic Sans MS"/>
                <a:cs typeface="Comic Sans MS"/>
              </a:rPr>
              <a:t>klien dan </a:t>
            </a:r>
            <a:r>
              <a:rPr sz="2200" spc="-5" dirty="0">
                <a:latin typeface="Comic Sans MS"/>
                <a:cs typeface="Comic Sans MS"/>
              </a:rPr>
              <a:t>untuk mengasosiasikannya </a:t>
            </a:r>
            <a:r>
              <a:rPr sz="2200" spc="-10" dirty="0">
                <a:latin typeface="Comic Sans MS"/>
                <a:cs typeface="Comic Sans MS"/>
              </a:rPr>
              <a:t>dengan  </a:t>
            </a:r>
            <a:r>
              <a:rPr sz="2200" spc="-5" dirty="0">
                <a:latin typeface="Comic Sans MS"/>
                <a:cs typeface="Comic Sans MS"/>
              </a:rPr>
              <a:t>permintaan sebelumnya, karena setiap permintaan halaman  </a:t>
            </a:r>
            <a:r>
              <a:rPr sz="2200" spc="-10" dirty="0">
                <a:latin typeface="Comic Sans MS"/>
                <a:cs typeface="Comic Sans MS"/>
              </a:rPr>
              <a:t>Web kemudian </a:t>
            </a:r>
            <a:r>
              <a:rPr sz="2200" spc="-5" dirty="0">
                <a:latin typeface="Comic Sans MS"/>
                <a:cs typeface="Comic Sans MS"/>
              </a:rPr>
              <a:t>menetapkan </a:t>
            </a:r>
            <a:r>
              <a:rPr sz="2200" spc="-10" dirty="0">
                <a:latin typeface="Comic Sans MS"/>
                <a:cs typeface="Comic Sans MS"/>
              </a:rPr>
              <a:t>dan istirahat </a:t>
            </a:r>
            <a:r>
              <a:rPr sz="2200" spc="-5" dirty="0">
                <a:latin typeface="Comic Sans MS"/>
                <a:cs typeface="Comic Sans MS"/>
              </a:rPr>
              <a:t>lalu </a:t>
            </a:r>
            <a:r>
              <a:rPr sz="2200" spc="-10" dirty="0">
                <a:latin typeface="Comic Sans MS"/>
                <a:cs typeface="Comic Sans MS"/>
              </a:rPr>
              <a:t>koneksi</a:t>
            </a:r>
            <a:r>
              <a:rPr sz="2200" spc="1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lagi.</a:t>
            </a:r>
            <a:endParaRPr sz="2200">
              <a:latin typeface="Comic Sans MS"/>
              <a:cs typeface="Comic Sans MS"/>
            </a:endParaRPr>
          </a:p>
          <a:p>
            <a:pPr marL="299085" indent="-287020" algn="just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latin typeface="Comic Sans MS"/>
                <a:cs typeface="Comic Sans MS"/>
              </a:rPr>
              <a:t>W3C </a:t>
            </a:r>
            <a:r>
              <a:rPr sz="2200" spc="-10" dirty="0">
                <a:latin typeface="Comic Sans MS"/>
                <a:cs typeface="Comic Sans MS"/>
              </a:rPr>
              <a:t>telah </a:t>
            </a:r>
            <a:r>
              <a:rPr sz="2200" spc="-5" dirty="0">
                <a:latin typeface="Comic Sans MS"/>
                <a:cs typeface="Comic Sans MS"/>
              </a:rPr>
              <a:t>mengusulkan mekanisme pengelolaan state</a:t>
            </a:r>
            <a:r>
              <a:rPr sz="2200" spc="56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HTTP,</a:t>
            </a:r>
            <a:endParaRPr sz="2200">
              <a:latin typeface="Comic Sans MS"/>
              <a:cs typeface="Comic Sans MS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lebih </a:t>
            </a:r>
            <a:r>
              <a:rPr sz="2200" spc="-10" dirty="0">
                <a:latin typeface="Comic Sans MS"/>
                <a:cs typeface="Comic Sans MS"/>
              </a:rPr>
              <a:t>dikenal </a:t>
            </a:r>
            <a:r>
              <a:rPr sz="2200" spc="-5" dirty="0">
                <a:latin typeface="Comic Sans MS"/>
                <a:cs typeface="Comic Sans MS"/>
              </a:rPr>
              <a:t>sebagai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"</a:t>
            </a: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cookies</a:t>
            </a:r>
            <a:r>
              <a:rPr sz="2200" spc="-10" dirty="0">
                <a:latin typeface="Comic Sans MS"/>
                <a:cs typeface="Comic Sans MS"/>
              </a:rPr>
              <a:t>“.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871980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195" dirty="0">
                <a:solidFill>
                  <a:srgbClr val="FFC000"/>
                </a:solidFill>
                <a:latin typeface="Tahoma"/>
                <a:cs typeface="Tahoma"/>
              </a:rPr>
              <a:t>Cookies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77043" y="4038600"/>
            <a:ext cx="2314955" cy="231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2516" y="4849367"/>
            <a:ext cx="8036559" cy="508000"/>
          </a:xfrm>
          <a:custGeom>
            <a:avLst/>
            <a:gdLst/>
            <a:ahLst/>
            <a:cxnLst/>
            <a:rect l="l" t="t" r="r" b="b"/>
            <a:pathLst>
              <a:path w="8036559" h="508000">
                <a:moveTo>
                  <a:pt x="0" y="507491"/>
                </a:moveTo>
                <a:lnTo>
                  <a:pt x="8036052" y="507491"/>
                </a:lnTo>
                <a:lnTo>
                  <a:pt x="8036052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2516" y="1709927"/>
            <a:ext cx="8036559" cy="3647440"/>
          </a:xfrm>
          <a:custGeom>
            <a:avLst/>
            <a:gdLst/>
            <a:ahLst/>
            <a:cxnLst/>
            <a:rect l="l" t="t" r="r" b="b"/>
            <a:pathLst>
              <a:path w="8036559" h="3647440">
                <a:moveTo>
                  <a:pt x="0" y="3646932"/>
                </a:moveTo>
                <a:lnTo>
                  <a:pt x="8036052" y="3646932"/>
                </a:lnTo>
                <a:lnTo>
                  <a:pt x="8036052" y="0"/>
                </a:lnTo>
                <a:lnTo>
                  <a:pt x="0" y="0"/>
                </a:lnTo>
                <a:lnTo>
                  <a:pt x="0" y="3646932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34210" y="1826164"/>
            <a:ext cx="7853045" cy="29044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Wingdings"/>
                <a:cs typeface="Wingdings"/>
                <a:hlinkClick r:id="rId3"/>
              </a:rPr>
              <a:t></a:t>
            </a:r>
            <a:r>
              <a:rPr sz="2200" spc="-5" dirty="0">
                <a:latin typeface="Times New Roman"/>
                <a:cs typeface="Times New Roman"/>
                <a:hlinkClick r:id="rId3"/>
              </a:rPr>
              <a:t> </a:t>
            </a:r>
            <a:r>
              <a:rPr sz="2200" dirty="0">
                <a:solidFill>
                  <a:srgbClr val="0462C1"/>
                </a:solidFill>
                <a:latin typeface="Comic Sans MS"/>
                <a:cs typeface="Comic Sans MS"/>
                <a:hlinkClick r:id="rId3"/>
              </a:rPr>
              <a:t>Cookie</a:t>
            </a:r>
            <a:r>
              <a:rPr sz="2200" dirty="0">
                <a:solidFill>
                  <a:srgbClr val="0462C1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 serangkaian </a:t>
            </a:r>
            <a:r>
              <a:rPr sz="2200" spc="-10" dirty="0">
                <a:latin typeface="Comic Sans MS"/>
                <a:cs typeface="Comic Sans MS"/>
              </a:rPr>
              <a:t>teks </a:t>
            </a:r>
            <a:r>
              <a:rPr sz="2200" spc="-5" dirty="0">
                <a:latin typeface="Comic Sans MS"/>
                <a:cs typeface="Comic Sans MS"/>
              </a:rPr>
              <a:t>yang disimpan</a:t>
            </a:r>
            <a:r>
              <a:rPr sz="2200" spc="1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pada</a:t>
            </a:r>
            <a:endParaRPr sz="2200">
              <a:latin typeface="Comic Sans MS"/>
              <a:cs typeface="Comic Sans MS"/>
            </a:endParaRPr>
          </a:p>
          <a:p>
            <a:pPr marL="342900" algn="just">
              <a:lnSpc>
                <a:spcPct val="150000"/>
              </a:lnSpc>
              <a:spcBef>
                <a:spcPts val="5"/>
              </a:spcBef>
            </a:pPr>
            <a:r>
              <a:rPr sz="2200" spc="-5" dirty="0">
                <a:latin typeface="Comic Sans MS"/>
                <a:cs typeface="Comic Sans MS"/>
              </a:rPr>
              <a:t>komputer Anda oleh situs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yang Anda kunjungi. Pada  </a:t>
            </a:r>
            <a:r>
              <a:rPr sz="2200" dirty="0">
                <a:latin typeface="Comic Sans MS"/>
                <a:cs typeface="Comic Sans MS"/>
              </a:rPr>
              <a:t>umumnya </a:t>
            </a:r>
            <a:r>
              <a:rPr sz="2200" spc="-5" dirty="0">
                <a:latin typeface="Comic Sans MS"/>
                <a:cs typeface="Comic Sans MS"/>
              </a:rPr>
              <a:t>cookie menyimpan pengaturan atau preferensi  Anda untuk suatu </a:t>
            </a:r>
            <a:r>
              <a:rPr sz="2200" dirty="0">
                <a:latin typeface="Comic Sans MS"/>
                <a:cs typeface="Comic Sans MS"/>
              </a:rPr>
              <a:t>situs </a:t>
            </a:r>
            <a:r>
              <a:rPr sz="2200" spc="-10" dirty="0">
                <a:latin typeface="Comic Sans MS"/>
                <a:cs typeface="Comic Sans MS"/>
              </a:rPr>
              <a:t>web tertentu, </a:t>
            </a:r>
            <a:r>
              <a:rPr sz="2200" spc="-5" dirty="0">
                <a:latin typeface="Comic Sans MS"/>
                <a:cs typeface="Comic Sans MS"/>
              </a:rPr>
              <a:t>misalnya bahasa  yang dipilih, atau lokasi (negara)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Anda.</a:t>
            </a:r>
            <a:endParaRPr sz="2200">
              <a:latin typeface="Comic Sans MS"/>
              <a:cs typeface="Comic Sans MS"/>
            </a:endParaRPr>
          </a:p>
          <a:p>
            <a:pPr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Wingdings"/>
                <a:cs typeface="Wingdings"/>
              </a:rPr>
              <a:t>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Biasanya,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ukuran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data</a:t>
            </a:r>
            <a:r>
              <a:rPr sz="2200" spc="1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0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kecil,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antara</a:t>
            </a:r>
            <a:r>
              <a:rPr sz="2200" spc="1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100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1K</a:t>
            </a:r>
            <a:r>
              <a:rPr sz="2200" spc="1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byte;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2516" y="1709927"/>
            <a:ext cx="8036559" cy="3139440"/>
          </a:xfrm>
          <a:custGeom>
            <a:avLst/>
            <a:gdLst/>
            <a:ahLst/>
            <a:cxnLst/>
            <a:rect l="l" t="t" r="r" b="b"/>
            <a:pathLst>
              <a:path w="8036559" h="3139440">
                <a:moveTo>
                  <a:pt x="0" y="3139440"/>
                </a:moveTo>
                <a:lnTo>
                  <a:pt x="8036052" y="3139440"/>
                </a:lnTo>
                <a:lnTo>
                  <a:pt x="803605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2516" y="1709927"/>
            <a:ext cx="8036559" cy="3139440"/>
          </a:xfrm>
          <a:custGeom>
            <a:avLst/>
            <a:gdLst/>
            <a:ahLst/>
            <a:cxnLst/>
            <a:rect l="l" t="t" r="r" b="b"/>
            <a:pathLst>
              <a:path w="8036559" h="3139440">
                <a:moveTo>
                  <a:pt x="0" y="3139440"/>
                </a:moveTo>
                <a:lnTo>
                  <a:pt x="8036052" y="3139440"/>
                </a:lnTo>
                <a:lnTo>
                  <a:pt x="803605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12192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21510" y="1673203"/>
            <a:ext cx="7879080" cy="3547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50100"/>
              </a:lnSpc>
              <a:spcBef>
                <a:spcPts val="105"/>
              </a:spcBef>
            </a:pPr>
            <a:r>
              <a:rPr sz="2200" spc="-5" dirty="0">
                <a:solidFill>
                  <a:srgbClr val="4471C4"/>
                </a:solidFill>
                <a:latin typeface="Comic Sans MS"/>
                <a:cs typeface="Comic Sans MS"/>
                <a:hlinkClick r:id="rId3"/>
              </a:rPr>
              <a:t>Cookies </a:t>
            </a:r>
            <a:r>
              <a:rPr sz="2200" spc="-5" dirty="0">
                <a:latin typeface="Comic Sans MS"/>
                <a:cs typeface="Comic Sans MS"/>
              </a:rPr>
              <a:t>adalah informasi yang berupa </a:t>
            </a:r>
            <a:r>
              <a:rPr sz="2200" spc="-10" dirty="0">
                <a:latin typeface="Comic Sans MS"/>
                <a:cs typeface="Comic Sans MS"/>
              </a:rPr>
              <a:t>file kecil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ditanam  </a:t>
            </a:r>
            <a:r>
              <a:rPr sz="2200" spc="-5" dirty="0">
                <a:latin typeface="Comic Sans MS"/>
                <a:cs typeface="Comic Sans MS"/>
              </a:rPr>
              <a:t>pada KOMPUTER CLIENT. Cookies </a:t>
            </a:r>
            <a:r>
              <a:rPr sz="2200" spc="-10" dirty="0">
                <a:latin typeface="Comic Sans MS"/>
                <a:cs typeface="Comic Sans MS"/>
              </a:rPr>
              <a:t>biasanya </a:t>
            </a:r>
            <a:r>
              <a:rPr sz="2200" spc="-5" dirty="0">
                <a:latin typeface="Comic Sans MS"/>
                <a:cs typeface="Comic Sans MS"/>
              </a:rPr>
              <a:t>digunakan oleh  sebuah </a:t>
            </a:r>
            <a:r>
              <a:rPr sz="2200" spc="-10" dirty="0">
                <a:latin typeface="Comic Sans MS"/>
                <a:cs typeface="Comic Sans MS"/>
              </a:rPr>
              <a:t>website </a:t>
            </a:r>
            <a:r>
              <a:rPr sz="2200" spc="-5" dirty="0">
                <a:latin typeface="Comic Sans MS"/>
                <a:cs typeface="Comic Sans MS"/>
              </a:rPr>
              <a:t>untuk </a:t>
            </a:r>
            <a:r>
              <a:rPr sz="2200" spc="-10" dirty="0">
                <a:latin typeface="Comic Sans MS"/>
                <a:cs typeface="Comic Sans MS"/>
              </a:rPr>
              <a:t>mengidentifikasi data</a:t>
            </a:r>
            <a:r>
              <a:rPr sz="2200" spc="1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pengguna.</a:t>
            </a:r>
            <a:endParaRPr sz="220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</a:pPr>
            <a:r>
              <a:rPr sz="2200" spc="-5" dirty="0">
                <a:latin typeface="Comic Sans MS"/>
                <a:cs typeface="Comic Sans MS"/>
              </a:rPr>
              <a:t>Data yang disimpan pada Cookies </a:t>
            </a:r>
            <a:r>
              <a:rPr sz="2200" spc="-10" dirty="0">
                <a:latin typeface="Comic Sans MS"/>
                <a:cs typeface="Comic Sans MS"/>
              </a:rPr>
              <a:t>dikirim </a:t>
            </a:r>
            <a:r>
              <a:rPr sz="2200" spc="-5" dirty="0">
                <a:latin typeface="Comic Sans MS"/>
                <a:cs typeface="Comic Sans MS"/>
              </a:rPr>
              <a:t>bersamaan </a:t>
            </a:r>
            <a:r>
              <a:rPr sz="2200" spc="-10" dirty="0">
                <a:latin typeface="Comic Sans MS"/>
                <a:cs typeface="Comic Sans MS"/>
              </a:rPr>
              <a:t>dengan  </a:t>
            </a:r>
            <a:r>
              <a:rPr sz="2200" spc="-5" dirty="0">
                <a:latin typeface="Comic Sans MS"/>
                <a:cs typeface="Comic Sans MS"/>
              </a:rPr>
              <a:t>request yang dilakukan oleh browser terhadap </a:t>
            </a:r>
            <a:r>
              <a:rPr sz="2200" dirty="0">
                <a:latin typeface="Comic Sans MS"/>
                <a:cs typeface="Comic Sans MS"/>
              </a:rPr>
              <a:t>suatu  </a:t>
            </a:r>
            <a:r>
              <a:rPr sz="2200" spc="-5" dirty="0">
                <a:latin typeface="Comic Sans MS"/>
                <a:cs typeface="Comic Sans MS"/>
              </a:rPr>
              <a:t>halaman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website.</a:t>
            </a:r>
            <a:endParaRPr sz="22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Namun, batas </a:t>
            </a:r>
            <a:r>
              <a:rPr sz="2200" spc="-10" dirty="0">
                <a:latin typeface="Comic Sans MS"/>
                <a:cs typeface="Comic Sans MS"/>
              </a:rPr>
              <a:t>resmi </a:t>
            </a:r>
            <a:r>
              <a:rPr sz="2200" spc="-5" dirty="0">
                <a:latin typeface="Comic Sans MS"/>
                <a:cs typeface="Comic Sans MS"/>
              </a:rPr>
              <a:t>sekitar</a:t>
            </a:r>
            <a:r>
              <a:rPr sz="2200" spc="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4K.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078989" cy="585470"/>
          </a:xfrm>
          <a:prstGeom prst="rect">
            <a:avLst/>
          </a:prstGeom>
          <a:ln w="76200">
            <a:solidFill>
              <a:srgbClr val="843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315"/>
              </a:lnSpc>
            </a:pPr>
            <a:r>
              <a:rPr sz="3600" b="1" spc="-120" dirty="0">
                <a:solidFill>
                  <a:srgbClr val="FFC000"/>
                </a:solidFill>
                <a:latin typeface="Tahoma"/>
                <a:cs typeface="Tahoma"/>
              </a:rPr>
              <a:t>Sessions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9896" y="1709927"/>
            <a:ext cx="4953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3827" y="1542288"/>
            <a:ext cx="7973695" cy="5078095"/>
          </a:xfrm>
          <a:custGeom>
            <a:avLst/>
            <a:gdLst/>
            <a:ahLst/>
            <a:cxnLst/>
            <a:rect l="l" t="t" r="r" b="b"/>
            <a:pathLst>
              <a:path w="7973695" h="5078095">
                <a:moveTo>
                  <a:pt x="0" y="5077967"/>
                </a:moveTo>
                <a:lnTo>
                  <a:pt x="7973568" y="5077967"/>
                </a:lnTo>
                <a:lnTo>
                  <a:pt x="7973568" y="0"/>
                </a:lnTo>
                <a:lnTo>
                  <a:pt x="0" y="0"/>
                </a:lnTo>
                <a:lnTo>
                  <a:pt x="0" y="5077967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3827" y="1542288"/>
            <a:ext cx="7973695" cy="5078095"/>
          </a:xfrm>
          <a:custGeom>
            <a:avLst/>
            <a:gdLst/>
            <a:ahLst/>
            <a:cxnLst/>
            <a:rect l="l" t="t" r="r" b="b"/>
            <a:pathLst>
              <a:path w="7973695" h="5078095">
                <a:moveTo>
                  <a:pt x="0" y="5077967"/>
                </a:moveTo>
                <a:lnTo>
                  <a:pt x="7973568" y="5077967"/>
                </a:lnTo>
                <a:lnTo>
                  <a:pt x="7973568" y="0"/>
                </a:lnTo>
                <a:lnTo>
                  <a:pt x="0" y="0"/>
                </a:lnTo>
                <a:lnTo>
                  <a:pt x="0" y="5077967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3457" y="1499061"/>
            <a:ext cx="7818120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  <a:tab pos="1605280" algn="l"/>
                <a:tab pos="2680970" algn="l"/>
                <a:tab pos="3465829" algn="l"/>
                <a:tab pos="4422140" algn="l"/>
                <a:tab pos="5749290" algn="l"/>
                <a:tab pos="6682105" algn="l"/>
              </a:tabLst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Session	</a:t>
            </a:r>
            <a:r>
              <a:rPr sz="2400" spc="-5" dirty="0">
                <a:latin typeface="Comic Sans MS"/>
                <a:cs typeface="Comic Sans MS"/>
              </a:rPr>
              <a:t>adalah	</a:t>
            </a:r>
            <a:r>
              <a:rPr sz="2400" dirty="0">
                <a:latin typeface="Comic Sans MS"/>
                <a:cs typeface="Comic Sans MS"/>
              </a:rPr>
              <a:t>cara	untuk	</a:t>
            </a:r>
            <a:r>
              <a:rPr sz="2400" spc="-10" dirty="0">
                <a:latin typeface="Comic Sans MS"/>
                <a:cs typeface="Comic Sans MS"/>
              </a:rPr>
              <a:t>menjaga	suatu	variabel</a:t>
            </a:r>
            <a:endParaRPr sz="2400">
              <a:latin typeface="Comic Sans MS"/>
              <a:cs typeface="Comic Sans MS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tetap ada selama </a:t>
            </a:r>
            <a:r>
              <a:rPr sz="2400" dirty="0">
                <a:latin typeface="Comic Sans MS"/>
                <a:cs typeface="Comic Sans MS"/>
              </a:rPr>
              <a:t>sesi </a:t>
            </a:r>
            <a:r>
              <a:rPr sz="2400" spc="-5" dirty="0">
                <a:latin typeface="Comic Sans MS"/>
                <a:cs typeface="Comic Sans MS"/>
              </a:rPr>
              <a:t>kunjungan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user.</a:t>
            </a:r>
            <a:endParaRPr sz="2400">
              <a:latin typeface="Comic Sans MS"/>
              <a:cs typeface="Comic Sans MS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Session </a:t>
            </a:r>
            <a:r>
              <a:rPr sz="2400" dirty="0">
                <a:latin typeface="Comic Sans MS"/>
                <a:cs typeface="Comic Sans MS"/>
              </a:rPr>
              <a:t>memungkinkan </a:t>
            </a:r>
            <a:r>
              <a:rPr sz="2400" spc="-5" dirty="0">
                <a:latin typeface="Comic Sans MS"/>
                <a:cs typeface="Comic Sans MS"/>
              </a:rPr>
              <a:t>pelacakan akses</a:t>
            </a:r>
            <a:r>
              <a:rPr sz="2400" spc="7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pemakai,</a:t>
            </a:r>
            <a:endParaRPr sz="2400">
              <a:latin typeface="Comic Sans MS"/>
              <a:cs typeface="Comic Sans MS"/>
            </a:endParaRPr>
          </a:p>
          <a:p>
            <a:pPr marL="355600" marR="6985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omic Sans MS"/>
                <a:cs typeface="Comic Sans MS"/>
              </a:rPr>
              <a:t>pangaturan pemakaian aplikasi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pemakai </a:t>
            </a:r>
            <a:r>
              <a:rPr sz="240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meningkatkan layanan </a:t>
            </a:r>
            <a:r>
              <a:rPr sz="2400" dirty="0">
                <a:latin typeface="Comic Sans MS"/>
                <a:cs typeface="Comic Sans MS"/>
              </a:rPr>
              <a:t>situs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355600" marR="6350" indent="-342900" algn="just">
              <a:lnSpc>
                <a:spcPct val="150000"/>
              </a:lnSpc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Setiap pengunjung akan diberi </a:t>
            </a:r>
            <a:r>
              <a:rPr sz="2400" dirty="0">
                <a:latin typeface="Comic Sans MS"/>
                <a:cs typeface="Comic Sans MS"/>
              </a:rPr>
              <a:t>sebuah </a:t>
            </a:r>
            <a:r>
              <a:rPr sz="2400" spc="-5" dirty="0">
                <a:latin typeface="Comic Sans MS"/>
                <a:cs typeface="Comic Sans MS"/>
              </a:rPr>
              <a:t>id yang </a:t>
            </a:r>
            <a:r>
              <a:rPr sz="2400" dirty="0">
                <a:latin typeface="Comic Sans MS"/>
                <a:cs typeface="Comic Sans MS"/>
              </a:rPr>
              <a:t>unik,  </a:t>
            </a:r>
            <a:r>
              <a:rPr sz="2400" spc="-5" dirty="0">
                <a:latin typeface="Comic Sans MS"/>
                <a:cs typeface="Comic Sans MS"/>
              </a:rPr>
              <a:t>yang disebut dengan id session (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session_id</a:t>
            </a:r>
            <a:r>
              <a:rPr sz="2400" spc="-5" dirty="0">
                <a:latin typeface="Comic Sans MS"/>
                <a:cs typeface="Comic Sans MS"/>
              </a:rPr>
              <a:t>). ID ini  dapat disimpan dalam </a:t>
            </a:r>
            <a:r>
              <a:rPr sz="2400" dirty="0">
                <a:latin typeface="Comic Sans MS"/>
                <a:cs typeface="Comic Sans MS"/>
              </a:rPr>
              <a:t>suatu cookie pada </a:t>
            </a:r>
            <a:r>
              <a:rPr sz="2400" spc="-5" dirty="0">
                <a:latin typeface="Comic Sans MS"/>
                <a:cs typeface="Comic Sans MS"/>
              </a:rPr>
              <a:t>sisi user  atau disertakan dalam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URL.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2215</Words>
  <Application>Microsoft Office PowerPoint</Application>
  <PresentationFormat>Widescreen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2020-09-24T14:44:30Z</dcterms:created>
  <dcterms:modified xsi:type="dcterms:W3CDTF">2020-09-24T14:47:44Z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