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992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1">
                <a:solidFill>
                  <a:srgbClr val="FFFF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1">
                <a:solidFill>
                  <a:srgbClr val="FFFF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1">
                <a:solidFill>
                  <a:srgbClr val="FFFF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55694" y="2520442"/>
            <a:ext cx="3880611" cy="1488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1" i="1">
                <a:solidFill>
                  <a:srgbClr val="FFFF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bscw.gmd.de/" TargetMode="External"/><Relationship Id="rId2" Type="http://schemas.openxmlformats.org/officeDocument/2006/relationships/hyperlink" Target="http://c2.com/cgi/wiki" TargetMode="Externa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2346" y="4158208"/>
            <a:ext cx="3792854" cy="827791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000" i="1" dirty="0">
                <a:latin typeface="Times New Roman"/>
                <a:cs typeface="Times New Roman"/>
              </a:rPr>
              <a:t>Disusun</a:t>
            </a:r>
            <a:r>
              <a:rPr sz="2000" i="1" spc="-4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Oleh: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2000" i="1" dirty="0">
                <a:latin typeface="Times New Roman"/>
                <a:cs typeface="Times New Roman"/>
              </a:rPr>
              <a:t>Tim </a:t>
            </a:r>
            <a:r>
              <a:rPr lang="en-US" sz="2000" i="1" dirty="0" err="1">
                <a:latin typeface="Times New Roman"/>
                <a:cs typeface="Times New Roman"/>
              </a:rPr>
              <a:t>Rpll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19296" y="418845"/>
            <a:ext cx="1938020" cy="440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sz="1200" spc="-5" dirty="0">
                <a:solidFill>
                  <a:srgbClr val="C55A11"/>
                </a:solidFill>
                <a:latin typeface="Arial Black"/>
                <a:cs typeface="Arial Black"/>
              </a:rPr>
              <a:t>PROGRAM STUDI  TEKNIK</a:t>
            </a:r>
            <a:r>
              <a:rPr sz="1200" spc="-85" dirty="0">
                <a:solidFill>
                  <a:srgbClr val="C55A11"/>
                </a:solidFill>
                <a:latin typeface="Arial Black"/>
                <a:cs typeface="Arial Black"/>
              </a:rPr>
              <a:t> </a:t>
            </a:r>
            <a:r>
              <a:rPr sz="1200" spc="-10" dirty="0">
                <a:solidFill>
                  <a:srgbClr val="C55A11"/>
                </a:solidFill>
                <a:latin typeface="Arial Black"/>
                <a:cs typeface="Arial Black"/>
              </a:rPr>
              <a:t>INFORMATIKA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2346" y="1532636"/>
            <a:ext cx="11344910" cy="2115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0" b="1" spc="-10" dirty="0">
                <a:latin typeface="Comic Sans MS"/>
                <a:cs typeface="Comic Sans MS"/>
              </a:rPr>
              <a:t>Rekayasa </a:t>
            </a:r>
            <a:r>
              <a:rPr sz="5500" b="1" spc="-5" dirty="0">
                <a:latin typeface="Comic Sans MS"/>
                <a:cs typeface="Comic Sans MS"/>
              </a:rPr>
              <a:t>Perangkat Lunak</a:t>
            </a:r>
            <a:r>
              <a:rPr sz="5500" b="1" spc="15" dirty="0">
                <a:latin typeface="Comic Sans MS"/>
                <a:cs typeface="Comic Sans MS"/>
              </a:rPr>
              <a:t> </a:t>
            </a:r>
            <a:r>
              <a:rPr sz="5500" b="1" spc="-5" dirty="0">
                <a:latin typeface="Comic Sans MS"/>
                <a:cs typeface="Comic Sans MS"/>
              </a:rPr>
              <a:t>Lanjut</a:t>
            </a:r>
            <a:endParaRPr sz="55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5535"/>
              </a:spcBef>
            </a:pPr>
            <a:r>
              <a:rPr sz="3600" b="1" i="1" spc="-5" dirty="0">
                <a:latin typeface="Times New Roman"/>
                <a:cs typeface="Times New Roman"/>
              </a:rPr>
              <a:t>Konsep Dasar </a:t>
            </a:r>
            <a:r>
              <a:rPr sz="3600" b="1" i="1" spc="-90" dirty="0">
                <a:latin typeface="Times New Roman"/>
                <a:cs typeface="Times New Roman"/>
              </a:rPr>
              <a:t>Web</a:t>
            </a:r>
            <a:r>
              <a:rPr sz="3600" b="1" i="1" spc="-60" dirty="0">
                <a:latin typeface="Times New Roman"/>
                <a:cs typeface="Times New Roman"/>
              </a:rPr>
              <a:t> </a:t>
            </a:r>
            <a:r>
              <a:rPr sz="3600" b="1" i="1" spc="-5" dirty="0">
                <a:latin typeface="Times New Roman"/>
                <a:cs typeface="Times New Roman"/>
              </a:rPr>
              <a:t>Engineering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59088" y="671321"/>
            <a:ext cx="2583180" cy="424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7675">
              <a:lnSpc>
                <a:spcPts val="1330"/>
              </a:lnSpc>
              <a:spcBef>
                <a:spcPts val="100"/>
              </a:spcBef>
            </a:pPr>
            <a:r>
              <a:rPr sz="1200" i="1" spc="-45" dirty="0">
                <a:latin typeface="Calibri"/>
                <a:cs typeface="Calibri"/>
              </a:rPr>
              <a:t>MATA</a:t>
            </a:r>
            <a:r>
              <a:rPr sz="1200" i="1" spc="-110" dirty="0">
                <a:latin typeface="Calibri"/>
                <a:cs typeface="Calibri"/>
              </a:rPr>
              <a:t> </a:t>
            </a:r>
            <a:r>
              <a:rPr sz="1200" i="1" spc="-5" dirty="0">
                <a:latin typeface="Calibri"/>
                <a:cs typeface="Calibri"/>
              </a:rPr>
              <a:t>KULIAH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ts val="1810"/>
              </a:lnSpc>
            </a:pPr>
            <a:r>
              <a:rPr sz="1600" b="1" i="1" spc="-40" dirty="0">
                <a:solidFill>
                  <a:srgbClr val="2D75B6"/>
                </a:solidFill>
                <a:latin typeface="Calibri"/>
                <a:cs typeface="Calibri"/>
              </a:rPr>
              <a:t>REKAYASA </a:t>
            </a:r>
            <a:r>
              <a:rPr sz="1600" b="1" i="1" spc="-20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600" b="1" i="1" spc="1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600" b="1" i="1" spc="-2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06056" y="2980944"/>
            <a:ext cx="4539996" cy="30266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550164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235"/>
              </a:lnSpc>
            </a:pPr>
            <a:r>
              <a:rPr sz="3600" b="1" spc="-215" dirty="0">
                <a:solidFill>
                  <a:srgbClr val="7E5F00"/>
                </a:solidFill>
                <a:latin typeface="Lucida Sans"/>
                <a:cs typeface="Lucida Sans"/>
              </a:rPr>
              <a:t>Characteristic </a:t>
            </a:r>
            <a:r>
              <a:rPr sz="3600" b="1" spc="-345" dirty="0">
                <a:solidFill>
                  <a:srgbClr val="7E5F00"/>
                </a:solidFill>
                <a:latin typeface="Lucida Sans"/>
                <a:cs typeface="Lucida Sans"/>
              </a:rPr>
              <a:t>of </a:t>
            </a:r>
            <a:r>
              <a:rPr sz="3600" b="1" spc="-275" dirty="0">
                <a:solidFill>
                  <a:srgbClr val="7E5F00"/>
                </a:solidFill>
                <a:latin typeface="Lucida Sans"/>
                <a:cs typeface="Lucida Sans"/>
              </a:rPr>
              <a:t>Web</a:t>
            </a:r>
            <a:r>
              <a:rPr sz="3600" b="1" spc="-85" dirty="0">
                <a:solidFill>
                  <a:srgbClr val="7E5F00"/>
                </a:solidFill>
                <a:latin typeface="Lucida Sans"/>
                <a:cs typeface="Lucida Sans"/>
              </a:rPr>
              <a:t> </a:t>
            </a:r>
            <a:r>
              <a:rPr sz="3600" b="1" spc="-400" dirty="0">
                <a:solidFill>
                  <a:srgbClr val="7E5F00"/>
                </a:solidFill>
                <a:latin typeface="Lucida Sans"/>
                <a:cs typeface="Lucida Sans"/>
              </a:rPr>
              <a:t>App</a:t>
            </a:r>
            <a:endParaRPr sz="360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5644" y="1591923"/>
            <a:ext cx="10570845" cy="4963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95"/>
              </a:spcBef>
            </a:pPr>
            <a:r>
              <a:rPr sz="2400" dirty="0">
                <a:latin typeface="Comic Sans MS"/>
                <a:cs typeface="Comic Sans MS"/>
              </a:rPr>
              <a:t>Media </a:t>
            </a:r>
            <a:r>
              <a:rPr sz="2400" spc="-5" dirty="0">
                <a:latin typeface="Comic Sans MS"/>
                <a:cs typeface="Comic Sans MS"/>
              </a:rPr>
              <a:t>pengiriman konten </a:t>
            </a:r>
            <a:r>
              <a:rPr sz="2400" dirty="0">
                <a:latin typeface="Comic Sans MS"/>
                <a:cs typeface="Comic Sans MS"/>
              </a:rPr>
              <a:t>untuk aplikasi </a:t>
            </a:r>
            <a:r>
              <a:rPr sz="2400" spc="-5" dirty="0">
                <a:latin typeface="Comic Sans MS"/>
                <a:cs typeface="Comic Sans MS"/>
              </a:rPr>
              <a:t>web </a:t>
            </a:r>
            <a:r>
              <a:rPr sz="2400" spc="-10" dirty="0">
                <a:latin typeface="Comic Sans MS"/>
                <a:cs typeface="Comic Sans MS"/>
              </a:rPr>
              <a:t>sangat </a:t>
            </a:r>
            <a:r>
              <a:rPr sz="2400" spc="-5" dirty="0">
                <a:latin typeface="Comic Sans MS"/>
                <a:cs typeface="Comic Sans MS"/>
              </a:rPr>
              <a:t>berbeda dengan  software tradisional. Apliakasi </a:t>
            </a:r>
            <a:r>
              <a:rPr sz="2400" dirty="0">
                <a:latin typeface="Comic Sans MS"/>
                <a:cs typeface="Comic Sans MS"/>
              </a:rPr>
              <a:t>web </a:t>
            </a:r>
            <a:r>
              <a:rPr sz="2400" spc="-5" dirty="0">
                <a:latin typeface="Comic Sans MS"/>
                <a:cs typeface="Comic Sans MS"/>
              </a:rPr>
              <a:t>membutuhkan kecocokan dengan  berbagai jenis perangkat display, format tampilan, dukungan hardware,  </a:t>
            </a:r>
            <a:r>
              <a:rPr sz="2400" spc="-10" dirty="0">
                <a:latin typeface="Comic Sans MS"/>
                <a:cs typeface="Comic Sans MS"/>
              </a:rPr>
              <a:t>dan</a:t>
            </a:r>
            <a:r>
              <a:rPr sz="2400" spc="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software.</a:t>
            </a:r>
            <a:endParaRPr sz="2400">
              <a:latin typeface="Comic Sans MS"/>
              <a:cs typeface="Comic Sans MS"/>
            </a:endParaRPr>
          </a:p>
          <a:p>
            <a:pPr marL="12700" marR="5080" algn="just">
              <a:lnSpc>
                <a:spcPct val="150000"/>
              </a:lnSpc>
            </a:pPr>
            <a:r>
              <a:rPr sz="2400" spc="-5" dirty="0">
                <a:latin typeface="Comic Sans MS"/>
                <a:cs typeface="Comic Sans MS"/>
              </a:rPr>
              <a:t>Dengan kondisi tersebut aplikasi web sangat membutuhkan kompresi  konten </a:t>
            </a:r>
            <a:r>
              <a:rPr sz="2400" spc="-10" dirty="0">
                <a:latin typeface="Comic Sans MS"/>
                <a:cs typeface="Comic Sans MS"/>
              </a:rPr>
              <a:t>(teks, </a:t>
            </a:r>
            <a:r>
              <a:rPr sz="2400" spc="-5" dirty="0">
                <a:latin typeface="Comic Sans MS"/>
                <a:cs typeface="Comic Sans MS"/>
              </a:rPr>
              <a:t>grafis, image, audio, video), </a:t>
            </a:r>
            <a:r>
              <a:rPr sz="2400" dirty="0">
                <a:latin typeface="Comic Sans MS"/>
                <a:cs typeface="Comic Sans MS"/>
              </a:rPr>
              <a:t>sehingga semua media yang  </a:t>
            </a:r>
            <a:r>
              <a:rPr sz="2400" spc="-5" dirty="0">
                <a:latin typeface="Comic Sans MS"/>
                <a:cs typeface="Comic Sans MS"/>
              </a:rPr>
              <a:t>beragam tersebut dapat</a:t>
            </a:r>
            <a:r>
              <a:rPr sz="2400" spc="-3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mengaksesnya.</a:t>
            </a:r>
            <a:endParaRPr sz="2400">
              <a:latin typeface="Comic Sans MS"/>
              <a:cs typeface="Comic Sans MS"/>
            </a:endParaRPr>
          </a:p>
          <a:p>
            <a:pPr marL="12700" algn="just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Comic Sans MS"/>
                <a:cs typeface="Comic Sans MS"/>
              </a:rPr>
              <a:t>Sekuriti </a:t>
            </a:r>
            <a:r>
              <a:rPr sz="2400" spc="-10" dirty="0">
                <a:latin typeface="Comic Sans MS"/>
                <a:cs typeface="Comic Sans MS"/>
              </a:rPr>
              <a:t>dan </a:t>
            </a:r>
            <a:r>
              <a:rPr sz="2400" spc="-5" dirty="0">
                <a:latin typeface="Comic Sans MS"/>
                <a:cs typeface="Comic Sans MS"/>
              </a:rPr>
              <a:t>privasi </a:t>
            </a:r>
            <a:r>
              <a:rPr sz="2400" dirty="0">
                <a:latin typeface="Comic Sans MS"/>
                <a:cs typeface="Comic Sans MS"/>
              </a:rPr>
              <a:t>lebih </a:t>
            </a:r>
            <a:r>
              <a:rPr sz="2400" spc="-5" dirty="0">
                <a:latin typeface="Comic Sans MS"/>
                <a:cs typeface="Comic Sans MS"/>
              </a:rPr>
              <a:t>dibutuhkan </a:t>
            </a:r>
            <a:r>
              <a:rPr sz="2400" dirty="0">
                <a:latin typeface="Comic Sans MS"/>
                <a:cs typeface="Comic Sans MS"/>
              </a:rPr>
              <a:t>oleh </a:t>
            </a:r>
            <a:r>
              <a:rPr sz="2400" spc="-5" dirty="0">
                <a:latin typeface="Comic Sans MS"/>
                <a:cs typeface="Comic Sans MS"/>
              </a:rPr>
              <a:t>sistem</a:t>
            </a:r>
            <a:r>
              <a:rPr sz="2400" spc="-5" dirty="0">
                <a:latin typeface="Times New Roman"/>
                <a:cs typeface="Times New Roman"/>
              </a:rPr>
              <a:t>‐</a:t>
            </a:r>
            <a:r>
              <a:rPr sz="2400" spc="-5" dirty="0">
                <a:latin typeface="Comic Sans MS"/>
                <a:cs typeface="Comic Sans MS"/>
              </a:rPr>
              <a:t>sistem berbasis web</a:t>
            </a:r>
            <a:r>
              <a:rPr sz="2400" spc="360" dirty="0">
                <a:latin typeface="Comic Sans MS"/>
                <a:cs typeface="Comic Sans MS"/>
              </a:rPr>
              <a:t> </a:t>
            </a:r>
            <a:r>
              <a:rPr sz="2400" spc="-10" dirty="0">
                <a:latin typeface="Comic Sans MS"/>
                <a:cs typeface="Comic Sans MS"/>
              </a:rPr>
              <a:t>jika</a:t>
            </a:r>
            <a:endParaRPr sz="2400">
              <a:latin typeface="Comic Sans MS"/>
              <a:cs typeface="Comic Sans MS"/>
            </a:endParaRPr>
          </a:p>
          <a:p>
            <a:pPr marL="12700" algn="just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Comic Sans MS"/>
                <a:cs typeface="Comic Sans MS"/>
              </a:rPr>
              <a:t>dibandingkan dengan software</a:t>
            </a:r>
            <a:r>
              <a:rPr sz="2400" spc="4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tradisional.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407416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235"/>
              </a:lnSpc>
            </a:pPr>
            <a:r>
              <a:rPr sz="3600" b="1" spc="-275" dirty="0">
                <a:solidFill>
                  <a:srgbClr val="7E5F00"/>
                </a:solidFill>
                <a:latin typeface="Lucida Sans"/>
                <a:cs typeface="Lucida Sans"/>
              </a:rPr>
              <a:t>Web </a:t>
            </a:r>
            <a:r>
              <a:rPr sz="3600" b="1" spc="-320" dirty="0">
                <a:solidFill>
                  <a:srgbClr val="7E5F00"/>
                </a:solidFill>
                <a:latin typeface="Lucida Sans"/>
                <a:cs typeface="Lucida Sans"/>
              </a:rPr>
              <a:t>App.</a:t>
            </a:r>
            <a:r>
              <a:rPr sz="3600" b="1" spc="-130" dirty="0">
                <a:solidFill>
                  <a:srgbClr val="7E5F00"/>
                </a:solidFill>
                <a:latin typeface="Lucida Sans"/>
                <a:cs typeface="Lucida Sans"/>
              </a:rPr>
              <a:t> </a:t>
            </a:r>
            <a:r>
              <a:rPr sz="3600" b="1" spc="-280" dirty="0">
                <a:solidFill>
                  <a:srgbClr val="7E5F00"/>
                </a:solidFill>
                <a:latin typeface="Lucida Sans"/>
                <a:cs typeface="Lucida Sans"/>
              </a:rPr>
              <a:t>Category</a:t>
            </a:r>
            <a:endParaRPr sz="360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4741" y="1591923"/>
            <a:ext cx="5219065" cy="3317875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316230" indent="-304165">
              <a:lnSpc>
                <a:spcPct val="100000"/>
              </a:lnSpc>
              <a:spcBef>
                <a:spcPts val="1535"/>
              </a:spcBef>
              <a:buAutoNum type="arabicPeriod"/>
              <a:tabLst>
                <a:tab pos="316865" algn="l"/>
              </a:tabLst>
            </a:pPr>
            <a:r>
              <a:rPr sz="2400" spc="-5" dirty="0">
                <a:latin typeface="Comic Sans MS"/>
                <a:cs typeface="Comic Sans MS"/>
              </a:rPr>
              <a:t>Document Centric </a:t>
            </a:r>
            <a:r>
              <a:rPr sz="2400" dirty="0">
                <a:latin typeface="Comic Sans MS"/>
                <a:cs typeface="Comic Sans MS"/>
              </a:rPr>
              <a:t>Web</a:t>
            </a:r>
            <a:r>
              <a:rPr sz="2400" spc="-2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Site</a:t>
            </a:r>
            <a:endParaRPr sz="2400">
              <a:latin typeface="Comic Sans MS"/>
              <a:cs typeface="Comic Sans MS"/>
            </a:endParaRPr>
          </a:p>
          <a:p>
            <a:pPr marL="363855" indent="-351790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364490" algn="l"/>
              </a:tabLst>
            </a:pPr>
            <a:r>
              <a:rPr sz="2400" spc="-5" dirty="0">
                <a:latin typeface="Comic Sans MS"/>
                <a:cs typeface="Comic Sans MS"/>
              </a:rPr>
              <a:t>Interactive </a:t>
            </a:r>
            <a:r>
              <a:rPr sz="2400" dirty="0">
                <a:latin typeface="Comic Sans MS"/>
                <a:cs typeface="Comic Sans MS"/>
              </a:rPr>
              <a:t>Web</a:t>
            </a:r>
            <a:r>
              <a:rPr sz="2400" spc="-4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Application</a:t>
            </a:r>
            <a:endParaRPr sz="2400">
              <a:latin typeface="Comic Sans MS"/>
              <a:cs typeface="Comic Sans MS"/>
            </a:endParaRPr>
          </a:p>
          <a:p>
            <a:pPr marL="363855" indent="-351790">
              <a:lnSpc>
                <a:spcPct val="100000"/>
              </a:lnSpc>
              <a:spcBef>
                <a:spcPts val="1445"/>
              </a:spcBef>
              <a:buAutoNum type="arabicPeriod"/>
              <a:tabLst>
                <a:tab pos="364490" algn="l"/>
              </a:tabLst>
            </a:pPr>
            <a:r>
              <a:rPr sz="2400" spc="-5" dirty="0">
                <a:latin typeface="Comic Sans MS"/>
                <a:cs typeface="Comic Sans MS"/>
              </a:rPr>
              <a:t>Transactional </a:t>
            </a:r>
            <a:r>
              <a:rPr sz="2400" dirty="0">
                <a:latin typeface="Comic Sans MS"/>
                <a:cs typeface="Comic Sans MS"/>
              </a:rPr>
              <a:t>Web</a:t>
            </a:r>
            <a:r>
              <a:rPr sz="2400" spc="-5" dirty="0">
                <a:latin typeface="Comic Sans MS"/>
                <a:cs typeface="Comic Sans MS"/>
              </a:rPr>
              <a:t> Application</a:t>
            </a:r>
            <a:endParaRPr sz="2400">
              <a:latin typeface="Comic Sans MS"/>
              <a:cs typeface="Comic Sans MS"/>
            </a:endParaRPr>
          </a:p>
          <a:p>
            <a:pPr marL="363855" indent="-351790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364490" algn="l"/>
              </a:tabLst>
            </a:pPr>
            <a:r>
              <a:rPr sz="2400" spc="-5" dirty="0">
                <a:latin typeface="Comic Sans MS"/>
                <a:cs typeface="Comic Sans MS"/>
              </a:rPr>
              <a:t>Workflow</a:t>
            </a:r>
            <a:r>
              <a:rPr sz="2400" spc="-5" dirty="0">
                <a:latin typeface="Times New Roman"/>
                <a:cs typeface="Times New Roman"/>
              </a:rPr>
              <a:t>‐</a:t>
            </a:r>
            <a:r>
              <a:rPr sz="2400" spc="-5" dirty="0">
                <a:latin typeface="Comic Sans MS"/>
                <a:cs typeface="Comic Sans MS"/>
              </a:rPr>
              <a:t>based </a:t>
            </a:r>
            <a:r>
              <a:rPr sz="2400" dirty="0">
                <a:latin typeface="Comic Sans MS"/>
                <a:cs typeface="Comic Sans MS"/>
              </a:rPr>
              <a:t>Web</a:t>
            </a:r>
            <a:r>
              <a:rPr sz="2400" spc="3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applications</a:t>
            </a:r>
            <a:endParaRPr sz="2400">
              <a:latin typeface="Comic Sans MS"/>
              <a:cs typeface="Comic Sans MS"/>
            </a:endParaRPr>
          </a:p>
          <a:p>
            <a:pPr marL="363855" indent="-351790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364490" algn="l"/>
              </a:tabLst>
            </a:pPr>
            <a:r>
              <a:rPr sz="2400" spc="-5" dirty="0">
                <a:latin typeface="Comic Sans MS"/>
                <a:cs typeface="Comic Sans MS"/>
              </a:rPr>
              <a:t>Collaborative Web</a:t>
            </a:r>
            <a:r>
              <a:rPr sz="240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applications</a:t>
            </a:r>
            <a:endParaRPr sz="2400">
              <a:latin typeface="Comic Sans MS"/>
              <a:cs typeface="Comic Sans MS"/>
            </a:endParaRPr>
          </a:p>
          <a:p>
            <a:pPr marL="364490" indent="-352425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365125" algn="l"/>
              </a:tabLst>
            </a:pPr>
            <a:r>
              <a:rPr sz="2400" spc="-5" dirty="0">
                <a:latin typeface="Comic Sans MS"/>
                <a:cs typeface="Comic Sans MS"/>
              </a:rPr>
              <a:t>Social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Web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29104" y="4753102"/>
            <a:ext cx="1610995" cy="0"/>
          </a:xfrm>
          <a:custGeom>
            <a:avLst/>
            <a:gdLst/>
            <a:ahLst/>
            <a:cxnLst/>
            <a:rect l="l" t="t" r="r" b="b"/>
            <a:pathLst>
              <a:path w="1610995">
                <a:moveTo>
                  <a:pt x="0" y="0"/>
                </a:moveTo>
                <a:lnTo>
                  <a:pt x="1610868" y="0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64741" y="4884399"/>
            <a:ext cx="5041265" cy="1671320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1535"/>
              </a:spcBef>
              <a:buAutoNum type="arabicPeriod" startAt="7"/>
              <a:tabLst>
                <a:tab pos="364490" algn="l"/>
              </a:tabLst>
            </a:pPr>
            <a:r>
              <a:rPr sz="2400" spc="-5" dirty="0">
                <a:latin typeface="Comic Sans MS"/>
                <a:cs typeface="Comic Sans MS"/>
              </a:rPr>
              <a:t>Portal</a:t>
            </a:r>
            <a:r>
              <a:rPr sz="2400" spc="-5" dirty="0">
                <a:latin typeface="Times New Roman"/>
                <a:cs typeface="Times New Roman"/>
              </a:rPr>
              <a:t>‐</a:t>
            </a:r>
            <a:r>
              <a:rPr sz="2400" spc="-5" dirty="0">
                <a:latin typeface="Comic Sans MS"/>
                <a:cs typeface="Comic Sans MS"/>
              </a:rPr>
              <a:t>oriented </a:t>
            </a:r>
            <a:r>
              <a:rPr sz="2400" dirty="0">
                <a:latin typeface="Comic Sans MS"/>
                <a:cs typeface="Comic Sans MS"/>
              </a:rPr>
              <a:t>Web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applications</a:t>
            </a:r>
            <a:endParaRPr sz="2400">
              <a:latin typeface="Comic Sans MS"/>
              <a:cs typeface="Comic Sans MS"/>
            </a:endParaRPr>
          </a:p>
          <a:p>
            <a:pPr marL="363855" indent="-351790">
              <a:lnSpc>
                <a:spcPct val="100000"/>
              </a:lnSpc>
              <a:spcBef>
                <a:spcPts val="1440"/>
              </a:spcBef>
              <a:buAutoNum type="arabicPeriod" startAt="7"/>
              <a:tabLst>
                <a:tab pos="364490" algn="l"/>
              </a:tabLst>
            </a:pPr>
            <a:r>
              <a:rPr sz="2400" dirty="0">
                <a:latin typeface="Comic Sans MS"/>
                <a:cs typeface="Comic Sans MS"/>
              </a:rPr>
              <a:t>Ubiquitous Web</a:t>
            </a:r>
            <a:r>
              <a:rPr sz="2400" spc="-3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applications</a:t>
            </a:r>
            <a:endParaRPr sz="2400">
              <a:latin typeface="Comic Sans MS"/>
              <a:cs typeface="Comic Sans MS"/>
            </a:endParaRPr>
          </a:p>
          <a:p>
            <a:pPr marL="363855" indent="-351790">
              <a:lnSpc>
                <a:spcPct val="100000"/>
              </a:lnSpc>
              <a:spcBef>
                <a:spcPts val="1440"/>
              </a:spcBef>
              <a:buAutoNum type="arabicPeriod" startAt="7"/>
              <a:tabLst>
                <a:tab pos="364490" algn="l"/>
              </a:tabLst>
            </a:pPr>
            <a:r>
              <a:rPr sz="2400" spc="-5" dirty="0">
                <a:latin typeface="Comic Sans MS"/>
                <a:cs typeface="Comic Sans MS"/>
              </a:rPr>
              <a:t>Semantic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Web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86445" y="1647824"/>
            <a:ext cx="3395979" cy="1168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latin typeface="Calibri"/>
                <a:cs typeface="Calibri"/>
              </a:rPr>
              <a:t>Bagi </a:t>
            </a:r>
            <a:r>
              <a:rPr sz="2500" spc="-10" dirty="0">
                <a:latin typeface="Calibri"/>
                <a:cs typeface="Calibri"/>
              </a:rPr>
              <a:t>Kelas </a:t>
            </a:r>
            <a:r>
              <a:rPr sz="2500" spc="-5" dirty="0">
                <a:latin typeface="Calibri"/>
                <a:cs typeface="Calibri"/>
              </a:rPr>
              <a:t>menjadi 8 grup  </a:t>
            </a:r>
            <a:r>
              <a:rPr sz="2500" spc="-15" dirty="0">
                <a:latin typeface="Calibri"/>
                <a:cs typeface="Calibri"/>
              </a:rPr>
              <a:t>Diskusikan, Resume  </a:t>
            </a:r>
            <a:r>
              <a:rPr sz="2500" spc="-10" dirty="0">
                <a:latin typeface="Calibri"/>
                <a:cs typeface="Calibri"/>
              </a:rPr>
              <a:t>(Jelaskan </a:t>
            </a:r>
            <a:r>
              <a:rPr sz="2500" spc="-5" dirty="0">
                <a:latin typeface="Calibri"/>
                <a:cs typeface="Calibri"/>
              </a:rPr>
              <a:t>dan beri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contoh)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342631" y="4523232"/>
            <a:ext cx="1459229" cy="8115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92668" y="4523232"/>
            <a:ext cx="1529333" cy="811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430511" y="4523232"/>
            <a:ext cx="672846" cy="811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611868" y="4523232"/>
            <a:ext cx="933450" cy="8115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053828" y="4523232"/>
            <a:ext cx="1381505" cy="8115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77073" y="4608652"/>
            <a:ext cx="4199890" cy="1306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spc="-25" dirty="0">
                <a:solidFill>
                  <a:srgbClr val="001F5F"/>
                </a:solidFill>
                <a:latin typeface="Calibri"/>
                <a:cs typeface="Calibri"/>
              </a:rPr>
              <a:t>Waktu </a:t>
            </a:r>
            <a:r>
              <a:rPr sz="2800" b="1" spc="-10" dirty="0">
                <a:solidFill>
                  <a:srgbClr val="001F5F"/>
                </a:solidFill>
                <a:latin typeface="Calibri"/>
                <a:cs typeface="Calibri"/>
              </a:rPr>
              <a:t>Diskusi: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30 </a:t>
            </a:r>
            <a:r>
              <a:rPr sz="2800" b="1" spc="-10" dirty="0">
                <a:solidFill>
                  <a:srgbClr val="001F5F"/>
                </a:solidFill>
                <a:latin typeface="Calibri"/>
                <a:cs typeface="Calibri"/>
              </a:rPr>
              <a:t>Menit  </a:t>
            </a:r>
            <a:r>
              <a:rPr sz="2800" b="1" spc="-15" dirty="0">
                <a:solidFill>
                  <a:srgbClr val="001F5F"/>
                </a:solidFill>
                <a:latin typeface="Calibri"/>
                <a:cs typeface="Calibri"/>
              </a:rPr>
              <a:t>Presentasikan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per </a:t>
            </a:r>
            <a:r>
              <a:rPr sz="2800" b="1" spc="-20" dirty="0">
                <a:solidFill>
                  <a:srgbClr val="001F5F"/>
                </a:solidFill>
                <a:latin typeface="Calibri"/>
                <a:cs typeface="Calibri"/>
              </a:rPr>
              <a:t>kelompok  </a:t>
            </a:r>
            <a:r>
              <a:rPr sz="2800" b="1" spc="-5" dirty="0">
                <a:solidFill>
                  <a:srgbClr val="001F5F"/>
                </a:solidFill>
                <a:latin typeface="Calibri"/>
                <a:cs typeface="Calibri"/>
              </a:rPr>
              <a:t>@ 10</a:t>
            </a:r>
            <a:r>
              <a:rPr sz="2800" b="1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1F5F"/>
                </a:solidFill>
                <a:latin typeface="Calibri"/>
                <a:cs typeface="Calibri"/>
              </a:rPr>
              <a:t>Menit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2799715" cy="62484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235"/>
              </a:lnSpc>
            </a:pPr>
            <a:r>
              <a:rPr sz="3600" b="1" spc="-210" dirty="0">
                <a:solidFill>
                  <a:srgbClr val="7E5F00"/>
                </a:solidFill>
                <a:latin typeface="Lucida Sans"/>
                <a:cs typeface="Lucida Sans"/>
              </a:rPr>
              <a:t>Kriteria</a:t>
            </a:r>
            <a:r>
              <a:rPr sz="3600" b="1" spc="-229" dirty="0">
                <a:solidFill>
                  <a:srgbClr val="7E5F00"/>
                </a:solidFill>
                <a:latin typeface="Lucida Sans"/>
                <a:cs typeface="Lucida Sans"/>
              </a:rPr>
              <a:t> </a:t>
            </a:r>
            <a:r>
              <a:rPr sz="3600" b="1" spc="-275" dirty="0">
                <a:solidFill>
                  <a:srgbClr val="7E5F00"/>
                </a:solidFill>
                <a:latin typeface="Lucida Sans"/>
                <a:cs typeface="Lucida Sans"/>
              </a:rPr>
              <a:t>Web</a:t>
            </a:r>
            <a:endParaRPr sz="3600">
              <a:latin typeface="Lucida Sans"/>
              <a:cs typeface="Lucida San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176395" y="836802"/>
          <a:ext cx="7903209" cy="5943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0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2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Functionality/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category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omic Sans MS"/>
                          <a:cs typeface="Comic Sans MS"/>
                        </a:rPr>
                        <a:t>example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latin typeface="Comic Sans MS"/>
                          <a:cs typeface="Comic Sans MS"/>
                        </a:rPr>
                        <a:t>Informational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6931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Comic Sans MS"/>
                          <a:cs typeface="Comic Sans MS"/>
                        </a:rPr>
                        <a:t>Online newspapers, product</a:t>
                      </a:r>
                      <a:r>
                        <a:rPr sz="1800" spc="-110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800" dirty="0">
                          <a:latin typeface="Comic Sans MS"/>
                          <a:cs typeface="Comic Sans MS"/>
                        </a:rPr>
                        <a:t>catalogs,  newsletters, manual, </a:t>
                      </a:r>
                      <a:r>
                        <a:rPr sz="1800" spc="-5" dirty="0">
                          <a:latin typeface="Comic Sans MS"/>
                          <a:cs typeface="Comic Sans MS"/>
                        </a:rPr>
                        <a:t>reports, </a:t>
                      </a:r>
                      <a:r>
                        <a:rPr sz="1800" dirty="0">
                          <a:latin typeface="Comic Sans MS"/>
                          <a:cs typeface="Comic Sans MS"/>
                        </a:rPr>
                        <a:t>online  </a:t>
                      </a:r>
                      <a:r>
                        <a:rPr sz="1800" spc="-5" dirty="0">
                          <a:latin typeface="Comic Sans MS"/>
                          <a:cs typeface="Comic Sans MS"/>
                        </a:rPr>
                        <a:t>classified, </a:t>
                      </a:r>
                      <a:r>
                        <a:rPr sz="1800" dirty="0">
                          <a:latin typeface="Comic Sans MS"/>
                          <a:cs typeface="Comic Sans MS"/>
                        </a:rPr>
                        <a:t>online</a:t>
                      </a:r>
                      <a:r>
                        <a:rPr sz="1800" spc="-40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800" spc="-5" dirty="0">
                          <a:latin typeface="Comic Sans MS"/>
                          <a:cs typeface="Comic Sans MS"/>
                        </a:rPr>
                        <a:t>books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latin typeface="Comic Sans MS"/>
                          <a:cs typeface="Comic Sans MS"/>
                        </a:rPr>
                        <a:t>Interactive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543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latin typeface="Comic Sans MS"/>
                          <a:cs typeface="Comic Sans MS"/>
                        </a:rPr>
                        <a:t>Registration forms, customized information  presentation, </a:t>
                      </a:r>
                      <a:r>
                        <a:rPr sz="1800" dirty="0">
                          <a:latin typeface="Comic Sans MS"/>
                          <a:cs typeface="Comic Sans MS"/>
                        </a:rPr>
                        <a:t>online</a:t>
                      </a:r>
                      <a:r>
                        <a:rPr sz="1800" spc="-40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800" dirty="0">
                          <a:latin typeface="Comic Sans MS"/>
                          <a:cs typeface="Comic Sans MS"/>
                        </a:rPr>
                        <a:t>games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Comic Sans MS"/>
                          <a:cs typeface="Comic Sans MS"/>
                        </a:rPr>
                        <a:t>Transactional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1303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Comic Sans MS"/>
                          <a:cs typeface="Comic Sans MS"/>
                        </a:rPr>
                        <a:t>Online shopping </a:t>
                      </a:r>
                      <a:r>
                        <a:rPr sz="1800" spc="-5" dirty="0">
                          <a:latin typeface="Comic Sans MS"/>
                          <a:cs typeface="Comic Sans MS"/>
                        </a:rPr>
                        <a:t>(ordering </a:t>
                      </a:r>
                      <a:r>
                        <a:rPr sz="1800" dirty="0">
                          <a:latin typeface="Comic Sans MS"/>
                          <a:cs typeface="Comic Sans MS"/>
                        </a:rPr>
                        <a:t>goods &amp;</a:t>
                      </a:r>
                      <a:r>
                        <a:rPr sz="1800" spc="-114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800" spc="-5" dirty="0">
                          <a:latin typeface="Comic Sans MS"/>
                          <a:cs typeface="Comic Sans MS"/>
                        </a:rPr>
                        <a:t>services),  </a:t>
                      </a:r>
                      <a:r>
                        <a:rPr sz="1800" dirty="0">
                          <a:latin typeface="Comic Sans MS"/>
                          <a:cs typeface="Comic Sans MS"/>
                        </a:rPr>
                        <a:t>online </a:t>
                      </a:r>
                      <a:r>
                        <a:rPr sz="1800" spc="-5" dirty="0">
                          <a:latin typeface="Comic Sans MS"/>
                          <a:cs typeface="Comic Sans MS"/>
                        </a:rPr>
                        <a:t>banking, </a:t>
                      </a:r>
                      <a:r>
                        <a:rPr sz="1800" dirty="0">
                          <a:latin typeface="Comic Sans MS"/>
                          <a:cs typeface="Comic Sans MS"/>
                        </a:rPr>
                        <a:t>online airline </a:t>
                      </a:r>
                      <a:r>
                        <a:rPr sz="1800" spc="-5" dirty="0">
                          <a:latin typeface="Comic Sans MS"/>
                          <a:cs typeface="Comic Sans MS"/>
                        </a:rPr>
                        <a:t>reservation,  </a:t>
                      </a:r>
                      <a:r>
                        <a:rPr sz="1800" dirty="0">
                          <a:latin typeface="Comic Sans MS"/>
                          <a:cs typeface="Comic Sans MS"/>
                        </a:rPr>
                        <a:t>online payment of</a:t>
                      </a:r>
                      <a:r>
                        <a:rPr sz="1800" spc="-40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800" spc="-5" dirty="0">
                          <a:latin typeface="Comic Sans MS"/>
                          <a:cs typeface="Comic Sans MS"/>
                        </a:rPr>
                        <a:t>bills,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omic Sans MS"/>
                          <a:cs typeface="Comic Sans MS"/>
                        </a:rPr>
                        <a:t>Workflow</a:t>
                      </a:r>
                      <a:r>
                        <a:rPr sz="1800" spc="-5" dirty="0">
                          <a:latin typeface="Comic Sans MS"/>
                          <a:cs typeface="Comic Sans MS"/>
                        </a:rPr>
                        <a:t> oriented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461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omic Sans MS"/>
                          <a:cs typeface="Comic Sans MS"/>
                        </a:rPr>
                        <a:t>Online planning &amp; scheduling, </a:t>
                      </a:r>
                      <a:r>
                        <a:rPr sz="1800" spc="-5" dirty="0">
                          <a:latin typeface="Comic Sans MS"/>
                          <a:cs typeface="Comic Sans MS"/>
                        </a:rPr>
                        <a:t>inventory  </a:t>
                      </a:r>
                      <a:r>
                        <a:rPr sz="1800" dirty="0">
                          <a:latin typeface="Comic Sans MS"/>
                          <a:cs typeface="Comic Sans MS"/>
                        </a:rPr>
                        <a:t>management, </a:t>
                      </a:r>
                      <a:r>
                        <a:rPr sz="1800" spc="-5" dirty="0">
                          <a:latin typeface="Comic Sans MS"/>
                          <a:cs typeface="Comic Sans MS"/>
                        </a:rPr>
                        <a:t>status monitoring, supply</a:t>
                      </a:r>
                      <a:r>
                        <a:rPr sz="1800" spc="-75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800" dirty="0">
                          <a:latin typeface="Comic Sans MS"/>
                          <a:cs typeface="Comic Sans MS"/>
                        </a:rPr>
                        <a:t>chain  management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omic Sans MS"/>
                          <a:cs typeface="Comic Sans MS"/>
                        </a:rPr>
                        <a:t>Collaborative</a:t>
                      </a:r>
                      <a:r>
                        <a:rPr sz="1800" spc="-25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800" spc="-5" dirty="0">
                          <a:latin typeface="Comic Sans MS"/>
                          <a:cs typeface="Comic Sans MS"/>
                        </a:rPr>
                        <a:t>work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mic Sans MS"/>
                          <a:cs typeface="Comic Sans MS"/>
                        </a:rPr>
                        <a:t>environments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omic Sans MS"/>
                          <a:cs typeface="Comic Sans MS"/>
                        </a:rPr>
                        <a:t>Distributed authoring</a:t>
                      </a:r>
                      <a:r>
                        <a:rPr sz="1800" spc="-50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800" spc="-5" dirty="0">
                          <a:latin typeface="Comic Sans MS"/>
                          <a:cs typeface="Comic Sans MS"/>
                        </a:rPr>
                        <a:t>systems,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omic Sans MS"/>
                          <a:cs typeface="Comic Sans MS"/>
                        </a:rPr>
                        <a:t>collaborative design</a:t>
                      </a:r>
                      <a:r>
                        <a:rPr sz="1800" spc="-35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800" spc="-5" dirty="0">
                          <a:latin typeface="Comic Sans MS"/>
                          <a:cs typeface="Comic Sans MS"/>
                        </a:rPr>
                        <a:t>tools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88732">
                <a:tc>
                  <a:txBody>
                    <a:bodyPr/>
                    <a:lstStyle/>
                    <a:p>
                      <a:pPr marL="92075" marR="85661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omic Sans MS"/>
                          <a:cs typeface="Comic Sans MS"/>
                        </a:rPr>
                        <a:t>Online</a:t>
                      </a:r>
                      <a:r>
                        <a:rPr sz="1800" spc="-95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1800" spc="-5" dirty="0">
                          <a:latin typeface="Comic Sans MS"/>
                          <a:cs typeface="Comic Sans MS"/>
                        </a:rPr>
                        <a:t>communities  marketplace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4711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Comic Sans MS"/>
                          <a:cs typeface="Comic Sans MS"/>
                        </a:rPr>
                        <a:t>Discussion </a:t>
                      </a:r>
                      <a:r>
                        <a:rPr sz="1800" dirty="0">
                          <a:latin typeface="Comic Sans MS"/>
                          <a:cs typeface="Comic Sans MS"/>
                        </a:rPr>
                        <a:t>groups, </a:t>
                      </a:r>
                      <a:r>
                        <a:rPr sz="1800" spc="-5" dirty="0">
                          <a:latin typeface="Comic Sans MS"/>
                          <a:cs typeface="Comic Sans MS"/>
                        </a:rPr>
                        <a:t>recommender </a:t>
                      </a:r>
                      <a:r>
                        <a:rPr sz="1800" dirty="0">
                          <a:latin typeface="Comic Sans MS"/>
                          <a:cs typeface="Comic Sans MS"/>
                        </a:rPr>
                        <a:t>system,  online </a:t>
                      </a:r>
                      <a:r>
                        <a:rPr sz="1800" spc="-5" dirty="0">
                          <a:latin typeface="Comic Sans MS"/>
                          <a:cs typeface="Comic Sans MS"/>
                        </a:rPr>
                        <a:t>market </a:t>
                      </a:r>
                      <a:r>
                        <a:rPr sz="1800" dirty="0">
                          <a:latin typeface="Comic Sans MS"/>
                          <a:cs typeface="Comic Sans MS"/>
                        </a:rPr>
                        <a:t>places, </a:t>
                      </a:r>
                      <a:r>
                        <a:rPr sz="1800" spc="-5" dirty="0">
                          <a:latin typeface="Comic Sans MS"/>
                          <a:cs typeface="Comic Sans MS"/>
                        </a:rPr>
                        <a:t>e-malls (electronic  </a:t>
                      </a:r>
                      <a:r>
                        <a:rPr sz="1800" dirty="0">
                          <a:latin typeface="Comic Sans MS"/>
                          <a:cs typeface="Comic Sans MS"/>
                        </a:rPr>
                        <a:t>shopping malls), online </a:t>
                      </a:r>
                      <a:r>
                        <a:rPr sz="1800" spc="-5" dirty="0">
                          <a:latin typeface="Comic Sans MS"/>
                          <a:cs typeface="Comic Sans MS"/>
                        </a:rPr>
                        <a:t>auctions,  intermediaries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5861685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1. </a:t>
            </a: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Document Centric </a:t>
            </a:r>
            <a:r>
              <a:rPr sz="3600" b="1" spc="-50" dirty="0">
                <a:solidFill>
                  <a:srgbClr val="7E5F00"/>
                </a:solidFill>
                <a:latin typeface="Calibri"/>
                <a:cs typeface="Calibri"/>
              </a:rPr>
              <a:t>Web</a:t>
            </a:r>
            <a:r>
              <a:rPr sz="3600" b="1" spc="5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Site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4741" y="1591923"/>
            <a:ext cx="9229725" cy="3866515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35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Comic Sans MS"/>
                <a:cs typeface="Comic Sans MS"/>
              </a:rPr>
              <a:t>Model </a:t>
            </a:r>
            <a:r>
              <a:rPr sz="2400" spc="-5" dirty="0">
                <a:latin typeface="Comic Sans MS"/>
                <a:cs typeface="Comic Sans MS"/>
              </a:rPr>
              <a:t>ini adalah genarasi awal </a:t>
            </a:r>
            <a:r>
              <a:rPr sz="2400" spc="-10" dirty="0">
                <a:latin typeface="Comic Sans MS"/>
                <a:cs typeface="Comic Sans MS"/>
              </a:rPr>
              <a:t>dari </a:t>
            </a:r>
            <a:r>
              <a:rPr sz="2400" spc="-5" dirty="0">
                <a:latin typeface="Comic Sans MS"/>
                <a:cs typeface="Comic Sans MS"/>
              </a:rPr>
              <a:t>aplikasi</a:t>
            </a:r>
            <a:r>
              <a:rPr sz="2400" spc="3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web</a:t>
            </a:r>
            <a:endParaRPr sz="24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latin typeface="Comic Sans MS"/>
                <a:cs typeface="Comic Sans MS"/>
              </a:rPr>
              <a:t>Halaman web </a:t>
            </a:r>
            <a:r>
              <a:rPr sz="2400" spc="-10" dirty="0">
                <a:latin typeface="Comic Sans MS"/>
                <a:cs typeface="Comic Sans MS"/>
              </a:rPr>
              <a:t>disimpan </a:t>
            </a:r>
            <a:r>
              <a:rPr sz="2400" spc="-5" dirty="0">
                <a:latin typeface="Comic Sans MS"/>
                <a:cs typeface="Comic Sans MS"/>
              </a:rPr>
              <a:t>di dalam </a:t>
            </a:r>
            <a:r>
              <a:rPr sz="2400" dirty="0">
                <a:latin typeface="Comic Sans MS"/>
                <a:cs typeface="Comic Sans MS"/>
              </a:rPr>
              <a:t>sebuah </a:t>
            </a:r>
            <a:r>
              <a:rPr sz="2400" spc="-5" dirty="0">
                <a:latin typeface="Comic Sans MS"/>
                <a:cs typeface="Comic Sans MS"/>
              </a:rPr>
              <a:t>web </a:t>
            </a:r>
            <a:r>
              <a:rPr sz="2400" dirty="0">
                <a:latin typeface="Comic Sans MS"/>
                <a:cs typeface="Comic Sans MS"/>
              </a:rPr>
              <a:t>server</a:t>
            </a:r>
            <a:r>
              <a:rPr sz="2400" spc="-3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sebagai</a:t>
            </a:r>
            <a:endParaRPr sz="2400">
              <a:latin typeface="Comic Sans MS"/>
              <a:cs typeface="Comic Sans MS"/>
            </a:endParaRPr>
          </a:p>
          <a:p>
            <a:pPr marL="355600">
              <a:lnSpc>
                <a:spcPct val="100000"/>
              </a:lnSpc>
              <a:spcBef>
                <a:spcPts val="1445"/>
              </a:spcBef>
            </a:pPr>
            <a:r>
              <a:rPr sz="2400" spc="-5" dirty="0">
                <a:latin typeface="Comic Sans MS"/>
                <a:cs typeface="Comic Sans MS"/>
              </a:rPr>
              <a:t>halaman yang sudah jadi, </a:t>
            </a:r>
            <a:r>
              <a:rPr sz="2400" spc="-10" dirty="0">
                <a:latin typeface="Comic Sans MS"/>
                <a:cs typeface="Comic Sans MS"/>
              </a:rPr>
              <a:t>dan </a:t>
            </a:r>
            <a:r>
              <a:rPr sz="2400" spc="-5" dirty="0">
                <a:latin typeface="Comic Sans MS"/>
                <a:cs typeface="Comic Sans MS"/>
              </a:rPr>
              <a:t>bersifat</a:t>
            </a:r>
            <a:r>
              <a:rPr sz="2400" spc="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statik</a:t>
            </a:r>
            <a:endParaRPr sz="24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Comic Sans MS"/>
                <a:cs typeface="Comic Sans MS"/>
              </a:rPr>
              <a:t>Dibuat </a:t>
            </a:r>
            <a:r>
              <a:rPr sz="2400" spc="-5" dirty="0">
                <a:latin typeface="Comic Sans MS"/>
                <a:cs typeface="Comic Sans MS"/>
              </a:rPr>
              <a:t>dalam format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HTML</a:t>
            </a:r>
            <a:endParaRPr sz="24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latin typeface="Comic Sans MS"/>
                <a:cs typeface="Comic Sans MS"/>
              </a:rPr>
              <a:t>Dikirim ke </a:t>
            </a:r>
            <a:r>
              <a:rPr sz="2400" dirty="0">
                <a:latin typeface="Comic Sans MS"/>
                <a:cs typeface="Comic Sans MS"/>
              </a:rPr>
              <a:t>web</a:t>
            </a:r>
            <a:r>
              <a:rPr sz="2400" dirty="0">
                <a:latin typeface="Times New Roman"/>
                <a:cs typeface="Times New Roman"/>
              </a:rPr>
              <a:t>‐</a:t>
            </a:r>
            <a:r>
              <a:rPr sz="2400" dirty="0">
                <a:latin typeface="Comic Sans MS"/>
                <a:cs typeface="Comic Sans MS"/>
              </a:rPr>
              <a:t>client </a:t>
            </a:r>
            <a:r>
              <a:rPr sz="2400" spc="-5" dirty="0">
                <a:latin typeface="Comic Sans MS"/>
                <a:cs typeface="Comic Sans MS"/>
              </a:rPr>
              <a:t>sebagai respon terhadap adanya</a:t>
            </a:r>
            <a:r>
              <a:rPr sz="2400" spc="-3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request.</a:t>
            </a:r>
            <a:endParaRPr sz="2400">
              <a:latin typeface="Comic Sans MS"/>
              <a:cs typeface="Comic Sans MS"/>
            </a:endParaRPr>
          </a:p>
          <a:p>
            <a:pPr marL="355600" marR="825500" indent="-342900">
              <a:lnSpc>
                <a:spcPct val="150000"/>
              </a:lnSpc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latin typeface="Comic Sans MS"/>
                <a:cs typeface="Comic Sans MS"/>
              </a:rPr>
              <a:t>Halaman </a:t>
            </a:r>
            <a:r>
              <a:rPr sz="2400" dirty="0">
                <a:latin typeface="Comic Sans MS"/>
                <a:cs typeface="Comic Sans MS"/>
              </a:rPr>
              <a:t>Web </a:t>
            </a:r>
            <a:r>
              <a:rPr sz="2400" spc="-10" dirty="0">
                <a:latin typeface="Comic Sans MS"/>
                <a:cs typeface="Comic Sans MS"/>
              </a:rPr>
              <a:t>diupdate </a:t>
            </a:r>
            <a:r>
              <a:rPr sz="2400" dirty="0">
                <a:latin typeface="Comic Sans MS"/>
                <a:cs typeface="Comic Sans MS"/>
              </a:rPr>
              <a:t>secara </a:t>
            </a:r>
            <a:r>
              <a:rPr sz="2400" spc="-5" dirty="0">
                <a:latin typeface="Comic Sans MS"/>
                <a:cs typeface="Comic Sans MS"/>
              </a:rPr>
              <a:t>manual </a:t>
            </a:r>
            <a:r>
              <a:rPr sz="2400" dirty="0">
                <a:latin typeface="Comic Sans MS"/>
                <a:cs typeface="Comic Sans MS"/>
              </a:rPr>
              <a:t>menggunakan </a:t>
            </a:r>
            <a:r>
              <a:rPr sz="2400" spc="-5" dirty="0">
                <a:latin typeface="Comic Sans MS"/>
                <a:cs typeface="Comic Sans MS"/>
              </a:rPr>
              <a:t>tools  tertentu.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5861685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1. </a:t>
            </a: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Document Centric </a:t>
            </a:r>
            <a:r>
              <a:rPr sz="3600" b="1" spc="-50" dirty="0">
                <a:solidFill>
                  <a:srgbClr val="7E5F00"/>
                </a:solidFill>
                <a:latin typeface="Calibri"/>
                <a:cs typeface="Calibri"/>
              </a:rPr>
              <a:t>Web</a:t>
            </a:r>
            <a:r>
              <a:rPr sz="3600" b="1" spc="5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Site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4741" y="1591923"/>
            <a:ext cx="8659495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95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Comic Sans MS"/>
                <a:cs typeface="Comic Sans MS"/>
              </a:rPr>
              <a:t>Untuk </a:t>
            </a:r>
            <a:r>
              <a:rPr sz="2400" spc="-5" dirty="0">
                <a:latin typeface="Comic Sans MS"/>
                <a:cs typeface="Comic Sans MS"/>
              </a:rPr>
              <a:t>kasus Websites yang membutuhkan perubahan  berkala, dengan sejumlah halaman, maka akan  membutuhkan faktor biaya </a:t>
            </a:r>
            <a:r>
              <a:rPr sz="2400" spc="-10" dirty="0">
                <a:latin typeface="Comic Sans MS"/>
                <a:cs typeface="Comic Sans MS"/>
              </a:rPr>
              <a:t>yang </a:t>
            </a:r>
            <a:r>
              <a:rPr sz="2400" spc="-5" dirty="0">
                <a:latin typeface="Comic Sans MS"/>
                <a:cs typeface="Comic Sans MS"/>
              </a:rPr>
              <a:t>signifikan </a:t>
            </a:r>
            <a:r>
              <a:rPr sz="2400" spc="-10" dirty="0">
                <a:latin typeface="Comic Sans MS"/>
                <a:cs typeface="Comic Sans MS"/>
              </a:rPr>
              <a:t>dan </a:t>
            </a:r>
            <a:r>
              <a:rPr sz="2400" spc="-5" dirty="0">
                <a:latin typeface="Comic Sans MS"/>
                <a:cs typeface="Comic Sans MS"/>
              </a:rPr>
              <a:t>biasanya  berdampak terhadap infromasi yang </a:t>
            </a:r>
            <a:r>
              <a:rPr sz="2400" i="1" dirty="0">
                <a:latin typeface="Comic Sans MS"/>
                <a:cs typeface="Comic Sans MS"/>
              </a:rPr>
              <a:t>out </a:t>
            </a:r>
            <a:r>
              <a:rPr sz="2400" i="1" spc="-5" dirty="0">
                <a:latin typeface="Comic Sans MS"/>
                <a:cs typeface="Comic Sans MS"/>
              </a:rPr>
              <a:t>of</a:t>
            </a:r>
            <a:r>
              <a:rPr sz="2400" i="1" spc="15" dirty="0">
                <a:latin typeface="Comic Sans MS"/>
                <a:cs typeface="Comic Sans MS"/>
              </a:rPr>
              <a:t> </a:t>
            </a:r>
            <a:r>
              <a:rPr sz="2400" i="1" spc="-5" dirty="0">
                <a:latin typeface="Comic Sans MS"/>
                <a:cs typeface="Comic Sans MS"/>
              </a:rPr>
              <a:t>date</a:t>
            </a:r>
            <a:r>
              <a:rPr sz="2400" spc="-5" dirty="0">
                <a:latin typeface="Comic Sans MS"/>
                <a:cs typeface="Comic Sans MS"/>
              </a:rPr>
              <a:t>.</a:t>
            </a:r>
            <a:endParaRPr sz="2400">
              <a:latin typeface="Comic Sans MS"/>
              <a:cs typeface="Comic Sans MS"/>
            </a:endParaRPr>
          </a:p>
          <a:p>
            <a:pPr marL="355600" marR="6985" indent="-342900" algn="just">
              <a:lnSpc>
                <a:spcPct val="150000"/>
              </a:lnSpc>
              <a:buFont typeface="Wingdings"/>
              <a:buChar char=""/>
              <a:tabLst>
                <a:tab pos="355600" algn="l"/>
              </a:tabLst>
            </a:pPr>
            <a:r>
              <a:rPr sz="2400" spc="-10" dirty="0">
                <a:latin typeface="Comic Sans MS"/>
                <a:cs typeface="Comic Sans MS"/>
              </a:rPr>
              <a:t>Konsistensi </a:t>
            </a:r>
            <a:r>
              <a:rPr sz="2400" spc="-5" dirty="0">
                <a:latin typeface="Comic Sans MS"/>
                <a:cs typeface="Comic Sans MS"/>
              </a:rPr>
              <a:t>data dan halaman tidak dapat dijaga, </a:t>
            </a:r>
            <a:r>
              <a:rPr sz="2400" dirty="0">
                <a:latin typeface="Comic Sans MS"/>
                <a:cs typeface="Comic Sans MS"/>
              </a:rPr>
              <a:t>dan  seringkali </a:t>
            </a:r>
            <a:r>
              <a:rPr sz="2400" spc="-10" dirty="0">
                <a:latin typeface="Comic Sans MS"/>
                <a:cs typeface="Comic Sans MS"/>
              </a:rPr>
              <a:t>terjadi </a:t>
            </a:r>
            <a:r>
              <a:rPr sz="2400" spc="-5" dirty="0">
                <a:latin typeface="Comic Sans MS"/>
                <a:cs typeface="Comic Sans MS"/>
              </a:rPr>
              <a:t>halaman web yang redudan, dengan  maksud agar mudah</a:t>
            </a:r>
            <a:r>
              <a:rPr sz="2400" spc="5" dirty="0">
                <a:latin typeface="Comic Sans MS"/>
                <a:cs typeface="Comic Sans MS"/>
              </a:rPr>
              <a:t> </a:t>
            </a:r>
            <a:r>
              <a:rPr sz="2400" spc="-10" dirty="0">
                <a:latin typeface="Comic Sans MS"/>
                <a:cs typeface="Comic Sans MS"/>
              </a:rPr>
              <a:t>diakses.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5861685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1. </a:t>
            </a: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Document Centric </a:t>
            </a:r>
            <a:r>
              <a:rPr sz="3600" b="1" spc="-50" dirty="0">
                <a:solidFill>
                  <a:srgbClr val="7E5F00"/>
                </a:solidFill>
                <a:latin typeface="Calibri"/>
                <a:cs typeface="Calibri"/>
              </a:rPr>
              <a:t>Web</a:t>
            </a:r>
            <a:r>
              <a:rPr sz="3600" b="1" spc="5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Site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4741" y="1785619"/>
            <a:ext cx="8668385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350" indent="-342900">
              <a:lnSpc>
                <a:spcPct val="1500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  <a:tab pos="1989455" algn="l"/>
                <a:tab pos="3086735" algn="l"/>
                <a:tab pos="3686810" algn="l"/>
                <a:tab pos="4863465" algn="l"/>
                <a:tab pos="5787390" algn="l"/>
                <a:tab pos="8159115" algn="l"/>
              </a:tabLst>
            </a:pPr>
            <a:r>
              <a:rPr sz="2400" dirty="0">
                <a:latin typeface="Comic Sans MS"/>
                <a:cs typeface="Comic Sans MS"/>
              </a:rPr>
              <a:t>Kel</a:t>
            </a:r>
            <a:r>
              <a:rPr sz="2400" spc="5" dirty="0">
                <a:latin typeface="Comic Sans MS"/>
                <a:cs typeface="Comic Sans MS"/>
              </a:rPr>
              <a:t>e</a:t>
            </a:r>
            <a:r>
              <a:rPr sz="2400" spc="-5" dirty="0">
                <a:latin typeface="Comic Sans MS"/>
                <a:cs typeface="Comic Sans MS"/>
              </a:rPr>
              <a:t>b</a:t>
            </a:r>
            <a:r>
              <a:rPr sz="2400" spc="-10" dirty="0">
                <a:latin typeface="Comic Sans MS"/>
                <a:cs typeface="Comic Sans MS"/>
              </a:rPr>
              <a:t>i</a:t>
            </a:r>
            <a:r>
              <a:rPr sz="2400" dirty="0">
                <a:latin typeface="Comic Sans MS"/>
                <a:cs typeface="Comic Sans MS"/>
              </a:rPr>
              <a:t>han	m</a:t>
            </a:r>
            <a:r>
              <a:rPr sz="2400" spc="-10" dirty="0">
                <a:latin typeface="Comic Sans MS"/>
                <a:cs typeface="Comic Sans MS"/>
              </a:rPr>
              <a:t>o</a:t>
            </a:r>
            <a:r>
              <a:rPr sz="2400" spc="-5" dirty="0">
                <a:latin typeface="Comic Sans MS"/>
                <a:cs typeface="Comic Sans MS"/>
              </a:rPr>
              <a:t>de</a:t>
            </a:r>
            <a:r>
              <a:rPr sz="2400" dirty="0">
                <a:latin typeface="Comic Sans MS"/>
                <a:cs typeface="Comic Sans MS"/>
              </a:rPr>
              <a:t>l	</a:t>
            </a:r>
            <a:r>
              <a:rPr sz="2400" spc="-15" dirty="0">
                <a:latin typeface="Comic Sans MS"/>
                <a:cs typeface="Comic Sans MS"/>
              </a:rPr>
              <a:t>i</a:t>
            </a:r>
            <a:r>
              <a:rPr sz="2400" spc="-5" dirty="0">
                <a:latin typeface="Comic Sans MS"/>
                <a:cs typeface="Comic Sans MS"/>
              </a:rPr>
              <a:t>n</a:t>
            </a:r>
            <a:r>
              <a:rPr sz="2400" dirty="0">
                <a:latin typeface="Comic Sans MS"/>
                <a:cs typeface="Comic Sans MS"/>
              </a:rPr>
              <a:t>i	a</a:t>
            </a:r>
            <a:r>
              <a:rPr sz="2400" spc="-10" dirty="0">
                <a:latin typeface="Comic Sans MS"/>
                <a:cs typeface="Comic Sans MS"/>
              </a:rPr>
              <a:t>d</a:t>
            </a:r>
            <a:r>
              <a:rPr sz="2400" dirty="0">
                <a:latin typeface="Comic Sans MS"/>
                <a:cs typeface="Comic Sans MS"/>
              </a:rPr>
              <a:t>al</a:t>
            </a:r>
            <a:r>
              <a:rPr sz="2400" spc="-10" dirty="0">
                <a:latin typeface="Comic Sans MS"/>
                <a:cs typeface="Comic Sans MS"/>
              </a:rPr>
              <a:t>a</a:t>
            </a:r>
            <a:r>
              <a:rPr sz="2400" dirty="0">
                <a:latin typeface="Comic Sans MS"/>
                <a:cs typeface="Comic Sans MS"/>
              </a:rPr>
              <a:t>h	pa</a:t>
            </a:r>
            <a:r>
              <a:rPr sz="2400" spc="-10" dirty="0">
                <a:latin typeface="Comic Sans MS"/>
                <a:cs typeface="Comic Sans MS"/>
              </a:rPr>
              <a:t>d</a:t>
            </a:r>
            <a:r>
              <a:rPr sz="2400" dirty="0">
                <a:latin typeface="Comic Sans MS"/>
                <a:cs typeface="Comic Sans MS"/>
              </a:rPr>
              <a:t>a	</a:t>
            </a:r>
            <a:r>
              <a:rPr sz="2400" spc="-5" dirty="0">
                <a:latin typeface="Comic Sans MS"/>
                <a:cs typeface="Comic Sans MS"/>
              </a:rPr>
              <a:t>k</a:t>
            </a:r>
            <a:r>
              <a:rPr sz="2400" spc="-10" dirty="0">
                <a:latin typeface="Comic Sans MS"/>
                <a:cs typeface="Comic Sans MS"/>
              </a:rPr>
              <a:t>e</a:t>
            </a:r>
            <a:r>
              <a:rPr sz="2400" dirty="0">
                <a:latin typeface="Comic Sans MS"/>
                <a:cs typeface="Comic Sans MS"/>
              </a:rPr>
              <a:t>sederhan</a:t>
            </a:r>
            <a:r>
              <a:rPr sz="2400" spc="-15" dirty="0">
                <a:latin typeface="Comic Sans MS"/>
                <a:cs typeface="Comic Sans MS"/>
              </a:rPr>
              <a:t>a</a:t>
            </a:r>
            <a:r>
              <a:rPr sz="2400" dirty="0">
                <a:latin typeface="Comic Sans MS"/>
                <a:cs typeface="Comic Sans MS"/>
              </a:rPr>
              <a:t>an	</a:t>
            </a:r>
            <a:r>
              <a:rPr sz="2400" spc="-5" dirty="0">
                <a:latin typeface="Comic Sans MS"/>
                <a:cs typeface="Comic Sans MS"/>
              </a:rPr>
              <a:t>dan  kestabilan </a:t>
            </a:r>
            <a:r>
              <a:rPr sz="2400" dirty="0">
                <a:latin typeface="Comic Sans MS"/>
                <a:cs typeface="Comic Sans MS"/>
              </a:rPr>
              <a:t>web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site.</a:t>
            </a:r>
            <a:endParaRPr sz="2400">
              <a:latin typeface="Comic Sans MS"/>
              <a:cs typeface="Comic Sans MS"/>
            </a:endParaRPr>
          </a:p>
          <a:p>
            <a:pPr marL="355600" marR="6350" indent="-342900">
              <a:lnSpc>
                <a:spcPct val="150000"/>
              </a:lnSpc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latin typeface="Comic Sans MS"/>
                <a:cs typeface="Comic Sans MS"/>
              </a:rPr>
              <a:t>Waktu respon yang </a:t>
            </a:r>
            <a:r>
              <a:rPr sz="2400" dirty="0">
                <a:latin typeface="Comic Sans MS"/>
                <a:cs typeface="Comic Sans MS"/>
              </a:rPr>
              <a:t>pendek </a:t>
            </a:r>
            <a:r>
              <a:rPr sz="2400" spc="-5" dirty="0">
                <a:latin typeface="Comic Sans MS"/>
                <a:cs typeface="Comic Sans MS"/>
              </a:rPr>
              <a:t>karena halaman telah </a:t>
            </a:r>
            <a:r>
              <a:rPr sz="2400" spc="-10" dirty="0">
                <a:latin typeface="Comic Sans MS"/>
                <a:cs typeface="Comic Sans MS"/>
              </a:rPr>
              <a:t>disimpan  </a:t>
            </a:r>
            <a:r>
              <a:rPr sz="2400" spc="-5" dirty="0">
                <a:latin typeface="Comic Sans MS"/>
                <a:cs typeface="Comic Sans MS"/>
              </a:rPr>
              <a:t>di web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server.</a:t>
            </a:r>
            <a:endParaRPr sz="2400">
              <a:latin typeface="Comic Sans MS"/>
              <a:cs typeface="Comic Sans MS"/>
            </a:endParaRPr>
          </a:p>
          <a:p>
            <a:pPr marL="355600" marR="5080" indent="-342900">
              <a:lnSpc>
                <a:spcPts val="4320"/>
              </a:lnSpc>
              <a:spcBef>
                <a:spcPts val="385"/>
              </a:spcBef>
              <a:buFont typeface="Wingdings"/>
              <a:buChar char=""/>
              <a:tabLst>
                <a:tab pos="355600" algn="l"/>
                <a:tab pos="1391285" algn="l"/>
                <a:tab pos="2330450" algn="l"/>
                <a:tab pos="3343910" algn="l"/>
                <a:tab pos="4151629" algn="l"/>
                <a:tab pos="4979670" algn="l"/>
                <a:tab pos="5615305" algn="l"/>
                <a:tab pos="6638925" algn="l"/>
                <a:tab pos="7336155" algn="l"/>
              </a:tabLst>
            </a:pPr>
            <a:r>
              <a:rPr sz="2400" spc="-5" dirty="0">
                <a:latin typeface="Comic Sans MS"/>
                <a:cs typeface="Comic Sans MS"/>
              </a:rPr>
              <a:t>Stati</a:t>
            </a:r>
            <a:r>
              <a:rPr sz="2400" dirty="0">
                <a:latin typeface="Comic Sans MS"/>
                <a:cs typeface="Comic Sans MS"/>
              </a:rPr>
              <a:t>c	</a:t>
            </a:r>
            <a:r>
              <a:rPr sz="2400" spc="-5" dirty="0">
                <a:latin typeface="Comic Sans MS"/>
                <a:cs typeface="Comic Sans MS"/>
              </a:rPr>
              <a:t>H</a:t>
            </a:r>
            <a:r>
              <a:rPr sz="2400" spc="-10" dirty="0">
                <a:latin typeface="Comic Sans MS"/>
                <a:cs typeface="Comic Sans MS"/>
              </a:rPr>
              <a:t>o</a:t>
            </a:r>
            <a:r>
              <a:rPr sz="2400" dirty="0">
                <a:latin typeface="Comic Sans MS"/>
                <a:cs typeface="Comic Sans MS"/>
              </a:rPr>
              <a:t>me	P</a:t>
            </a:r>
            <a:r>
              <a:rPr sz="2400" spc="-10" dirty="0">
                <a:latin typeface="Comic Sans MS"/>
                <a:cs typeface="Comic Sans MS"/>
              </a:rPr>
              <a:t>a</a:t>
            </a:r>
            <a:r>
              <a:rPr sz="2400" dirty="0">
                <a:latin typeface="Comic Sans MS"/>
                <a:cs typeface="Comic Sans MS"/>
              </a:rPr>
              <a:t>ges,	Web	cast,	</a:t>
            </a:r>
            <a:r>
              <a:rPr sz="2400" spc="-10" dirty="0">
                <a:latin typeface="Comic Sans MS"/>
                <a:cs typeface="Comic Sans MS"/>
              </a:rPr>
              <a:t>da</a:t>
            </a:r>
            <a:r>
              <a:rPr sz="2400" dirty="0">
                <a:latin typeface="Comic Sans MS"/>
                <a:cs typeface="Comic Sans MS"/>
              </a:rPr>
              <a:t>n	si</a:t>
            </a:r>
            <a:r>
              <a:rPr sz="2400" spc="-10" dirty="0">
                <a:latin typeface="Comic Sans MS"/>
                <a:cs typeface="Comic Sans MS"/>
              </a:rPr>
              <a:t>m</a:t>
            </a:r>
            <a:r>
              <a:rPr sz="2400" dirty="0">
                <a:latin typeface="Comic Sans MS"/>
                <a:cs typeface="Comic Sans MS"/>
              </a:rPr>
              <a:t>ple	</a:t>
            </a:r>
            <a:r>
              <a:rPr sz="2400" spc="-5" dirty="0">
                <a:latin typeface="Comic Sans MS"/>
                <a:cs typeface="Comic Sans MS"/>
              </a:rPr>
              <a:t>we</a:t>
            </a:r>
            <a:r>
              <a:rPr sz="2400" dirty="0">
                <a:latin typeface="Comic Sans MS"/>
                <a:cs typeface="Comic Sans MS"/>
              </a:rPr>
              <a:t>b	</a:t>
            </a:r>
            <a:r>
              <a:rPr sz="2400" spc="-5" dirty="0">
                <a:latin typeface="Comic Sans MS"/>
                <a:cs typeface="Comic Sans MS"/>
              </a:rPr>
              <a:t>te</a:t>
            </a:r>
            <a:r>
              <a:rPr sz="2400" spc="-15" dirty="0">
                <a:latin typeface="Comic Sans MS"/>
                <a:cs typeface="Comic Sans MS"/>
              </a:rPr>
              <a:t>r</a:t>
            </a:r>
            <a:r>
              <a:rPr sz="2400" dirty="0">
                <a:latin typeface="Comic Sans MS"/>
                <a:cs typeface="Comic Sans MS"/>
              </a:rPr>
              <a:t>m</a:t>
            </a:r>
            <a:r>
              <a:rPr sz="2400" spc="-10" dirty="0">
                <a:latin typeface="Comic Sans MS"/>
                <a:cs typeface="Comic Sans MS"/>
              </a:rPr>
              <a:t>a</a:t>
            </a:r>
            <a:r>
              <a:rPr sz="2400" dirty="0">
                <a:latin typeface="Comic Sans MS"/>
                <a:cs typeface="Comic Sans MS"/>
              </a:rPr>
              <a:t>suk  </a:t>
            </a:r>
            <a:r>
              <a:rPr sz="2400" spc="-5" dirty="0">
                <a:latin typeface="Comic Sans MS"/>
                <a:cs typeface="Comic Sans MS"/>
              </a:rPr>
              <a:t>ke dalam kategori</a:t>
            </a:r>
            <a:r>
              <a:rPr sz="240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ini.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5861685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2. </a:t>
            </a:r>
            <a:r>
              <a:rPr sz="3600" b="1" spc="-20" dirty="0">
                <a:solidFill>
                  <a:srgbClr val="7E5F00"/>
                </a:solidFill>
                <a:latin typeface="Calibri"/>
                <a:cs typeface="Calibri"/>
              </a:rPr>
              <a:t>Interactive </a:t>
            </a:r>
            <a:r>
              <a:rPr sz="3600" b="1" spc="-50" dirty="0">
                <a:solidFill>
                  <a:srgbClr val="7E5F00"/>
                </a:solidFill>
                <a:latin typeface="Calibri"/>
                <a:cs typeface="Calibri"/>
              </a:rPr>
              <a:t>Web</a:t>
            </a:r>
            <a:r>
              <a:rPr sz="3600" b="1" spc="-45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Application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4741" y="1591923"/>
            <a:ext cx="9782810" cy="2768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marR="5080" indent="-342900" algn="just">
              <a:lnSpc>
                <a:spcPct val="150100"/>
              </a:lnSpc>
              <a:spcBef>
                <a:spcPts val="9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Comic Sans MS"/>
                <a:cs typeface="Comic Sans MS"/>
              </a:rPr>
              <a:t>Dengan </a:t>
            </a:r>
            <a:r>
              <a:rPr sz="2400" spc="-5" dirty="0">
                <a:latin typeface="Comic Sans MS"/>
                <a:cs typeface="Comic Sans MS"/>
              </a:rPr>
              <a:t>diperkenalkannya konsep CGI (</a:t>
            </a:r>
            <a:r>
              <a:rPr sz="2400" i="1" spc="-5" dirty="0">
                <a:latin typeface="Comic Sans MS"/>
                <a:cs typeface="Comic Sans MS"/>
              </a:rPr>
              <a:t>Common </a:t>
            </a:r>
            <a:r>
              <a:rPr sz="2400" i="1" dirty="0">
                <a:latin typeface="Comic Sans MS"/>
                <a:cs typeface="Comic Sans MS"/>
              </a:rPr>
              <a:t>Gateway  </a:t>
            </a:r>
            <a:r>
              <a:rPr sz="2400" i="1" spc="-5" dirty="0">
                <a:latin typeface="Comic Sans MS"/>
                <a:cs typeface="Comic Sans MS"/>
              </a:rPr>
              <a:t>Interface</a:t>
            </a:r>
            <a:r>
              <a:rPr sz="2400" spc="-5" dirty="0">
                <a:latin typeface="Comic Sans MS"/>
                <a:cs typeface="Comic Sans MS"/>
              </a:rPr>
              <a:t>), yang dapat diintegrasikan ke dalam </a:t>
            </a:r>
            <a:r>
              <a:rPr sz="2400" dirty="0">
                <a:latin typeface="Comic Sans MS"/>
                <a:cs typeface="Comic Sans MS"/>
              </a:rPr>
              <a:t>form </a:t>
            </a:r>
            <a:r>
              <a:rPr sz="2400" spc="-5" dirty="0">
                <a:latin typeface="Comic Sans MS"/>
                <a:cs typeface="Comic Sans MS"/>
              </a:rPr>
              <a:t>HTML, maka  model </a:t>
            </a:r>
            <a:r>
              <a:rPr sz="2400" i="1" spc="-5" dirty="0">
                <a:latin typeface="Comic Sans MS"/>
                <a:cs typeface="Comic Sans MS"/>
              </a:rPr>
              <a:t>static web </a:t>
            </a:r>
            <a:r>
              <a:rPr sz="2400" spc="-5" dirty="0">
                <a:latin typeface="Comic Sans MS"/>
                <a:cs typeface="Comic Sans MS"/>
              </a:rPr>
              <a:t>mulai bergeser ke dalam bentuk </a:t>
            </a:r>
            <a:r>
              <a:rPr sz="2400" i="1" spc="-5" dirty="0">
                <a:latin typeface="Comic Sans MS"/>
                <a:cs typeface="Comic Sans MS"/>
              </a:rPr>
              <a:t>interaktif</a:t>
            </a:r>
            <a:r>
              <a:rPr sz="2400" i="1" spc="-15" dirty="0">
                <a:latin typeface="Comic Sans MS"/>
                <a:cs typeface="Comic Sans MS"/>
              </a:rPr>
              <a:t> </a:t>
            </a:r>
            <a:r>
              <a:rPr sz="2400" i="1" dirty="0">
                <a:latin typeface="Comic Sans MS"/>
                <a:cs typeface="Comic Sans MS"/>
              </a:rPr>
              <a:t>web.</a:t>
            </a:r>
            <a:endParaRPr sz="2400">
              <a:latin typeface="Comic Sans MS"/>
              <a:cs typeface="Comic Sans MS"/>
            </a:endParaRPr>
          </a:p>
          <a:p>
            <a:pPr marL="355600" marR="8890" indent="-342900" algn="just">
              <a:lnSpc>
                <a:spcPct val="150000"/>
              </a:lnSpc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latin typeface="Comic Sans MS"/>
                <a:cs typeface="Comic Sans MS"/>
              </a:rPr>
              <a:t>Pada generasi awal masih bersifat sederhana, tersedia form  interaktif dalam bentuk </a:t>
            </a:r>
            <a:r>
              <a:rPr sz="2400" spc="-10" dirty="0">
                <a:latin typeface="Comic Sans MS"/>
                <a:cs typeface="Comic Sans MS"/>
              </a:rPr>
              <a:t>radio </a:t>
            </a:r>
            <a:r>
              <a:rPr sz="2400" spc="-5" dirty="0">
                <a:latin typeface="Comic Sans MS"/>
                <a:cs typeface="Comic Sans MS"/>
              </a:rPr>
              <a:t>button, </a:t>
            </a:r>
            <a:r>
              <a:rPr sz="2400" spc="-10" dirty="0">
                <a:latin typeface="Comic Sans MS"/>
                <a:cs typeface="Comic Sans MS"/>
              </a:rPr>
              <a:t>dan </a:t>
            </a:r>
            <a:r>
              <a:rPr sz="2400" dirty="0">
                <a:latin typeface="Comic Sans MS"/>
                <a:cs typeface="Comic Sans MS"/>
              </a:rPr>
              <a:t>seleksi</a:t>
            </a:r>
            <a:r>
              <a:rPr sz="2400" spc="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menu.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5861685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2. </a:t>
            </a:r>
            <a:r>
              <a:rPr sz="3600" b="1" spc="-20" dirty="0">
                <a:solidFill>
                  <a:srgbClr val="7E5F00"/>
                </a:solidFill>
                <a:latin typeface="Calibri"/>
                <a:cs typeface="Calibri"/>
              </a:rPr>
              <a:t>Interactive </a:t>
            </a:r>
            <a:r>
              <a:rPr sz="3600" b="1" spc="-50" dirty="0">
                <a:solidFill>
                  <a:srgbClr val="7E5F00"/>
                </a:solidFill>
                <a:latin typeface="Calibri"/>
                <a:cs typeface="Calibri"/>
              </a:rPr>
              <a:t>Web</a:t>
            </a:r>
            <a:r>
              <a:rPr sz="3600" b="1" spc="-45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Application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4741" y="1750801"/>
            <a:ext cx="8659495" cy="2219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95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latin typeface="Comic Sans MS"/>
                <a:cs typeface="Comic Sans MS"/>
              </a:rPr>
              <a:t>Halaman web </a:t>
            </a:r>
            <a:r>
              <a:rPr sz="2400" spc="-10" dirty="0">
                <a:latin typeface="Comic Sans MS"/>
                <a:cs typeface="Comic Sans MS"/>
              </a:rPr>
              <a:t>dan </a:t>
            </a:r>
            <a:r>
              <a:rPr sz="2400" dirty="0">
                <a:latin typeface="Comic Sans MS"/>
                <a:cs typeface="Comic Sans MS"/>
              </a:rPr>
              <a:t>link </a:t>
            </a:r>
            <a:r>
              <a:rPr sz="2400" spc="-5" dirty="0">
                <a:latin typeface="Comic Sans MS"/>
                <a:cs typeface="Comic Sans MS"/>
              </a:rPr>
              <a:t>ke halaman </a:t>
            </a:r>
            <a:r>
              <a:rPr sz="2400" dirty="0">
                <a:latin typeface="Comic Sans MS"/>
                <a:cs typeface="Comic Sans MS"/>
              </a:rPr>
              <a:t>lainnya di hasilkan secara  </a:t>
            </a:r>
            <a:r>
              <a:rPr sz="2400" spc="-5" dirty="0">
                <a:latin typeface="Comic Sans MS"/>
                <a:cs typeface="Comic Sans MS"/>
              </a:rPr>
              <a:t>dinamis sesuai dengan input yang diberikan</a:t>
            </a:r>
            <a:r>
              <a:rPr sz="2400" spc="3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user.</a:t>
            </a:r>
            <a:endParaRPr sz="2400">
              <a:latin typeface="Comic Sans MS"/>
              <a:cs typeface="Comic Sans MS"/>
            </a:endParaRPr>
          </a:p>
          <a:p>
            <a:pPr marL="355600" marR="5715" indent="-342900">
              <a:lnSpc>
                <a:spcPct val="150000"/>
              </a:lnSpc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latin typeface="Comic Sans MS"/>
                <a:cs typeface="Comic Sans MS"/>
              </a:rPr>
              <a:t>Contoh untuk kategori ini antara </a:t>
            </a:r>
            <a:r>
              <a:rPr sz="2400" dirty="0">
                <a:latin typeface="Comic Sans MS"/>
                <a:cs typeface="Comic Sans MS"/>
              </a:rPr>
              <a:t>lain: </a:t>
            </a:r>
            <a:r>
              <a:rPr sz="2400" spc="-5" dirty="0">
                <a:latin typeface="Comic Sans MS"/>
                <a:cs typeface="Comic Sans MS"/>
              </a:rPr>
              <a:t>eksibisi virtual, </a:t>
            </a:r>
            <a:r>
              <a:rPr sz="2400" dirty="0">
                <a:latin typeface="Comic Sans MS"/>
                <a:cs typeface="Comic Sans MS"/>
              </a:rPr>
              <a:t>situs  </a:t>
            </a:r>
            <a:r>
              <a:rPr sz="2400" spc="-5" dirty="0">
                <a:latin typeface="Comic Sans MS"/>
                <a:cs typeface="Comic Sans MS"/>
              </a:rPr>
              <a:t>berita, atau timetable</a:t>
            </a:r>
            <a:r>
              <a:rPr sz="2400" spc="-4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information.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639953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3. </a:t>
            </a:r>
            <a:r>
              <a:rPr sz="3600" b="1" spc="-20" dirty="0">
                <a:solidFill>
                  <a:srgbClr val="7E5F00"/>
                </a:solidFill>
                <a:latin typeface="Calibri"/>
                <a:cs typeface="Calibri"/>
              </a:rPr>
              <a:t>Transactional </a:t>
            </a:r>
            <a:r>
              <a:rPr sz="3600" b="1" spc="-45" dirty="0">
                <a:solidFill>
                  <a:srgbClr val="7E5F00"/>
                </a:solidFill>
                <a:latin typeface="Calibri"/>
                <a:cs typeface="Calibri"/>
              </a:rPr>
              <a:t>Web</a:t>
            </a:r>
            <a:r>
              <a:rPr sz="3600" b="1" spc="-6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Application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4741" y="1591923"/>
            <a:ext cx="10643870" cy="4415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985" indent="-342900" algn="just">
              <a:lnSpc>
                <a:spcPct val="150000"/>
              </a:lnSpc>
              <a:spcBef>
                <a:spcPts val="95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latin typeface="Comic Sans MS"/>
                <a:cs typeface="Comic Sans MS"/>
              </a:rPr>
              <a:t>Jenis aplikasi ini dibuat </a:t>
            </a:r>
            <a:r>
              <a:rPr sz="2400" dirty="0">
                <a:latin typeface="Comic Sans MS"/>
                <a:cs typeface="Comic Sans MS"/>
              </a:rPr>
              <a:t>untuk </a:t>
            </a:r>
            <a:r>
              <a:rPr sz="2400" spc="-5" dirty="0">
                <a:latin typeface="Comic Sans MS"/>
                <a:cs typeface="Comic Sans MS"/>
              </a:rPr>
              <a:t>menyedia </a:t>
            </a:r>
            <a:r>
              <a:rPr sz="2400" spc="-10" dirty="0">
                <a:latin typeface="Comic Sans MS"/>
                <a:cs typeface="Comic Sans MS"/>
              </a:rPr>
              <a:t>fasilitas </a:t>
            </a:r>
            <a:r>
              <a:rPr sz="2400" spc="-5" dirty="0">
                <a:latin typeface="Comic Sans MS"/>
                <a:cs typeface="Comic Sans MS"/>
              </a:rPr>
              <a:t>interaktif yang lebih  baik.</a:t>
            </a:r>
            <a:endParaRPr sz="2400">
              <a:latin typeface="Comic Sans MS"/>
              <a:cs typeface="Comic Sans MS"/>
            </a:endParaRPr>
          </a:p>
          <a:p>
            <a:pPr marL="355600" marR="5080" indent="-342900" algn="just">
              <a:lnSpc>
                <a:spcPct val="150000"/>
              </a:lnSpc>
              <a:spcBef>
                <a:spcPts val="5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latin typeface="Comic Sans MS"/>
                <a:cs typeface="Comic Sans MS"/>
              </a:rPr>
              <a:t>Memungkinkan </a:t>
            </a:r>
            <a:r>
              <a:rPr sz="2400" dirty="0">
                <a:latin typeface="Comic Sans MS"/>
                <a:cs typeface="Comic Sans MS"/>
              </a:rPr>
              <a:t>user untuk </a:t>
            </a:r>
            <a:r>
              <a:rPr sz="2400" spc="-5" dirty="0">
                <a:latin typeface="Comic Sans MS"/>
                <a:cs typeface="Comic Sans MS"/>
              </a:rPr>
              <a:t>berinteraksi dengan aplikasi, tidak </a:t>
            </a:r>
            <a:r>
              <a:rPr sz="2400" dirty="0">
                <a:latin typeface="Comic Sans MS"/>
                <a:cs typeface="Comic Sans MS"/>
              </a:rPr>
              <a:t>hanya  </a:t>
            </a:r>
            <a:r>
              <a:rPr sz="2400" spc="-5" dirty="0">
                <a:latin typeface="Comic Sans MS"/>
                <a:cs typeface="Comic Sans MS"/>
              </a:rPr>
              <a:t>dalam bentuk </a:t>
            </a:r>
            <a:r>
              <a:rPr sz="2400" i="1" spc="-5" dirty="0">
                <a:latin typeface="Comic Sans MS"/>
                <a:cs typeface="Comic Sans MS"/>
              </a:rPr>
              <a:t>read</a:t>
            </a:r>
            <a:r>
              <a:rPr sz="2400" i="1" spc="-5" dirty="0">
                <a:latin typeface="Times New Roman"/>
                <a:cs typeface="Times New Roman"/>
              </a:rPr>
              <a:t>‐</a:t>
            </a:r>
            <a:r>
              <a:rPr sz="2400" i="1" spc="-5" dirty="0">
                <a:latin typeface="Comic Sans MS"/>
                <a:cs typeface="Comic Sans MS"/>
              </a:rPr>
              <a:t>only</a:t>
            </a:r>
            <a:r>
              <a:rPr sz="2400" spc="-5" dirty="0">
                <a:latin typeface="Comic Sans MS"/>
                <a:cs typeface="Comic Sans MS"/>
              </a:rPr>
              <a:t>, tetapi juga memungkin </a:t>
            </a:r>
            <a:r>
              <a:rPr sz="2400" dirty="0">
                <a:latin typeface="Comic Sans MS"/>
                <a:cs typeface="Comic Sans MS"/>
              </a:rPr>
              <a:t>untuk </a:t>
            </a:r>
            <a:r>
              <a:rPr sz="2400" spc="-5" dirty="0">
                <a:latin typeface="Comic Sans MS"/>
                <a:cs typeface="Comic Sans MS"/>
              </a:rPr>
              <a:t>mengupdate </a:t>
            </a:r>
            <a:r>
              <a:rPr sz="2400" spc="-10" dirty="0">
                <a:latin typeface="Comic Sans MS"/>
                <a:cs typeface="Comic Sans MS"/>
              </a:rPr>
              <a:t>data  </a:t>
            </a:r>
            <a:r>
              <a:rPr sz="2400" spc="-5" dirty="0">
                <a:latin typeface="Comic Sans MS"/>
                <a:cs typeface="Comic Sans MS"/>
              </a:rPr>
              <a:t>atau </a:t>
            </a:r>
            <a:r>
              <a:rPr sz="2400" dirty="0">
                <a:latin typeface="Comic Sans MS"/>
                <a:cs typeface="Comic Sans MS"/>
              </a:rPr>
              <a:t>mengubah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isi.</a:t>
            </a:r>
            <a:endParaRPr sz="2400">
              <a:latin typeface="Comic Sans MS"/>
              <a:cs typeface="Comic Sans MS"/>
            </a:endParaRPr>
          </a:p>
          <a:p>
            <a:pPr marL="355600" marR="5080" indent="-342900" algn="just">
              <a:lnSpc>
                <a:spcPct val="150000"/>
              </a:lnSpc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Comic Sans MS"/>
                <a:cs typeface="Comic Sans MS"/>
              </a:rPr>
              <a:t>Untuk </a:t>
            </a:r>
            <a:r>
              <a:rPr sz="2400" spc="-5" dirty="0">
                <a:latin typeface="Comic Sans MS"/>
                <a:cs typeface="Comic Sans MS"/>
              </a:rPr>
              <a:t>kebutuhan ini, maka dibutuhkan sebuah sistem basis </a:t>
            </a:r>
            <a:r>
              <a:rPr sz="2400" spc="-10" dirty="0">
                <a:latin typeface="Comic Sans MS"/>
                <a:cs typeface="Comic Sans MS"/>
              </a:rPr>
              <a:t>data  </a:t>
            </a:r>
            <a:r>
              <a:rPr sz="2400" spc="-5" dirty="0">
                <a:latin typeface="Comic Sans MS"/>
                <a:cs typeface="Comic Sans MS"/>
              </a:rPr>
              <a:t>(</a:t>
            </a:r>
            <a:r>
              <a:rPr sz="2400" i="1" spc="-5" dirty="0">
                <a:latin typeface="Comic Sans MS"/>
                <a:cs typeface="Comic Sans MS"/>
              </a:rPr>
              <a:t>database</a:t>
            </a:r>
            <a:r>
              <a:rPr sz="2400" spc="-5" dirty="0">
                <a:latin typeface="Comic Sans MS"/>
                <a:cs typeface="Comic Sans MS"/>
              </a:rPr>
              <a:t>), sehingga meningkatkan efisiensi </a:t>
            </a:r>
            <a:r>
              <a:rPr sz="2400" spc="-10" dirty="0">
                <a:latin typeface="Comic Sans MS"/>
                <a:cs typeface="Comic Sans MS"/>
              </a:rPr>
              <a:t>dan </a:t>
            </a:r>
            <a:r>
              <a:rPr sz="2400" spc="-5" dirty="0">
                <a:latin typeface="Comic Sans MS"/>
                <a:cs typeface="Comic Sans MS"/>
              </a:rPr>
              <a:t>konsistensi dalam  menangani pertambahan konten aplikasi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web.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639953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3. </a:t>
            </a:r>
            <a:r>
              <a:rPr sz="3600" b="1" spc="-20" dirty="0">
                <a:solidFill>
                  <a:srgbClr val="7E5F00"/>
                </a:solidFill>
                <a:latin typeface="Calibri"/>
                <a:cs typeface="Calibri"/>
              </a:rPr>
              <a:t>Transactional </a:t>
            </a:r>
            <a:r>
              <a:rPr sz="3600" b="1" spc="-45" dirty="0">
                <a:solidFill>
                  <a:srgbClr val="7E5F00"/>
                </a:solidFill>
                <a:latin typeface="Calibri"/>
                <a:cs typeface="Calibri"/>
              </a:rPr>
              <a:t>Web</a:t>
            </a:r>
            <a:r>
              <a:rPr sz="3600" b="1" spc="-6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Application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5405" y="1575307"/>
            <a:ext cx="10651490" cy="331787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154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Comic Sans MS"/>
                <a:cs typeface="Comic Sans MS"/>
              </a:rPr>
              <a:t>Memungkinkan untuk </a:t>
            </a:r>
            <a:r>
              <a:rPr sz="2400" spc="-5" dirty="0">
                <a:latin typeface="Comic Sans MS"/>
                <a:cs typeface="Comic Sans MS"/>
              </a:rPr>
              <a:t>melakukan </a:t>
            </a:r>
            <a:r>
              <a:rPr sz="2400" dirty="0">
                <a:latin typeface="Comic Sans MS"/>
                <a:cs typeface="Comic Sans MS"/>
              </a:rPr>
              <a:t>queri secara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terstruktur.</a:t>
            </a:r>
            <a:endParaRPr sz="2400">
              <a:latin typeface="Comic Sans MS"/>
              <a:cs typeface="Comic Sans MS"/>
            </a:endParaRPr>
          </a:p>
          <a:p>
            <a:pPr marL="355600" marR="6985" indent="-342900" algn="just">
              <a:lnSpc>
                <a:spcPct val="150000"/>
              </a:lnSpc>
              <a:buFont typeface="Wingdings"/>
              <a:buChar char=""/>
              <a:tabLst>
                <a:tab pos="355600" algn="l"/>
              </a:tabLst>
            </a:pPr>
            <a:r>
              <a:rPr sz="2400" spc="-10" dirty="0">
                <a:latin typeface="Comic Sans MS"/>
                <a:cs typeface="Comic Sans MS"/>
              </a:rPr>
              <a:t>Informasi </a:t>
            </a:r>
            <a:r>
              <a:rPr sz="2400" dirty="0">
                <a:latin typeface="Comic Sans MS"/>
                <a:cs typeface="Comic Sans MS"/>
              </a:rPr>
              <a:t>Touris </a:t>
            </a:r>
            <a:r>
              <a:rPr sz="2400" spc="-5" dirty="0">
                <a:latin typeface="Comic Sans MS"/>
                <a:cs typeface="Comic Sans MS"/>
              </a:rPr>
              <a:t>adalah salah satu </a:t>
            </a:r>
            <a:r>
              <a:rPr sz="2400" spc="-10" dirty="0">
                <a:latin typeface="Comic Sans MS"/>
                <a:cs typeface="Comic Sans MS"/>
              </a:rPr>
              <a:t>bentuk </a:t>
            </a:r>
            <a:r>
              <a:rPr sz="2400" spc="-5" dirty="0">
                <a:latin typeface="Comic Sans MS"/>
                <a:cs typeface="Comic Sans MS"/>
              </a:rPr>
              <a:t>aplikasi dalam model </a:t>
            </a:r>
            <a:r>
              <a:rPr sz="2400" dirty="0">
                <a:latin typeface="Comic Sans MS"/>
                <a:cs typeface="Comic Sans MS"/>
              </a:rPr>
              <a:t>ini,  sehingga </a:t>
            </a:r>
            <a:r>
              <a:rPr sz="2400" spc="-5" dirty="0">
                <a:latin typeface="Comic Sans MS"/>
                <a:cs typeface="Comic Sans MS"/>
              </a:rPr>
              <a:t>memungkinkan </a:t>
            </a:r>
            <a:r>
              <a:rPr sz="2400" dirty="0">
                <a:latin typeface="Comic Sans MS"/>
                <a:cs typeface="Comic Sans MS"/>
              </a:rPr>
              <a:t>orang </a:t>
            </a:r>
            <a:r>
              <a:rPr sz="2400" spc="-10" dirty="0">
                <a:latin typeface="Comic Sans MS"/>
                <a:cs typeface="Comic Sans MS"/>
              </a:rPr>
              <a:t>untuk </a:t>
            </a:r>
            <a:r>
              <a:rPr sz="2400" spc="-5" dirty="0">
                <a:latin typeface="Comic Sans MS"/>
                <a:cs typeface="Comic Sans MS"/>
              </a:rPr>
              <a:t>mem</a:t>
            </a:r>
            <a:r>
              <a:rPr sz="2400" spc="-5" dirty="0">
                <a:latin typeface="Times New Roman"/>
                <a:cs typeface="Times New Roman"/>
              </a:rPr>
              <a:t>‐</a:t>
            </a:r>
            <a:r>
              <a:rPr sz="2400" i="1" spc="-5" dirty="0">
                <a:latin typeface="Comic Sans MS"/>
                <a:cs typeface="Comic Sans MS"/>
              </a:rPr>
              <a:t>booking </a:t>
            </a:r>
            <a:r>
              <a:rPr sz="2400" spc="-5" dirty="0">
                <a:latin typeface="Comic Sans MS"/>
                <a:cs typeface="Comic Sans MS"/>
              </a:rPr>
              <a:t>kamar hotel atau tiket  perjalanan.</a:t>
            </a:r>
            <a:endParaRPr sz="2400">
              <a:latin typeface="Comic Sans MS"/>
              <a:cs typeface="Comic Sans MS"/>
            </a:endParaRPr>
          </a:p>
          <a:p>
            <a:pPr marL="355600" marR="5080" indent="-342900" algn="just">
              <a:lnSpc>
                <a:spcPct val="150000"/>
              </a:lnSpc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Comic Sans MS"/>
                <a:cs typeface="Comic Sans MS"/>
              </a:rPr>
              <a:t>Online </a:t>
            </a:r>
            <a:r>
              <a:rPr sz="2400" spc="-5" dirty="0">
                <a:latin typeface="Comic Sans MS"/>
                <a:cs typeface="Comic Sans MS"/>
              </a:rPr>
              <a:t>banking, </a:t>
            </a:r>
            <a:r>
              <a:rPr sz="2400" dirty="0">
                <a:latin typeface="Comic Sans MS"/>
                <a:cs typeface="Comic Sans MS"/>
              </a:rPr>
              <a:t>online </a:t>
            </a:r>
            <a:r>
              <a:rPr sz="2400" spc="-5" dirty="0">
                <a:latin typeface="Comic Sans MS"/>
                <a:cs typeface="Comic Sans MS"/>
              </a:rPr>
              <a:t>shopping, </a:t>
            </a:r>
            <a:r>
              <a:rPr sz="2400" spc="-10" dirty="0">
                <a:latin typeface="Comic Sans MS"/>
                <a:cs typeface="Comic Sans MS"/>
              </a:rPr>
              <a:t>dan </a:t>
            </a:r>
            <a:r>
              <a:rPr sz="2400" spc="-5" dirty="0">
                <a:latin typeface="Comic Sans MS"/>
                <a:cs typeface="Comic Sans MS"/>
              </a:rPr>
              <a:t>booking systems termasuk ke dalam  kategori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ini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407416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180"/>
              </a:lnSpc>
            </a:pPr>
            <a:r>
              <a:rPr sz="3500" b="1" spc="-195" dirty="0">
                <a:solidFill>
                  <a:srgbClr val="7E5F00"/>
                </a:solidFill>
                <a:latin typeface="Lucida Sans"/>
                <a:cs typeface="Lucida Sans"/>
              </a:rPr>
              <a:t>Silabus </a:t>
            </a:r>
            <a:r>
              <a:rPr sz="3500" b="1" spc="-285" dirty="0">
                <a:solidFill>
                  <a:srgbClr val="7E5F00"/>
                </a:solidFill>
                <a:latin typeface="Lucida Sans"/>
                <a:cs typeface="Lucida Sans"/>
              </a:rPr>
              <a:t>Mata</a:t>
            </a:r>
            <a:r>
              <a:rPr sz="3500" b="1" spc="-250" dirty="0">
                <a:solidFill>
                  <a:srgbClr val="7E5F00"/>
                </a:solidFill>
                <a:latin typeface="Lucida Sans"/>
                <a:cs typeface="Lucida Sans"/>
              </a:rPr>
              <a:t> </a:t>
            </a:r>
            <a:r>
              <a:rPr sz="3500" b="1" spc="-254" dirty="0">
                <a:solidFill>
                  <a:srgbClr val="7E5F00"/>
                </a:solidFill>
                <a:latin typeface="Lucida Sans"/>
                <a:cs typeface="Lucida Sans"/>
              </a:rPr>
              <a:t>Kuliah</a:t>
            </a:r>
            <a:endParaRPr sz="350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6019" y="1572214"/>
            <a:ext cx="8130540" cy="395922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54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latin typeface="Comic Sans MS"/>
                <a:cs typeface="Comic Sans MS"/>
              </a:rPr>
              <a:t>Pendahuluan</a:t>
            </a:r>
            <a:endParaRPr sz="2400">
              <a:latin typeface="Comic Sans MS"/>
              <a:cs typeface="Comic Sans MS"/>
            </a:endParaRPr>
          </a:p>
          <a:p>
            <a:pPr marL="469900" indent="-457200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Comic Sans MS"/>
                <a:cs typeface="Comic Sans MS"/>
              </a:rPr>
              <a:t>Overview: Analisis</a:t>
            </a:r>
            <a:r>
              <a:rPr sz="2400" spc="-4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Terstruktur</a:t>
            </a:r>
            <a:endParaRPr sz="2400">
              <a:latin typeface="Comic Sans MS"/>
              <a:cs typeface="Comic Sans MS"/>
            </a:endParaRPr>
          </a:p>
          <a:p>
            <a:pPr marL="469900" indent="-457200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469265" algn="l"/>
                <a:tab pos="469900" algn="l"/>
                <a:tab pos="3882390" algn="l"/>
              </a:tabLst>
            </a:pPr>
            <a:r>
              <a:rPr sz="2400" spc="-5" dirty="0">
                <a:latin typeface="Comic Sans MS"/>
                <a:cs typeface="Comic Sans MS"/>
              </a:rPr>
              <a:t>Overview:</a:t>
            </a:r>
            <a:r>
              <a:rPr sz="2400" spc="-4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Perancangan	Terstruktur</a:t>
            </a:r>
            <a:endParaRPr sz="2400">
              <a:latin typeface="Comic Sans MS"/>
              <a:cs typeface="Comic Sans MS"/>
            </a:endParaRPr>
          </a:p>
          <a:p>
            <a:pPr marL="469900" indent="-457200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Comic Sans MS"/>
                <a:cs typeface="Comic Sans MS"/>
              </a:rPr>
              <a:t>Introduction </a:t>
            </a:r>
            <a:r>
              <a:rPr sz="2400" dirty="0">
                <a:latin typeface="Comic Sans MS"/>
                <a:cs typeface="Comic Sans MS"/>
              </a:rPr>
              <a:t>Web </a:t>
            </a:r>
            <a:r>
              <a:rPr sz="2400" spc="-5" dirty="0">
                <a:latin typeface="Comic Sans MS"/>
                <a:cs typeface="Comic Sans MS"/>
              </a:rPr>
              <a:t>App </a:t>
            </a:r>
            <a:r>
              <a:rPr sz="2400" dirty="0">
                <a:latin typeface="Comic Sans MS"/>
                <a:cs typeface="Comic Sans MS"/>
              </a:rPr>
              <a:t>+ Req. Web</a:t>
            </a:r>
            <a:r>
              <a:rPr sz="2400" spc="-3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App</a:t>
            </a:r>
            <a:endParaRPr sz="2400">
              <a:latin typeface="Comic Sans MS"/>
              <a:cs typeface="Comic Sans MS"/>
            </a:endParaRPr>
          </a:p>
          <a:p>
            <a:pPr marL="469900" indent="-457200">
              <a:lnSpc>
                <a:spcPct val="100000"/>
              </a:lnSpc>
              <a:spcBef>
                <a:spcPts val="1585"/>
              </a:spcBef>
              <a:buAutoNum type="arabicPeriod"/>
              <a:tabLst>
                <a:tab pos="469900" algn="l"/>
              </a:tabLst>
            </a:pPr>
            <a:r>
              <a:rPr sz="2800" spc="-5" dirty="0">
                <a:solidFill>
                  <a:srgbClr val="006FC0"/>
                </a:solidFill>
                <a:latin typeface="Comic Sans MS"/>
                <a:cs typeface="Comic Sans MS"/>
              </a:rPr>
              <a:t>Konsep </a:t>
            </a:r>
            <a:r>
              <a:rPr sz="2800" spc="-10" dirty="0">
                <a:solidFill>
                  <a:srgbClr val="006FC0"/>
                </a:solidFill>
                <a:latin typeface="Comic Sans MS"/>
                <a:cs typeface="Comic Sans MS"/>
              </a:rPr>
              <a:t>Dasar </a:t>
            </a:r>
            <a:r>
              <a:rPr sz="2800" spc="-5" dirty="0">
                <a:solidFill>
                  <a:srgbClr val="006FC0"/>
                </a:solidFill>
                <a:latin typeface="Comic Sans MS"/>
                <a:cs typeface="Comic Sans MS"/>
              </a:rPr>
              <a:t>Web</a:t>
            </a:r>
            <a:r>
              <a:rPr sz="2800" spc="80" dirty="0">
                <a:solidFill>
                  <a:srgbClr val="006FC0"/>
                </a:solidFill>
                <a:latin typeface="Comic Sans MS"/>
                <a:cs typeface="Comic Sans MS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omic Sans MS"/>
                <a:cs typeface="Comic Sans MS"/>
              </a:rPr>
              <a:t>Engineering</a:t>
            </a:r>
            <a:endParaRPr sz="2800">
              <a:latin typeface="Comic Sans MS"/>
              <a:cs typeface="Comic Sans MS"/>
            </a:endParaRPr>
          </a:p>
          <a:p>
            <a:pPr marL="469900" indent="-457200">
              <a:lnSpc>
                <a:spcPct val="100000"/>
              </a:lnSpc>
              <a:spcBef>
                <a:spcPts val="154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Comic Sans MS"/>
                <a:cs typeface="Comic Sans MS"/>
              </a:rPr>
              <a:t>Introduction </a:t>
            </a:r>
            <a:r>
              <a:rPr sz="2400" dirty="0">
                <a:latin typeface="Comic Sans MS"/>
                <a:cs typeface="Comic Sans MS"/>
              </a:rPr>
              <a:t>OOA </a:t>
            </a:r>
            <a:r>
              <a:rPr sz="2400" spc="-5" dirty="0">
                <a:latin typeface="Comic Sans MS"/>
                <a:cs typeface="Comic Sans MS"/>
              </a:rPr>
              <a:t>(UML) </a:t>
            </a:r>
            <a:r>
              <a:rPr sz="2400" dirty="0">
                <a:latin typeface="Comic Sans MS"/>
                <a:cs typeface="Comic Sans MS"/>
              </a:rPr>
              <a:t>+ </a:t>
            </a:r>
            <a:r>
              <a:rPr sz="2400" spc="-5" dirty="0">
                <a:latin typeface="Comic Sans MS"/>
                <a:cs typeface="Comic Sans MS"/>
              </a:rPr>
              <a:t>Penugasan (Tim </a:t>
            </a:r>
            <a:r>
              <a:rPr sz="2400" spc="-10" dirty="0">
                <a:latin typeface="Comic Sans MS"/>
                <a:cs typeface="Comic Sans MS"/>
              </a:rPr>
              <a:t>dan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Topik)</a:t>
            </a:r>
            <a:endParaRPr sz="2400">
              <a:latin typeface="Comic Sans MS"/>
              <a:cs typeface="Comic Sans MS"/>
            </a:endParaRPr>
          </a:p>
          <a:p>
            <a:pPr marL="469900" indent="-457200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latin typeface="Comic Sans MS"/>
                <a:cs typeface="Comic Sans MS"/>
              </a:rPr>
              <a:t>OOA + </a:t>
            </a:r>
            <a:r>
              <a:rPr sz="2400" spc="-5" dirty="0">
                <a:latin typeface="Comic Sans MS"/>
                <a:cs typeface="Comic Sans MS"/>
              </a:rPr>
              <a:t>Presentasi Awal</a:t>
            </a:r>
            <a:r>
              <a:rPr sz="2400" spc="-9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Topik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728472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4. </a:t>
            </a: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Workflow-based </a:t>
            </a:r>
            <a:r>
              <a:rPr sz="3600" b="1" spc="-45" dirty="0">
                <a:solidFill>
                  <a:srgbClr val="7E5F00"/>
                </a:solidFill>
                <a:latin typeface="Calibri"/>
                <a:cs typeface="Calibri"/>
              </a:rPr>
              <a:t>Web</a:t>
            </a: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Applications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4741" y="1591923"/>
            <a:ext cx="9853930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985" indent="-342900" algn="just">
              <a:lnSpc>
                <a:spcPct val="150000"/>
              </a:lnSpc>
              <a:spcBef>
                <a:spcPts val="95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latin typeface="Comic Sans MS"/>
                <a:cs typeface="Comic Sans MS"/>
              </a:rPr>
              <a:t>Pada </a:t>
            </a:r>
            <a:r>
              <a:rPr sz="2400" dirty="0">
                <a:latin typeface="Comic Sans MS"/>
                <a:cs typeface="Comic Sans MS"/>
              </a:rPr>
              <a:t>model </a:t>
            </a:r>
            <a:r>
              <a:rPr sz="2400" spc="-5" dirty="0">
                <a:latin typeface="Comic Sans MS"/>
                <a:cs typeface="Comic Sans MS"/>
              </a:rPr>
              <a:t>ini </a:t>
            </a:r>
            <a:r>
              <a:rPr sz="2400" dirty="0">
                <a:latin typeface="Comic Sans MS"/>
                <a:cs typeface="Comic Sans MS"/>
              </a:rPr>
              <a:t>memungkinkan </a:t>
            </a:r>
            <a:r>
              <a:rPr sz="2400" spc="-5" dirty="0">
                <a:latin typeface="Comic Sans MS"/>
                <a:cs typeface="Comic Sans MS"/>
              </a:rPr>
              <a:t>untuk </a:t>
            </a:r>
            <a:r>
              <a:rPr sz="2400" dirty="0">
                <a:latin typeface="Comic Sans MS"/>
                <a:cs typeface="Comic Sans MS"/>
              </a:rPr>
              <a:t>menangani </a:t>
            </a:r>
            <a:r>
              <a:rPr sz="2400" spc="-10" dirty="0">
                <a:latin typeface="Comic Sans MS"/>
                <a:cs typeface="Comic Sans MS"/>
              </a:rPr>
              <a:t>transaksi </a:t>
            </a:r>
            <a:r>
              <a:rPr sz="2400" spc="-5" dirty="0">
                <a:latin typeface="Comic Sans MS"/>
                <a:cs typeface="Comic Sans MS"/>
              </a:rPr>
              <a:t>aplikasi  dalam atau antar perusahaan, user </a:t>
            </a:r>
            <a:r>
              <a:rPr sz="2400" dirty="0">
                <a:latin typeface="Comic Sans MS"/>
                <a:cs typeface="Comic Sans MS"/>
              </a:rPr>
              <a:t>publik </a:t>
            </a:r>
            <a:r>
              <a:rPr sz="2400" spc="-10" dirty="0">
                <a:latin typeface="Comic Sans MS"/>
                <a:cs typeface="Comic Sans MS"/>
              </a:rPr>
              <a:t>dan </a:t>
            </a:r>
            <a:r>
              <a:rPr sz="2400" spc="-5" dirty="0">
                <a:latin typeface="Comic Sans MS"/>
                <a:cs typeface="Comic Sans MS"/>
              </a:rPr>
              <a:t>user</a:t>
            </a:r>
            <a:r>
              <a:rPr sz="2400" spc="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private.</a:t>
            </a:r>
            <a:endParaRPr sz="2400">
              <a:latin typeface="Comic Sans MS"/>
              <a:cs typeface="Comic Sans MS"/>
            </a:endParaRPr>
          </a:p>
          <a:p>
            <a:pPr marL="355600" marR="5080" indent="-342900" algn="just">
              <a:lnSpc>
                <a:spcPct val="150000"/>
              </a:lnSpc>
              <a:spcBef>
                <a:spcPts val="5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latin typeface="Comic Sans MS"/>
                <a:cs typeface="Comic Sans MS"/>
              </a:rPr>
              <a:t>Ketersediaan Data (</a:t>
            </a:r>
            <a:r>
              <a:rPr sz="2400" i="1" spc="-5" dirty="0">
                <a:latin typeface="Comic Sans MS"/>
                <a:cs typeface="Comic Sans MS"/>
              </a:rPr>
              <a:t>Availability</a:t>
            </a:r>
            <a:r>
              <a:rPr sz="2400" spc="-5" dirty="0">
                <a:latin typeface="Comic Sans MS"/>
                <a:cs typeface="Comic Sans MS"/>
              </a:rPr>
              <a:t>) merupakan </a:t>
            </a:r>
            <a:r>
              <a:rPr sz="2400" dirty="0">
                <a:latin typeface="Comic Sans MS"/>
                <a:cs typeface="Comic Sans MS"/>
              </a:rPr>
              <a:t>salah </a:t>
            </a:r>
            <a:r>
              <a:rPr sz="2400" spc="-10" dirty="0">
                <a:latin typeface="Comic Sans MS"/>
                <a:cs typeface="Comic Sans MS"/>
              </a:rPr>
              <a:t>satu </a:t>
            </a:r>
            <a:r>
              <a:rPr sz="2400" spc="-5" dirty="0">
                <a:latin typeface="Comic Sans MS"/>
                <a:cs typeface="Comic Sans MS"/>
              </a:rPr>
              <a:t>layanan web  dengan jaminan interroperabilitas (memungkinkan bagi sistem </a:t>
            </a:r>
            <a:r>
              <a:rPr sz="2400" dirty="0">
                <a:latin typeface="Comic Sans MS"/>
                <a:cs typeface="Comic Sans MS"/>
              </a:rPr>
              <a:t>yang  </a:t>
            </a:r>
            <a:r>
              <a:rPr sz="2400" spc="-5" dirty="0">
                <a:latin typeface="Comic Sans MS"/>
                <a:cs typeface="Comic Sans MS"/>
              </a:rPr>
              <a:t>berbeda </a:t>
            </a:r>
            <a:r>
              <a:rPr sz="2400" dirty="0">
                <a:latin typeface="Comic Sans MS"/>
                <a:cs typeface="Comic Sans MS"/>
              </a:rPr>
              <a:t>untuk </a:t>
            </a:r>
            <a:r>
              <a:rPr sz="2400" spc="-5" dirty="0">
                <a:latin typeface="Comic Sans MS"/>
                <a:cs typeface="Comic Sans MS"/>
              </a:rPr>
              <a:t>dapat saling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berkomunikasi).</a:t>
            </a:r>
            <a:endParaRPr sz="2400">
              <a:latin typeface="Comic Sans MS"/>
              <a:cs typeface="Comic Sans MS"/>
            </a:endParaRPr>
          </a:p>
          <a:p>
            <a:pPr marL="355600" marR="5080" indent="-342900" algn="just">
              <a:lnSpc>
                <a:spcPct val="150000"/>
              </a:lnSpc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Comic Sans MS"/>
                <a:cs typeface="Comic Sans MS"/>
              </a:rPr>
              <a:t>Kekompleksan </a:t>
            </a:r>
            <a:r>
              <a:rPr sz="2400" spc="-5" dirty="0">
                <a:latin typeface="Comic Sans MS"/>
                <a:cs typeface="Comic Sans MS"/>
              </a:rPr>
              <a:t>layanan dalam sistem </a:t>
            </a:r>
            <a:r>
              <a:rPr sz="2400" spc="-10" dirty="0">
                <a:latin typeface="Comic Sans MS"/>
                <a:cs typeface="Comic Sans MS"/>
              </a:rPr>
              <a:t>ini </a:t>
            </a:r>
            <a:r>
              <a:rPr sz="2400" dirty="0">
                <a:latin typeface="Comic Sans MS"/>
                <a:cs typeface="Comic Sans MS"/>
              </a:rPr>
              <a:t>merupakan </a:t>
            </a:r>
            <a:r>
              <a:rPr sz="2400" spc="-5" dirty="0">
                <a:latin typeface="Comic Sans MS"/>
                <a:cs typeface="Comic Sans MS"/>
              </a:rPr>
              <a:t>salah satu  kuncinya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728472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4. </a:t>
            </a: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Workflow-based </a:t>
            </a:r>
            <a:r>
              <a:rPr sz="3600" b="1" spc="-45" dirty="0">
                <a:solidFill>
                  <a:srgbClr val="7E5F00"/>
                </a:solidFill>
                <a:latin typeface="Calibri"/>
                <a:cs typeface="Calibri"/>
              </a:rPr>
              <a:t>Web</a:t>
            </a: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Applications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45979" y="1774316"/>
            <a:ext cx="955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sistem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64741" y="1591923"/>
            <a:ext cx="8634730" cy="1671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95"/>
              </a:spcBef>
              <a:buFont typeface="Wingdings"/>
              <a:buChar char=""/>
              <a:tabLst>
                <a:tab pos="355600" algn="l"/>
                <a:tab pos="1656714" algn="l"/>
                <a:tab pos="3034665" algn="l"/>
                <a:tab pos="3872865" algn="l"/>
                <a:tab pos="5549265" algn="l"/>
                <a:tab pos="7035800" algn="l"/>
              </a:tabLst>
            </a:pPr>
            <a:r>
              <a:rPr sz="2400" spc="-5" dirty="0">
                <a:latin typeface="Comic Sans MS"/>
                <a:cs typeface="Comic Sans MS"/>
              </a:rPr>
              <a:t>A</a:t>
            </a:r>
            <a:r>
              <a:rPr sz="2400" spc="-10" dirty="0">
                <a:latin typeface="Comic Sans MS"/>
                <a:cs typeface="Comic Sans MS"/>
              </a:rPr>
              <a:t>d</a:t>
            </a:r>
            <a:r>
              <a:rPr sz="2400" dirty="0">
                <a:latin typeface="Comic Sans MS"/>
                <a:cs typeface="Comic Sans MS"/>
              </a:rPr>
              <a:t>anya	</a:t>
            </a:r>
            <a:r>
              <a:rPr sz="2400" spc="5" dirty="0">
                <a:latin typeface="Comic Sans MS"/>
                <a:cs typeface="Comic Sans MS"/>
              </a:rPr>
              <a:t>o</a:t>
            </a:r>
            <a:r>
              <a:rPr sz="2400" spc="-5" dirty="0">
                <a:latin typeface="Comic Sans MS"/>
                <a:cs typeface="Comic Sans MS"/>
              </a:rPr>
              <a:t>tonom</a:t>
            </a:r>
            <a:r>
              <a:rPr sz="2400" dirty="0">
                <a:latin typeface="Comic Sans MS"/>
                <a:cs typeface="Comic Sans MS"/>
              </a:rPr>
              <a:t>i	</a:t>
            </a:r>
            <a:r>
              <a:rPr sz="2400" spc="-5" dirty="0">
                <a:latin typeface="Comic Sans MS"/>
                <a:cs typeface="Comic Sans MS"/>
              </a:rPr>
              <a:t>dar</a:t>
            </a:r>
            <a:r>
              <a:rPr sz="2400" dirty="0">
                <a:latin typeface="Comic Sans MS"/>
                <a:cs typeface="Comic Sans MS"/>
              </a:rPr>
              <a:t>i	par</a:t>
            </a:r>
            <a:r>
              <a:rPr sz="2400" spc="-10" dirty="0">
                <a:latin typeface="Comic Sans MS"/>
                <a:cs typeface="Comic Sans MS"/>
              </a:rPr>
              <a:t>t</a:t>
            </a:r>
            <a:r>
              <a:rPr sz="2400" spc="-5" dirty="0">
                <a:latin typeface="Comic Sans MS"/>
                <a:cs typeface="Comic Sans MS"/>
              </a:rPr>
              <a:t>isip</a:t>
            </a:r>
            <a:r>
              <a:rPr sz="2400" spc="-15" dirty="0">
                <a:latin typeface="Comic Sans MS"/>
                <a:cs typeface="Comic Sans MS"/>
              </a:rPr>
              <a:t>a</a:t>
            </a:r>
            <a:r>
              <a:rPr sz="2400" dirty="0">
                <a:latin typeface="Comic Sans MS"/>
                <a:cs typeface="Comic Sans MS"/>
              </a:rPr>
              <a:t>n	sehing</a:t>
            </a:r>
            <a:r>
              <a:rPr sz="2400" spc="-10" dirty="0">
                <a:latin typeface="Comic Sans MS"/>
                <a:cs typeface="Comic Sans MS"/>
              </a:rPr>
              <a:t>g</a:t>
            </a:r>
            <a:r>
              <a:rPr sz="2400" dirty="0">
                <a:latin typeface="Comic Sans MS"/>
                <a:cs typeface="Comic Sans MS"/>
              </a:rPr>
              <a:t>a	menj</a:t>
            </a:r>
            <a:r>
              <a:rPr sz="2400" spc="-10" dirty="0">
                <a:latin typeface="Comic Sans MS"/>
                <a:cs typeface="Comic Sans MS"/>
              </a:rPr>
              <a:t>a</a:t>
            </a:r>
            <a:r>
              <a:rPr sz="2400" spc="-5" dirty="0">
                <a:latin typeface="Comic Sans MS"/>
                <a:cs typeface="Comic Sans MS"/>
              </a:rPr>
              <a:t>dikan  </a:t>
            </a:r>
            <a:r>
              <a:rPr sz="2400" dirty="0">
                <a:latin typeface="Comic Sans MS"/>
                <a:cs typeface="Comic Sans MS"/>
              </a:rPr>
              <a:t>sempurna </a:t>
            </a:r>
            <a:r>
              <a:rPr sz="2400" spc="-5" dirty="0">
                <a:latin typeface="Comic Sans MS"/>
                <a:cs typeface="Comic Sans MS"/>
              </a:rPr>
              <a:t>dan fleksibel merupakan suatu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tantangan.</a:t>
            </a:r>
            <a:endParaRPr sz="24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1445"/>
              </a:spcBef>
              <a:buFont typeface="Wingdings"/>
              <a:buChar char=""/>
              <a:tabLst>
                <a:tab pos="355600" algn="l"/>
                <a:tab pos="2085339" algn="l"/>
                <a:tab pos="2748280" algn="l"/>
                <a:tab pos="3801110" algn="l"/>
                <a:tab pos="4737100" algn="l"/>
                <a:tab pos="6518909" algn="l"/>
                <a:tab pos="7758430" algn="l"/>
              </a:tabLst>
            </a:pPr>
            <a:r>
              <a:rPr sz="2400" dirty="0">
                <a:latin typeface="Comic Sans MS"/>
                <a:cs typeface="Comic Sans MS"/>
              </a:rPr>
              <a:t>Workflow	</a:t>
            </a:r>
            <a:r>
              <a:rPr sz="2400" spc="-5" dirty="0">
                <a:latin typeface="Comic Sans MS"/>
                <a:cs typeface="Comic Sans MS"/>
              </a:rPr>
              <a:t>ini	salah	satu	bentuknya	</a:t>
            </a:r>
            <a:r>
              <a:rPr sz="2400" dirty="0">
                <a:latin typeface="Comic Sans MS"/>
                <a:cs typeface="Comic Sans MS"/>
              </a:rPr>
              <a:t>adalah	</a:t>
            </a:r>
            <a:r>
              <a:rPr sz="2400" spc="-5" dirty="0">
                <a:latin typeface="Comic Sans MS"/>
                <a:cs typeface="Comic Sans MS"/>
              </a:rPr>
              <a:t>B2B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12806" y="2871978"/>
            <a:ext cx="1187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Solution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07642" y="3238225"/>
            <a:ext cx="9491345" cy="1671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95"/>
              </a:spcBef>
            </a:pPr>
            <a:r>
              <a:rPr sz="2400" spc="-5" dirty="0">
                <a:latin typeface="Comic Sans MS"/>
                <a:cs typeface="Comic Sans MS"/>
              </a:rPr>
              <a:t>(</a:t>
            </a:r>
            <a:r>
              <a:rPr sz="2400" i="1" spc="-5" dirty="0">
                <a:latin typeface="Comic Sans MS"/>
                <a:cs typeface="Comic Sans MS"/>
              </a:rPr>
              <a:t>Bussiness</a:t>
            </a:r>
            <a:r>
              <a:rPr sz="2400" i="1" spc="-5" dirty="0">
                <a:latin typeface="Times New Roman"/>
                <a:cs typeface="Times New Roman"/>
              </a:rPr>
              <a:t>‐</a:t>
            </a:r>
            <a:r>
              <a:rPr sz="2400" i="1" spc="-5" dirty="0">
                <a:latin typeface="Comic Sans MS"/>
                <a:cs typeface="Comic Sans MS"/>
              </a:rPr>
              <a:t>to</a:t>
            </a:r>
            <a:r>
              <a:rPr sz="2400" i="1" spc="-5" dirty="0">
                <a:latin typeface="Times New Roman"/>
                <a:cs typeface="Times New Roman"/>
              </a:rPr>
              <a:t>‐</a:t>
            </a:r>
            <a:r>
              <a:rPr sz="2400" i="1" spc="-5" dirty="0">
                <a:latin typeface="Comic Sans MS"/>
                <a:cs typeface="Comic Sans MS"/>
              </a:rPr>
              <a:t>Bussiness Solution</a:t>
            </a:r>
            <a:r>
              <a:rPr sz="2400" spc="-5" dirty="0">
                <a:latin typeface="Comic Sans MS"/>
                <a:cs typeface="Comic Sans MS"/>
              </a:rPr>
              <a:t>), baik dalam e</a:t>
            </a:r>
            <a:r>
              <a:rPr sz="2400" spc="-5" dirty="0">
                <a:latin typeface="Times New Roman"/>
                <a:cs typeface="Times New Roman"/>
              </a:rPr>
              <a:t>‐</a:t>
            </a:r>
            <a:r>
              <a:rPr sz="2400" spc="-5" dirty="0">
                <a:latin typeface="Comic Sans MS"/>
                <a:cs typeface="Comic Sans MS"/>
              </a:rPr>
              <a:t>Commerce, aplikasi  e</a:t>
            </a:r>
            <a:r>
              <a:rPr sz="2400" spc="-5" dirty="0">
                <a:latin typeface="Times New Roman"/>
                <a:cs typeface="Times New Roman"/>
              </a:rPr>
              <a:t>‐</a:t>
            </a:r>
            <a:r>
              <a:rPr sz="2400" spc="-5" dirty="0">
                <a:latin typeface="Comic Sans MS"/>
                <a:cs typeface="Comic Sans MS"/>
              </a:rPr>
              <a:t>Government dalam area adminstrasi </a:t>
            </a:r>
            <a:r>
              <a:rPr sz="2400" dirty="0">
                <a:latin typeface="Comic Sans MS"/>
                <a:cs typeface="Comic Sans MS"/>
              </a:rPr>
              <a:t>publik </a:t>
            </a:r>
            <a:r>
              <a:rPr sz="2400" spc="-5" dirty="0">
                <a:latin typeface="Comic Sans MS"/>
                <a:cs typeface="Comic Sans MS"/>
              </a:rPr>
              <a:t>atau dukungan  berbasis web bagi pasien dalam </a:t>
            </a:r>
            <a:r>
              <a:rPr sz="2400" dirty="0">
                <a:latin typeface="Comic Sans MS"/>
                <a:cs typeface="Comic Sans MS"/>
              </a:rPr>
              <a:t>sektor</a:t>
            </a:r>
            <a:r>
              <a:rPr sz="2400" spc="-3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kesehatan.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665734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5. </a:t>
            </a: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Collaborative </a:t>
            </a:r>
            <a:r>
              <a:rPr sz="3600" b="1" spc="-45" dirty="0">
                <a:solidFill>
                  <a:srgbClr val="7E5F00"/>
                </a:solidFill>
                <a:latin typeface="Calibri"/>
                <a:cs typeface="Calibri"/>
              </a:rPr>
              <a:t>Web</a:t>
            </a:r>
            <a:r>
              <a:rPr sz="3600" b="1" spc="-55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Applications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4741" y="1727961"/>
            <a:ext cx="10099040" cy="386651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4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latin typeface="Comic Sans MS"/>
                <a:cs typeface="Comic Sans MS"/>
              </a:rPr>
              <a:t>Digunakan dalam membentuk suatu</a:t>
            </a:r>
            <a:r>
              <a:rPr sz="2400" spc="1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(groupware).</a:t>
            </a:r>
            <a:endParaRPr sz="24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Comic Sans MS"/>
                <a:cs typeface="Comic Sans MS"/>
              </a:rPr>
              <a:t>Kebutuhan untuk </a:t>
            </a:r>
            <a:r>
              <a:rPr sz="2400" spc="-5" dirty="0">
                <a:latin typeface="Comic Sans MS"/>
                <a:cs typeface="Comic Sans MS"/>
              </a:rPr>
              <a:t>komunikasi </a:t>
            </a:r>
            <a:r>
              <a:rPr sz="2400" spc="-10" dirty="0">
                <a:latin typeface="Comic Sans MS"/>
                <a:cs typeface="Comic Sans MS"/>
              </a:rPr>
              <a:t>diantara </a:t>
            </a:r>
            <a:r>
              <a:rPr sz="2400" dirty="0">
                <a:latin typeface="Comic Sans MS"/>
                <a:cs typeface="Comic Sans MS"/>
              </a:rPr>
              <a:t>user </a:t>
            </a:r>
            <a:r>
              <a:rPr sz="2400" spc="-5" dirty="0">
                <a:latin typeface="Comic Sans MS"/>
                <a:cs typeface="Comic Sans MS"/>
              </a:rPr>
              <a:t>yang</a:t>
            </a:r>
            <a:r>
              <a:rPr sz="2400" spc="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berkolaborasi</a:t>
            </a:r>
            <a:endParaRPr sz="2400">
              <a:latin typeface="Comic Sans MS"/>
              <a:cs typeface="Comic Sans MS"/>
            </a:endParaRPr>
          </a:p>
          <a:p>
            <a:pPr marL="355600" marR="5080" indent="-342900">
              <a:lnSpc>
                <a:spcPts val="4320"/>
              </a:lnSpc>
              <a:spcBef>
                <a:spcPts val="384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i="1" spc="-5" dirty="0">
                <a:latin typeface="Comic Sans MS"/>
                <a:cs typeface="Comic Sans MS"/>
              </a:rPr>
              <a:t>Collaborative </a:t>
            </a:r>
            <a:r>
              <a:rPr sz="2400" i="1" dirty="0">
                <a:latin typeface="Comic Sans MS"/>
                <a:cs typeface="Comic Sans MS"/>
              </a:rPr>
              <a:t>Web </a:t>
            </a:r>
            <a:r>
              <a:rPr sz="2400" i="1" spc="-5" dirty="0">
                <a:latin typeface="Comic Sans MS"/>
                <a:cs typeface="Comic Sans MS"/>
              </a:rPr>
              <a:t>applications </a:t>
            </a:r>
            <a:r>
              <a:rPr sz="2400" dirty="0">
                <a:latin typeface="Comic Sans MS"/>
                <a:cs typeface="Comic Sans MS"/>
              </a:rPr>
              <a:t>mendukung proses </a:t>
            </a:r>
            <a:r>
              <a:rPr sz="2400" spc="-10" dirty="0">
                <a:latin typeface="Comic Sans MS"/>
                <a:cs typeface="Comic Sans MS"/>
              </a:rPr>
              <a:t>berbagi </a:t>
            </a:r>
            <a:r>
              <a:rPr sz="2400" spc="-5" dirty="0">
                <a:latin typeface="Comic Sans MS"/>
                <a:cs typeface="Comic Sans MS"/>
              </a:rPr>
              <a:t>informasi  </a:t>
            </a:r>
            <a:r>
              <a:rPr sz="2400" spc="-10" dirty="0">
                <a:latin typeface="Comic Sans MS"/>
                <a:cs typeface="Comic Sans MS"/>
              </a:rPr>
              <a:t>dan</a:t>
            </a:r>
            <a:r>
              <a:rPr sz="240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workspaces</a:t>
            </a:r>
            <a:endParaRPr sz="24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1055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latin typeface="Comic Sans MS"/>
                <a:cs typeface="Comic Sans MS"/>
              </a:rPr>
              <a:t>(misalnya </a:t>
            </a:r>
            <a:r>
              <a:rPr sz="2400" dirty="0">
                <a:latin typeface="Comic Sans MS"/>
                <a:cs typeface="Comic Sans MS"/>
              </a:rPr>
              <a:t>Wiki, </a:t>
            </a:r>
            <a:r>
              <a:rPr sz="2400" spc="-5" dirty="0">
                <a:latin typeface="Comic Sans MS"/>
                <a:cs typeface="Comic Sans MS"/>
                <a:hlinkClick r:id="rId2"/>
              </a:rPr>
              <a:t>http://c2.com/cgi/wiki,</a:t>
            </a:r>
            <a:r>
              <a:rPr sz="2400" spc="-10" dirty="0">
                <a:latin typeface="Comic Sans MS"/>
                <a:cs typeface="Comic Sans MS"/>
                <a:hlinkClick r:id="rId2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or</a:t>
            </a:r>
            <a:endParaRPr sz="24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Wingdings"/>
              <a:buChar char=""/>
              <a:tabLst>
                <a:tab pos="355600" algn="l"/>
                <a:tab pos="1576070" algn="l"/>
                <a:tab pos="4871085" algn="l"/>
                <a:tab pos="5887720" algn="l"/>
                <a:tab pos="8060055" algn="l"/>
                <a:tab pos="9591675" algn="l"/>
              </a:tabLst>
            </a:pPr>
            <a:r>
              <a:rPr sz="2400" spc="-5" dirty="0">
                <a:latin typeface="Comic Sans MS"/>
                <a:cs typeface="Comic Sans MS"/>
              </a:rPr>
              <a:t>BSCW</a:t>
            </a:r>
            <a:r>
              <a:rPr sz="2400" dirty="0">
                <a:latin typeface="Comic Sans MS"/>
                <a:cs typeface="Comic Sans MS"/>
              </a:rPr>
              <a:t>,	</a:t>
            </a:r>
            <a:r>
              <a:rPr sz="24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omic Sans MS"/>
                <a:cs typeface="Comic Sans MS"/>
                <a:hlinkClick r:id="rId3"/>
              </a:rPr>
              <a:t>h</a:t>
            </a:r>
            <a:r>
              <a:rPr sz="24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omic Sans MS"/>
                <a:cs typeface="Comic Sans MS"/>
                <a:hlinkClick r:id="rId3"/>
              </a:rPr>
              <a:t>t</a:t>
            </a:r>
            <a:r>
              <a:rPr sz="24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omic Sans MS"/>
                <a:cs typeface="Comic Sans MS"/>
                <a:hlinkClick r:id="rId3"/>
              </a:rPr>
              <a:t>tp</a:t>
            </a:r>
            <a:r>
              <a:rPr sz="24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omic Sans MS"/>
                <a:cs typeface="Comic Sans MS"/>
                <a:hlinkClick r:id="rId3"/>
              </a:rPr>
              <a:t>:/</a:t>
            </a:r>
            <a:r>
              <a:rPr sz="24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omic Sans MS"/>
                <a:cs typeface="Comic Sans MS"/>
                <a:hlinkClick r:id="rId3"/>
              </a:rPr>
              <a:t>/</a:t>
            </a:r>
            <a:r>
              <a:rPr sz="24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omic Sans MS"/>
                <a:cs typeface="Comic Sans MS"/>
                <a:hlinkClick r:id="rId3"/>
              </a:rPr>
              <a:t>bsc</a:t>
            </a:r>
            <a:r>
              <a:rPr sz="24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omic Sans MS"/>
                <a:cs typeface="Comic Sans MS"/>
                <a:hlinkClick r:id="rId3"/>
              </a:rPr>
              <a:t>w</a:t>
            </a:r>
            <a:r>
              <a:rPr sz="24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omic Sans MS"/>
                <a:cs typeface="Comic Sans MS"/>
                <a:hlinkClick r:id="rId3"/>
              </a:rPr>
              <a:t>.</a:t>
            </a:r>
            <a:r>
              <a:rPr sz="24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omic Sans MS"/>
                <a:cs typeface="Comic Sans MS"/>
                <a:hlinkClick r:id="rId3"/>
              </a:rPr>
              <a:t>g</a:t>
            </a:r>
            <a:r>
              <a:rPr sz="24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omic Sans MS"/>
                <a:cs typeface="Comic Sans MS"/>
                <a:hlinkClick r:id="rId3"/>
              </a:rPr>
              <a:t>md</a:t>
            </a:r>
            <a:r>
              <a:rPr sz="2400" u="heavy" spc="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omic Sans MS"/>
                <a:cs typeface="Comic Sans MS"/>
                <a:hlinkClick r:id="rId3"/>
              </a:rPr>
              <a:t>.</a:t>
            </a:r>
            <a:r>
              <a:rPr sz="24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omic Sans MS"/>
                <a:cs typeface="Comic Sans MS"/>
                <a:hlinkClick r:id="rId3"/>
              </a:rPr>
              <a:t>de/</a:t>
            </a:r>
            <a:r>
              <a:rPr sz="2400" dirty="0">
                <a:latin typeface="Comic Sans MS"/>
                <a:cs typeface="Comic Sans MS"/>
              </a:rPr>
              <a:t>)	untuk	mengha</a:t>
            </a:r>
            <a:r>
              <a:rPr sz="2400" spc="-15" dirty="0">
                <a:latin typeface="Comic Sans MS"/>
                <a:cs typeface="Comic Sans MS"/>
              </a:rPr>
              <a:t>s</a:t>
            </a:r>
            <a:r>
              <a:rPr sz="2400" spc="-5" dirty="0">
                <a:latin typeface="Comic Sans MS"/>
                <a:cs typeface="Comic Sans MS"/>
              </a:rPr>
              <a:t>ilka</a:t>
            </a:r>
            <a:r>
              <a:rPr sz="2400" dirty="0">
                <a:latin typeface="Comic Sans MS"/>
                <a:cs typeface="Comic Sans MS"/>
              </a:rPr>
              <a:t>n,	mengedit	</a:t>
            </a:r>
            <a:r>
              <a:rPr sz="2400" spc="-10" dirty="0">
                <a:latin typeface="Comic Sans MS"/>
                <a:cs typeface="Comic Sans MS"/>
              </a:rPr>
              <a:t>dan</a:t>
            </a:r>
            <a:endParaRPr sz="2400">
              <a:latin typeface="Comic Sans MS"/>
              <a:cs typeface="Comic Sans MS"/>
            </a:endParaRPr>
          </a:p>
          <a:p>
            <a:pPr marL="355600">
              <a:lnSpc>
                <a:spcPct val="100000"/>
              </a:lnSpc>
              <a:spcBef>
                <a:spcPts val="1445"/>
              </a:spcBef>
            </a:pPr>
            <a:r>
              <a:rPr sz="2400" spc="-5" dirty="0">
                <a:latin typeface="Comic Sans MS"/>
                <a:cs typeface="Comic Sans MS"/>
              </a:rPr>
              <a:t>memanage </a:t>
            </a:r>
            <a:r>
              <a:rPr sz="2400" dirty="0">
                <a:latin typeface="Comic Sans MS"/>
                <a:cs typeface="Comic Sans MS"/>
              </a:rPr>
              <a:t>informasi </a:t>
            </a:r>
            <a:r>
              <a:rPr sz="2400" spc="-5" dirty="0">
                <a:latin typeface="Comic Sans MS"/>
                <a:cs typeface="Comic Sans MS"/>
              </a:rPr>
              <a:t>yang </a:t>
            </a:r>
            <a:r>
              <a:rPr sz="2400" spc="-10" dirty="0">
                <a:latin typeface="Comic Sans MS"/>
                <a:cs typeface="Comic Sans MS"/>
              </a:rPr>
              <a:t>dibagikan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665734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5. </a:t>
            </a: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Collaborative </a:t>
            </a:r>
            <a:r>
              <a:rPr sz="3600" b="1" spc="-45" dirty="0">
                <a:solidFill>
                  <a:srgbClr val="7E5F00"/>
                </a:solidFill>
                <a:latin typeface="Calibri"/>
                <a:cs typeface="Calibri"/>
              </a:rPr>
              <a:t>Web</a:t>
            </a:r>
            <a:r>
              <a:rPr sz="3600" b="1" spc="-55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Applications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4741" y="1591923"/>
            <a:ext cx="9839960" cy="2219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95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latin typeface="Comic Sans MS"/>
                <a:cs typeface="Comic Sans MS"/>
              </a:rPr>
              <a:t>Juga </a:t>
            </a:r>
            <a:r>
              <a:rPr sz="2400" dirty="0">
                <a:latin typeface="Comic Sans MS"/>
                <a:cs typeface="Comic Sans MS"/>
              </a:rPr>
              <a:t>menggunakan logs </a:t>
            </a:r>
            <a:r>
              <a:rPr sz="2400" spc="-5" dirty="0">
                <a:latin typeface="Comic Sans MS"/>
                <a:cs typeface="Comic Sans MS"/>
              </a:rPr>
              <a:t>dengan sejumlah </a:t>
            </a:r>
            <a:r>
              <a:rPr sz="2400" dirty="0">
                <a:latin typeface="Comic Sans MS"/>
                <a:cs typeface="Comic Sans MS"/>
              </a:rPr>
              <a:t>entri </a:t>
            </a:r>
            <a:r>
              <a:rPr sz="2400" spc="-10" dirty="0">
                <a:latin typeface="Comic Sans MS"/>
                <a:cs typeface="Comic Sans MS"/>
              </a:rPr>
              <a:t>data dan </a:t>
            </a:r>
            <a:r>
              <a:rPr sz="2400" dirty="0">
                <a:latin typeface="Comic Sans MS"/>
                <a:cs typeface="Comic Sans MS"/>
              </a:rPr>
              <a:t>edit </a:t>
            </a:r>
            <a:r>
              <a:rPr sz="2400" spc="-5" dirty="0">
                <a:latin typeface="Comic Sans MS"/>
                <a:cs typeface="Comic Sans MS"/>
              </a:rPr>
              <a:t>data  </a:t>
            </a:r>
            <a:r>
              <a:rPr sz="2400" dirty="0">
                <a:latin typeface="Comic Sans MS"/>
                <a:cs typeface="Comic Sans MS"/>
              </a:rPr>
              <a:t>(seperti </a:t>
            </a:r>
            <a:r>
              <a:rPr sz="2400" spc="-5" dirty="0">
                <a:latin typeface="Comic Sans MS"/>
                <a:cs typeface="Comic Sans MS"/>
              </a:rPr>
              <a:t>pada weblog) sebagai mediator pertemuan atau</a:t>
            </a:r>
            <a:r>
              <a:rPr sz="2400" spc="-2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berdiskusi.</a:t>
            </a:r>
            <a:endParaRPr sz="2400">
              <a:latin typeface="Comic Sans MS"/>
              <a:cs typeface="Comic Sans MS"/>
            </a:endParaRPr>
          </a:p>
          <a:p>
            <a:pPr marL="355600" marR="8255" indent="-342900">
              <a:lnSpc>
                <a:spcPct val="150000"/>
              </a:lnSpc>
              <a:spcBef>
                <a:spcPts val="5"/>
              </a:spcBef>
              <a:buFont typeface="Wingdings"/>
              <a:buChar char=""/>
              <a:tabLst>
                <a:tab pos="355600" algn="l"/>
                <a:tab pos="2144395" algn="l"/>
                <a:tab pos="3872865" algn="l"/>
                <a:tab pos="5262880" algn="l"/>
                <a:tab pos="6604000" algn="l"/>
                <a:tab pos="7831455" algn="l"/>
                <a:tab pos="8849360" algn="l"/>
              </a:tabLst>
            </a:pPr>
            <a:r>
              <a:rPr sz="2400" dirty="0">
                <a:latin typeface="Comic Sans MS"/>
                <a:cs typeface="Comic Sans MS"/>
              </a:rPr>
              <a:t>M</a:t>
            </a:r>
            <a:r>
              <a:rPr sz="2400" spc="5" dirty="0">
                <a:latin typeface="Comic Sans MS"/>
                <a:cs typeface="Comic Sans MS"/>
              </a:rPr>
              <a:t>e</a:t>
            </a:r>
            <a:r>
              <a:rPr sz="2400" spc="-5" dirty="0">
                <a:latin typeface="Comic Sans MS"/>
                <a:cs typeface="Comic Sans MS"/>
              </a:rPr>
              <a:t>nduku</a:t>
            </a:r>
            <a:r>
              <a:rPr sz="2400" spc="10" dirty="0">
                <a:latin typeface="Comic Sans MS"/>
                <a:cs typeface="Comic Sans MS"/>
              </a:rPr>
              <a:t>n</a:t>
            </a:r>
            <a:r>
              <a:rPr sz="2400" dirty="0">
                <a:latin typeface="Comic Sans MS"/>
                <a:cs typeface="Comic Sans MS"/>
              </a:rPr>
              <a:t>g	</a:t>
            </a:r>
            <a:r>
              <a:rPr sz="2400" spc="-5" dirty="0">
                <a:latin typeface="Comic Sans MS"/>
                <a:cs typeface="Comic Sans MS"/>
              </a:rPr>
              <a:t>ko</a:t>
            </a:r>
            <a:r>
              <a:rPr sz="2400" spc="-10" dirty="0">
                <a:latin typeface="Comic Sans MS"/>
                <a:cs typeface="Comic Sans MS"/>
              </a:rPr>
              <a:t>m</a:t>
            </a:r>
            <a:r>
              <a:rPr sz="2400" dirty="0">
                <a:latin typeface="Comic Sans MS"/>
                <a:cs typeface="Comic Sans MS"/>
              </a:rPr>
              <a:t>uni</a:t>
            </a:r>
            <a:r>
              <a:rPr sz="2400" spc="10" dirty="0">
                <a:latin typeface="Comic Sans MS"/>
                <a:cs typeface="Comic Sans MS"/>
              </a:rPr>
              <a:t>k</a:t>
            </a:r>
            <a:r>
              <a:rPr sz="2400" dirty="0">
                <a:latin typeface="Comic Sans MS"/>
                <a:cs typeface="Comic Sans MS"/>
              </a:rPr>
              <a:t>a</a:t>
            </a:r>
            <a:r>
              <a:rPr sz="2400" spc="-10" dirty="0">
                <a:latin typeface="Comic Sans MS"/>
                <a:cs typeface="Comic Sans MS"/>
              </a:rPr>
              <a:t>s</a:t>
            </a:r>
            <a:r>
              <a:rPr sz="2400" dirty="0">
                <a:latin typeface="Comic Sans MS"/>
                <a:cs typeface="Comic Sans MS"/>
              </a:rPr>
              <a:t>i	</a:t>
            </a:r>
            <a:r>
              <a:rPr sz="2400" spc="-5" dirty="0">
                <a:latin typeface="Comic Sans MS"/>
                <a:cs typeface="Comic Sans MS"/>
              </a:rPr>
              <a:t>di</a:t>
            </a:r>
            <a:r>
              <a:rPr sz="2400" spc="-15" dirty="0">
                <a:latin typeface="Comic Sans MS"/>
                <a:cs typeface="Comic Sans MS"/>
              </a:rPr>
              <a:t>a</a:t>
            </a:r>
            <a:r>
              <a:rPr sz="2400" spc="-5" dirty="0">
                <a:latin typeface="Comic Sans MS"/>
                <a:cs typeface="Comic Sans MS"/>
              </a:rPr>
              <a:t>nt</a:t>
            </a:r>
            <a:r>
              <a:rPr sz="2400" spc="5" dirty="0">
                <a:latin typeface="Comic Sans MS"/>
                <a:cs typeface="Comic Sans MS"/>
              </a:rPr>
              <a:t>a</a:t>
            </a:r>
            <a:r>
              <a:rPr sz="2400" spc="-5" dirty="0">
                <a:latin typeface="Comic Sans MS"/>
                <a:cs typeface="Comic Sans MS"/>
              </a:rPr>
              <a:t>r</a:t>
            </a:r>
            <a:r>
              <a:rPr sz="2400" dirty="0">
                <a:latin typeface="Comic Sans MS"/>
                <a:cs typeface="Comic Sans MS"/>
              </a:rPr>
              <a:t>a	mem</a:t>
            </a:r>
            <a:r>
              <a:rPr sz="2400" spc="-15" dirty="0">
                <a:latin typeface="Comic Sans MS"/>
                <a:cs typeface="Comic Sans MS"/>
              </a:rPr>
              <a:t>b</a:t>
            </a:r>
            <a:r>
              <a:rPr sz="2400" dirty="0">
                <a:latin typeface="Comic Sans MS"/>
                <a:cs typeface="Comic Sans MS"/>
              </a:rPr>
              <a:t>er	seperti	</a:t>
            </a:r>
            <a:r>
              <a:rPr sz="2400" spc="-5" dirty="0">
                <a:latin typeface="Comic Sans MS"/>
                <a:cs typeface="Comic Sans MS"/>
              </a:rPr>
              <a:t>d</a:t>
            </a:r>
            <a:r>
              <a:rPr sz="2400" spc="-15" dirty="0">
                <a:latin typeface="Comic Sans MS"/>
                <a:cs typeface="Comic Sans MS"/>
              </a:rPr>
              <a:t>a</a:t>
            </a:r>
            <a:r>
              <a:rPr sz="2400" dirty="0">
                <a:latin typeface="Comic Sans MS"/>
                <a:cs typeface="Comic Sans MS"/>
              </a:rPr>
              <a:t>lam	</a:t>
            </a:r>
            <a:r>
              <a:rPr sz="2400" spc="-5" dirty="0">
                <a:latin typeface="Comic Sans MS"/>
                <a:cs typeface="Comic Sans MS"/>
              </a:rPr>
              <a:t>b</a:t>
            </a:r>
            <a:r>
              <a:rPr sz="2400" spc="5" dirty="0">
                <a:latin typeface="Comic Sans MS"/>
                <a:cs typeface="Comic Sans MS"/>
              </a:rPr>
              <a:t>e</a:t>
            </a:r>
            <a:r>
              <a:rPr sz="2400" spc="-5" dirty="0">
                <a:latin typeface="Comic Sans MS"/>
                <a:cs typeface="Comic Sans MS"/>
              </a:rPr>
              <a:t>ntuk  chating </a:t>
            </a:r>
            <a:r>
              <a:rPr sz="2400" spc="-10" dirty="0">
                <a:latin typeface="Comic Sans MS"/>
                <a:cs typeface="Comic Sans MS"/>
              </a:rPr>
              <a:t>dan </a:t>
            </a:r>
            <a:r>
              <a:rPr sz="2400" dirty="0">
                <a:latin typeface="Comic Sans MS"/>
                <a:cs typeface="Comic Sans MS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‐</a:t>
            </a:r>
            <a:r>
              <a:rPr sz="2400" dirty="0">
                <a:latin typeface="Comic Sans MS"/>
                <a:cs typeface="Comic Sans MS"/>
              </a:rPr>
              <a:t>learning</a:t>
            </a:r>
            <a:r>
              <a:rPr sz="2400" spc="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platforms.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6255" y="842772"/>
            <a:ext cx="2772410" cy="58674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45"/>
              </a:spcBef>
            </a:pP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6. Social</a:t>
            </a:r>
            <a:r>
              <a:rPr sz="3600" b="1" spc="-6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45" dirty="0">
                <a:solidFill>
                  <a:srgbClr val="7E5F00"/>
                </a:solidFill>
                <a:latin typeface="Calibri"/>
                <a:cs typeface="Calibri"/>
              </a:rPr>
              <a:t>Web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4741" y="1738457"/>
            <a:ext cx="3840479" cy="1123950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45"/>
              </a:spcBef>
              <a:buFont typeface="Wingdings"/>
              <a:buChar char=""/>
              <a:tabLst>
                <a:tab pos="355600" algn="l"/>
                <a:tab pos="1504315" algn="l"/>
                <a:tab pos="2798445" algn="l"/>
              </a:tabLst>
            </a:pPr>
            <a:r>
              <a:rPr sz="2400" spc="-5" dirty="0">
                <a:latin typeface="Comic Sans MS"/>
                <a:cs typeface="Comic Sans MS"/>
              </a:rPr>
              <a:t>Sua</a:t>
            </a:r>
            <a:r>
              <a:rPr sz="2400" spc="-10" dirty="0">
                <a:latin typeface="Comic Sans MS"/>
                <a:cs typeface="Comic Sans MS"/>
              </a:rPr>
              <a:t>t</a:t>
            </a:r>
            <a:r>
              <a:rPr sz="2400" dirty="0">
                <a:latin typeface="Comic Sans MS"/>
                <a:cs typeface="Comic Sans MS"/>
              </a:rPr>
              <a:t>u	</a:t>
            </a:r>
            <a:r>
              <a:rPr sz="2400" spc="-15" dirty="0">
                <a:latin typeface="Comic Sans MS"/>
                <a:cs typeface="Comic Sans MS"/>
              </a:rPr>
              <a:t>b</a:t>
            </a:r>
            <a:r>
              <a:rPr sz="2400" spc="-10" dirty="0">
                <a:latin typeface="Comic Sans MS"/>
                <a:cs typeface="Comic Sans MS"/>
              </a:rPr>
              <a:t>e</a:t>
            </a:r>
            <a:r>
              <a:rPr sz="2400" spc="-5" dirty="0">
                <a:latin typeface="Comic Sans MS"/>
                <a:cs typeface="Comic Sans MS"/>
              </a:rPr>
              <a:t>ntu</a:t>
            </a:r>
            <a:r>
              <a:rPr sz="2400" dirty="0">
                <a:latin typeface="Comic Sans MS"/>
                <a:cs typeface="Comic Sans MS"/>
              </a:rPr>
              <a:t>k	la</a:t>
            </a:r>
            <a:r>
              <a:rPr sz="2400" spc="-10" dirty="0">
                <a:latin typeface="Comic Sans MS"/>
                <a:cs typeface="Comic Sans MS"/>
              </a:rPr>
              <a:t>y</a:t>
            </a:r>
            <a:r>
              <a:rPr sz="2400" dirty="0">
                <a:latin typeface="Comic Sans MS"/>
                <a:cs typeface="Comic Sans MS"/>
              </a:rPr>
              <a:t>an</a:t>
            </a:r>
            <a:r>
              <a:rPr sz="2400" spc="-10" dirty="0">
                <a:latin typeface="Comic Sans MS"/>
                <a:cs typeface="Comic Sans MS"/>
              </a:rPr>
              <a:t>a</a:t>
            </a:r>
            <a:r>
              <a:rPr sz="2400" dirty="0">
                <a:latin typeface="Comic Sans MS"/>
                <a:cs typeface="Comic Sans MS"/>
              </a:rPr>
              <a:t>n</a:t>
            </a:r>
            <a:endParaRPr sz="2400">
              <a:latin typeface="Comic Sans MS"/>
              <a:cs typeface="Comic Sans MS"/>
            </a:endParaRPr>
          </a:p>
          <a:p>
            <a:pPr marL="355600">
              <a:lnSpc>
                <a:spcPct val="100000"/>
              </a:lnSpc>
              <a:spcBef>
                <a:spcPts val="1445"/>
              </a:spcBef>
              <a:tabLst>
                <a:tab pos="2459990" algn="l"/>
              </a:tabLst>
            </a:pPr>
            <a:r>
              <a:rPr sz="2400" spc="-5" dirty="0">
                <a:latin typeface="Comic Sans MS"/>
                <a:cs typeface="Comic Sans MS"/>
              </a:rPr>
              <a:t>menyediakan	identitas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94452" y="1738457"/>
            <a:ext cx="3977004" cy="1123950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19380">
              <a:lnSpc>
                <a:spcPct val="100000"/>
              </a:lnSpc>
              <a:spcBef>
                <a:spcPts val="1545"/>
              </a:spcBef>
              <a:tabLst>
                <a:tab pos="995680" algn="l"/>
                <a:tab pos="1952625" algn="l"/>
              </a:tabLst>
            </a:pPr>
            <a:r>
              <a:rPr sz="2400" spc="-10" dirty="0">
                <a:latin typeface="Comic Sans MS"/>
                <a:cs typeface="Comic Sans MS"/>
              </a:rPr>
              <a:t>w</a:t>
            </a:r>
            <a:r>
              <a:rPr sz="2400" dirty="0">
                <a:latin typeface="Comic Sans MS"/>
                <a:cs typeface="Comic Sans MS"/>
              </a:rPr>
              <a:t>eb	y</a:t>
            </a:r>
            <a:r>
              <a:rPr sz="2400" spc="-10" dirty="0">
                <a:latin typeface="Comic Sans MS"/>
                <a:cs typeface="Comic Sans MS"/>
              </a:rPr>
              <a:t>a</a:t>
            </a:r>
            <a:r>
              <a:rPr sz="2400" spc="-5" dirty="0">
                <a:latin typeface="Comic Sans MS"/>
                <a:cs typeface="Comic Sans MS"/>
              </a:rPr>
              <a:t>n</a:t>
            </a:r>
            <a:r>
              <a:rPr sz="2400" dirty="0">
                <a:latin typeface="Comic Sans MS"/>
                <a:cs typeface="Comic Sans MS"/>
              </a:rPr>
              <a:t>g	</a:t>
            </a:r>
            <a:r>
              <a:rPr sz="2400" spc="-20" dirty="0">
                <a:latin typeface="Comic Sans MS"/>
                <a:cs typeface="Comic Sans MS"/>
              </a:rPr>
              <a:t>m</a:t>
            </a:r>
            <a:r>
              <a:rPr sz="2400" dirty="0">
                <a:latin typeface="Comic Sans MS"/>
                <a:cs typeface="Comic Sans MS"/>
              </a:rPr>
              <a:t>emungkin</a:t>
            </a:r>
            <a:r>
              <a:rPr sz="2400" spc="5" dirty="0">
                <a:latin typeface="Comic Sans MS"/>
                <a:cs typeface="Comic Sans MS"/>
              </a:rPr>
              <a:t>k</a:t>
            </a:r>
            <a:r>
              <a:rPr sz="2400" dirty="0">
                <a:latin typeface="Comic Sans MS"/>
                <a:cs typeface="Comic Sans MS"/>
              </a:rPr>
              <a:t>an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  <a:tabLst>
                <a:tab pos="1737995" algn="l"/>
                <a:tab pos="3035300" algn="l"/>
              </a:tabLst>
            </a:pPr>
            <a:r>
              <a:rPr sz="2400" spc="-5" dirty="0">
                <a:latin typeface="Comic Sans MS"/>
                <a:cs typeface="Comic Sans MS"/>
              </a:rPr>
              <a:t>komunitas	dengan	yang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68155" y="1738457"/>
            <a:ext cx="2018664" cy="1123950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R="6350" algn="r">
              <a:lnSpc>
                <a:spcPct val="100000"/>
              </a:lnSpc>
              <a:spcBef>
                <a:spcPts val="1545"/>
              </a:spcBef>
            </a:pPr>
            <a:r>
              <a:rPr sz="2400" dirty="0">
                <a:latin typeface="Comic Sans MS"/>
                <a:cs typeface="Comic Sans MS"/>
              </a:rPr>
              <a:t>or</a:t>
            </a:r>
            <a:r>
              <a:rPr sz="2400" spc="-15" dirty="0">
                <a:latin typeface="Comic Sans MS"/>
                <a:cs typeface="Comic Sans MS"/>
              </a:rPr>
              <a:t>a</a:t>
            </a:r>
            <a:r>
              <a:rPr sz="2400" spc="-5" dirty="0">
                <a:latin typeface="Comic Sans MS"/>
                <a:cs typeface="Comic Sans MS"/>
              </a:rPr>
              <a:t>n</a:t>
            </a:r>
            <a:r>
              <a:rPr sz="2400" dirty="0">
                <a:latin typeface="Comic Sans MS"/>
                <a:cs typeface="Comic Sans MS"/>
              </a:rPr>
              <a:t>g</a:t>
            </a:r>
            <a:r>
              <a:rPr sz="2400" spc="-5" dirty="0">
                <a:latin typeface="Comic Sans MS"/>
                <a:cs typeface="Comic Sans MS"/>
              </a:rPr>
              <a:t>-</a:t>
            </a:r>
            <a:r>
              <a:rPr sz="2400" dirty="0">
                <a:latin typeface="Comic Sans MS"/>
                <a:cs typeface="Comic Sans MS"/>
              </a:rPr>
              <a:t>or</a:t>
            </a:r>
            <a:r>
              <a:rPr sz="2400" spc="-15" dirty="0">
                <a:latin typeface="Comic Sans MS"/>
                <a:cs typeface="Comic Sans MS"/>
              </a:rPr>
              <a:t>a</a:t>
            </a:r>
            <a:r>
              <a:rPr sz="2400" spc="-5" dirty="0">
                <a:latin typeface="Comic Sans MS"/>
                <a:cs typeface="Comic Sans MS"/>
              </a:rPr>
              <a:t>ng</a:t>
            </a:r>
            <a:endParaRPr sz="2400">
              <a:latin typeface="Comic Sans MS"/>
              <a:cs typeface="Comic Sans MS"/>
            </a:endParaRPr>
          </a:p>
          <a:p>
            <a:pPr marR="5080" algn="r">
              <a:lnSpc>
                <a:spcPct val="100000"/>
              </a:lnSpc>
              <a:spcBef>
                <a:spcPts val="1445"/>
              </a:spcBef>
              <a:tabLst>
                <a:tab pos="1357630" algn="l"/>
              </a:tabLst>
            </a:pPr>
            <a:r>
              <a:rPr sz="2400" dirty="0">
                <a:latin typeface="Comic Sans MS"/>
                <a:cs typeface="Comic Sans MS"/>
              </a:rPr>
              <a:t>lainny</a:t>
            </a:r>
            <a:r>
              <a:rPr sz="2400" spc="-5" dirty="0">
                <a:latin typeface="Comic Sans MS"/>
                <a:cs typeface="Comic Sans MS"/>
              </a:rPr>
              <a:t>a</a:t>
            </a:r>
            <a:r>
              <a:rPr sz="2400" dirty="0">
                <a:latin typeface="Comic Sans MS"/>
                <a:cs typeface="Comic Sans MS"/>
              </a:rPr>
              <a:t>,	y</a:t>
            </a:r>
            <a:r>
              <a:rPr sz="2400" spc="-10" dirty="0">
                <a:latin typeface="Comic Sans MS"/>
                <a:cs typeface="Comic Sans MS"/>
              </a:rPr>
              <a:t>a</a:t>
            </a:r>
            <a:r>
              <a:rPr sz="2400" spc="-5" dirty="0">
                <a:latin typeface="Comic Sans MS"/>
                <a:cs typeface="Comic Sans MS"/>
              </a:rPr>
              <a:t>ng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07642" y="3019805"/>
            <a:ext cx="6422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mempunyai kesamaan ketertarikan</a:t>
            </a:r>
            <a:r>
              <a:rPr sz="2400" spc="-2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(</a:t>
            </a:r>
            <a:r>
              <a:rPr sz="2400" i="1" spc="-5" dirty="0">
                <a:latin typeface="Comic Sans MS"/>
                <a:cs typeface="Comic Sans MS"/>
              </a:rPr>
              <a:t>interest</a:t>
            </a:r>
            <a:r>
              <a:rPr sz="2400" spc="-5" dirty="0">
                <a:latin typeface="Comic Sans MS"/>
                <a:cs typeface="Comic Sans MS"/>
              </a:rPr>
              <a:t>).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6255" y="842772"/>
            <a:ext cx="2772410" cy="58674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45"/>
              </a:spcBef>
            </a:pP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6. Social</a:t>
            </a:r>
            <a:r>
              <a:rPr sz="3600" b="1" spc="-6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45" dirty="0">
                <a:solidFill>
                  <a:srgbClr val="7E5F00"/>
                </a:solidFill>
                <a:latin typeface="Calibri"/>
                <a:cs typeface="Calibri"/>
              </a:rPr>
              <a:t>Web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4741" y="1642953"/>
            <a:ext cx="10229215" cy="2221230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45"/>
              </a:spcBef>
              <a:buFont typeface="Wingdings"/>
              <a:buChar char=""/>
              <a:tabLst>
                <a:tab pos="355600" algn="l"/>
                <a:tab pos="2144395" algn="l"/>
                <a:tab pos="3325495" algn="l"/>
                <a:tab pos="5720080" algn="l"/>
                <a:tab pos="7479030" algn="l"/>
                <a:tab pos="9195435" algn="l"/>
              </a:tabLst>
            </a:pPr>
            <a:r>
              <a:rPr sz="2400" dirty="0">
                <a:latin typeface="Comic Sans MS"/>
                <a:cs typeface="Comic Sans MS"/>
              </a:rPr>
              <a:t>Weblogs	a</a:t>
            </a:r>
            <a:r>
              <a:rPr sz="2400" spc="-10" dirty="0">
                <a:latin typeface="Comic Sans MS"/>
                <a:cs typeface="Comic Sans MS"/>
              </a:rPr>
              <a:t>t</a:t>
            </a:r>
            <a:r>
              <a:rPr sz="2400" dirty="0">
                <a:latin typeface="Comic Sans MS"/>
                <a:cs typeface="Comic Sans MS"/>
              </a:rPr>
              <a:t>au	collabor</a:t>
            </a:r>
            <a:r>
              <a:rPr sz="2400" spc="-15" dirty="0">
                <a:latin typeface="Comic Sans MS"/>
                <a:cs typeface="Comic Sans MS"/>
              </a:rPr>
              <a:t>a</a:t>
            </a:r>
            <a:r>
              <a:rPr sz="2400" spc="-5" dirty="0">
                <a:latin typeface="Comic Sans MS"/>
                <a:cs typeface="Comic Sans MS"/>
              </a:rPr>
              <a:t>ti</a:t>
            </a:r>
            <a:r>
              <a:rPr sz="2400" spc="-10" dirty="0">
                <a:latin typeface="Comic Sans MS"/>
                <a:cs typeface="Comic Sans MS"/>
              </a:rPr>
              <a:t>v</a:t>
            </a:r>
            <a:r>
              <a:rPr sz="2400" dirty="0">
                <a:latin typeface="Comic Sans MS"/>
                <a:cs typeface="Comic Sans MS"/>
              </a:rPr>
              <a:t>e	</a:t>
            </a:r>
            <a:r>
              <a:rPr sz="2400" spc="-5" dirty="0">
                <a:latin typeface="Comic Sans MS"/>
                <a:cs typeface="Comic Sans MS"/>
              </a:rPr>
              <a:t>filterin</a:t>
            </a:r>
            <a:r>
              <a:rPr sz="2400" dirty="0">
                <a:latin typeface="Comic Sans MS"/>
                <a:cs typeface="Comic Sans MS"/>
              </a:rPr>
              <a:t>g	s</a:t>
            </a:r>
            <a:r>
              <a:rPr sz="2400" spc="-10" dirty="0">
                <a:latin typeface="Comic Sans MS"/>
                <a:cs typeface="Comic Sans MS"/>
              </a:rPr>
              <a:t>y</a:t>
            </a:r>
            <a:r>
              <a:rPr sz="2400" dirty="0">
                <a:latin typeface="Comic Sans MS"/>
                <a:cs typeface="Comic Sans MS"/>
              </a:rPr>
              <a:t>s</a:t>
            </a:r>
            <a:r>
              <a:rPr sz="2400" spc="-25" dirty="0">
                <a:latin typeface="Comic Sans MS"/>
                <a:cs typeface="Comic Sans MS"/>
              </a:rPr>
              <a:t>t</a:t>
            </a:r>
            <a:r>
              <a:rPr sz="2400" spc="-10" dirty="0">
                <a:latin typeface="Comic Sans MS"/>
                <a:cs typeface="Comic Sans MS"/>
              </a:rPr>
              <a:t>e</a:t>
            </a:r>
            <a:r>
              <a:rPr sz="2400" dirty="0">
                <a:latin typeface="Comic Sans MS"/>
                <a:cs typeface="Comic Sans MS"/>
              </a:rPr>
              <a:t>ms	</a:t>
            </a:r>
            <a:r>
              <a:rPr sz="2400" spc="-20" dirty="0">
                <a:latin typeface="Comic Sans MS"/>
                <a:cs typeface="Comic Sans MS"/>
              </a:rPr>
              <a:t>s</a:t>
            </a:r>
            <a:r>
              <a:rPr sz="2400" dirty="0">
                <a:latin typeface="Comic Sans MS"/>
                <a:cs typeface="Comic Sans MS"/>
              </a:rPr>
              <a:t>eperti</a:t>
            </a:r>
            <a:endParaRPr sz="2400">
              <a:latin typeface="Comic Sans MS"/>
              <a:cs typeface="Comic Sans MS"/>
            </a:endParaRPr>
          </a:p>
          <a:p>
            <a:pPr marL="3556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Comic Sans MS"/>
                <a:cs typeface="Comic Sans MS"/>
              </a:rPr>
              <a:t>(http://facebook.com) adalah salah satu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bentuknya.</a:t>
            </a:r>
            <a:endParaRPr sz="2400">
              <a:latin typeface="Comic Sans MS"/>
              <a:cs typeface="Comic Sans MS"/>
            </a:endParaRPr>
          </a:p>
          <a:p>
            <a:pPr marL="355600" marR="6985" indent="-342900">
              <a:lnSpc>
                <a:spcPct val="150000"/>
              </a:lnSpc>
              <a:buFont typeface="Wingdings"/>
              <a:buChar char=""/>
              <a:tabLst>
                <a:tab pos="355600" algn="l"/>
                <a:tab pos="1368425" algn="l"/>
                <a:tab pos="2927985" algn="l"/>
                <a:tab pos="3891279" algn="l"/>
                <a:tab pos="5175885" algn="l"/>
                <a:tab pos="6148705" algn="l"/>
                <a:tab pos="6959600" algn="l"/>
                <a:tab pos="8268970" algn="l"/>
                <a:tab pos="8939530" algn="l"/>
              </a:tabLst>
            </a:pPr>
            <a:r>
              <a:rPr sz="2400" dirty="0">
                <a:latin typeface="Comic Sans MS"/>
                <a:cs typeface="Comic Sans MS"/>
              </a:rPr>
              <a:t>D</a:t>
            </a:r>
            <a:r>
              <a:rPr sz="2400" spc="-10" dirty="0">
                <a:latin typeface="Comic Sans MS"/>
                <a:cs typeface="Comic Sans MS"/>
              </a:rPr>
              <a:t>a</a:t>
            </a:r>
            <a:r>
              <a:rPr sz="2400" dirty="0">
                <a:latin typeface="Comic Sans MS"/>
                <a:cs typeface="Comic Sans MS"/>
              </a:rPr>
              <a:t>pat	d</a:t>
            </a:r>
            <a:r>
              <a:rPr sz="2400" spc="-5" dirty="0">
                <a:latin typeface="Comic Sans MS"/>
                <a:cs typeface="Comic Sans MS"/>
              </a:rPr>
              <a:t>i</a:t>
            </a:r>
            <a:r>
              <a:rPr sz="2400" spc="5" dirty="0">
                <a:latin typeface="Comic Sans MS"/>
                <a:cs typeface="Comic Sans MS"/>
              </a:rPr>
              <a:t>g</a:t>
            </a:r>
            <a:r>
              <a:rPr sz="2400" dirty="0">
                <a:latin typeface="Comic Sans MS"/>
                <a:cs typeface="Comic Sans MS"/>
              </a:rPr>
              <a:t>unakan	u</a:t>
            </a:r>
            <a:r>
              <a:rPr sz="2400" spc="10" dirty="0">
                <a:latin typeface="Comic Sans MS"/>
                <a:cs typeface="Comic Sans MS"/>
              </a:rPr>
              <a:t>n</a:t>
            </a:r>
            <a:r>
              <a:rPr sz="2400" spc="-5" dirty="0">
                <a:latin typeface="Comic Sans MS"/>
                <a:cs typeface="Comic Sans MS"/>
              </a:rPr>
              <a:t>tu</a:t>
            </a:r>
            <a:r>
              <a:rPr sz="2400" dirty="0">
                <a:latin typeface="Comic Sans MS"/>
                <a:cs typeface="Comic Sans MS"/>
              </a:rPr>
              <a:t>k	mencari	objek	</a:t>
            </a:r>
            <a:r>
              <a:rPr sz="2400" spc="-15" dirty="0">
                <a:latin typeface="Comic Sans MS"/>
                <a:cs typeface="Comic Sans MS"/>
              </a:rPr>
              <a:t>y</a:t>
            </a:r>
            <a:r>
              <a:rPr sz="2400" dirty="0">
                <a:latin typeface="Comic Sans MS"/>
                <a:cs typeface="Comic Sans MS"/>
              </a:rPr>
              <a:t>ang	</a:t>
            </a:r>
            <a:r>
              <a:rPr sz="2400" spc="-5" dirty="0">
                <a:latin typeface="Comic Sans MS"/>
                <a:cs typeface="Comic Sans MS"/>
              </a:rPr>
              <a:t>dimin</a:t>
            </a:r>
            <a:r>
              <a:rPr sz="2400" spc="10" dirty="0">
                <a:latin typeface="Comic Sans MS"/>
                <a:cs typeface="Comic Sans MS"/>
              </a:rPr>
              <a:t>a</a:t>
            </a:r>
            <a:r>
              <a:rPr sz="2400" spc="-5" dirty="0">
                <a:latin typeface="Comic Sans MS"/>
                <a:cs typeface="Comic Sans MS"/>
              </a:rPr>
              <a:t>t</a:t>
            </a:r>
            <a:r>
              <a:rPr sz="2400" dirty="0">
                <a:latin typeface="Comic Sans MS"/>
                <a:cs typeface="Comic Sans MS"/>
              </a:rPr>
              <a:t>i	</a:t>
            </a:r>
            <a:r>
              <a:rPr sz="2400" spc="-10" dirty="0">
                <a:latin typeface="Comic Sans MS"/>
                <a:cs typeface="Comic Sans MS"/>
              </a:rPr>
              <a:t>da</a:t>
            </a:r>
            <a:r>
              <a:rPr sz="2400" dirty="0">
                <a:latin typeface="Comic Sans MS"/>
                <a:cs typeface="Comic Sans MS"/>
              </a:rPr>
              <a:t>n	seka</a:t>
            </a:r>
            <a:r>
              <a:rPr sz="2400" spc="5" dirty="0">
                <a:latin typeface="Comic Sans MS"/>
                <a:cs typeface="Comic Sans MS"/>
              </a:rPr>
              <a:t>l</a:t>
            </a:r>
            <a:r>
              <a:rPr sz="2400" spc="-5" dirty="0">
                <a:latin typeface="Comic Sans MS"/>
                <a:cs typeface="Comic Sans MS"/>
              </a:rPr>
              <a:t>igus  orang</a:t>
            </a:r>
            <a:r>
              <a:rPr sz="2400" spc="-5" dirty="0">
                <a:latin typeface="Times New Roman"/>
                <a:cs typeface="Times New Roman"/>
              </a:rPr>
              <a:t>‐</a:t>
            </a:r>
            <a:r>
              <a:rPr sz="2400" spc="-5" dirty="0">
                <a:latin typeface="Comic Sans MS"/>
                <a:cs typeface="Comic Sans MS"/>
              </a:rPr>
              <a:t>orang yang mempunyai interest yang</a:t>
            </a:r>
            <a:r>
              <a:rPr sz="2400" spc="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sama.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697992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7. </a:t>
            </a: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Portal-oriented </a:t>
            </a:r>
            <a:r>
              <a:rPr sz="3600" b="1" spc="-45" dirty="0">
                <a:solidFill>
                  <a:srgbClr val="7E5F00"/>
                </a:solidFill>
                <a:latin typeface="Calibri"/>
                <a:cs typeface="Calibri"/>
              </a:rPr>
              <a:t>Web</a:t>
            </a: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Applications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4741" y="1604517"/>
            <a:ext cx="9780905" cy="1671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50100"/>
              </a:lnSpc>
              <a:spcBef>
                <a:spcPts val="95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latin typeface="Comic Sans MS"/>
                <a:cs typeface="Comic Sans MS"/>
              </a:rPr>
              <a:t>Menyediakan satu tujuan akses dalam bentuk akses terpisah-  pisah, berpotensi </a:t>
            </a:r>
            <a:r>
              <a:rPr sz="2400" dirty="0">
                <a:latin typeface="Comic Sans MS"/>
                <a:cs typeface="Comic Sans MS"/>
              </a:rPr>
              <a:t>untuk </a:t>
            </a:r>
            <a:r>
              <a:rPr sz="2400" spc="-5" dirty="0">
                <a:latin typeface="Comic Sans MS"/>
                <a:cs typeface="Comic Sans MS"/>
              </a:rPr>
              <a:t>dijadikan sebagai </a:t>
            </a:r>
            <a:r>
              <a:rPr sz="2400" dirty="0">
                <a:latin typeface="Comic Sans MS"/>
                <a:cs typeface="Comic Sans MS"/>
              </a:rPr>
              <a:t>sumber </a:t>
            </a:r>
            <a:r>
              <a:rPr sz="2400" spc="-5" dirty="0">
                <a:latin typeface="Comic Sans MS"/>
                <a:cs typeface="Comic Sans MS"/>
              </a:rPr>
              <a:t>informasi </a:t>
            </a:r>
            <a:r>
              <a:rPr sz="2400" spc="-10" dirty="0">
                <a:latin typeface="Comic Sans MS"/>
                <a:cs typeface="Comic Sans MS"/>
              </a:rPr>
              <a:t>dan  </a:t>
            </a:r>
            <a:r>
              <a:rPr sz="2400" spc="-5" dirty="0">
                <a:latin typeface="Comic Sans MS"/>
                <a:cs typeface="Comic Sans MS"/>
              </a:rPr>
              <a:t>layanan yang</a:t>
            </a:r>
            <a:r>
              <a:rPr sz="2400" spc="2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heterogen.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697992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7. </a:t>
            </a: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Portal-oriented </a:t>
            </a:r>
            <a:r>
              <a:rPr sz="3600" b="1" spc="-45" dirty="0">
                <a:solidFill>
                  <a:srgbClr val="7E5F00"/>
                </a:solidFill>
                <a:latin typeface="Calibri"/>
                <a:cs typeface="Calibri"/>
              </a:rPr>
              <a:t>Web</a:t>
            </a: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Applications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4741" y="1547622"/>
            <a:ext cx="977900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Comic Sans MS"/>
                <a:cs typeface="Comic Sans MS"/>
              </a:rPr>
              <a:t>Pembuat </a:t>
            </a:r>
            <a:r>
              <a:rPr sz="2400" spc="-5" dirty="0">
                <a:latin typeface="Comic Sans MS"/>
                <a:cs typeface="Comic Sans MS"/>
              </a:rPr>
              <a:t>Browser seperti Microsoft, Netscape, Search </a:t>
            </a:r>
            <a:r>
              <a:rPr sz="2400" dirty="0">
                <a:latin typeface="Comic Sans MS"/>
                <a:cs typeface="Comic Sans MS"/>
              </a:rPr>
              <a:t>Engine  </a:t>
            </a:r>
            <a:r>
              <a:rPr sz="2400" spc="-5" dirty="0">
                <a:latin typeface="Comic Sans MS"/>
                <a:cs typeface="Comic Sans MS"/>
              </a:rPr>
              <a:t>seperti Yahoo, Google, </a:t>
            </a:r>
            <a:r>
              <a:rPr sz="2400" dirty="0">
                <a:latin typeface="Comic Sans MS"/>
                <a:cs typeface="Comic Sans MS"/>
              </a:rPr>
              <a:t>Layanan Online </a:t>
            </a:r>
            <a:r>
              <a:rPr sz="2400" spc="-5" dirty="0">
                <a:latin typeface="Comic Sans MS"/>
                <a:cs typeface="Comic Sans MS"/>
              </a:rPr>
              <a:t>seperti </a:t>
            </a:r>
            <a:r>
              <a:rPr sz="2400" spc="-10" dirty="0">
                <a:latin typeface="Comic Sans MS"/>
                <a:cs typeface="Comic Sans MS"/>
              </a:rPr>
              <a:t>AOL, dan  </a:t>
            </a:r>
            <a:r>
              <a:rPr sz="2400" spc="-5" dirty="0">
                <a:latin typeface="Comic Sans MS"/>
                <a:cs typeface="Comic Sans MS"/>
              </a:rPr>
              <a:t>Perusahaan </a:t>
            </a:r>
            <a:r>
              <a:rPr sz="2400" dirty="0">
                <a:latin typeface="Comic Sans MS"/>
                <a:cs typeface="Comic Sans MS"/>
              </a:rPr>
              <a:t>lainnya </a:t>
            </a:r>
            <a:r>
              <a:rPr sz="2400" spc="-5" dirty="0">
                <a:latin typeface="Comic Sans MS"/>
                <a:cs typeface="Comic Sans MS"/>
              </a:rPr>
              <a:t>menyadari akan tingginya </a:t>
            </a:r>
            <a:r>
              <a:rPr sz="2400" dirty="0">
                <a:latin typeface="Comic Sans MS"/>
                <a:cs typeface="Comic Sans MS"/>
              </a:rPr>
              <a:t>permintaan </a:t>
            </a:r>
            <a:r>
              <a:rPr sz="2400" spc="-10" dirty="0">
                <a:latin typeface="Comic Sans MS"/>
                <a:cs typeface="Comic Sans MS"/>
              </a:rPr>
              <a:t>terhadap  </a:t>
            </a:r>
            <a:r>
              <a:rPr sz="2400" spc="-5" dirty="0">
                <a:latin typeface="Comic Sans MS"/>
                <a:cs typeface="Comic Sans MS"/>
              </a:rPr>
              <a:t>layanan portal ini, sebagai salah satu titik akses ke</a:t>
            </a:r>
            <a:r>
              <a:rPr sz="2400" spc="1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Web.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697992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7. </a:t>
            </a: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Portal-oriented </a:t>
            </a:r>
            <a:r>
              <a:rPr sz="3600" b="1" spc="-45" dirty="0">
                <a:solidFill>
                  <a:srgbClr val="7E5F00"/>
                </a:solidFill>
                <a:latin typeface="Calibri"/>
                <a:cs typeface="Calibri"/>
              </a:rPr>
              <a:t>Web</a:t>
            </a: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Applications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4741" y="1719453"/>
            <a:ext cx="978217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latin typeface="Comic Sans MS"/>
                <a:cs typeface="Comic Sans MS"/>
              </a:rPr>
              <a:t>Sebagai </a:t>
            </a:r>
            <a:r>
              <a:rPr sz="2400" spc="-10" dirty="0">
                <a:latin typeface="Comic Sans MS"/>
                <a:cs typeface="Comic Sans MS"/>
              </a:rPr>
              <a:t>tambahan </a:t>
            </a:r>
            <a:r>
              <a:rPr sz="2400" spc="-5" dirty="0">
                <a:latin typeface="Comic Sans MS"/>
                <a:cs typeface="Comic Sans MS"/>
              </a:rPr>
              <a:t>pada </a:t>
            </a:r>
            <a:r>
              <a:rPr sz="2400" dirty="0">
                <a:latin typeface="Comic Sans MS"/>
                <a:cs typeface="Comic Sans MS"/>
              </a:rPr>
              <a:t>portal </a:t>
            </a:r>
            <a:r>
              <a:rPr sz="2400" spc="-5" dirty="0">
                <a:latin typeface="Comic Sans MS"/>
                <a:cs typeface="Comic Sans MS"/>
              </a:rPr>
              <a:t>umum, terdapat berbagai jenis  portal dengan kegunaan khusus, seperti </a:t>
            </a:r>
            <a:r>
              <a:rPr sz="2400" spc="-10" dirty="0">
                <a:latin typeface="Comic Sans MS"/>
                <a:cs typeface="Comic Sans MS"/>
              </a:rPr>
              <a:t>portal </a:t>
            </a:r>
            <a:r>
              <a:rPr sz="2400" spc="-5" dirty="0">
                <a:latin typeface="Comic Sans MS"/>
                <a:cs typeface="Comic Sans MS"/>
              </a:rPr>
              <a:t>bisnis, portal pasar  dalam bentuk mall </a:t>
            </a:r>
            <a:r>
              <a:rPr sz="2400" dirty="0">
                <a:latin typeface="Comic Sans MS"/>
                <a:cs typeface="Comic Sans MS"/>
              </a:rPr>
              <a:t>belanja online </a:t>
            </a:r>
            <a:r>
              <a:rPr sz="2400" spc="-10" dirty="0">
                <a:latin typeface="Comic Sans MS"/>
                <a:cs typeface="Comic Sans MS"/>
              </a:rPr>
              <a:t>dan </a:t>
            </a:r>
            <a:r>
              <a:rPr sz="2400" spc="-5" dirty="0">
                <a:latin typeface="Comic Sans MS"/>
                <a:cs typeface="Comic Sans MS"/>
              </a:rPr>
              <a:t>portal</a:t>
            </a:r>
            <a:r>
              <a:rPr sz="2400" spc="10" dirty="0">
                <a:latin typeface="Comic Sans MS"/>
                <a:cs typeface="Comic Sans MS"/>
              </a:rPr>
              <a:t> </a:t>
            </a:r>
            <a:r>
              <a:rPr sz="2400" spc="-10" dirty="0">
                <a:latin typeface="Comic Sans MS"/>
                <a:cs typeface="Comic Sans MS"/>
              </a:rPr>
              <a:t>komunitas.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697992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7. </a:t>
            </a: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Portal-oriented </a:t>
            </a:r>
            <a:r>
              <a:rPr sz="3600" b="1" spc="-45" dirty="0">
                <a:solidFill>
                  <a:srgbClr val="7E5F00"/>
                </a:solidFill>
                <a:latin typeface="Calibri"/>
                <a:cs typeface="Calibri"/>
              </a:rPr>
              <a:t>Web</a:t>
            </a: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Applications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4741" y="2066035"/>
            <a:ext cx="9782175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latin typeface="Comic Sans MS"/>
                <a:cs typeface="Comic Sans MS"/>
              </a:rPr>
              <a:t>Portal Bisnis, </a:t>
            </a:r>
            <a:r>
              <a:rPr sz="2400" dirty="0">
                <a:latin typeface="Comic Sans MS"/>
                <a:cs typeface="Comic Sans MS"/>
              </a:rPr>
              <a:t>memberikan </a:t>
            </a:r>
            <a:r>
              <a:rPr sz="2400" spc="-5" dirty="0">
                <a:latin typeface="Comic Sans MS"/>
                <a:cs typeface="Comic Sans MS"/>
              </a:rPr>
              <a:t>kesempatan kepada karyawan atau  partner bisnis </a:t>
            </a:r>
            <a:r>
              <a:rPr sz="2400" dirty="0">
                <a:latin typeface="Comic Sans MS"/>
                <a:cs typeface="Comic Sans MS"/>
              </a:rPr>
              <a:t>untuk </a:t>
            </a:r>
            <a:r>
              <a:rPr sz="2400" spc="-5" dirty="0">
                <a:latin typeface="Comic Sans MS"/>
                <a:cs typeface="Comic Sans MS"/>
              </a:rPr>
              <a:t>lebih fokus mengakses informasi ke </a:t>
            </a:r>
            <a:r>
              <a:rPr sz="2400" dirty="0">
                <a:latin typeface="Comic Sans MS"/>
                <a:cs typeface="Comic Sans MS"/>
              </a:rPr>
              <a:t>sumber  </a:t>
            </a:r>
            <a:r>
              <a:rPr sz="2400" spc="-5" dirty="0">
                <a:latin typeface="Comic Sans MS"/>
                <a:cs typeface="Comic Sans MS"/>
              </a:rPr>
              <a:t>informasi </a:t>
            </a:r>
            <a:r>
              <a:rPr sz="2400" spc="-10" dirty="0">
                <a:latin typeface="Comic Sans MS"/>
                <a:cs typeface="Comic Sans MS"/>
              </a:rPr>
              <a:t>dan </a:t>
            </a:r>
            <a:r>
              <a:rPr sz="2400" spc="-5" dirty="0">
                <a:latin typeface="Comic Sans MS"/>
                <a:cs typeface="Comic Sans MS"/>
              </a:rPr>
              <a:t>layanan yang berbeda </a:t>
            </a:r>
            <a:r>
              <a:rPr sz="2400" dirty="0">
                <a:latin typeface="Comic Sans MS"/>
                <a:cs typeface="Comic Sans MS"/>
              </a:rPr>
              <a:t>melalui </a:t>
            </a:r>
            <a:r>
              <a:rPr sz="2400" spc="-5" dirty="0">
                <a:latin typeface="Comic Sans MS"/>
                <a:cs typeface="Comic Sans MS"/>
              </a:rPr>
              <a:t>Intranet atau  </a:t>
            </a:r>
            <a:r>
              <a:rPr sz="2400" dirty="0">
                <a:latin typeface="Comic Sans MS"/>
                <a:cs typeface="Comic Sans MS"/>
              </a:rPr>
              <a:t>extranet.</a:t>
            </a:r>
            <a:endParaRPr sz="2400">
              <a:latin typeface="Comic Sans MS"/>
              <a:cs typeface="Comic Sans MS"/>
            </a:endParaRPr>
          </a:p>
          <a:p>
            <a:pPr marL="355600" marR="9525" indent="-342900" algn="just">
              <a:lnSpc>
                <a:spcPts val="4320"/>
              </a:lnSpc>
              <a:spcBef>
                <a:spcPts val="384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latin typeface="Comic Sans MS"/>
                <a:cs typeface="Comic Sans MS"/>
              </a:rPr>
              <a:t>Portal Pasar </a:t>
            </a:r>
            <a:r>
              <a:rPr sz="2400" dirty="0">
                <a:latin typeface="Comic Sans MS"/>
                <a:cs typeface="Comic Sans MS"/>
              </a:rPr>
              <a:t>Online </a:t>
            </a:r>
            <a:r>
              <a:rPr sz="2400" spc="-5" dirty="0">
                <a:latin typeface="Comic Sans MS"/>
                <a:cs typeface="Comic Sans MS"/>
              </a:rPr>
              <a:t>dibagi ke dalam dua jenis, </a:t>
            </a:r>
            <a:r>
              <a:rPr sz="2400" spc="-10" dirty="0">
                <a:latin typeface="Comic Sans MS"/>
                <a:cs typeface="Comic Sans MS"/>
              </a:rPr>
              <a:t>yaitu </a:t>
            </a:r>
            <a:r>
              <a:rPr sz="2400" spc="-5" dirty="0">
                <a:latin typeface="Comic Sans MS"/>
                <a:cs typeface="Comic Sans MS"/>
              </a:rPr>
              <a:t>horizontal </a:t>
            </a:r>
            <a:r>
              <a:rPr sz="2400" spc="-10" dirty="0">
                <a:latin typeface="Comic Sans MS"/>
                <a:cs typeface="Comic Sans MS"/>
              </a:rPr>
              <a:t>dan  </a:t>
            </a:r>
            <a:r>
              <a:rPr sz="2400" spc="-5" dirty="0">
                <a:latin typeface="Comic Sans MS"/>
                <a:cs typeface="Comic Sans MS"/>
              </a:rPr>
              <a:t>vertikal.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513334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What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is </a:t>
            </a:r>
            <a:r>
              <a:rPr sz="3600" b="1" spc="-45" dirty="0">
                <a:solidFill>
                  <a:srgbClr val="7E5F00"/>
                </a:solidFill>
                <a:latin typeface="Calibri"/>
                <a:cs typeface="Calibri"/>
              </a:rPr>
              <a:t>Web</a:t>
            </a:r>
            <a:r>
              <a:rPr sz="3600" b="1" spc="-55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Engineering?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909304" y="3784091"/>
            <a:ext cx="2955036" cy="2955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14652" y="2099005"/>
            <a:ext cx="20751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54150" algn="l"/>
              </a:tabLst>
            </a:pPr>
            <a:r>
              <a:rPr sz="2200" spc="-10" dirty="0">
                <a:solidFill>
                  <a:srgbClr val="006FC0"/>
                </a:solidFill>
                <a:latin typeface="Comic Sans MS"/>
                <a:cs typeface="Comic Sans MS"/>
              </a:rPr>
              <a:t>Reka</a:t>
            </a:r>
            <a:r>
              <a:rPr sz="2200" spc="-15" dirty="0">
                <a:solidFill>
                  <a:srgbClr val="006FC0"/>
                </a:solidFill>
                <a:latin typeface="Comic Sans MS"/>
                <a:cs typeface="Comic Sans MS"/>
              </a:rPr>
              <a:t>y</a:t>
            </a:r>
            <a:r>
              <a:rPr sz="2200" spc="-5" dirty="0">
                <a:solidFill>
                  <a:srgbClr val="006FC0"/>
                </a:solidFill>
                <a:latin typeface="Comic Sans MS"/>
                <a:cs typeface="Comic Sans MS"/>
              </a:rPr>
              <a:t>asa</a:t>
            </a:r>
            <a:r>
              <a:rPr sz="2200" dirty="0">
                <a:solidFill>
                  <a:srgbClr val="006FC0"/>
                </a:solidFill>
                <a:latin typeface="Comic Sans MS"/>
                <a:cs typeface="Comic Sans MS"/>
              </a:rPr>
              <a:t>	</a:t>
            </a:r>
            <a:r>
              <a:rPr sz="2200" spc="-5" dirty="0">
                <a:solidFill>
                  <a:srgbClr val="006FC0"/>
                </a:solidFill>
                <a:latin typeface="Comic Sans MS"/>
                <a:cs typeface="Comic Sans MS"/>
              </a:rPr>
              <a:t>W</a:t>
            </a:r>
            <a:r>
              <a:rPr sz="2200" spc="-15" dirty="0">
                <a:solidFill>
                  <a:srgbClr val="006FC0"/>
                </a:solidFill>
                <a:latin typeface="Comic Sans MS"/>
                <a:cs typeface="Comic Sans MS"/>
              </a:rPr>
              <a:t>e</a:t>
            </a:r>
            <a:r>
              <a:rPr sz="2200" spc="-5" dirty="0">
                <a:solidFill>
                  <a:srgbClr val="006FC0"/>
                </a:solidFill>
                <a:latin typeface="Comic Sans MS"/>
                <a:cs typeface="Comic Sans MS"/>
              </a:rPr>
              <a:t>b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14750" y="2099005"/>
            <a:ext cx="60928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74090" algn="l"/>
                <a:tab pos="2912745" algn="l"/>
                <a:tab pos="3923665" algn="l"/>
                <a:tab pos="4930775" algn="l"/>
              </a:tabLst>
            </a:pPr>
            <a:r>
              <a:rPr sz="2200" spc="-5" dirty="0">
                <a:latin typeface="Comic Sans MS"/>
                <a:cs typeface="Comic Sans MS"/>
              </a:rPr>
              <a:t>(Web	</a:t>
            </a:r>
            <a:r>
              <a:rPr sz="2200" spc="-10" dirty="0">
                <a:latin typeface="Comic Sans MS"/>
                <a:cs typeface="Comic Sans MS"/>
              </a:rPr>
              <a:t>Engineering):	</a:t>
            </a:r>
            <a:r>
              <a:rPr sz="2200" i="1" spc="-5" dirty="0">
                <a:latin typeface="Comic Sans MS"/>
                <a:cs typeface="Comic Sans MS"/>
              </a:rPr>
              <a:t>Suatu	model	rekayasa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14652" y="2434234"/>
            <a:ext cx="8394700" cy="2540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2200" i="1" spc="-5" dirty="0">
                <a:latin typeface="Comic Sans MS"/>
                <a:cs typeface="Comic Sans MS"/>
              </a:rPr>
              <a:t>perangkat lunak, yang digunakan untuk pengembangan  aplikasi</a:t>
            </a:r>
            <a:r>
              <a:rPr sz="2200" i="1" spc="-5" dirty="0">
                <a:latin typeface="Times New Roman"/>
                <a:cs typeface="Times New Roman"/>
              </a:rPr>
              <a:t>‐</a:t>
            </a:r>
            <a:r>
              <a:rPr sz="2200" i="1" spc="-5" dirty="0">
                <a:latin typeface="Comic Sans MS"/>
                <a:cs typeface="Comic Sans MS"/>
              </a:rPr>
              <a:t>aplikasi berbasis</a:t>
            </a:r>
            <a:r>
              <a:rPr sz="2200" i="1" dirty="0">
                <a:latin typeface="Comic Sans MS"/>
                <a:cs typeface="Comic Sans MS"/>
              </a:rPr>
              <a:t> </a:t>
            </a:r>
            <a:r>
              <a:rPr sz="2200" i="1" spc="-5" dirty="0">
                <a:latin typeface="Comic Sans MS"/>
                <a:cs typeface="Comic Sans MS"/>
              </a:rPr>
              <a:t>web</a:t>
            </a:r>
            <a:r>
              <a:rPr sz="2200" spc="-5" dirty="0">
                <a:latin typeface="Comic Sans MS"/>
                <a:cs typeface="Comic Sans MS"/>
              </a:rPr>
              <a:t>.</a:t>
            </a:r>
            <a:endParaRPr sz="2200">
              <a:latin typeface="Comic Sans MS"/>
              <a:cs typeface="Comic Sans MS"/>
            </a:endParaRPr>
          </a:p>
          <a:p>
            <a:pPr marL="12700" marR="5080" algn="just">
              <a:lnSpc>
                <a:spcPct val="150000"/>
              </a:lnSpc>
            </a:pPr>
            <a:r>
              <a:rPr sz="2200" spc="-5" dirty="0">
                <a:latin typeface="Comic Sans MS"/>
                <a:cs typeface="Comic Sans MS"/>
              </a:rPr>
              <a:t>Pada dasarnya pemrograman </a:t>
            </a:r>
            <a:r>
              <a:rPr sz="2200" spc="-10" dirty="0">
                <a:latin typeface="Comic Sans MS"/>
                <a:cs typeface="Comic Sans MS"/>
              </a:rPr>
              <a:t>web </a:t>
            </a:r>
            <a:r>
              <a:rPr sz="2200" spc="-5" dirty="0">
                <a:latin typeface="Comic Sans MS"/>
                <a:cs typeface="Comic Sans MS"/>
              </a:rPr>
              <a:t>ditujukan untuk menyampaikan  informasi kepada user, </a:t>
            </a:r>
            <a:r>
              <a:rPr sz="2200" spc="-10" dirty="0">
                <a:latin typeface="Comic Sans MS"/>
                <a:cs typeface="Comic Sans MS"/>
              </a:rPr>
              <a:t>dengan </a:t>
            </a:r>
            <a:r>
              <a:rPr sz="2200" spc="-5" dirty="0">
                <a:latin typeface="Comic Sans MS"/>
                <a:cs typeface="Comic Sans MS"/>
              </a:rPr>
              <a:t>memanfaatkan teknologi </a:t>
            </a:r>
            <a:r>
              <a:rPr sz="2200" dirty="0">
                <a:latin typeface="Comic Sans MS"/>
                <a:cs typeface="Comic Sans MS"/>
              </a:rPr>
              <a:t>jaringan  </a:t>
            </a:r>
            <a:r>
              <a:rPr sz="2200" spc="-5" dirty="0">
                <a:latin typeface="Comic Sans MS"/>
                <a:cs typeface="Comic Sans MS"/>
              </a:rPr>
              <a:t>berbasis protokol</a:t>
            </a:r>
            <a:r>
              <a:rPr sz="2200" spc="3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TCP/IP.</a:t>
            </a:r>
            <a:endParaRPr sz="2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697992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7. </a:t>
            </a: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Portal-oriented </a:t>
            </a:r>
            <a:r>
              <a:rPr sz="3600" b="1" spc="-45" dirty="0">
                <a:solidFill>
                  <a:srgbClr val="7E5F00"/>
                </a:solidFill>
                <a:latin typeface="Calibri"/>
                <a:cs typeface="Calibri"/>
              </a:rPr>
              <a:t>Web</a:t>
            </a: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Applications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4741" y="1665710"/>
            <a:ext cx="9779635" cy="2768600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35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latin typeface="Comic Sans MS"/>
                <a:cs typeface="Comic Sans MS"/>
              </a:rPr>
              <a:t>Horizontal </a:t>
            </a:r>
            <a:r>
              <a:rPr sz="2400" dirty="0">
                <a:latin typeface="Comic Sans MS"/>
                <a:cs typeface="Comic Sans MS"/>
              </a:rPr>
              <a:t>memberikan </a:t>
            </a:r>
            <a:r>
              <a:rPr sz="2400" spc="-5" dirty="0">
                <a:latin typeface="Comic Sans MS"/>
                <a:cs typeface="Comic Sans MS"/>
              </a:rPr>
              <a:t>layanan dalam bentuk</a:t>
            </a:r>
            <a:r>
              <a:rPr sz="2400" spc="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pemasaran:</a:t>
            </a:r>
            <a:endParaRPr sz="24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Wingdings"/>
              <a:buChar char=""/>
              <a:tabLst>
                <a:tab pos="355600" algn="l"/>
                <a:tab pos="3776979" algn="l"/>
                <a:tab pos="4655185" algn="l"/>
                <a:tab pos="6689725" algn="l"/>
                <a:tab pos="8398510" algn="l"/>
              </a:tabLst>
            </a:pPr>
            <a:r>
              <a:rPr sz="2400" i="1" spc="-5" dirty="0">
                <a:latin typeface="Comic Sans MS"/>
                <a:cs typeface="Comic Sans MS"/>
              </a:rPr>
              <a:t>Bussiness</a:t>
            </a:r>
            <a:r>
              <a:rPr sz="2400" i="1" spc="-5" dirty="0">
                <a:latin typeface="Times New Roman"/>
                <a:cs typeface="Times New Roman"/>
              </a:rPr>
              <a:t>‐</a:t>
            </a:r>
            <a:r>
              <a:rPr sz="2400" i="1" spc="-5" dirty="0">
                <a:latin typeface="Comic Sans MS"/>
                <a:cs typeface="Comic Sans MS"/>
              </a:rPr>
              <a:t>to</a:t>
            </a:r>
            <a:r>
              <a:rPr sz="2400" i="1" spc="-5" dirty="0">
                <a:latin typeface="Times New Roman"/>
                <a:cs typeface="Times New Roman"/>
              </a:rPr>
              <a:t>‐</a:t>
            </a:r>
            <a:r>
              <a:rPr sz="2400" i="1" spc="-5" dirty="0">
                <a:latin typeface="Comic Sans MS"/>
                <a:cs typeface="Comic Sans MS"/>
              </a:rPr>
              <a:t>customer	</a:t>
            </a:r>
            <a:r>
              <a:rPr sz="2400" spc="-5" dirty="0">
                <a:latin typeface="Comic Sans MS"/>
                <a:cs typeface="Comic Sans MS"/>
              </a:rPr>
              <a:t>yang	</a:t>
            </a:r>
            <a:r>
              <a:rPr sz="2400" dirty="0">
                <a:latin typeface="Comic Sans MS"/>
                <a:cs typeface="Comic Sans MS"/>
              </a:rPr>
              <a:t>menyediakan	</a:t>
            </a:r>
            <a:r>
              <a:rPr sz="2400" spc="-5" dirty="0">
                <a:latin typeface="Comic Sans MS"/>
                <a:cs typeface="Comic Sans MS"/>
              </a:rPr>
              <a:t>kebutuhan	pelanggan</a:t>
            </a:r>
            <a:endParaRPr sz="2400">
              <a:latin typeface="Comic Sans MS"/>
              <a:cs typeface="Comic Sans MS"/>
            </a:endParaRPr>
          </a:p>
          <a:p>
            <a:pPr marL="3556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Comic Sans MS"/>
                <a:cs typeface="Comic Sans MS"/>
              </a:rPr>
              <a:t>secara langsung </a:t>
            </a:r>
            <a:r>
              <a:rPr sz="2400" spc="-5" dirty="0">
                <a:latin typeface="Comic Sans MS"/>
                <a:cs typeface="Comic Sans MS"/>
              </a:rPr>
              <a:t>ke </a:t>
            </a:r>
            <a:r>
              <a:rPr sz="2400" dirty="0">
                <a:latin typeface="Comic Sans MS"/>
                <a:cs typeface="Comic Sans MS"/>
              </a:rPr>
              <a:t>publik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umum.</a:t>
            </a:r>
            <a:endParaRPr sz="2400">
              <a:latin typeface="Comic Sans MS"/>
              <a:cs typeface="Comic Sans MS"/>
            </a:endParaRPr>
          </a:p>
          <a:p>
            <a:pPr marL="355600" marR="6350" indent="-342900">
              <a:lnSpc>
                <a:spcPct val="150000"/>
              </a:lnSpc>
              <a:buFont typeface="Wingdings"/>
              <a:buChar char=""/>
              <a:tabLst>
                <a:tab pos="355600" algn="l"/>
              </a:tabLst>
            </a:pPr>
            <a:r>
              <a:rPr sz="2400" i="1" spc="-5" dirty="0">
                <a:latin typeface="Comic Sans MS"/>
                <a:cs typeface="Comic Sans MS"/>
              </a:rPr>
              <a:t>Bussiness</a:t>
            </a:r>
            <a:r>
              <a:rPr sz="2400" i="1" spc="-5" dirty="0">
                <a:latin typeface="Times New Roman"/>
                <a:cs typeface="Times New Roman"/>
              </a:rPr>
              <a:t>‐</a:t>
            </a:r>
            <a:r>
              <a:rPr sz="2400" i="1" spc="-5" dirty="0">
                <a:latin typeface="Comic Sans MS"/>
                <a:cs typeface="Comic Sans MS"/>
              </a:rPr>
              <a:t>to</a:t>
            </a:r>
            <a:r>
              <a:rPr sz="2400" i="1" spc="-5" dirty="0">
                <a:latin typeface="Times New Roman"/>
                <a:cs typeface="Times New Roman"/>
              </a:rPr>
              <a:t>‐</a:t>
            </a:r>
            <a:r>
              <a:rPr sz="2400" i="1" spc="-5" dirty="0">
                <a:latin typeface="Comic Sans MS"/>
                <a:cs typeface="Comic Sans MS"/>
              </a:rPr>
              <a:t>bussiness </a:t>
            </a:r>
            <a:r>
              <a:rPr sz="2400" spc="-5" dirty="0">
                <a:latin typeface="Comic Sans MS"/>
                <a:cs typeface="Comic Sans MS"/>
              </a:rPr>
              <a:t>yang menjual produk </a:t>
            </a:r>
            <a:r>
              <a:rPr sz="2400" dirty="0">
                <a:latin typeface="Comic Sans MS"/>
                <a:cs typeface="Comic Sans MS"/>
              </a:rPr>
              <a:t>mereka </a:t>
            </a:r>
            <a:r>
              <a:rPr sz="2400" spc="-5" dirty="0">
                <a:latin typeface="Comic Sans MS"/>
                <a:cs typeface="Comic Sans MS"/>
              </a:rPr>
              <a:t>ke perusahaan  </a:t>
            </a:r>
            <a:r>
              <a:rPr sz="2400" dirty="0">
                <a:latin typeface="Comic Sans MS"/>
                <a:cs typeface="Comic Sans MS"/>
              </a:rPr>
              <a:t>lain, </a:t>
            </a:r>
            <a:r>
              <a:rPr sz="2400" spc="-5" dirty="0">
                <a:latin typeface="Comic Sans MS"/>
                <a:cs typeface="Comic Sans MS"/>
              </a:rPr>
              <a:t>yang berbeda sektor</a:t>
            </a:r>
            <a:r>
              <a:rPr sz="2400" spc="-5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bisnisnya.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697992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7. </a:t>
            </a: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Portal-oriented </a:t>
            </a:r>
            <a:r>
              <a:rPr sz="3600" b="1" spc="-45" dirty="0">
                <a:solidFill>
                  <a:srgbClr val="7E5F00"/>
                </a:solidFill>
                <a:latin typeface="Calibri"/>
                <a:cs typeface="Calibri"/>
              </a:rPr>
              <a:t>Web</a:t>
            </a: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Applications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4741" y="1727961"/>
            <a:ext cx="9782810" cy="3866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latin typeface="Comic Sans MS"/>
                <a:cs typeface="Comic Sans MS"/>
              </a:rPr>
              <a:t>Vertikal, merupakan aliran bisnis perusahaan dalam satu sektor,  menjelaskan </a:t>
            </a:r>
            <a:r>
              <a:rPr sz="2400" dirty="0">
                <a:latin typeface="Comic Sans MS"/>
                <a:cs typeface="Comic Sans MS"/>
              </a:rPr>
              <a:t>hubungan </a:t>
            </a:r>
            <a:r>
              <a:rPr sz="2400" spc="-5" dirty="0">
                <a:latin typeface="Comic Sans MS"/>
                <a:cs typeface="Comic Sans MS"/>
              </a:rPr>
              <a:t>antara </a:t>
            </a:r>
            <a:r>
              <a:rPr sz="2400" dirty="0">
                <a:latin typeface="Comic Sans MS"/>
                <a:cs typeface="Comic Sans MS"/>
              </a:rPr>
              <a:t>suplier </a:t>
            </a:r>
            <a:r>
              <a:rPr sz="2400" spc="-5" dirty="0">
                <a:latin typeface="Comic Sans MS"/>
                <a:cs typeface="Comic Sans MS"/>
              </a:rPr>
              <a:t>dengan pabrik, atau </a:t>
            </a:r>
            <a:r>
              <a:rPr sz="2400" spc="-10" dirty="0">
                <a:latin typeface="Comic Sans MS"/>
                <a:cs typeface="Comic Sans MS"/>
              </a:rPr>
              <a:t>jalur  distribusi </a:t>
            </a:r>
            <a:r>
              <a:rPr sz="2400" spc="-5" dirty="0">
                <a:latin typeface="Comic Sans MS"/>
                <a:cs typeface="Comic Sans MS"/>
              </a:rPr>
              <a:t>bisnis</a:t>
            </a:r>
            <a:r>
              <a:rPr sz="240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nya.</a:t>
            </a:r>
            <a:endParaRPr sz="2400">
              <a:latin typeface="Comic Sans MS"/>
              <a:cs typeface="Comic Sans MS"/>
            </a:endParaRPr>
          </a:p>
          <a:p>
            <a:pPr marL="355600" marR="5080" indent="-342900" algn="just">
              <a:lnSpc>
                <a:spcPct val="150000"/>
              </a:lnSpc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latin typeface="Comic Sans MS"/>
                <a:cs typeface="Comic Sans MS"/>
              </a:rPr>
              <a:t>Portal Komunitas, ditujukan </a:t>
            </a:r>
            <a:r>
              <a:rPr sz="2400" dirty="0">
                <a:latin typeface="Comic Sans MS"/>
                <a:cs typeface="Comic Sans MS"/>
              </a:rPr>
              <a:t>untuk </a:t>
            </a:r>
            <a:r>
              <a:rPr sz="2400" spc="-5" dirty="0">
                <a:latin typeface="Comic Sans MS"/>
                <a:cs typeface="Comic Sans MS"/>
              </a:rPr>
              <a:t>komunitas dengan kelompok  yang spesifik, </a:t>
            </a:r>
            <a:r>
              <a:rPr sz="2400" spc="-10" dirty="0">
                <a:latin typeface="Comic Sans MS"/>
                <a:cs typeface="Comic Sans MS"/>
              </a:rPr>
              <a:t>dan </a:t>
            </a:r>
            <a:r>
              <a:rPr sz="2400" spc="-5" dirty="0">
                <a:latin typeface="Comic Sans MS"/>
                <a:cs typeface="Comic Sans MS"/>
              </a:rPr>
              <a:t>membangun loyalitas anggotanya melalui  interaski user </a:t>
            </a:r>
            <a:r>
              <a:rPr sz="2400" spc="-10" dirty="0">
                <a:latin typeface="Comic Sans MS"/>
                <a:cs typeface="Comic Sans MS"/>
              </a:rPr>
              <a:t>atau </a:t>
            </a:r>
            <a:r>
              <a:rPr sz="2400" spc="-5" dirty="0">
                <a:latin typeface="Comic Sans MS"/>
                <a:cs typeface="Comic Sans MS"/>
              </a:rPr>
              <a:t>menggunakan user managemen bagi  keanggotaan</a:t>
            </a:r>
            <a:r>
              <a:rPr sz="2400" dirty="0">
                <a:latin typeface="Comic Sans MS"/>
                <a:cs typeface="Comic Sans MS"/>
              </a:rPr>
              <a:t> groupnya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620014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8.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Ubiquitous </a:t>
            </a:r>
            <a:r>
              <a:rPr sz="3600" b="1" spc="-50" dirty="0">
                <a:solidFill>
                  <a:srgbClr val="7E5F00"/>
                </a:solidFill>
                <a:latin typeface="Calibri"/>
                <a:cs typeface="Calibri"/>
              </a:rPr>
              <a:t>Web</a:t>
            </a:r>
            <a:r>
              <a:rPr sz="3600" b="1" spc="-3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Applications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4741" y="1591923"/>
            <a:ext cx="9087485" cy="16713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marR="5080" indent="-342900" algn="just">
              <a:lnSpc>
                <a:spcPct val="150100"/>
              </a:lnSpc>
              <a:spcBef>
                <a:spcPts val="9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latin typeface="Comic Sans MS"/>
                <a:cs typeface="Comic Sans MS"/>
              </a:rPr>
              <a:t>Menyediakan layanan yang dapat </a:t>
            </a:r>
            <a:r>
              <a:rPr sz="2400" spc="-10" dirty="0">
                <a:latin typeface="Comic Sans MS"/>
                <a:cs typeface="Comic Sans MS"/>
              </a:rPr>
              <a:t>dikustomisasi </a:t>
            </a:r>
            <a:r>
              <a:rPr sz="2400" dirty="0">
                <a:latin typeface="Comic Sans MS"/>
                <a:cs typeface="Comic Sans MS"/>
              </a:rPr>
              <a:t>oleh </a:t>
            </a:r>
            <a:r>
              <a:rPr sz="2400" spc="-5" dirty="0">
                <a:latin typeface="Comic Sans MS"/>
                <a:cs typeface="Comic Sans MS"/>
              </a:rPr>
              <a:t>usernya,  kapanpun, dimanapun </a:t>
            </a:r>
            <a:r>
              <a:rPr sz="2400" spc="-10" dirty="0">
                <a:latin typeface="Comic Sans MS"/>
                <a:cs typeface="Comic Sans MS"/>
              </a:rPr>
              <a:t>dan </a:t>
            </a:r>
            <a:r>
              <a:rPr sz="2400" dirty="0">
                <a:latin typeface="Comic Sans MS"/>
                <a:cs typeface="Comic Sans MS"/>
              </a:rPr>
              <a:t>untuk </a:t>
            </a:r>
            <a:r>
              <a:rPr sz="2400" spc="-5" dirty="0">
                <a:latin typeface="Comic Sans MS"/>
                <a:cs typeface="Comic Sans MS"/>
              </a:rPr>
              <a:t>perangkat apapun, semuanya  itu merupakan layanan akses yang ada</a:t>
            </a:r>
            <a:r>
              <a:rPr sz="2400" spc="2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dimana-mana.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620014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8.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Ubiquitous </a:t>
            </a:r>
            <a:r>
              <a:rPr sz="3600" b="1" spc="-50" dirty="0">
                <a:solidFill>
                  <a:srgbClr val="7E5F00"/>
                </a:solidFill>
                <a:latin typeface="Calibri"/>
                <a:cs typeface="Calibri"/>
              </a:rPr>
              <a:t>Web</a:t>
            </a:r>
            <a:r>
              <a:rPr sz="3600" b="1" spc="-3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Applications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4741" y="1591923"/>
            <a:ext cx="10437495" cy="16713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marR="5080" indent="-342900" algn="just">
              <a:lnSpc>
                <a:spcPct val="150100"/>
              </a:lnSpc>
              <a:spcBef>
                <a:spcPts val="9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latin typeface="Comic Sans MS"/>
                <a:cs typeface="Comic Sans MS"/>
              </a:rPr>
              <a:t>Sebagai contoh misalnya </a:t>
            </a:r>
            <a:r>
              <a:rPr sz="2400" dirty="0">
                <a:latin typeface="Comic Sans MS"/>
                <a:cs typeface="Comic Sans MS"/>
              </a:rPr>
              <a:t>aplikasi </a:t>
            </a:r>
            <a:r>
              <a:rPr sz="2400" spc="-5" dirty="0">
                <a:latin typeface="Comic Sans MS"/>
                <a:cs typeface="Comic Sans MS"/>
              </a:rPr>
              <a:t>web yang menyediakan </a:t>
            </a:r>
            <a:r>
              <a:rPr sz="2400" dirty="0">
                <a:latin typeface="Comic Sans MS"/>
                <a:cs typeface="Comic Sans MS"/>
              </a:rPr>
              <a:t>layanan </a:t>
            </a:r>
            <a:r>
              <a:rPr sz="2400" spc="-5" dirty="0">
                <a:latin typeface="Comic Sans MS"/>
                <a:cs typeface="Comic Sans MS"/>
              </a:rPr>
              <a:t>bagi  orang </a:t>
            </a:r>
            <a:r>
              <a:rPr sz="2400" dirty="0">
                <a:latin typeface="Comic Sans MS"/>
                <a:cs typeface="Comic Sans MS"/>
              </a:rPr>
              <a:t>yang </a:t>
            </a:r>
            <a:r>
              <a:rPr sz="2400" spc="-5" dirty="0">
                <a:latin typeface="Comic Sans MS"/>
                <a:cs typeface="Comic Sans MS"/>
              </a:rPr>
              <a:t>bermobilitas tinggi </a:t>
            </a:r>
            <a:r>
              <a:rPr sz="2400" dirty="0">
                <a:latin typeface="Comic Sans MS"/>
                <a:cs typeface="Comic Sans MS"/>
              </a:rPr>
              <a:t>untuk mengetahui </a:t>
            </a:r>
            <a:r>
              <a:rPr sz="2400" spc="-5" dirty="0">
                <a:latin typeface="Comic Sans MS"/>
                <a:cs typeface="Comic Sans MS"/>
              </a:rPr>
              <a:t>restoran yang buka  pada jam 11 </a:t>
            </a:r>
            <a:r>
              <a:rPr sz="2400" dirty="0">
                <a:latin typeface="Comic Sans MS"/>
                <a:cs typeface="Comic Sans MS"/>
              </a:rPr>
              <a:t>hingga 2</a:t>
            </a:r>
            <a:r>
              <a:rPr sz="2400" spc="-4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malam.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620014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8.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Ubiquitous </a:t>
            </a:r>
            <a:r>
              <a:rPr sz="3600" b="1" spc="-50" dirty="0">
                <a:solidFill>
                  <a:srgbClr val="7E5F00"/>
                </a:solidFill>
                <a:latin typeface="Calibri"/>
                <a:cs typeface="Calibri"/>
              </a:rPr>
              <a:t>Web</a:t>
            </a:r>
            <a:r>
              <a:rPr sz="3600" b="1" spc="-3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Applications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7977" y="1738457"/>
            <a:ext cx="8837930" cy="1672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501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latin typeface="Comic Sans MS"/>
                <a:cs typeface="Comic Sans MS"/>
              </a:rPr>
              <a:t>Aplikasi web dengan tipe ini </a:t>
            </a:r>
            <a:r>
              <a:rPr sz="2400" spc="-10" dirty="0">
                <a:latin typeface="Comic Sans MS"/>
                <a:cs typeface="Comic Sans MS"/>
              </a:rPr>
              <a:t>biasanya </a:t>
            </a:r>
            <a:r>
              <a:rPr sz="2400" spc="-5" dirty="0">
                <a:latin typeface="Comic Sans MS"/>
                <a:cs typeface="Comic Sans MS"/>
              </a:rPr>
              <a:t>sangat </a:t>
            </a:r>
            <a:r>
              <a:rPr sz="2400" spc="-10" dirty="0">
                <a:latin typeface="Comic Sans MS"/>
                <a:cs typeface="Comic Sans MS"/>
              </a:rPr>
              <a:t>terbatas </a:t>
            </a:r>
            <a:r>
              <a:rPr sz="2400" spc="-5" dirty="0">
                <a:latin typeface="Comic Sans MS"/>
                <a:cs typeface="Comic Sans MS"/>
              </a:rPr>
              <a:t>form  permintaannya yang </a:t>
            </a:r>
            <a:r>
              <a:rPr sz="2400" dirty="0">
                <a:latin typeface="Comic Sans MS"/>
                <a:cs typeface="Comic Sans MS"/>
              </a:rPr>
              <a:t>hanya </a:t>
            </a:r>
            <a:r>
              <a:rPr sz="2400" spc="-5" dirty="0">
                <a:latin typeface="Comic Sans MS"/>
                <a:cs typeface="Comic Sans MS"/>
              </a:rPr>
              <a:t>mendukung </a:t>
            </a:r>
            <a:r>
              <a:rPr sz="2400" dirty="0">
                <a:latin typeface="Comic Sans MS"/>
                <a:cs typeface="Comic Sans MS"/>
              </a:rPr>
              <a:t>satu </a:t>
            </a:r>
            <a:r>
              <a:rPr sz="2400" spc="-5" dirty="0">
                <a:latin typeface="Comic Sans MS"/>
                <a:cs typeface="Comic Sans MS"/>
              </a:rPr>
              <a:t>aspek layanan  (personalisasi atau</a:t>
            </a:r>
            <a:r>
              <a:rPr sz="2400" spc="-4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lokasi)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6255" y="842772"/>
            <a:ext cx="3382010" cy="58674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45"/>
              </a:spcBef>
            </a:pP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9.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Semantic</a:t>
            </a:r>
            <a:r>
              <a:rPr sz="3600" b="1" spc="-55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50" dirty="0">
                <a:solidFill>
                  <a:srgbClr val="7E5F00"/>
                </a:solidFill>
                <a:latin typeface="Calibri"/>
                <a:cs typeface="Calibri"/>
              </a:rPr>
              <a:t>Web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8199" y="1645665"/>
            <a:ext cx="4199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  <a:tab pos="1731645" algn="l"/>
                <a:tab pos="3071495" algn="l"/>
              </a:tabLst>
            </a:pPr>
            <a:r>
              <a:rPr sz="2400" spc="-5" dirty="0">
                <a:latin typeface="Comic Sans MS"/>
                <a:cs typeface="Comic Sans MS"/>
              </a:rPr>
              <a:t>S</a:t>
            </a:r>
            <a:r>
              <a:rPr sz="2400" spc="5" dirty="0">
                <a:latin typeface="Comic Sans MS"/>
                <a:cs typeface="Comic Sans MS"/>
              </a:rPr>
              <a:t>e</a:t>
            </a:r>
            <a:r>
              <a:rPr sz="2400" spc="-5" dirty="0">
                <a:latin typeface="Comic Sans MS"/>
                <a:cs typeface="Comic Sans MS"/>
              </a:rPr>
              <a:t>irin</a:t>
            </a:r>
            <a:r>
              <a:rPr sz="2400" dirty="0">
                <a:latin typeface="Comic Sans MS"/>
                <a:cs typeface="Comic Sans MS"/>
              </a:rPr>
              <a:t>g	</a:t>
            </a:r>
            <a:r>
              <a:rPr sz="2400" spc="-20" dirty="0">
                <a:latin typeface="Comic Sans MS"/>
                <a:cs typeface="Comic Sans MS"/>
              </a:rPr>
              <a:t>d</a:t>
            </a:r>
            <a:r>
              <a:rPr sz="2400" dirty="0">
                <a:latin typeface="Comic Sans MS"/>
                <a:cs typeface="Comic Sans MS"/>
              </a:rPr>
              <a:t>e</a:t>
            </a:r>
            <a:r>
              <a:rPr sz="2400" spc="5" dirty="0">
                <a:latin typeface="Comic Sans MS"/>
                <a:cs typeface="Comic Sans MS"/>
              </a:rPr>
              <a:t>n</a:t>
            </a:r>
            <a:r>
              <a:rPr sz="2400" dirty="0">
                <a:latin typeface="Comic Sans MS"/>
                <a:cs typeface="Comic Sans MS"/>
              </a:rPr>
              <a:t>g</a:t>
            </a:r>
            <a:r>
              <a:rPr sz="2400" spc="-10" dirty="0">
                <a:latin typeface="Comic Sans MS"/>
                <a:cs typeface="Comic Sans MS"/>
              </a:rPr>
              <a:t>a</a:t>
            </a:r>
            <a:r>
              <a:rPr sz="2400" dirty="0">
                <a:latin typeface="Comic Sans MS"/>
                <a:cs typeface="Comic Sans MS"/>
              </a:rPr>
              <a:t>n	</a:t>
            </a:r>
            <a:r>
              <a:rPr sz="2400" spc="-20" dirty="0">
                <a:latin typeface="Comic Sans MS"/>
                <a:cs typeface="Comic Sans MS"/>
              </a:rPr>
              <a:t>s</a:t>
            </a:r>
            <a:r>
              <a:rPr sz="2400" dirty="0">
                <a:latin typeface="Comic Sans MS"/>
                <a:cs typeface="Comic Sans MS"/>
              </a:rPr>
              <a:t>e</a:t>
            </a:r>
            <a:r>
              <a:rPr sz="2400" spc="-15" dirty="0">
                <a:latin typeface="Comic Sans MS"/>
                <a:cs typeface="Comic Sans MS"/>
              </a:rPr>
              <a:t>m</a:t>
            </a:r>
            <a:r>
              <a:rPr sz="2400" dirty="0">
                <a:latin typeface="Comic Sans MS"/>
                <a:cs typeface="Comic Sans MS"/>
              </a:rPr>
              <a:t>akin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69685" y="1645665"/>
            <a:ext cx="5277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65400" algn="l"/>
                <a:tab pos="4028440" algn="l"/>
              </a:tabLst>
            </a:pPr>
            <a:r>
              <a:rPr sz="2400" spc="-5" dirty="0">
                <a:latin typeface="Comic Sans MS"/>
                <a:cs typeface="Comic Sans MS"/>
              </a:rPr>
              <a:t>berkembangny</a:t>
            </a:r>
            <a:r>
              <a:rPr sz="2400" dirty="0">
                <a:latin typeface="Comic Sans MS"/>
                <a:cs typeface="Comic Sans MS"/>
              </a:rPr>
              <a:t>a	</a:t>
            </a:r>
            <a:r>
              <a:rPr sz="2400" spc="-5" dirty="0">
                <a:latin typeface="Comic Sans MS"/>
                <a:cs typeface="Comic Sans MS"/>
              </a:rPr>
              <a:t>indus</a:t>
            </a:r>
            <a:r>
              <a:rPr sz="2400" spc="-10" dirty="0">
                <a:latin typeface="Comic Sans MS"/>
                <a:cs typeface="Comic Sans MS"/>
              </a:rPr>
              <a:t>t</a:t>
            </a:r>
            <a:r>
              <a:rPr sz="2400" spc="-5" dirty="0">
                <a:latin typeface="Comic Sans MS"/>
                <a:cs typeface="Comic Sans MS"/>
              </a:rPr>
              <a:t>r</a:t>
            </a:r>
            <a:r>
              <a:rPr sz="2400" dirty="0">
                <a:latin typeface="Comic Sans MS"/>
                <a:cs typeface="Comic Sans MS"/>
              </a:rPr>
              <a:t>i	TIMEES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38199" y="2011425"/>
            <a:ext cx="9812655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985">
              <a:lnSpc>
                <a:spcPct val="150000"/>
              </a:lnSpc>
              <a:spcBef>
                <a:spcPts val="100"/>
              </a:spcBef>
              <a:tabLst>
                <a:tab pos="3856354" algn="l"/>
                <a:tab pos="6060440" algn="l"/>
                <a:tab pos="8148320" algn="l"/>
              </a:tabLst>
            </a:pPr>
            <a:r>
              <a:rPr sz="2400" spc="-5" dirty="0">
                <a:latin typeface="Comic Sans MS"/>
                <a:cs typeface="Comic Sans MS"/>
              </a:rPr>
              <a:t>(Tel</a:t>
            </a:r>
            <a:r>
              <a:rPr sz="2400" spc="5" dirty="0">
                <a:latin typeface="Comic Sans MS"/>
                <a:cs typeface="Comic Sans MS"/>
              </a:rPr>
              <a:t>e</a:t>
            </a:r>
            <a:r>
              <a:rPr sz="2400" dirty="0">
                <a:latin typeface="Comic Sans MS"/>
                <a:cs typeface="Comic Sans MS"/>
              </a:rPr>
              <a:t>com</a:t>
            </a:r>
            <a:r>
              <a:rPr sz="2400" spc="-10" dirty="0">
                <a:latin typeface="Comic Sans MS"/>
                <a:cs typeface="Comic Sans MS"/>
              </a:rPr>
              <a:t>m</a:t>
            </a:r>
            <a:r>
              <a:rPr sz="2400" dirty="0">
                <a:latin typeface="Comic Sans MS"/>
                <a:cs typeface="Comic Sans MS"/>
              </a:rPr>
              <a:t>unica</a:t>
            </a:r>
            <a:r>
              <a:rPr sz="2400" spc="-10" dirty="0">
                <a:latin typeface="Comic Sans MS"/>
                <a:cs typeface="Comic Sans MS"/>
              </a:rPr>
              <a:t>t</a:t>
            </a:r>
            <a:r>
              <a:rPr sz="2400" spc="-5" dirty="0">
                <a:latin typeface="Comic Sans MS"/>
                <a:cs typeface="Comic Sans MS"/>
              </a:rPr>
              <a:t>ions</a:t>
            </a:r>
            <a:r>
              <a:rPr sz="2400" dirty="0">
                <a:latin typeface="Comic Sans MS"/>
                <a:cs typeface="Comic Sans MS"/>
              </a:rPr>
              <a:t>,	</a:t>
            </a:r>
            <a:r>
              <a:rPr sz="2400" spc="-5" dirty="0">
                <a:latin typeface="Comic Sans MS"/>
                <a:cs typeface="Comic Sans MS"/>
              </a:rPr>
              <a:t>Informa</a:t>
            </a:r>
            <a:r>
              <a:rPr sz="2400" spc="-10" dirty="0">
                <a:latin typeface="Comic Sans MS"/>
                <a:cs typeface="Comic Sans MS"/>
              </a:rPr>
              <a:t>t</a:t>
            </a:r>
            <a:r>
              <a:rPr sz="2400" spc="-5" dirty="0">
                <a:latin typeface="Comic Sans MS"/>
                <a:cs typeface="Comic Sans MS"/>
              </a:rPr>
              <a:t>io</a:t>
            </a:r>
            <a:r>
              <a:rPr sz="2400" dirty="0">
                <a:latin typeface="Comic Sans MS"/>
                <a:cs typeface="Comic Sans MS"/>
              </a:rPr>
              <a:t>n	</a:t>
            </a:r>
            <a:r>
              <a:rPr sz="2400" spc="-5" dirty="0">
                <a:latin typeface="Comic Sans MS"/>
                <a:cs typeface="Comic Sans MS"/>
              </a:rPr>
              <a:t>t</a:t>
            </a:r>
            <a:r>
              <a:rPr sz="2400" spc="-15" dirty="0">
                <a:latin typeface="Comic Sans MS"/>
                <a:cs typeface="Comic Sans MS"/>
              </a:rPr>
              <a:t>e</a:t>
            </a:r>
            <a:r>
              <a:rPr sz="2400" dirty="0">
                <a:latin typeface="Comic Sans MS"/>
                <a:cs typeface="Comic Sans MS"/>
              </a:rPr>
              <a:t>c</a:t>
            </a:r>
            <a:r>
              <a:rPr sz="2400" spc="5" dirty="0">
                <a:latin typeface="Comic Sans MS"/>
                <a:cs typeface="Comic Sans MS"/>
              </a:rPr>
              <a:t>h</a:t>
            </a:r>
            <a:r>
              <a:rPr sz="2400" spc="-5" dirty="0">
                <a:latin typeface="Comic Sans MS"/>
                <a:cs typeface="Comic Sans MS"/>
              </a:rPr>
              <a:t>nology</a:t>
            </a:r>
            <a:r>
              <a:rPr sz="2400" dirty="0">
                <a:latin typeface="Comic Sans MS"/>
                <a:cs typeface="Comic Sans MS"/>
              </a:rPr>
              <a:t>,	Mu</a:t>
            </a:r>
            <a:r>
              <a:rPr sz="2400" spc="5" dirty="0">
                <a:latin typeface="Comic Sans MS"/>
                <a:cs typeface="Comic Sans MS"/>
              </a:rPr>
              <a:t>l</a:t>
            </a:r>
            <a:r>
              <a:rPr sz="2400" spc="-5" dirty="0">
                <a:latin typeface="Comic Sans MS"/>
                <a:cs typeface="Comic Sans MS"/>
              </a:rPr>
              <a:t>timedi</a:t>
            </a:r>
            <a:r>
              <a:rPr sz="2400" spc="-15" dirty="0">
                <a:latin typeface="Comic Sans MS"/>
                <a:cs typeface="Comic Sans MS"/>
              </a:rPr>
              <a:t>a</a:t>
            </a:r>
            <a:r>
              <a:rPr sz="2400" dirty="0">
                <a:latin typeface="Comic Sans MS"/>
                <a:cs typeface="Comic Sans MS"/>
              </a:rPr>
              <a:t>,  </a:t>
            </a:r>
            <a:r>
              <a:rPr sz="2400" spc="-5" dirty="0">
                <a:latin typeface="Comic Sans MS"/>
                <a:cs typeface="Comic Sans MS"/>
              </a:rPr>
              <a:t>Education </a:t>
            </a:r>
            <a:r>
              <a:rPr sz="2400" spc="-10" dirty="0">
                <a:latin typeface="Comic Sans MS"/>
                <a:cs typeface="Comic Sans MS"/>
              </a:rPr>
              <a:t>dan </a:t>
            </a:r>
            <a:r>
              <a:rPr sz="2400" spc="-5" dirty="0">
                <a:latin typeface="Comic Sans MS"/>
                <a:cs typeface="Comic Sans MS"/>
              </a:rPr>
              <a:t>Entertainment, </a:t>
            </a:r>
            <a:r>
              <a:rPr sz="2400" spc="-10" dirty="0">
                <a:latin typeface="Comic Sans MS"/>
                <a:cs typeface="Comic Sans MS"/>
              </a:rPr>
              <a:t>dan</a:t>
            </a:r>
            <a:r>
              <a:rPr sz="2400" spc="3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Security).</a:t>
            </a:r>
            <a:endParaRPr sz="2400">
              <a:latin typeface="Comic Sans MS"/>
              <a:cs typeface="Comic Sans MS"/>
            </a:endParaRPr>
          </a:p>
          <a:p>
            <a:pPr marL="355600" marR="7620" indent="-342900">
              <a:lnSpc>
                <a:spcPct val="150000"/>
              </a:lnSpc>
              <a:buFont typeface="Wingdings"/>
              <a:buChar char=""/>
              <a:tabLst>
                <a:tab pos="355600" algn="l"/>
                <a:tab pos="1242060" algn="l"/>
                <a:tab pos="2955290" algn="l"/>
                <a:tab pos="3733165" algn="l"/>
                <a:tab pos="5709920" algn="l"/>
                <a:tab pos="6882130" algn="l"/>
                <a:tab pos="8477885" algn="l"/>
                <a:tab pos="9113520" algn="l"/>
              </a:tabLst>
            </a:pPr>
            <a:r>
              <a:rPr sz="2400" dirty="0">
                <a:latin typeface="Comic Sans MS"/>
                <a:cs typeface="Comic Sans MS"/>
              </a:rPr>
              <a:t>Maka	p</a:t>
            </a:r>
            <a:r>
              <a:rPr sz="2400" spc="5" dirty="0">
                <a:latin typeface="Comic Sans MS"/>
                <a:cs typeface="Comic Sans MS"/>
              </a:rPr>
              <a:t>e</a:t>
            </a:r>
            <a:r>
              <a:rPr sz="2400" spc="-15" dirty="0">
                <a:latin typeface="Comic Sans MS"/>
                <a:cs typeface="Comic Sans MS"/>
              </a:rPr>
              <a:t>r</a:t>
            </a:r>
            <a:r>
              <a:rPr sz="2400" dirty="0">
                <a:latin typeface="Comic Sans MS"/>
                <a:cs typeface="Comic Sans MS"/>
              </a:rPr>
              <a:t>mi</a:t>
            </a:r>
            <a:r>
              <a:rPr sz="2400" spc="5" dirty="0">
                <a:latin typeface="Comic Sans MS"/>
                <a:cs typeface="Comic Sans MS"/>
              </a:rPr>
              <a:t>n</a:t>
            </a:r>
            <a:r>
              <a:rPr sz="2400" spc="-5" dirty="0">
                <a:latin typeface="Comic Sans MS"/>
                <a:cs typeface="Comic Sans MS"/>
              </a:rPr>
              <a:t>taa</a:t>
            </a:r>
            <a:r>
              <a:rPr sz="2400" dirty="0">
                <a:latin typeface="Comic Sans MS"/>
                <a:cs typeface="Comic Sans MS"/>
              </a:rPr>
              <a:t>n	ak</a:t>
            </a:r>
            <a:r>
              <a:rPr sz="2400" spc="-10" dirty="0">
                <a:latin typeface="Comic Sans MS"/>
                <a:cs typeface="Comic Sans MS"/>
              </a:rPr>
              <a:t>a</a:t>
            </a:r>
            <a:r>
              <a:rPr sz="2400" dirty="0">
                <a:latin typeface="Comic Sans MS"/>
                <a:cs typeface="Comic Sans MS"/>
              </a:rPr>
              <a:t>n	</a:t>
            </a:r>
            <a:r>
              <a:rPr sz="2400" spc="-5" dirty="0">
                <a:latin typeface="Comic Sans MS"/>
                <a:cs typeface="Comic Sans MS"/>
              </a:rPr>
              <a:t>ke</a:t>
            </a:r>
            <a:r>
              <a:rPr sz="2400" spc="-10" dirty="0">
                <a:latin typeface="Comic Sans MS"/>
                <a:cs typeface="Comic Sans MS"/>
              </a:rPr>
              <a:t>t</a:t>
            </a:r>
            <a:r>
              <a:rPr sz="2400" dirty="0">
                <a:latin typeface="Comic Sans MS"/>
                <a:cs typeface="Comic Sans MS"/>
              </a:rPr>
              <a:t>er</a:t>
            </a:r>
            <a:r>
              <a:rPr sz="2400" spc="-15" dirty="0">
                <a:latin typeface="Comic Sans MS"/>
                <a:cs typeface="Comic Sans MS"/>
              </a:rPr>
              <a:t>s</a:t>
            </a:r>
            <a:r>
              <a:rPr sz="2400" dirty="0">
                <a:latin typeface="Comic Sans MS"/>
                <a:cs typeface="Comic Sans MS"/>
              </a:rPr>
              <a:t>e</a:t>
            </a:r>
            <a:r>
              <a:rPr sz="2400" spc="-15" dirty="0">
                <a:latin typeface="Comic Sans MS"/>
                <a:cs typeface="Comic Sans MS"/>
              </a:rPr>
              <a:t>d</a:t>
            </a:r>
            <a:r>
              <a:rPr sz="2400" spc="-5" dirty="0">
                <a:latin typeface="Comic Sans MS"/>
                <a:cs typeface="Comic Sans MS"/>
              </a:rPr>
              <a:t>ia</a:t>
            </a:r>
            <a:r>
              <a:rPr sz="2400" spc="-15" dirty="0">
                <a:latin typeface="Comic Sans MS"/>
                <a:cs typeface="Comic Sans MS"/>
              </a:rPr>
              <a:t>a</a:t>
            </a:r>
            <a:r>
              <a:rPr sz="2400" dirty="0">
                <a:latin typeface="Comic Sans MS"/>
                <a:cs typeface="Comic Sans MS"/>
              </a:rPr>
              <a:t>n	layanan	</a:t>
            </a:r>
            <a:r>
              <a:rPr sz="2400" spc="-5" dirty="0">
                <a:latin typeface="Comic Sans MS"/>
                <a:cs typeface="Comic Sans MS"/>
              </a:rPr>
              <a:t>di</a:t>
            </a:r>
            <a:r>
              <a:rPr sz="2400" spc="-15" dirty="0">
                <a:latin typeface="Comic Sans MS"/>
                <a:cs typeface="Comic Sans MS"/>
              </a:rPr>
              <a:t>m</a:t>
            </a:r>
            <a:r>
              <a:rPr sz="2400" dirty="0">
                <a:latin typeface="Comic Sans MS"/>
                <a:cs typeface="Comic Sans MS"/>
              </a:rPr>
              <a:t>a</a:t>
            </a:r>
            <a:r>
              <a:rPr sz="2400" spc="10" dirty="0">
                <a:latin typeface="Comic Sans MS"/>
                <a:cs typeface="Comic Sans MS"/>
              </a:rPr>
              <a:t>n</a:t>
            </a:r>
            <a:r>
              <a:rPr sz="2400" dirty="0">
                <a:latin typeface="Comic Sans MS"/>
                <a:cs typeface="Comic Sans MS"/>
              </a:rPr>
              <a:t>apun	</a:t>
            </a:r>
            <a:r>
              <a:rPr sz="2400" spc="-10" dirty="0">
                <a:latin typeface="Comic Sans MS"/>
                <a:cs typeface="Comic Sans MS"/>
              </a:rPr>
              <a:t>da</a:t>
            </a:r>
            <a:r>
              <a:rPr sz="2400" dirty="0">
                <a:latin typeface="Comic Sans MS"/>
                <a:cs typeface="Comic Sans MS"/>
              </a:rPr>
              <a:t>n	</a:t>
            </a:r>
            <a:r>
              <a:rPr sz="2400" spc="-5" dirty="0">
                <a:latin typeface="Comic Sans MS"/>
                <a:cs typeface="Comic Sans MS"/>
              </a:rPr>
              <a:t>jenis  layanan apapun akan mendominasi pasar aplikasi</a:t>
            </a:r>
            <a:r>
              <a:rPr sz="2400" spc="4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web.</a:t>
            </a:r>
            <a:endParaRPr sz="24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Wingdings"/>
              <a:buChar char=""/>
              <a:tabLst>
                <a:tab pos="355600" algn="l"/>
                <a:tab pos="1249680" algn="l"/>
                <a:tab pos="2962910" algn="l"/>
                <a:tab pos="3876040" algn="l"/>
                <a:tab pos="6054090" algn="l"/>
                <a:tab pos="7244715" algn="l"/>
                <a:tab pos="7951470" algn="l"/>
                <a:tab pos="8736965" algn="l"/>
              </a:tabLst>
            </a:pPr>
            <a:r>
              <a:rPr sz="2400" dirty="0">
                <a:latin typeface="Comic Sans MS"/>
                <a:cs typeface="Comic Sans MS"/>
              </a:rPr>
              <a:t>Maka	</a:t>
            </a:r>
            <a:r>
              <a:rPr sz="2400" spc="-5" dirty="0">
                <a:latin typeface="Comic Sans MS"/>
                <a:cs typeface="Comic Sans MS"/>
              </a:rPr>
              <a:t>dib</a:t>
            </a:r>
            <a:r>
              <a:rPr sz="2400" spc="10" dirty="0">
                <a:latin typeface="Comic Sans MS"/>
                <a:cs typeface="Comic Sans MS"/>
              </a:rPr>
              <a:t>u</a:t>
            </a:r>
            <a:r>
              <a:rPr sz="2400" spc="-5" dirty="0">
                <a:latin typeface="Comic Sans MS"/>
                <a:cs typeface="Comic Sans MS"/>
              </a:rPr>
              <a:t>tuhka</a:t>
            </a:r>
            <a:r>
              <a:rPr sz="2400" dirty="0">
                <a:latin typeface="Comic Sans MS"/>
                <a:cs typeface="Comic Sans MS"/>
              </a:rPr>
              <a:t>n	s</a:t>
            </a:r>
            <a:r>
              <a:rPr sz="2400" spc="-10" dirty="0">
                <a:latin typeface="Comic Sans MS"/>
                <a:cs typeface="Comic Sans MS"/>
              </a:rPr>
              <a:t>u</a:t>
            </a:r>
            <a:r>
              <a:rPr sz="2400" dirty="0">
                <a:latin typeface="Comic Sans MS"/>
                <a:cs typeface="Comic Sans MS"/>
              </a:rPr>
              <a:t>a</a:t>
            </a:r>
            <a:r>
              <a:rPr sz="2400" spc="-10" dirty="0">
                <a:latin typeface="Comic Sans MS"/>
                <a:cs typeface="Comic Sans MS"/>
              </a:rPr>
              <a:t>t</a:t>
            </a:r>
            <a:r>
              <a:rPr sz="2400" dirty="0">
                <a:latin typeface="Comic Sans MS"/>
                <a:cs typeface="Comic Sans MS"/>
              </a:rPr>
              <a:t>u	penge</a:t>
            </a:r>
            <a:r>
              <a:rPr sz="2400" spc="-15" dirty="0">
                <a:latin typeface="Comic Sans MS"/>
                <a:cs typeface="Comic Sans MS"/>
              </a:rPr>
              <a:t>m</a:t>
            </a:r>
            <a:r>
              <a:rPr sz="2400" spc="-5" dirty="0">
                <a:latin typeface="Comic Sans MS"/>
                <a:cs typeface="Comic Sans MS"/>
              </a:rPr>
              <a:t>bang</a:t>
            </a:r>
            <a:r>
              <a:rPr sz="2400" spc="-15" dirty="0">
                <a:latin typeface="Comic Sans MS"/>
                <a:cs typeface="Comic Sans MS"/>
              </a:rPr>
              <a:t>a</a:t>
            </a:r>
            <a:r>
              <a:rPr sz="2400" dirty="0">
                <a:latin typeface="Comic Sans MS"/>
                <a:cs typeface="Comic Sans MS"/>
              </a:rPr>
              <a:t>n	a</a:t>
            </a:r>
            <a:r>
              <a:rPr sz="2400" spc="-10" dirty="0">
                <a:latin typeface="Comic Sans MS"/>
                <a:cs typeface="Comic Sans MS"/>
              </a:rPr>
              <a:t>p</a:t>
            </a:r>
            <a:r>
              <a:rPr sz="2400" dirty="0">
                <a:latin typeface="Comic Sans MS"/>
                <a:cs typeface="Comic Sans MS"/>
              </a:rPr>
              <a:t>lika</a:t>
            </a:r>
            <a:r>
              <a:rPr sz="2400" spc="-15" dirty="0">
                <a:latin typeface="Comic Sans MS"/>
                <a:cs typeface="Comic Sans MS"/>
              </a:rPr>
              <a:t>s</a:t>
            </a:r>
            <a:r>
              <a:rPr sz="2400" dirty="0">
                <a:latin typeface="Comic Sans MS"/>
                <a:cs typeface="Comic Sans MS"/>
              </a:rPr>
              <a:t>i	</a:t>
            </a:r>
            <a:r>
              <a:rPr sz="2400" spc="-5" dirty="0">
                <a:latin typeface="Comic Sans MS"/>
                <a:cs typeface="Comic Sans MS"/>
              </a:rPr>
              <a:t>we</a:t>
            </a:r>
            <a:r>
              <a:rPr sz="2400" dirty="0">
                <a:latin typeface="Comic Sans MS"/>
                <a:cs typeface="Comic Sans MS"/>
              </a:rPr>
              <a:t>b	y</a:t>
            </a:r>
            <a:r>
              <a:rPr sz="2400" spc="-10" dirty="0">
                <a:latin typeface="Comic Sans MS"/>
                <a:cs typeface="Comic Sans MS"/>
              </a:rPr>
              <a:t>a</a:t>
            </a:r>
            <a:r>
              <a:rPr sz="2400" spc="-5" dirty="0">
                <a:latin typeface="Comic Sans MS"/>
                <a:cs typeface="Comic Sans MS"/>
              </a:rPr>
              <a:t>n</a:t>
            </a:r>
            <a:r>
              <a:rPr sz="2400" dirty="0">
                <a:latin typeface="Comic Sans MS"/>
                <a:cs typeface="Comic Sans MS"/>
              </a:rPr>
              <a:t>g	</a:t>
            </a:r>
            <a:r>
              <a:rPr sz="2400" spc="-5" dirty="0">
                <a:latin typeface="Comic Sans MS"/>
                <a:cs typeface="Comic Sans MS"/>
              </a:rPr>
              <a:t>di</a:t>
            </a:r>
            <a:r>
              <a:rPr sz="2400" spc="-15" dirty="0">
                <a:latin typeface="Comic Sans MS"/>
                <a:cs typeface="Comic Sans MS"/>
              </a:rPr>
              <a:t>s</a:t>
            </a:r>
            <a:r>
              <a:rPr sz="2400" dirty="0">
                <a:latin typeface="Comic Sans MS"/>
                <a:cs typeface="Comic Sans MS"/>
              </a:rPr>
              <a:t>ebut</a:t>
            </a:r>
            <a:endParaRPr sz="2400">
              <a:latin typeface="Comic Sans MS"/>
              <a:cs typeface="Comic Sans MS"/>
            </a:endParaRPr>
          </a:p>
          <a:p>
            <a:pPr marL="355600">
              <a:lnSpc>
                <a:spcPct val="100000"/>
              </a:lnSpc>
              <a:spcBef>
                <a:spcPts val="1445"/>
              </a:spcBef>
            </a:pPr>
            <a:r>
              <a:rPr sz="2400" spc="-5" dirty="0">
                <a:latin typeface="Comic Sans MS"/>
                <a:cs typeface="Comic Sans MS"/>
              </a:rPr>
              <a:t>dengan </a:t>
            </a:r>
            <a:r>
              <a:rPr sz="2400" i="1" spc="-5" dirty="0">
                <a:latin typeface="Comic Sans MS"/>
                <a:cs typeface="Comic Sans MS"/>
              </a:rPr>
              <a:t>Semantic</a:t>
            </a:r>
            <a:r>
              <a:rPr sz="2400" i="1" spc="10" dirty="0">
                <a:latin typeface="Comic Sans MS"/>
                <a:cs typeface="Comic Sans MS"/>
              </a:rPr>
              <a:t> </a:t>
            </a:r>
            <a:r>
              <a:rPr sz="2400" i="1" dirty="0">
                <a:latin typeface="Comic Sans MS"/>
                <a:cs typeface="Comic Sans MS"/>
              </a:rPr>
              <a:t>Web</a:t>
            </a:r>
            <a:r>
              <a:rPr sz="2400" dirty="0">
                <a:latin typeface="Comic Sans MS"/>
                <a:cs typeface="Comic Sans MS"/>
              </a:rPr>
              <a:t>.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6255" y="842772"/>
            <a:ext cx="3382010" cy="58674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45"/>
              </a:spcBef>
            </a:pP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9.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Semantic</a:t>
            </a:r>
            <a:r>
              <a:rPr sz="3600" b="1" spc="-55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50" dirty="0">
                <a:solidFill>
                  <a:srgbClr val="7E5F00"/>
                </a:solidFill>
                <a:latin typeface="Calibri"/>
                <a:cs typeface="Calibri"/>
              </a:rPr>
              <a:t>Web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4741" y="1591923"/>
            <a:ext cx="9764395" cy="33178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marR="5715" indent="-342900" algn="just">
              <a:lnSpc>
                <a:spcPct val="150100"/>
              </a:lnSpc>
              <a:spcBef>
                <a:spcPts val="9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latin typeface="Comic Sans MS"/>
                <a:cs typeface="Comic Sans MS"/>
              </a:rPr>
              <a:t>Tujuan </a:t>
            </a:r>
            <a:r>
              <a:rPr sz="2400" spc="-5" dirty="0">
                <a:latin typeface="Comic Sans MS"/>
                <a:cs typeface="Comic Sans MS"/>
              </a:rPr>
              <a:t>Semantic </a:t>
            </a:r>
            <a:r>
              <a:rPr sz="2400" dirty="0">
                <a:latin typeface="Comic Sans MS"/>
                <a:cs typeface="Comic Sans MS"/>
              </a:rPr>
              <a:t>Web </a:t>
            </a:r>
            <a:r>
              <a:rPr sz="2400" spc="-5" dirty="0">
                <a:latin typeface="Comic Sans MS"/>
                <a:cs typeface="Comic Sans MS"/>
              </a:rPr>
              <a:t>adalah menyediakan informasi yang tidak  </a:t>
            </a:r>
            <a:r>
              <a:rPr sz="2400" dirty="0">
                <a:latin typeface="Comic Sans MS"/>
                <a:cs typeface="Comic Sans MS"/>
              </a:rPr>
              <a:t>hanya untuk </a:t>
            </a:r>
            <a:r>
              <a:rPr sz="2400" spc="-5" dirty="0">
                <a:latin typeface="Comic Sans MS"/>
                <a:cs typeface="Comic Sans MS"/>
              </a:rPr>
              <a:t>manusia, </a:t>
            </a:r>
            <a:r>
              <a:rPr sz="2400" spc="-10" dirty="0">
                <a:latin typeface="Comic Sans MS"/>
                <a:cs typeface="Comic Sans MS"/>
              </a:rPr>
              <a:t>tetapi juga </a:t>
            </a:r>
            <a:r>
              <a:rPr sz="2400" spc="-5" dirty="0">
                <a:latin typeface="Comic Sans MS"/>
                <a:cs typeface="Comic Sans MS"/>
              </a:rPr>
              <a:t>informasi </a:t>
            </a:r>
            <a:r>
              <a:rPr sz="2400" dirty="0">
                <a:latin typeface="Comic Sans MS"/>
                <a:cs typeface="Comic Sans MS"/>
              </a:rPr>
              <a:t>yang </a:t>
            </a:r>
            <a:r>
              <a:rPr sz="2400" spc="-5" dirty="0">
                <a:latin typeface="Comic Sans MS"/>
                <a:cs typeface="Comic Sans MS"/>
              </a:rPr>
              <a:t>bersifat </a:t>
            </a:r>
            <a:r>
              <a:rPr sz="2400" i="1" spc="-5" dirty="0">
                <a:latin typeface="Comic Sans MS"/>
                <a:cs typeface="Comic Sans MS"/>
              </a:rPr>
              <a:t>machine  readable form</a:t>
            </a:r>
            <a:r>
              <a:rPr sz="2400" spc="-5" dirty="0">
                <a:latin typeface="Comic Sans MS"/>
                <a:cs typeface="Comic Sans MS"/>
              </a:rPr>
              <a:t>.</a:t>
            </a:r>
            <a:endParaRPr sz="2400">
              <a:latin typeface="Comic Sans MS"/>
              <a:cs typeface="Comic Sans MS"/>
            </a:endParaRPr>
          </a:p>
          <a:p>
            <a:pPr marL="355600" marR="5080" indent="-342900" algn="just">
              <a:lnSpc>
                <a:spcPct val="150000"/>
              </a:lnSpc>
              <a:buFont typeface="Wingdings"/>
              <a:buChar char=""/>
              <a:tabLst>
                <a:tab pos="355600" algn="l"/>
              </a:tabLst>
            </a:pPr>
            <a:r>
              <a:rPr sz="2400" spc="-5" dirty="0">
                <a:latin typeface="Comic Sans MS"/>
                <a:cs typeface="Comic Sans MS"/>
              </a:rPr>
              <a:t>Semantic </a:t>
            </a:r>
            <a:r>
              <a:rPr sz="2400" dirty="0">
                <a:latin typeface="Comic Sans MS"/>
                <a:cs typeface="Comic Sans MS"/>
              </a:rPr>
              <a:t>Web </a:t>
            </a:r>
            <a:r>
              <a:rPr sz="2400" spc="-5" dirty="0">
                <a:latin typeface="Comic Sans MS"/>
                <a:cs typeface="Comic Sans MS"/>
              </a:rPr>
              <a:t>menyediakan suatu knowledge manegement </a:t>
            </a:r>
            <a:r>
              <a:rPr sz="2400" spc="-10" dirty="0">
                <a:latin typeface="Comic Sans MS"/>
                <a:cs typeface="Comic Sans MS"/>
              </a:rPr>
              <a:t>pada  </a:t>
            </a:r>
            <a:r>
              <a:rPr sz="2400" spc="-5" dirty="0">
                <a:latin typeface="Comic Sans MS"/>
                <a:cs typeface="Comic Sans MS"/>
              </a:rPr>
              <a:t>web baik dalam bentuk </a:t>
            </a:r>
            <a:r>
              <a:rPr sz="2400" dirty="0">
                <a:latin typeface="Comic Sans MS"/>
                <a:cs typeface="Comic Sans MS"/>
              </a:rPr>
              <a:t>link atau </a:t>
            </a:r>
            <a:r>
              <a:rPr sz="2400" spc="-5" dirty="0">
                <a:latin typeface="Comic Sans MS"/>
                <a:cs typeface="Comic Sans MS"/>
              </a:rPr>
              <a:t>konten </a:t>
            </a:r>
            <a:r>
              <a:rPr sz="2400" dirty="0">
                <a:latin typeface="Comic Sans MS"/>
                <a:cs typeface="Comic Sans MS"/>
              </a:rPr>
              <a:t>yang </a:t>
            </a:r>
            <a:r>
              <a:rPr sz="2400" spc="-5" dirty="0">
                <a:latin typeface="Comic Sans MS"/>
                <a:cs typeface="Comic Sans MS"/>
              </a:rPr>
              <a:t>dapat digunakan  kembali (</a:t>
            </a:r>
            <a:r>
              <a:rPr sz="2400" i="1" spc="-5" dirty="0">
                <a:latin typeface="Comic Sans MS"/>
                <a:cs typeface="Comic Sans MS"/>
              </a:rPr>
              <a:t>content syndication</a:t>
            </a:r>
            <a:r>
              <a:rPr sz="2400" spc="-5" dirty="0">
                <a:latin typeface="Comic Sans MS"/>
                <a:cs typeface="Comic Sans MS"/>
              </a:rPr>
              <a:t>).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6255" y="842772"/>
            <a:ext cx="2810510" cy="58674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45"/>
              </a:spcBef>
            </a:pP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Popular</a:t>
            </a:r>
            <a:r>
              <a:rPr sz="3600" b="1" spc="-2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Sites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5786" y="1689303"/>
            <a:ext cx="2586990" cy="37611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56565" indent="-44450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457200" algn="l"/>
              </a:tabLst>
            </a:pPr>
            <a:r>
              <a:rPr sz="3500" dirty="0">
                <a:latin typeface="Comic Sans MS"/>
                <a:cs typeface="Comic Sans MS"/>
              </a:rPr>
              <a:t>Google</a:t>
            </a:r>
            <a:endParaRPr sz="3500">
              <a:latin typeface="Comic Sans MS"/>
              <a:cs typeface="Comic Sans MS"/>
            </a:endParaRPr>
          </a:p>
          <a:p>
            <a:pPr marL="527050" indent="-514984">
              <a:lnSpc>
                <a:spcPct val="100000"/>
              </a:lnSpc>
              <a:buAutoNum type="arabicPeriod"/>
              <a:tabLst>
                <a:tab pos="527685" algn="l"/>
              </a:tabLst>
            </a:pPr>
            <a:r>
              <a:rPr sz="3500" spc="-5" dirty="0">
                <a:latin typeface="Comic Sans MS"/>
                <a:cs typeface="Comic Sans MS"/>
              </a:rPr>
              <a:t>You</a:t>
            </a:r>
            <a:r>
              <a:rPr sz="3500" spc="-35" dirty="0">
                <a:latin typeface="Comic Sans MS"/>
                <a:cs typeface="Comic Sans MS"/>
              </a:rPr>
              <a:t> </a:t>
            </a:r>
            <a:r>
              <a:rPr sz="3500" dirty="0">
                <a:latin typeface="Comic Sans MS"/>
                <a:cs typeface="Comic Sans MS"/>
              </a:rPr>
              <a:t>Tube</a:t>
            </a:r>
            <a:endParaRPr sz="3500">
              <a:latin typeface="Comic Sans MS"/>
              <a:cs typeface="Comic Sans MS"/>
            </a:endParaRPr>
          </a:p>
          <a:p>
            <a:pPr marL="527050" indent="-514984">
              <a:lnSpc>
                <a:spcPct val="100000"/>
              </a:lnSpc>
              <a:buAutoNum type="arabicPeriod"/>
              <a:tabLst>
                <a:tab pos="527685" algn="l"/>
              </a:tabLst>
            </a:pPr>
            <a:r>
              <a:rPr sz="3500" dirty="0">
                <a:latin typeface="Comic Sans MS"/>
                <a:cs typeface="Comic Sans MS"/>
              </a:rPr>
              <a:t>Facebook</a:t>
            </a:r>
            <a:endParaRPr sz="3500">
              <a:latin typeface="Comic Sans MS"/>
              <a:cs typeface="Comic Sans MS"/>
            </a:endParaRPr>
          </a:p>
          <a:p>
            <a:pPr marL="527685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3500" spc="-5" dirty="0">
                <a:latin typeface="Comic Sans MS"/>
                <a:cs typeface="Comic Sans MS"/>
              </a:rPr>
              <a:t>Yahoo</a:t>
            </a:r>
            <a:endParaRPr sz="3500">
              <a:latin typeface="Comic Sans MS"/>
              <a:cs typeface="Comic Sans MS"/>
            </a:endParaRPr>
          </a:p>
          <a:p>
            <a:pPr marL="527050" indent="-514984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27685" algn="l"/>
              </a:tabLst>
            </a:pPr>
            <a:r>
              <a:rPr sz="3500" dirty="0">
                <a:latin typeface="Comic Sans MS"/>
                <a:cs typeface="Comic Sans MS"/>
              </a:rPr>
              <a:t>Amazon</a:t>
            </a:r>
            <a:endParaRPr sz="3500">
              <a:latin typeface="Comic Sans MS"/>
              <a:cs typeface="Comic Sans MS"/>
            </a:endParaRPr>
          </a:p>
          <a:p>
            <a:pPr marL="527050" indent="-514984">
              <a:lnSpc>
                <a:spcPct val="100000"/>
              </a:lnSpc>
              <a:buAutoNum type="arabicPeriod"/>
              <a:tabLst>
                <a:tab pos="527685" algn="l"/>
              </a:tabLst>
            </a:pPr>
            <a:r>
              <a:rPr sz="3500" spc="-5" dirty="0">
                <a:latin typeface="Comic Sans MS"/>
                <a:cs typeface="Comic Sans MS"/>
              </a:rPr>
              <a:t>Wikipedia</a:t>
            </a:r>
            <a:endParaRPr sz="3500">
              <a:latin typeface="Comic Sans MS"/>
              <a:cs typeface="Comic Sans MS"/>
            </a:endParaRPr>
          </a:p>
          <a:p>
            <a:pPr marL="527685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3500" spc="5" dirty="0">
                <a:latin typeface="Comic Sans MS"/>
                <a:cs typeface="Comic Sans MS"/>
              </a:rPr>
              <a:t>MSN</a:t>
            </a:r>
            <a:endParaRPr sz="35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93894" y="1689303"/>
            <a:ext cx="2966720" cy="37611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105"/>
              </a:spcBef>
              <a:buAutoNum type="arabicPeriod" startAt="8"/>
              <a:tabLst>
                <a:tab pos="528320" algn="l"/>
              </a:tabLst>
            </a:pPr>
            <a:r>
              <a:rPr sz="3500" dirty="0">
                <a:latin typeface="Comic Sans MS"/>
                <a:cs typeface="Comic Sans MS"/>
              </a:rPr>
              <a:t>Bing</a:t>
            </a:r>
            <a:endParaRPr sz="3500">
              <a:latin typeface="Comic Sans MS"/>
              <a:cs typeface="Comic Sans MS"/>
            </a:endParaRPr>
          </a:p>
          <a:p>
            <a:pPr marL="527050" indent="-514984">
              <a:lnSpc>
                <a:spcPct val="100000"/>
              </a:lnSpc>
              <a:buAutoNum type="arabicPeriod" startAt="8"/>
              <a:tabLst>
                <a:tab pos="527685" algn="l"/>
              </a:tabLst>
            </a:pPr>
            <a:r>
              <a:rPr sz="3500" dirty="0">
                <a:latin typeface="Comic Sans MS"/>
                <a:cs typeface="Comic Sans MS"/>
              </a:rPr>
              <a:t>eBay</a:t>
            </a:r>
            <a:endParaRPr sz="3500">
              <a:latin typeface="Comic Sans MS"/>
              <a:cs typeface="Comic Sans MS"/>
            </a:endParaRPr>
          </a:p>
          <a:p>
            <a:pPr marL="727710" indent="-715645">
              <a:lnSpc>
                <a:spcPct val="100000"/>
              </a:lnSpc>
              <a:buAutoNum type="arabicPeriod" startAt="8"/>
              <a:tabLst>
                <a:tab pos="728345" algn="l"/>
              </a:tabLst>
            </a:pPr>
            <a:r>
              <a:rPr sz="3500" dirty="0">
                <a:latin typeface="Comic Sans MS"/>
                <a:cs typeface="Comic Sans MS"/>
              </a:rPr>
              <a:t>Twitter</a:t>
            </a:r>
            <a:endParaRPr sz="3500">
              <a:latin typeface="Comic Sans MS"/>
              <a:cs typeface="Comic Sans MS"/>
            </a:endParaRPr>
          </a:p>
          <a:p>
            <a:pPr marL="655955" indent="-643890">
              <a:lnSpc>
                <a:spcPct val="100000"/>
              </a:lnSpc>
              <a:buAutoNum type="arabicPeriod" startAt="8"/>
              <a:tabLst>
                <a:tab pos="656590" algn="l"/>
              </a:tabLst>
            </a:pPr>
            <a:r>
              <a:rPr sz="3500" dirty="0">
                <a:latin typeface="Comic Sans MS"/>
                <a:cs typeface="Comic Sans MS"/>
              </a:rPr>
              <a:t>WordPress</a:t>
            </a:r>
            <a:endParaRPr sz="3500">
              <a:latin typeface="Comic Sans MS"/>
              <a:cs typeface="Comic Sans MS"/>
            </a:endParaRPr>
          </a:p>
          <a:p>
            <a:pPr marL="728345" indent="-716280">
              <a:lnSpc>
                <a:spcPct val="100000"/>
              </a:lnSpc>
              <a:spcBef>
                <a:spcPts val="5"/>
              </a:spcBef>
              <a:buAutoNum type="arabicPeriod" startAt="8"/>
              <a:tabLst>
                <a:tab pos="728980" algn="l"/>
              </a:tabLst>
            </a:pPr>
            <a:r>
              <a:rPr sz="3500" dirty="0">
                <a:latin typeface="Comic Sans MS"/>
                <a:cs typeface="Comic Sans MS"/>
              </a:rPr>
              <a:t>LinkedIn</a:t>
            </a:r>
            <a:endParaRPr sz="3500">
              <a:latin typeface="Comic Sans MS"/>
              <a:cs typeface="Comic Sans MS"/>
            </a:endParaRPr>
          </a:p>
          <a:p>
            <a:pPr marL="727710" indent="-715645">
              <a:lnSpc>
                <a:spcPct val="100000"/>
              </a:lnSpc>
              <a:buAutoNum type="arabicPeriod" startAt="8"/>
              <a:tabLst>
                <a:tab pos="728345" algn="l"/>
              </a:tabLst>
            </a:pPr>
            <a:r>
              <a:rPr sz="3500" dirty="0">
                <a:latin typeface="Comic Sans MS"/>
                <a:cs typeface="Comic Sans MS"/>
              </a:rPr>
              <a:t>Microsoft</a:t>
            </a:r>
            <a:endParaRPr sz="3500">
              <a:latin typeface="Comic Sans MS"/>
              <a:cs typeface="Comic Sans MS"/>
            </a:endParaRPr>
          </a:p>
          <a:p>
            <a:pPr marL="727075" indent="-715010">
              <a:lnSpc>
                <a:spcPct val="100000"/>
              </a:lnSpc>
              <a:buAutoNum type="arabicPeriod" startAt="8"/>
              <a:tabLst>
                <a:tab pos="727710" algn="l"/>
              </a:tabLst>
            </a:pPr>
            <a:r>
              <a:rPr sz="3500" spc="5" dirty="0">
                <a:latin typeface="Comic Sans MS"/>
                <a:cs typeface="Comic Sans MS"/>
              </a:rPr>
              <a:t>Ask</a:t>
            </a:r>
            <a:endParaRPr sz="35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6255" y="842772"/>
            <a:ext cx="2810510" cy="58674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45"/>
              </a:spcBef>
            </a:pPr>
            <a:r>
              <a:rPr sz="3600" b="1" spc="-10" dirty="0">
                <a:solidFill>
                  <a:srgbClr val="7E5F00"/>
                </a:solidFill>
                <a:latin typeface="Calibri"/>
                <a:cs typeface="Calibri"/>
              </a:rPr>
              <a:t>Popular</a:t>
            </a:r>
            <a:r>
              <a:rPr sz="3600" b="1" spc="-2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15" dirty="0">
                <a:solidFill>
                  <a:srgbClr val="7E5F00"/>
                </a:solidFill>
                <a:latin typeface="Calibri"/>
                <a:cs typeface="Calibri"/>
              </a:rPr>
              <a:t>Sites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4741" y="1428830"/>
            <a:ext cx="8343900" cy="4026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  <a:tabLst>
                <a:tab pos="1974214" algn="l"/>
              </a:tabLst>
            </a:pPr>
            <a:r>
              <a:rPr sz="3500" dirty="0">
                <a:latin typeface="Comic Sans MS"/>
                <a:cs typeface="Comic Sans MS"/>
              </a:rPr>
              <a:t>Google	: </a:t>
            </a:r>
            <a:r>
              <a:rPr sz="3500" spc="-5" dirty="0">
                <a:latin typeface="Comic Sans MS"/>
                <a:cs typeface="Comic Sans MS"/>
              </a:rPr>
              <a:t>1.000.000.000 visitor/ </a:t>
            </a:r>
            <a:r>
              <a:rPr sz="3500" dirty="0">
                <a:latin typeface="Comic Sans MS"/>
                <a:cs typeface="Comic Sans MS"/>
              </a:rPr>
              <a:t>month  </a:t>
            </a:r>
            <a:r>
              <a:rPr sz="3500" spc="-5" dirty="0">
                <a:latin typeface="Comic Sans MS"/>
                <a:cs typeface="Comic Sans MS"/>
              </a:rPr>
              <a:t>YouTube </a:t>
            </a:r>
            <a:r>
              <a:rPr sz="3500" dirty="0">
                <a:latin typeface="Comic Sans MS"/>
                <a:cs typeface="Comic Sans MS"/>
              </a:rPr>
              <a:t>: </a:t>
            </a:r>
            <a:r>
              <a:rPr sz="3500" spc="-5" dirty="0">
                <a:latin typeface="Comic Sans MS"/>
                <a:cs typeface="Comic Sans MS"/>
              </a:rPr>
              <a:t>900.000.000 visitor/ </a:t>
            </a:r>
            <a:r>
              <a:rPr sz="3500" dirty="0">
                <a:latin typeface="Comic Sans MS"/>
                <a:cs typeface="Comic Sans MS"/>
              </a:rPr>
              <a:t>month  Facebook: </a:t>
            </a:r>
            <a:r>
              <a:rPr sz="3500" spc="-5" dirty="0">
                <a:latin typeface="Comic Sans MS"/>
                <a:cs typeface="Comic Sans MS"/>
              </a:rPr>
              <a:t>800.000.000 visitor/ </a:t>
            </a:r>
            <a:r>
              <a:rPr sz="3500" dirty="0">
                <a:latin typeface="Comic Sans MS"/>
                <a:cs typeface="Comic Sans MS"/>
              </a:rPr>
              <a:t>month  </a:t>
            </a:r>
            <a:r>
              <a:rPr sz="3500" spc="-5" dirty="0">
                <a:latin typeface="Comic Sans MS"/>
                <a:cs typeface="Comic Sans MS"/>
              </a:rPr>
              <a:t>Yahoo	</a:t>
            </a:r>
            <a:r>
              <a:rPr sz="3500" dirty="0">
                <a:latin typeface="Comic Sans MS"/>
                <a:cs typeface="Comic Sans MS"/>
              </a:rPr>
              <a:t>: 750.000 </a:t>
            </a:r>
            <a:r>
              <a:rPr sz="3500" spc="-5" dirty="0">
                <a:latin typeface="Comic Sans MS"/>
                <a:cs typeface="Comic Sans MS"/>
              </a:rPr>
              <a:t>visitor/ </a:t>
            </a:r>
            <a:r>
              <a:rPr sz="3500" dirty="0">
                <a:latin typeface="Comic Sans MS"/>
                <a:cs typeface="Comic Sans MS"/>
              </a:rPr>
              <a:t>month  Pinterest: </a:t>
            </a:r>
            <a:r>
              <a:rPr sz="3500" spc="-5" dirty="0">
                <a:latin typeface="Comic Sans MS"/>
                <a:cs typeface="Comic Sans MS"/>
              </a:rPr>
              <a:t>140.500.000 visitor/</a:t>
            </a:r>
            <a:r>
              <a:rPr sz="3500" spc="-40" dirty="0">
                <a:latin typeface="Comic Sans MS"/>
                <a:cs typeface="Comic Sans MS"/>
              </a:rPr>
              <a:t> </a:t>
            </a:r>
            <a:r>
              <a:rPr sz="3500" dirty="0">
                <a:latin typeface="Comic Sans MS"/>
                <a:cs typeface="Comic Sans MS"/>
              </a:rPr>
              <a:t>month</a:t>
            </a:r>
            <a:endParaRPr sz="35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0811" y="902208"/>
            <a:ext cx="3243580" cy="585470"/>
          </a:xfrm>
          <a:prstGeom prst="rect">
            <a:avLst/>
          </a:prstGeom>
          <a:ln w="76200">
            <a:solidFill>
              <a:srgbClr val="333E5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3760"/>
              </a:lnSpc>
            </a:pPr>
            <a:r>
              <a:rPr sz="3600" b="1" dirty="0">
                <a:solidFill>
                  <a:srgbClr val="EC7C30"/>
                </a:solidFill>
                <a:latin typeface="Calibri"/>
                <a:cs typeface="Calibri"/>
              </a:rPr>
              <a:t>Ada</a:t>
            </a:r>
            <a:r>
              <a:rPr sz="3600" b="1" spc="-35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3600" b="1" spc="-25" dirty="0">
                <a:solidFill>
                  <a:srgbClr val="EC7C30"/>
                </a:solidFill>
                <a:latin typeface="Calibri"/>
                <a:cs typeface="Calibri"/>
              </a:rPr>
              <a:t>Pertanyaan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64635" y="1598675"/>
            <a:ext cx="4953000" cy="495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5252085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spc="-50" dirty="0">
                <a:solidFill>
                  <a:srgbClr val="7E5F00"/>
                </a:solidFill>
                <a:latin typeface="Calibri"/>
                <a:cs typeface="Calibri"/>
              </a:rPr>
              <a:t>Web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Engineering</a:t>
            </a:r>
            <a:r>
              <a:rPr sz="3600" b="1" spc="1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Concepts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70647" y="2125979"/>
            <a:ext cx="4194048" cy="4194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64741" y="1475511"/>
            <a:ext cx="10087610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</a:pPr>
            <a:r>
              <a:rPr sz="2800" spc="-5" dirty="0">
                <a:solidFill>
                  <a:srgbClr val="006FC0"/>
                </a:solidFill>
                <a:latin typeface="Comic Sans MS"/>
                <a:cs typeface="Comic Sans MS"/>
              </a:rPr>
              <a:t>Aplikasi </a:t>
            </a:r>
            <a:r>
              <a:rPr sz="2800" spc="-10" dirty="0">
                <a:solidFill>
                  <a:srgbClr val="006FC0"/>
                </a:solidFill>
                <a:latin typeface="Comic Sans MS"/>
                <a:cs typeface="Comic Sans MS"/>
              </a:rPr>
              <a:t>web </a:t>
            </a:r>
            <a:r>
              <a:rPr sz="2800" spc="-5" dirty="0">
                <a:latin typeface="Comic Sans MS"/>
                <a:cs typeface="Comic Sans MS"/>
              </a:rPr>
              <a:t>yang dihasilkan oleh suatu rekayasa web </a:t>
            </a:r>
            <a:r>
              <a:rPr sz="2800" dirty="0">
                <a:latin typeface="Comic Sans MS"/>
                <a:cs typeface="Comic Sans MS"/>
              </a:rPr>
              <a:t>dapat  </a:t>
            </a:r>
            <a:r>
              <a:rPr sz="2800" spc="-10" dirty="0">
                <a:latin typeface="Comic Sans MS"/>
                <a:cs typeface="Comic Sans MS"/>
              </a:rPr>
              <a:t>didefinisikan </a:t>
            </a:r>
            <a:r>
              <a:rPr sz="2800" spc="-5" dirty="0">
                <a:latin typeface="Comic Sans MS"/>
                <a:cs typeface="Comic Sans MS"/>
              </a:rPr>
              <a:t>sebagai</a:t>
            </a:r>
            <a:r>
              <a:rPr sz="2800" spc="8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berikut:</a:t>
            </a:r>
            <a:endParaRPr sz="2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5694" y="2520442"/>
            <a:ext cx="3832225" cy="14884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9595"/>
              </a:lnSpc>
              <a:spcBef>
                <a:spcPts val="105"/>
              </a:spcBef>
            </a:pPr>
            <a:r>
              <a:rPr spc="455" dirty="0"/>
              <a:t>THANKS</a:t>
            </a:r>
          </a:p>
          <a:p>
            <a:pPr marL="165100">
              <a:lnSpc>
                <a:spcPts val="1914"/>
              </a:lnSpc>
            </a:pPr>
            <a:r>
              <a:rPr sz="1600" b="0" i="0" spc="-5" dirty="0">
                <a:solidFill>
                  <a:srgbClr val="FFFFFF"/>
                </a:solidFill>
                <a:latin typeface="Calibri"/>
                <a:cs typeface="Calibri"/>
              </a:rPr>
              <a:t>ANY </a:t>
            </a:r>
            <a:r>
              <a:rPr sz="1600" b="0" i="0" spc="-10" dirty="0">
                <a:solidFill>
                  <a:srgbClr val="FFFFFF"/>
                </a:solidFill>
                <a:latin typeface="Calibri"/>
                <a:cs typeface="Calibri"/>
              </a:rPr>
              <a:t>QUESTIONS?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88335" y="2543555"/>
            <a:ext cx="1388364" cy="1438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5252085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spc="-50" dirty="0">
                <a:solidFill>
                  <a:srgbClr val="7E5F00"/>
                </a:solidFill>
                <a:latin typeface="Calibri"/>
                <a:cs typeface="Calibri"/>
              </a:rPr>
              <a:t>Web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Engineering</a:t>
            </a:r>
            <a:r>
              <a:rPr sz="3600" b="1" spc="1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Concepts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3289" y="1537161"/>
            <a:ext cx="8988425" cy="4436110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2400" b="1" spc="-5" dirty="0">
                <a:latin typeface="Comic Sans MS"/>
                <a:cs typeface="Comic Sans MS"/>
              </a:rPr>
              <a:t>Aplikasi </a:t>
            </a:r>
            <a:r>
              <a:rPr sz="2400" b="1" dirty="0">
                <a:latin typeface="Comic Sans MS"/>
                <a:cs typeface="Comic Sans MS"/>
              </a:rPr>
              <a:t>web yang </a:t>
            </a:r>
            <a:r>
              <a:rPr sz="2400" b="1" spc="-5" dirty="0">
                <a:latin typeface="Comic Sans MS"/>
                <a:cs typeface="Comic Sans MS"/>
              </a:rPr>
              <a:t>dihasilkan </a:t>
            </a:r>
            <a:r>
              <a:rPr sz="2400" b="1" dirty="0">
                <a:latin typeface="Comic Sans MS"/>
                <a:cs typeface="Comic Sans MS"/>
              </a:rPr>
              <a:t>oleh </a:t>
            </a:r>
            <a:r>
              <a:rPr sz="2400" b="1" spc="-5" dirty="0">
                <a:latin typeface="Comic Sans MS"/>
                <a:cs typeface="Comic Sans MS"/>
              </a:rPr>
              <a:t>suatu rekayasa </a:t>
            </a:r>
            <a:r>
              <a:rPr sz="2400" b="1" spc="-10" dirty="0">
                <a:latin typeface="Comic Sans MS"/>
                <a:cs typeface="Comic Sans MS"/>
              </a:rPr>
              <a:t>web</a:t>
            </a:r>
            <a:r>
              <a:rPr sz="2400" b="1" spc="625" dirty="0">
                <a:latin typeface="Comic Sans MS"/>
                <a:cs typeface="Comic Sans MS"/>
              </a:rPr>
              <a:t> </a:t>
            </a:r>
            <a:r>
              <a:rPr sz="2400" b="1" spc="-5" dirty="0">
                <a:latin typeface="Comic Sans MS"/>
                <a:cs typeface="Comic Sans MS"/>
              </a:rPr>
              <a:t>dapat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b="1" spc="-5" dirty="0">
                <a:latin typeface="Comic Sans MS"/>
                <a:cs typeface="Comic Sans MS"/>
              </a:rPr>
              <a:t>didefinisikan </a:t>
            </a:r>
            <a:r>
              <a:rPr sz="2400" b="1" dirty="0">
                <a:latin typeface="Comic Sans MS"/>
                <a:cs typeface="Comic Sans MS"/>
              </a:rPr>
              <a:t>sebagai</a:t>
            </a:r>
            <a:r>
              <a:rPr sz="2400" b="1" spc="25" dirty="0">
                <a:latin typeface="Comic Sans MS"/>
                <a:cs typeface="Comic Sans MS"/>
              </a:rPr>
              <a:t> </a:t>
            </a:r>
            <a:r>
              <a:rPr sz="2400" b="1" spc="-5" dirty="0">
                <a:latin typeface="Comic Sans MS"/>
                <a:cs typeface="Comic Sans MS"/>
              </a:rPr>
              <a:t>berikut:</a:t>
            </a:r>
            <a:endParaRPr sz="2400">
              <a:latin typeface="Comic Sans MS"/>
              <a:cs typeface="Comic Sans MS"/>
            </a:endParaRPr>
          </a:p>
          <a:p>
            <a:pPr marL="469900" marR="6985" algn="just">
              <a:lnSpc>
                <a:spcPct val="150100"/>
              </a:lnSpc>
              <a:spcBef>
                <a:spcPts val="155"/>
              </a:spcBef>
            </a:pPr>
            <a:r>
              <a:rPr sz="1800" i="1" dirty="0">
                <a:latin typeface="Comic Sans MS"/>
                <a:cs typeface="Comic Sans MS"/>
              </a:rPr>
              <a:t>A Web </a:t>
            </a:r>
            <a:r>
              <a:rPr sz="1800" i="1" spc="-5" dirty="0">
                <a:latin typeface="Comic Sans MS"/>
                <a:cs typeface="Comic Sans MS"/>
              </a:rPr>
              <a:t>application is </a:t>
            </a:r>
            <a:r>
              <a:rPr sz="1800" i="1" dirty="0">
                <a:latin typeface="Comic Sans MS"/>
                <a:cs typeface="Comic Sans MS"/>
              </a:rPr>
              <a:t>a software system </a:t>
            </a:r>
            <a:r>
              <a:rPr sz="1800" i="1" spc="-5" dirty="0">
                <a:latin typeface="Comic Sans MS"/>
                <a:cs typeface="Comic Sans MS"/>
              </a:rPr>
              <a:t>based </a:t>
            </a:r>
            <a:r>
              <a:rPr sz="1800" i="1" dirty="0">
                <a:latin typeface="Comic Sans MS"/>
                <a:cs typeface="Comic Sans MS"/>
              </a:rPr>
              <a:t>on </a:t>
            </a:r>
            <a:r>
              <a:rPr sz="1800" i="1" spc="-5" dirty="0">
                <a:latin typeface="Comic Sans MS"/>
                <a:cs typeface="Comic Sans MS"/>
              </a:rPr>
              <a:t>technologies and standards </a:t>
            </a:r>
            <a:r>
              <a:rPr sz="1800" i="1" dirty="0">
                <a:latin typeface="Comic Sans MS"/>
                <a:cs typeface="Comic Sans MS"/>
              </a:rPr>
              <a:t>of  the World Wide Web Consortium (W3C) that provides Web </a:t>
            </a:r>
            <a:r>
              <a:rPr sz="1800" i="1" spc="-5" dirty="0">
                <a:latin typeface="Comic Sans MS"/>
                <a:cs typeface="Comic Sans MS"/>
              </a:rPr>
              <a:t>specific resources  such </a:t>
            </a:r>
            <a:r>
              <a:rPr sz="1800" i="1" dirty="0">
                <a:latin typeface="Comic Sans MS"/>
                <a:cs typeface="Comic Sans MS"/>
              </a:rPr>
              <a:t>as content and </a:t>
            </a:r>
            <a:r>
              <a:rPr sz="1800" i="1" spc="-5" dirty="0">
                <a:latin typeface="Comic Sans MS"/>
                <a:cs typeface="Comic Sans MS"/>
              </a:rPr>
              <a:t>services </a:t>
            </a:r>
            <a:r>
              <a:rPr sz="1800" i="1" dirty="0">
                <a:latin typeface="Comic Sans MS"/>
                <a:cs typeface="Comic Sans MS"/>
              </a:rPr>
              <a:t>through a user </a:t>
            </a:r>
            <a:r>
              <a:rPr sz="1800" i="1" spc="-5" dirty="0">
                <a:latin typeface="Comic Sans MS"/>
                <a:cs typeface="Comic Sans MS"/>
              </a:rPr>
              <a:t>interface, </a:t>
            </a:r>
            <a:r>
              <a:rPr sz="1800" i="1" dirty="0">
                <a:latin typeface="Comic Sans MS"/>
                <a:cs typeface="Comic Sans MS"/>
              </a:rPr>
              <a:t>the Web</a:t>
            </a:r>
            <a:r>
              <a:rPr sz="1800" i="1" spc="-90" dirty="0">
                <a:latin typeface="Comic Sans MS"/>
                <a:cs typeface="Comic Sans MS"/>
              </a:rPr>
              <a:t> </a:t>
            </a:r>
            <a:r>
              <a:rPr sz="1800" i="1" spc="-5" dirty="0">
                <a:latin typeface="Comic Sans MS"/>
                <a:cs typeface="Comic Sans MS"/>
              </a:rPr>
              <a:t>browser.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469900" marR="5080" algn="just">
              <a:lnSpc>
                <a:spcPct val="150000"/>
              </a:lnSpc>
            </a:pPr>
            <a:r>
              <a:rPr sz="1800" i="1" spc="-5" dirty="0">
                <a:latin typeface="Comic Sans MS"/>
                <a:cs typeface="Comic Sans MS"/>
              </a:rPr>
              <a:t>Sebuah aplikasi web </a:t>
            </a:r>
            <a:r>
              <a:rPr sz="1800" i="1" dirty="0">
                <a:latin typeface="Comic Sans MS"/>
                <a:cs typeface="Comic Sans MS"/>
              </a:rPr>
              <a:t>adalah suatu sistem software yang </a:t>
            </a:r>
            <a:r>
              <a:rPr sz="1800" i="1" spc="-10" dirty="0">
                <a:latin typeface="Comic Sans MS"/>
                <a:cs typeface="Comic Sans MS"/>
              </a:rPr>
              <a:t>berbasiskan </a:t>
            </a:r>
            <a:r>
              <a:rPr sz="1800" i="1" spc="-5" dirty="0">
                <a:latin typeface="Comic Sans MS"/>
                <a:cs typeface="Comic Sans MS"/>
              </a:rPr>
              <a:t>teknologi  dan standard dari konsorsium </a:t>
            </a:r>
            <a:r>
              <a:rPr sz="1800" i="1" dirty="0">
                <a:latin typeface="Comic Sans MS"/>
                <a:cs typeface="Comic Sans MS"/>
              </a:rPr>
              <a:t>world </a:t>
            </a:r>
            <a:r>
              <a:rPr sz="1800" i="1" spc="-5" dirty="0">
                <a:latin typeface="Comic Sans MS"/>
                <a:cs typeface="Comic Sans MS"/>
              </a:rPr>
              <a:t>wide web </a:t>
            </a:r>
            <a:r>
              <a:rPr sz="1800" i="1" dirty="0">
                <a:latin typeface="Comic Sans MS"/>
                <a:cs typeface="Comic Sans MS"/>
              </a:rPr>
              <a:t>(W3C) yang menyediakan </a:t>
            </a:r>
            <a:r>
              <a:rPr sz="1800" i="1" spc="-5" dirty="0">
                <a:latin typeface="Comic Sans MS"/>
                <a:cs typeface="Comic Sans MS"/>
              </a:rPr>
              <a:t>sumber  </a:t>
            </a:r>
            <a:r>
              <a:rPr sz="1800" i="1" dirty="0">
                <a:latin typeface="Comic Sans MS"/>
                <a:cs typeface="Comic Sans MS"/>
              </a:rPr>
              <a:t>yang </a:t>
            </a:r>
            <a:r>
              <a:rPr sz="1800" i="1" spc="-5" dirty="0">
                <a:latin typeface="Comic Sans MS"/>
                <a:cs typeface="Comic Sans MS"/>
              </a:rPr>
              <a:t>bersifat spesifik seperti konten </a:t>
            </a:r>
            <a:r>
              <a:rPr sz="1800" i="1" dirty="0">
                <a:latin typeface="Comic Sans MS"/>
                <a:cs typeface="Comic Sans MS"/>
              </a:rPr>
              <a:t>atau </a:t>
            </a:r>
            <a:r>
              <a:rPr sz="1800" i="1" spc="-5" dirty="0">
                <a:latin typeface="Comic Sans MS"/>
                <a:cs typeface="Comic Sans MS"/>
              </a:rPr>
              <a:t>layanan melalui sebuah </a:t>
            </a:r>
            <a:r>
              <a:rPr sz="1800" i="1" dirty="0">
                <a:latin typeface="Comic Sans MS"/>
                <a:cs typeface="Comic Sans MS"/>
              </a:rPr>
              <a:t>user  </a:t>
            </a:r>
            <a:r>
              <a:rPr sz="1800" i="1" spc="-5" dirty="0">
                <a:latin typeface="Comic Sans MS"/>
                <a:cs typeface="Comic Sans MS"/>
              </a:rPr>
              <a:t>interface </a:t>
            </a:r>
            <a:r>
              <a:rPr sz="1800" i="1" dirty="0">
                <a:latin typeface="Comic Sans MS"/>
                <a:cs typeface="Comic Sans MS"/>
              </a:rPr>
              <a:t>yang </a:t>
            </a:r>
            <a:r>
              <a:rPr sz="1800" i="1" spc="-5" dirty="0">
                <a:latin typeface="Comic Sans MS"/>
                <a:cs typeface="Comic Sans MS"/>
              </a:rPr>
              <a:t>disebut web</a:t>
            </a:r>
            <a:r>
              <a:rPr sz="1800" i="1" spc="-15" dirty="0">
                <a:latin typeface="Comic Sans MS"/>
                <a:cs typeface="Comic Sans MS"/>
              </a:rPr>
              <a:t> </a:t>
            </a:r>
            <a:r>
              <a:rPr sz="1800" i="1" spc="-5" dirty="0">
                <a:latin typeface="Comic Sans MS"/>
                <a:cs typeface="Comic Sans MS"/>
              </a:rPr>
              <a:t>browser.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5252085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065"/>
              </a:lnSpc>
            </a:pPr>
            <a:r>
              <a:rPr sz="3600" b="1" spc="-50" dirty="0">
                <a:solidFill>
                  <a:srgbClr val="7E5F00"/>
                </a:solidFill>
                <a:latin typeface="Calibri"/>
                <a:cs typeface="Calibri"/>
              </a:rPr>
              <a:t>Web </a:t>
            </a:r>
            <a:r>
              <a:rPr sz="3600" b="1" dirty="0">
                <a:solidFill>
                  <a:srgbClr val="7E5F00"/>
                </a:solidFill>
                <a:latin typeface="Calibri"/>
                <a:cs typeface="Calibri"/>
              </a:rPr>
              <a:t>Engineering</a:t>
            </a:r>
            <a:r>
              <a:rPr sz="3600" b="1" spc="10" dirty="0">
                <a:solidFill>
                  <a:srgbClr val="7E5F00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7E5F00"/>
                </a:solidFill>
                <a:latin typeface="Calibri"/>
                <a:cs typeface="Calibri"/>
              </a:rPr>
              <a:t>Concepts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4741" y="1643131"/>
            <a:ext cx="9849485" cy="4026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95"/>
              </a:spcBef>
            </a:pPr>
            <a:r>
              <a:rPr sz="2500" spc="-5" dirty="0">
                <a:solidFill>
                  <a:srgbClr val="006FC0"/>
                </a:solidFill>
                <a:latin typeface="Comic Sans MS"/>
                <a:cs typeface="Comic Sans MS"/>
              </a:rPr>
              <a:t>Web </a:t>
            </a:r>
            <a:r>
              <a:rPr sz="2500" dirty="0">
                <a:solidFill>
                  <a:srgbClr val="006FC0"/>
                </a:solidFill>
                <a:latin typeface="Comic Sans MS"/>
                <a:cs typeface="Comic Sans MS"/>
              </a:rPr>
              <a:t>Engineering </a:t>
            </a:r>
            <a:r>
              <a:rPr sz="2500" spc="-5" dirty="0">
                <a:latin typeface="Comic Sans MS"/>
                <a:cs typeface="Comic Sans MS"/>
              </a:rPr>
              <a:t>dapat </a:t>
            </a:r>
            <a:r>
              <a:rPr sz="2500" spc="-10" dirty="0">
                <a:latin typeface="Comic Sans MS"/>
                <a:cs typeface="Comic Sans MS"/>
              </a:rPr>
              <a:t>dikatakan </a:t>
            </a:r>
            <a:r>
              <a:rPr sz="2500" spc="-5" dirty="0">
                <a:latin typeface="Comic Sans MS"/>
                <a:cs typeface="Comic Sans MS"/>
              </a:rPr>
              <a:t>sebagai salah satu cabang  independen dari </a:t>
            </a:r>
            <a:r>
              <a:rPr sz="2500" spc="-10" dirty="0">
                <a:latin typeface="Comic Sans MS"/>
                <a:cs typeface="Comic Sans MS"/>
              </a:rPr>
              <a:t>rekayasa perangkat </a:t>
            </a:r>
            <a:r>
              <a:rPr sz="2500" spc="-5" dirty="0">
                <a:latin typeface="Comic Sans MS"/>
                <a:cs typeface="Comic Sans MS"/>
              </a:rPr>
              <a:t>lunak </a:t>
            </a:r>
            <a:r>
              <a:rPr sz="2500" spc="-10" dirty="0">
                <a:latin typeface="Comic Sans MS"/>
                <a:cs typeface="Comic Sans MS"/>
              </a:rPr>
              <a:t>(</a:t>
            </a:r>
            <a:r>
              <a:rPr sz="2500" i="1" spc="-10" dirty="0">
                <a:latin typeface="Comic Sans MS"/>
                <a:cs typeface="Comic Sans MS"/>
              </a:rPr>
              <a:t>software</a:t>
            </a:r>
            <a:r>
              <a:rPr sz="2500" i="1" spc="185" dirty="0">
                <a:latin typeface="Comic Sans MS"/>
                <a:cs typeface="Comic Sans MS"/>
              </a:rPr>
              <a:t> </a:t>
            </a:r>
            <a:r>
              <a:rPr sz="2500" i="1" spc="-5" dirty="0">
                <a:latin typeface="Comic Sans MS"/>
                <a:cs typeface="Comic Sans MS"/>
              </a:rPr>
              <a:t>engineering</a:t>
            </a:r>
            <a:r>
              <a:rPr sz="2500" spc="-5" dirty="0">
                <a:latin typeface="Comic Sans MS"/>
                <a:cs typeface="Comic Sans MS"/>
              </a:rPr>
              <a:t>).</a:t>
            </a:r>
            <a:endParaRPr sz="25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900">
              <a:latin typeface="Times New Roman"/>
              <a:cs typeface="Times New Roman"/>
            </a:endParaRPr>
          </a:p>
          <a:p>
            <a:pPr marL="12700" marR="5715" algn="just">
              <a:lnSpc>
                <a:spcPct val="150000"/>
              </a:lnSpc>
            </a:pPr>
            <a:r>
              <a:rPr sz="2500" i="1" dirty="0">
                <a:solidFill>
                  <a:srgbClr val="006FC0"/>
                </a:solidFill>
                <a:latin typeface="Comic Sans MS"/>
                <a:cs typeface="Comic Sans MS"/>
              </a:rPr>
              <a:t>Engineering </a:t>
            </a:r>
            <a:r>
              <a:rPr sz="2500" dirty="0">
                <a:latin typeface="Comic Sans MS"/>
                <a:cs typeface="Comic Sans MS"/>
              </a:rPr>
              <a:t>secara </a:t>
            </a:r>
            <a:r>
              <a:rPr sz="2500" spc="-5" dirty="0">
                <a:latin typeface="Comic Sans MS"/>
                <a:cs typeface="Comic Sans MS"/>
              </a:rPr>
              <a:t>umum berarti aplikasi praktis </a:t>
            </a:r>
            <a:r>
              <a:rPr sz="2500" spc="-10" dirty="0">
                <a:latin typeface="Comic Sans MS"/>
                <a:cs typeface="Comic Sans MS"/>
              </a:rPr>
              <a:t>dari </a:t>
            </a:r>
            <a:r>
              <a:rPr sz="2500" spc="-5" dirty="0">
                <a:latin typeface="Comic Sans MS"/>
                <a:cs typeface="Comic Sans MS"/>
              </a:rPr>
              <a:t>sains </a:t>
            </a:r>
            <a:r>
              <a:rPr sz="2500" dirty="0">
                <a:latin typeface="Comic Sans MS"/>
                <a:cs typeface="Comic Sans MS"/>
              </a:rPr>
              <a:t>untuk  </a:t>
            </a:r>
            <a:r>
              <a:rPr sz="2500" spc="-10" dirty="0">
                <a:latin typeface="Comic Sans MS"/>
                <a:cs typeface="Comic Sans MS"/>
              </a:rPr>
              <a:t>dunia </a:t>
            </a:r>
            <a:r>
              <a:rPr sz="2500" spc="-5" dirty="0">
                <a:latin typeface="Comic Sans MS"/>
                <a:cs typeface="Comic Sans MS"/>
              </a:rPr>
              <a:t>komersil atau industri </a:t>
            </a:r>
            <a:r>
              <a:rPr sz="2500" spc="-10" dirty="0">
                <a:latin typeface="Comic Sans MS"/>
                <a:cs typeface="Comic Sans MS"/>
              </a:rPr>
              <a:t>dengan tujuan </a:t>
            </a:r>
            <a:r>
              <a:rPr sz="2500" spc="-5" dirty="0">
                <a:latin typeface="Comic Sans MS"/>
                <a:cs typeface="Comic Sans MS"/>
              </a:rPr>
              <a:t>agar </a:t>
            </a:r>
            <a:r>
              <a:rPr sz="2500" dirty="0">
                <a:latin typeface="Comic Sans MS"/>
                <a:cs typeface="Comic Sans MS"/>
              </a:rPr>
              <a:t>perancangan  </a:t>
            </a:r>
            <a:r>
              <a:rPr sz="2500" spc="-5" dirty="0">
                <a:latin typeface="Comic Sans MS"/>
                <a:cs typeface="Comic Sans MS"/>
              </a:rPr>
              <a:t>aplikasi </a:t>
            </a:r>
            <a:r>
              <a:rPr sz="2500" dirty="0">
                <a:latin typeface="Comic Sans MS"/>
                <a:cs typeface="Comic Sans MS"/>
              </a:rPr>
              <a:t>menjadi lebih </a:t>
            </a:r>
            <a:r>
              <a:rPr sz="2500" spc="-10" dirty="0">
                <a:latin typeface="Comic Sans MS"/>
                <a:cs typeface="Comic Sans MS"/>
              </a:rPr>
              <a:t>baik </a:t>
            </a:r>
            <a:r>
              <a:rPr sz="2500" spc="-5" dirty="0">
                <a:latin typeface="Comic Sans MS"/>
                <a:cs typeface="Comic Sans MS"/>
              </a:rPr>
              <a:t>(lebih </a:t>
            </a:r>
            <a:r>
              <a:rPr sz="2500" dirty="0">
                <a:latin typeface="Comic Sans MS"/>
                <a:cs typeface="Comic Sans MS"/>
              </a:rPr>
              <a:t>cepat, </a:t>
            </a:r>
            <a:r>
              <a:rPr sz="2500" spc="-5" dirty="0">
                <a:latin typeface="Comic Sans MS"/>
                <a:cs typeface="Comic Sans MS"/>
              </a:rPr>
              <a:t>lebih </a:t>
            </a:r>
            <a:r>
              <a:rPr sz="2500" dirty="0">
                <a:latin typeface="Comic Sans MS"/>
                <a:cs typeface="Comic Sans MS"/>
              </a:rPr>
              <a:t>murah </a:t>
            </a:r>
            <a:r>
              <a:rPr sz="2500" spc="-10" dirty="0">
                <a:latin typeface="Comic Sans MS"/>
                <a:cs typeface="Comic Sans MS"/>
              </a:rPr>
              <a:t>atau </a:t>
            </a:r>
            <a:r>
              <a:rPr sz="2500" spc="-5" dirty="0">
                <a:latin typeface="Comic Sans MS"/>
                <a:cs typeface="Comic Sans MS"/>
              </a:rPr>
              <a:t>lebih  aman)</a:t>
            </a:r>
            <a:endParaRPr sz="25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5459095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235"/>
              </a:lnSpc>
            </a:pPr>
            <a:r>
              <a:rPr sz="3600" b="1" spc="-215" dirty="0">
                <a:solidFill>
                  <a:srgbClr val="7E5F00"/>
                </a:solidFill>
                <a:latin typeface="Lucida Sans"/>
                <a:cs typeface="Lucida Sans"/>
              </a:rPr>
              <a:t>Characteristic </a:t>
            </a:r>
            <a:r>
              <a:rPr sz="3600" b="1" spc="-345" dirty="0">
                <a:solidFill>
                  <a:srgbClr val="7E5F00"/>
                </a:solidFill>
                <a:latin typeface="Lucida Sans"/>
                <a:cs typeface="Lucida Sans"/>
              </a:rPr>
              <a:t>of </a:t>
            </a:r>
            <a:r>
              <a:rPr sz="3600" b="1" spc="-275" dirty="0">
                <a:solidFill>
                  <a:srgbClr val="7E5F00"/>
                </a:solidFill>
                <a:latin typeface="Lucida Sans"/>
                <a:cs typeface="Lucida Sans"/>
              </a:rPr>
              <a:t>Web</a:t>
            </a:r>
            <a:r>
              <a:rPr sz="3600" b="1" spc="-110" dirty="0">
                <a:solidFill>
                  <a:srgbClr val="7E5F00"/>
                </a:solidFill>
                <a:latin typeface="Lucida Sans"/>
                <a:cs typeface="Lucida Sans"/>
              </a:rPr>
              <a:t> </a:t>
            </a:r>
            <a:r>
              <a:rPr sz="3600" b="1" spc="-400" dirty="0">
                <a:solidFill>
                  <a:srgbClr val="7E5F00"/>
                </a:solidFill>
                <a:latin typeface="Lucida Sans"/>
                <a:cs typeface="Lucida Sans"/>
              </a:rPr>
              <a:t>App</a:t>
            </a:r>
            <a:endParaRPr sz="360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5644" y="1591923"/>
            <a:ext cx="10373360" cy="52508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  <a:tabLst>
                <a:tab pos="1288415" algn="l"/>
                <a:tab pos="2012314" algn="l"/>
                <a:tab pos="3699510" algn="l"/>
                <a:tab pos="5182870" algn="l"/>
                <a:tab pos="7303134" algn="l"/>
                <a:tab pos="8105775" algn="l"/>
                <a:tab pos="9070975" algn="l"/>
              </a:tabLst>
            </a:pPr>
            <a:r>
              <a:rPr sz="2400" spc="-5" dirty="0">
                <a:latin typeface="Comic Sans MS"/>
                <a:cs typeface="Comic Sans MS"/>
              </a:rPr>
              <a:t>Aplika</a:t>
            </a:r>
            <a:r>
              <a:rPr sz="2400" spc="-10" dirty="0">
                <a:latin typeface="Comic Sans MS"/>
                <a:cs typeface="Comic Sans MS"/>
              </a:rPr>
              <a:t>s</a:t>
            </a:r>
            <a:r>
              <a:rPr sz="2400" dirty="0">
                <a:latin typeface="Comic Sans MS"/>
                <a:cs typeface="Comic Sans MS"/>
              </a:rPr>
              <a:t>i	</a:t>
            </a:r>
            <a:r>
              <a:rPr sz="2400" spc="-5" dirty="0">
                <a:latin typeface="Comic Sans MS"/>
                <a:cs typeface="Comic Sans MS"/>
              </a:rPr>
              <a:t>w</a:t>
            </a:r>
            <a:r>
              <a:rPr sz="2400" dirty="0">
                <a:latin typeface="Comic Sans MS"/>
                <a:cs typeface="Comic Sans MS"/>
              </a:rPr>
              <a:t>eb	memp</a:t>
            </a:r>
            <a:r>
              <a:rPr sz="2400" spc="-20" dirty="0">
                <a:latin typeface="Comic Sans MS"/>
                <a:cs typeface="Comic Sans MS"/>
              </a:rPr>
              <a:t>u</a:t>
            </a:r>
            <a:r>
              <a:rPr sz="2400" spc="-5" dirty="0">
                <a:latin typeface="Comic Sans MS"/>
                <a:cs typeface="Comic Sans MS"/>
              </a:rPr>
              <a:t>nya</a:t>
            </a:r>
            <a:r>
              <a:rPr sz="2400" dirty="0">
                <a:latin typeface="Comic Sans MS"/>
                <a:cs typeface="Comic Sans MS"/>
              </a:rPr>
              <a:t>i	</a:t>
            </a:r>
            <a:r>
              <a:rPr sz="2400" spc="-5" dirty="0">
                <a:latin typeface="Comic Sans MS"/>
                <a:cs typeface="Comic Sans MS"/>
              </a:rPr>
              <a:t>beber</a:t>
            </a:r>
            <a:r>
              <a:rPr sz="2400" spc="-15" dirty="0">
                <a:latin typeface="Comic Sans MS"/>
                <a:cs typeface="Comic Sans MS"/>
              </a:rPr>
              <a:t>a</a:t>
            </a:r>
            <a:r>
              <a:rPr sz="2400" dirty="0">
                <a:latin typeface="Comic Sans MS"/>
                <a:cs typeface="Comic Sans MS"/>
              </a:rPr>
              <a:t>pa	</a:t>
            </a:r>
            <a:r>
              <a:rPr sz="2400" spc="-5" dirty="0">
                <a:latin typeface="Comic Sans MS"/>
                <a:cs typeface="Comic Sans MS"/>
              </a:rPr>
              <a:t>kar</a:t>
            </a:r>
            <a:r>
              <a:rPr sz="2400" spc="-10" dirty="0">
                <a:latin typeface="Comic Sans MS"/>
                <a:cs typeface="Comic Sans MS"/>
              </a:rPr>
              <a:t>a</a:t>
            </a:r>
            <a:r>
              <a:rPr sz="2400" spc="-5" dirty="0">
                <a:latin typeface="Comic Sans MS"/>
                <a:cs typeface="Comic Sans MS"/>
              </a:rPr>
              <a:t>kteristi</a:t>
            </a:r>
            <a:r>
              <a:rPr sz="2400" spc="-10" dirty="0">
                <a:latin typeface="Comic Sans MS"/>
                <a:cs typeface="Comic Sans MS"/>
              </a:rPr>
              <a:t>k</a:t>
            </a:r>
            <a:r>
              <a:rPr sz="2400" dirty="0">
                <a:latin typeface="Comic Sans MS"/>
                <a:cs typeface="Comic Sans MS"/>
              </a:rPr>
              <a:t>,	y</a:t>
            </a:r>
            <a:r>
              <a:rPr sz="2400" spc="-10" dirty="0">
                <a:latin typeface="Comic Sans MS"/>
                <a:cs typeface="Comic Sans MS"/>
              </a:rPr>
              <a:t>a</a:t>
            </a:r>
            <a:r>
              <a:rPr sz="2400" spc="-5" dirty="0">
                <a:latin typeface="Comic Sans MS"/>
                <a:cs typeface="Comic Sans MS"/>
              </a:rPr>
              <a:t>n</a:t>
            </a:r>
            <a:r>
              <a:rPr sz="2400" dirty="0">
                <a:latin typeface="Comic Sans MS"/>
                <a:cs typeface="Comic Sans MS"/>
              </a:rPr>
              <a:t>g	</a:t>
            </a:r>
            <a:r>
              <a:rPr sz="2400" spc="-5" dirty="0">
                <a:latin typeface="Comic Sans MS"/>
                <a:cs typeface="Comic Sans MS"/>
              </a:rPr>
              <a:t>d</a:t>
            </a:r>
            <a:r>
              <a:rPr sz="2400" spc="-15" dirty="0">
                <a:latin typeface="Comic Sans MS"/>
                <a:cs typeface="Comic Sans MS"/>
              </a:rPr>
              <a:t>a</a:t>
            </a:r>
            <a:r>
              <a:rPr sz="2400" dirty="0">
                <a:latin typeface="Comic Sans MS"/>
                <a:cs typeface="Comic Sans MS"/>
              </a:rPr>
              <a:t>pat	</a:t>
            </a:r>
            <a:r>
              <a:rPr sz="2400" spc="-5" dirty="0">
                <a:latin typeface="Comic Sans MS"/>
                <a:cs typeface="Comic Sans MS"/>
              </a:rPr>
              <a:t>diur</a:t>
            </a:r>
            <a:r>
              <a:rPr sz="2400" spc="-15" dirty="0">
                <a:latin typeface="Comic Sans MS"/>
                <a:cs typeface="Comic Sans MS"/>
              </a:rPr>
              <a:t>a</a:t>
            </a:r>
            <a:r>
              <a:rPr sz="2400" spc="-5" dirty="0">
                <a:latin typeface="Comic Sans MS"/>
                <a:cs typeface="Comic Sans MS"/>
              </a:rPr>
              <a:t>ikan  sebagai berikut: (</a:t>
            </a:r>
            <a:r>
              <a:rPr sz="2400" b="1" spc="-5" dirty="0">
                <a:latin typeface="Comic Sans MS"/>
                <a:cs typeface="Comic Sans MS"/>
              </a:rPr>
              <a:t>Suh ,Woojong,</a:t>
            </a:r>
            <a:r>
              <a:rPr sz="2400" b="1" spc="-30" dirty="0">
                <a:latin typeface="Comic Sans MS"/>
                <a:cs typeface="Comic Sans MS"/>
              </a:rPr>
              <a:t> </a:t>
            </a:r>
            <a:r>
              <a:rPr sz="2400" b="1" spc="-5" dirty="0">
                <a:latin typeface="Comic Sans MS"/>
                <a:cs typeface="Comic Sans MS"/>
              </a:rPr>
              <a:t>2005</a:t>
            </a:r>
            <a:r>
              <a:rPr sz="2400" spc="-5" dirty="0">
                <a:latin typeface="Comic Sans MS"/>
                <a:cs typeface="Comic Sans MS"/>
              </a:rPr>
              <a:t>):</a:t>
            </a:r>
            <a:endParaRPr sz="24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50000"/>
              </a:lnSpc>
              <a:spcBef>
                <a:spcPts val="5"/>
              </a:spcBef>
              <a:buFont typeface="Wingdings"/>
              <a:buChar char=""/>
              <a:tabLst>
                <a:tab pos="356235" algn="l"/>
              </a:tabLst>
            </a:pPr>
            <a:r>
              <a:rPr sz="2000" i="1" spc="-5" dirty="0">
                <a:latin typeface="Comic Sans MS"/>
                <a:cs typeface="Comic Sans MS"/>
              </a:rPr>
              <a:t>Aplikasi web cendrung terus </a:t>
            </a:r>
            <a:r>
              <a:rPr sz="2000" i="1" dirty="0">
                <a:latin typeface="Comic Sans MS"/>
                <a:cs typeface="Comic Sans MS"/>
              </a:rPr>
              <a:t>meningkat</a:t>
            </a:r>
            <a:r>
              <a:rPr sz="2000" dirty="0">
                <a:latin typeface="Comic Sans MS"/>
                <a:cs typeface="Comic Sans MS"/>
              </a:rPr>
              <a:t>, </a:t>
            </a:r>
            <a:r>
              <a:rPr sz="2000" spc="-5" dirty="0">
                <a:latin typeface="Comic Sans MS"/>
                <a:cs typeface="Comic Sans MS"/>
              </a:rPr>
              <a:t>dalam arti kata </a:t>
            </a:r>
            <a:r>
              <a:rPr sz="2000" spc="-10" dirty="0">
                <a:latin typeface="Comic Sans MS"/>
                <a:cs typeface="Comic Sans MS"/>
              </a:rPr>
              <a:t>bahwa, </a:t>
            </a:r>
            <a:r>
              <a:rPr sz="2000" dirty="0">
                <a:latin typeface="Comic Sans MS"/>
                <a:cs typeface="Comic Sans MS"/>
              </a:rPr>
              <a:t>pengembangan  </a:t>
            </a:r>
            <a:r>
              <a:rPr sz="2000" spc="-5" dirty="0">
                <a:latin typeface="Comic Sans MS"/>
                <a:cs typeface="Comic Sans MS"/>
              </a:rPr>
              <a:t>aplikasi web baru akan terealisasi pada saat aplikasi tersebut</a:t>
            </a:r>
            <a:r>
              <a:rPr sz="2000" spc="15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diimplementasikan.</a:t>
            </a:r>
            <a:endParaRPr sz="20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"/>
            </a:pPr>
            <a:endParaRPr sz="31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50000"/>
              </a:lnSpc>
              <a:buFont typeface="Wingdings"/>
              <a:buChar char=""/>
              <a:tabLst>
                <a:tab pos="356235" algn="l"/>
              </a:tabLst>
            </a:pPr>
            <a:r>
              <a:rPr sz="2000" i="1" spc="-5" dirty="0">
                <a:latin typeface="Comic Sans MS"/>
                <a:cs typeface="Comic Sans MS"/>
              </a:rPr>
              <a:t>Aplikasi web berbeda dengan Software Aplikasi. </a:t>
            </a:r>
            <a:r>
              <a:rPr sz="2000" spc="-5" dirty="0">
                <a:latin typeface="Comic Sans MS"/>
                <a:cs typeface="Comic Sans MS"/>
              </a:rPr>
              <a:t>Kontennya terdiri dari berbagai  bentuk dan format data seperti </a:t>
            </a:r>
            <a:r>
              <a:rPr sz="2000" dirty="0">
                <a:latin typeface="Comic Sans MS"/>
                <a:cs typeface="Comic Sans MS"/>
              </a:rPr>
              <a:t>Teks, grafis, </a:t>
            </a:r>
            <a:r>
              <a:rPr sz="2000" spc="-5" dirty="0">
                <a:latin typeface="Comic Sans MS"/>
                <a:cs typeface="Comic Sans MS"/>
              </a:rPr>
              <a:t>image, </a:t>
            </a:r>
            <a:r>
              <a:rPr sz="2000" dirty="0">
                <a:latin typeface="Comic Sans MS"/>
                <a:cs typeface="Comic Sans MS"/>
              </a:rPr>
              <a:t>audio, </a:t>
            </a:r>
            <a:r>
              <a:rPr sz="2000" spc="-5" dirty="0">
                <a:latin typeface="Comic Sans MS"/>
                <a:cs typeface="Comic Sans MS"/>
              </a:rPr>
              <a:t>video yang diintegrasikan  </a:t>
            </a:r>
            <a:r>
              <a:rPr sz="2000" dirty="0">
                <a:latin typeface="Comic Sans MS"/>
                <a:cs typeface="Comic Sans MS"/>
              </a:rPr>
              <a:t>oleh pemrosesan </a:t>
            </a:r>
            <a:r>
              <a:rPr sz="2000" spc="-5" dirty="0">
                <a:latin typeface="Comic Sans MS"/>
                <a:cs typeface="Comic Sans MS"/>
              </a:rPr>
              <a:t>prosedural (web programming), metoda yang digunakan dalam  </a:t>
            </a:r>
            <a:r>
              <a:rPr sz="2000" dirty="0">
                <a:latin typeface="Comic Sans MS"/>
                <a:cs typeface="Comic Sans MS"/>
              </a:rPr>
              <a:t>menampilkan </a:t>
            </a:r>
            <a:r>
              <a:rPr sz="2000" spc="-5" dirty="0">
                <a:latin typeface="Comic Sans MS"/>
                <a:cs typeface="Comic Sans MS"/>
              </a:rPr>
              <a:t>dan </a:t>
            </a:r>
            <a:r>
              <a:rPr sz="2000" dirty="0">
                <a:latin typeface="Comic Sans MS"/>
                <a:cs typeface="Comic Sans MS"/>
              </a:rPr>
              <a:t>mengatur </a:t>
            </a:r>
            <a:r>
              <a:rPr sz="2000" spc="-5" dirty="0">
                <a:latin typeface="Comic Sans MS"/>
                <a:cs typeface="Comic Sans MS"/>
              </a:rPr>
              <a:t>konten tersebut akan berdampak terhadap waktu respon  dari </a:t>
            </a:r>
            <a:r>
              <a:rPr sz="2000" dirty="0">
                <a:latin typeface="Comic Sans MS"/>
                <a:cs typeface="Comic Sans MS"/>
              </a:rPr>
              <a:t>sistem.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5486400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235"/>
              </a:lnSpc>
            </a:pPr>
            <a:r>
              <a:rPr sz="3600" b="1" spc="-215" dirty="0">
                <a:solidFill>
                  <a:srgbClr val="7E5F00"/>
                </a:solidFill>
                <a:latin typeface="Lucida Sans"/>
                <a:cs typeface="Lucida Sans"/>
              </a:rPr>
              <a:t>Characteristic </a:t>
            </a:r>
            <a:r>
              <a:rPr sz="3600" b="1" spc="-345" dirty="0">
                <a:solidFill>
                  <a:srgbClr val="7E5F00"/>
                </a:solidFill>
                <a:latin typeface="Lucida Sans"/>
                <a:cs typeface="Lucida Sans"/>
              </a:rPr>
              <a:t>of </a:t>
            </a:r>
            <a:r>
              <a:rPr sz="3600" b="1" spc="-275" dirty="0">
                <a:solidFill>
                  <a:srgbClr val="7E5F00"/>
                </a:solidFill>
                <a:latin typeface="Lucida Sans"/>
                <a:cs typeface="Lucida Sans"/>
              </a:rPr>
              <a:t>Web</a:t>
            </a:r>
            <a:r>
              <a:rPr sz="3600" b="1" spc="-110" dirty="0">
                <a:solidFill>
                  <a:srgbClr val="7E5F00"/>
                </a:solidFill>
                <a:latin typeface="Lucida Sans"/>
                <a:cs typeface="Lucida Sans"/>
              </a:rPr>
              <a:t> </a:t>
            </a:r>
            <a:r>
              <a:rPr sz="3600" b="1" spc="-400" dirty="0">
                <a:solidFill>
                  <a:srgbClr val="7E5F00"/>
                </a:solidFill>
                <a:latin typeface="Lucida Sans"/>
                <a:cs typeface="Lucida Sans"/>
              </a:rPr>
              <a:t>App</a:t>
            </a:r>
            <a:endParaRPr sz="360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4741" y="1598935"/>
            <a:ext cx="10374630" cy="4552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50100"/>
              </a:lnSpc>
              <a:spcBef>
                <a:spcPts val="95"/>
              </a:spcBef>
            </a:pPr>
            <a:r>
              <a:rPr sz="2200" spc="-10" dirty="0">
                <a:latin typeface="Comic Sans MS"/>
                <a:cs typeface="Comic Sans MS"/>
              </a:rPr>
              <a:t>Aplikasi </a:t>
            </a:r>
            <a:r>
              <a:rPr sz="2200" spc="-5" dirty="0">
                <a:latin typeface="Comic Sans MS"/>
                <a:cs typeface="Comic Sans MS"/>
              </a:rPr>
              <a:t>web ditujukan untuk digunakan oleh komunitas user yang besar,  </a:t>
            </a:r>
            <a:r>
              <a:rPr sz="2200" spc="-10" dirty="0">
                <a:latin typeface="Comic Sans MS"/>
                <a:cs typeface="Comic Sans MS"/>
              </a:rPr>
              <a:t>beragam </a:t>
            </a:r>
            <a:r>
              <a:rPr sz="2200" spc="-5" dirty="0">
                <a:latin typeface="Comic Sans MS"/>
                <a:cs typeface="Comic Sans MS"/>
              </a:rPr>
              <a:t>dan </a:t>
            </a:r>
            <a:r>
              <a:rPr sz="2200" dirty="0">
                <a:latin typeface="Comic Sans MS"/>
                <a:cs typeface="Comic Sans MS"/>
              </a:rPr>
              <a:t>sejumlah </a:t>
            </a:r>
            <a:r>
              <a:rPr sz="2200" spc="-5" dirty="0">
                <a:latin typeface="Comic Sans MS"/>
                <a:cs typeface="Comic Sans MS"/>
              </a:rPr>
              <a:t>user yang tidak </a:t>
            </a:r>
            <a:r>
              <a:rPr sz="2200" spc="-10" dirty="0">
                <a:latin typeface="Comic Sans MS"/>
                <a:cs typeface="Comic Sans MS"/>
              </a:rPr>
              <a:t>dikenali </a:t>
            </a:r>
            <a:r>
              <a:rPr sz="2200" spc="-5" dirty="0">
                <a:latin typeface="Comic Sans MS"/>
                <a:cs typeface="Comic Sans MS"/>
              </a:rPr>
              <a:t>(</a:t>
            </a:r>
            <a:r>
              <a:rPr sz="2200" i="1" spc="-5" dirty="0">
                <a:latin typeface="Comic Sans MS"/>
                <a:cs typeface="Comic Sans MS"/>
              </a:rPr>
              <a:t>public user</a:t>
            </a:r>
            <a:r>
              <a:rPr sz="2200" spc="-5" dirty="0">
                <a:latin typeface="Comic Sans MS"/>
                <a:cs typeface="Comic Sans MS"/>
              </a:rPr>
              <a:t>) </a:t>
            </a:r>
            <a:r>
              <a:rPr sz="2200" spc="-10" dirty="0">
                <a:latin typeface="Comic Sans MS"/>
                <a:cs typeface="Comic Sans MS"/>
              </a:rPr>
              <a:t>dengan berbagai  kebutuhan, </a:t>
            </a:r>
            <a:r>
              <a:rPr sz="2200" spc="-5" dirty="0">
                <a:latin typeface="Comic Sans MS"/>
                <a:cs typeface="Comic Sans MS"/>
              </a:rPr>
              <a:t>harapan </a:t>
            </a:r>
            <a:r>
              <a:rPr sz="2200" spc="-10" dirty="0">
                <a:latin typeface="Comic Sans MS"/>
                <a:cs typeface="Comic Sans MS"/>
              </a:rPr>
              <a:t>dan</a:t>
            </a:r>
            <a:r>
              <a:rPr sz="2200" spc="55" dirty="0">
                <a:latin typeface="Comic Sans MS"/>
                <a:cs typeface="Comic Sans MS"/>
              </a:rPr>
              <a:t> </a:t>
            </a:r>
            <a:r>
              <a:rPr sz="2200" spc="-10" dirty="0">
                <a:latin typeface="Comic Sans MS"/>
                <a:cs typeface="Comic Sans MS"/>
              </a:rPr>
              <a:t>kemampuan.</a:t>
            </a:r>
            <a:endParaRPr sz="22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50000"/>
              </a:lnSpc>
              <a:spcBef>
                <a:spcPts val="5"/>
              </a:spcBef>
            </a:pPr>
            <a:r>
              <a:rPr sz="2200" spc="-10" dirty="0">
                <a:latin typeface="Comic Sans MS"/>
                <a:cs typeface="Comic Sans MS"/>
              </a:rPr>
              <a:t>Oleh </a:t>
            </a:r>
            <a:r>
              <a:rPr sz="2200" spc="-5" dirty="0">
                <a:latin typeface="Comic Sans MS"/>
                <a:cs typeface="Comic Sans MS"/>
              </a:rPr>
              <a:t>karena itu pada saat mengembangkan aplikasi </a:t>
            </a:r>
            <a:r>
              <a:rPr sz="2200" spc="-10" dirty="0">
                <a:latin typeface="Comic Sans MS"/>
                <a:cs typeface="Comic Sans MS"/>
              </a:rPr>
              <a:t>web, </a:t>
            </a:r>
            <a:r>
              <a:rPr sz="2200" spc="-5" dirty="0">
                <a:latin typeface="Comic Sans MS"/>
                <a:cs typeface="Comic Sans MS"/>
              </a:rPr>
              <a:t>user interface </a:t>
            </a:r>
            <a:r>
              <a:rPr sz="2200" spc="-10" dirty="0">
                <a:latin typeface="Comic Sans MS"/>
                <a:cs typeface="Comic Sans MS"/>
              </a:rPr>
              <a:t>dan  </a:t>
            </a:r>
            <a:r>
              <a:rPr sz="2200" spc="-5" dirty="0">
                <a:latin typeface="Comic Sans MS"/>
                <a:cs typeface="Comic Sans MS"/>
              </a:rPr>
              <a:t>fitur</a:t>
            </a:r>
            <a:r>
              <a:rPr sz="2200" spc="-5" dirty="0">
                <a:latin typeface="Times New Roman"/>
                <a:cs typeface="Times New Roman"/>
              </a:rPr>
              <a:t>‐</a:t>
            </a:r>
            <a:r>
              <a:rPr sz="2200" spc="-5" dirty="0">
                <a:latin typeface="Comic Sans MS"/>
                <a:cs typeface="Comic Sans MS"/>
              </a:rPr>
              <a:t>fitur kemudahan </a:t>
            </a:r>
            <a:r>
              <a:rPr sz="2200" spc="-10" dirty="0">
                <a:latin typeface="Comic Sans MS"/>
                <a:cs typeface="Comic Sans MS"/>
              </a:rPr>
              <a:t>dalam </a:t>
            </a:r>
            <a:r>
              <a:rPr sz="2200" spc="-5" dirty="0">
                <a:latin typeface="Comic Sans MS"/>
                <a:cs typeface="Comic Sans MS"/>
              </a:rPr>
              <a:t>penggunaan (</a:t>
            </a:r>
            <a:r>
              <a:rPr sz="2200" i="1" spc="-5" dirty="0">
                <a:latin typeface="Comic Sans MS"/>
                <a:cs typeface="Comic Sans MS"/>
              </a:rPr>
              <a:t>usability </a:t>
            </a:r>
            <a:r>
              <a:rPr sz="2200" spc="-5" dirty="0">
                <a:latin typeface="Comic Sans MS"/>
                <a:cs typeface="Comic Sans MS"/>
              </a:rPr>
              <a:t>features) </a:t>
            </a:r>
            <a:r>
              <a:rPr sz="2200" dirty="0">
                <a:latin typeface="Comic Sans MS"/>
                <a:cs typeface="Comic Sans MS"/>
              </a:rPr>
              <a:t>harus mampu  </a:t>
            </a:r>
            <a:r>
              <a:rPr sz="2200" spc="-5" dirty="0">
                <a:latin typeface="Comic Sans MS"/>
                <a:cs typeface="Comic Sans MS"/>
              </a:rPr>
              <a:t>menjawab kebutuhan </a:t>
            </a:r>
            <a:r>
              <a:rPr sz="2200" spc="-10" dirty="0">
                <a:latin typeface="Comic Sans MS"/>
                <a:cs typeface="Comic Sans MS"/>
              </a:rPr>
              <a:t>dari </a:t>
            </a:r>
            <a:r>
              <a:rPr sz="2200" spc="-5" dirty="0">
                <a:latin typeface="Comic Sans MS"/>
                <a:cs typeface="Comic Sans MS"/>
              </a:rPr>
              <a:t>semua user tersebut </a:t>
            </a:r>
            <a:r>
              <a:rPr sz="2200" spc="-10" dirty="0">
                <a:latin typeface="Comic Sans MS"/>
                <a:cs typeface="Comic Sans MS"/>
              </a:rPr>
              <a:t>tanpa </a:t>
            </a:r>
            <a:r>
              <a:rPr sz="2200" spc="-5" dirty="0">
                <a:latin typeface="Comic Sans MS"/>
                <a:cs typeface="Comic Sans MS"/>
              </a:rPr>
              <a:t>harus melalui </a:t>
            </a:r>
            <a:r>
              <a:rPr sz="2200" dirty="0">
                <a:latin typeface="Comic Sans MS"/>
                <a:cs typeface="Comic Sans MS"/>
              </a:rPr>
              <a:t>suatu  </a:t>
            </a:r>
            <a:r>
              <a:rPr sz="2200" spc="-5" dirty="0">
                <a:latin typeface="Comic Sans MS"/>
                <a:cs typeface="Comic Sans MS"/>
              </a:rPr>
              <a:t>program latihan. Semua hal ini merupakan gabungan </a:t>
            </a:r>
            <a:r>
              <a:rPr sz="2200" spc="-10" dirty="0">
                <a:latin typeface="Comic Sans MS"/>
                <a:cs typeface="Comic Sans MS"/>
              </a:rPr>
              <a:t>dari </a:t>
            </a:r>
            <a:r>
              <a:rPr sz="2200" i="1" spc="-5" dirty="0">
                <a:latin typeface="Comic Sans MS"/>
                <a:cs typeface="Comic Sans MS"/>
              </a:rPr>
              <a:t>human</a:t>
            </a:r>
            <a:r>
              <a:rPr sz="2200" i="1" spc="-5" dirty="0">
                <a:latin typeface="Times New Roman"/>
                <a:cs typeface="Times New Roman"/>
              </a:rPr>
              <a:t>‐</a:t>
            </a:r>
            <a:r>
              <a:rPr sz="2200" i="1" spc="-5" dirty="0">
                <a:latin typeface="Comic Sans MS"/>
                <a:cs typeface="Comic Sans MS"/>
              </a:rPr>
              <a:t>Web  </a:t>
            </a:r>
            <a:r>
              <a:rPr sz="2200" i="1" spc="-10" dirty="0">
                <a:latin typeface="Comic Sans MS"/>
                <a:cs typeface="Comic Sans MS"/>
              </a:rPr>
              <a:t>interaction </a:t>
            </a:r>
            <a:r>
              <a:rPr sz="2200" spc="-10" dirty="0">
                <a:latin typeface="Comic Sans MS"/>
                <a:cs typeface="Comic Sans MS"/>
              </a:rPr>
              <a:t>(HWI), </a:t>
            </a:r>
            <a:r>
              <a:rPr sz="2200" spc="-5" dirty="0">
                <a:latin typeface="Comic Sans MS"/>
                <a:cs typeface="Comic Sans MS"/>
              </a:rPr>
              <a:t>user </a:t>
            </a:r>
            <a:r>
              <a:rPr sz="2200" spc="-10" dirty="0">
                <a:latin typeface="Comic Sans MS"/>
                <a:cs typeface="Comic Sans MS"/>
              </a:rPr>
              <a:t>interface, dan information</a:t>
            </a:r>
            <a:r>
              <a:rPr sz="2200" spc="17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presentation.</a:t>
            </a:r>
            <a:endParaRPr sz="2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20985" y="215645"/>
            <a:ext cx="1863089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0625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MATA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KULIAH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spc="-20" dirty="0">
                <a:solidFill>
                  <a:srgbClr val="2D75B6"/>
                </a:solidFill>
                <a:latin typeface="Calibri"/>
                <a:cs typeface="Calibri"/>
              </a:rPr>
              <a:t>REKAYSA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PERANGKAT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0" dirty="0">
                <a:solidFill>
                  <a:srgbClr val="2D75B6"/>
                </a:solidFill>
                <a:latin typeface="Calibri"/>
                <a:cs typeface="Calibri"/>
              </a:rPr>
              <a:t>LUNAK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78" y="215645"/>
            <a:ext cx="1426210" cy="325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3410">
              <a:lnSpc>
                <a:spcPts val="1000"/>
              </a:lnSpc>
              <a:spcBef>
                <a:spcPts val="100"/>
              </a:spcBef>
            </a:pPr>
            <a:r>
              <a:rPr sz="900" i="1" spc="-5" dirty="0">
                <a:latin typeface="Calibri"/>
                <a:cs typeface="Calibri"/>
              </a:rPr>
              <a:t>PROGRAM</a:t>
            </a:r>
            <a:r>
              <a:rPr sz="900" i="1" spc="-60" dirty="0">
                <a:latin typeface="Calibri"/>
                <a:cs typeface="Calibri"/>
              </a:rPr>
              <a:t> </a:t>
            </a:r>
            <a:r>
              <a:rPr sz="900" i="1" spc="-5" dirty="0">
                <a:latin typeface="Calibri"/>
                <a:cs typeface="Calibri"/>
              </a:rPr>
              <a:t>STUDI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ts val="1360"/>
              </a:lnSpc>
            </a:pPr>
            <a:r>
              <a:rPr sz="1200" b="1" i="1" dirty="0">
                <a:solidFill>
                  <a:srgbClr val="2D75B6"/>
                </a:solidFill>
                <a:latin typeface="Calibri"/>
                <a:cs typeface="Calibri"/>
              </a:rPr>
              <a:t>TEKNIK</a:t>
            </a:r>
            <a:r>
              <a:rPr sz="1200" b="1" i="1" spc="-5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1200" b="1" i="1" spc="-15" dirty="0">
                <a:solidFill>
                  <a:srgbClr val="2D75B6"/>
                </a:solidFill>
                <a:latin typeface="Calibri"/>
                <a:cs typeface="Calibri"/>
              </a:rPr>
              <a:t>INFORMATIKA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7780" y="880872"/>
            <a:ext cx="5459095" cy="585470"/>
          </a:xfrm>
          <a:prstGeom prst="rect">
            <a:avLst/>
          </a:prstGeom>
          <a:ln w="76200">
            <a:solidFill>
              <a:srgbClr val="212A3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4235"/>
              </a:lnSpc>
            </a:pPr>
            <a:r>
              <a:rPr sz="3600" b="1" spc="-215" dirty="0">
                <a:solidFill>
                  <a:srgbClr val="7E5F00"/>
                </a:solidFill>
                <a:latin typeface="Lucida Sans"/>
                <a:cs typeface="Lucida Sans"/>
              </a:rPr>
              <a:t>Characteristic </a:t>
            </a:r>
            <a:r>
              <a:rPr sz="3600" b="1" spc="-345" dirty="0">
                <a:solidFill>
                  <a:srgbClr val="7E5F00"/>
                </a:solidFill>
                <a:latin typeface="Lucida Sans"/>
                <a:cs typeface="Lucida Sans"/>
              </a:rPr>
              <a:t>of </a:t>
            </a:r>
            <a:r>
              <a:rPr sz="3600" b="1" spc="-275" dirty="0">
                <a:solidFill>
                  <a:srgbClr val="7E5F00"/>
                </a:solidFill>
                <a:latin typeface="Lucida Sans"/>
                <a:cs typeface="Lucida Sans"/>
              </a:rPr>
              <a:t>Web</a:t>
            </a:r>
            <a:r>
              <a:rPr sz="3600" b="1" spc="-110" dirty="0">
                <a:solidFill>
                  <a:srgbClr val="7E5F00"/>
                </a:solidFill>
                <a:latin typeface="Lucida Sans"/>
                <a:cs typeface="Lucida Sans"/>
              </a:rPr>
              <a:t> </a:t>
            </a:r>
            <a:r>
              <a:rPr sz="3600" b="1" spc="-400" dirty="0">
                <a:solidFill>
                  <a:srgbClr val="7E5F00"/>
                </a:solidFill>
                <a:latin typeface="Lucida Sans"/>
                <a:cs typeface="Lucida Sans"/>
              </a:rPr>
              <a:t>App</a:t>
            </a:r>
            <a:endParaRPr sz="360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4741" y="1591923"/>
            <a:ext cx="10373360" cy="2768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95"/>
              </a:spcBef>
            </a:pPr>
            <a:r>
              <a:rPr sz="2400" dirty="0">
                <a:latin typeface="Comic Sans MS"/>
                <a:cs typeface="Comic Sans MS"/>
              </a:rPr>
              <a:t>Semua </a:t>
            </a:r>
            <a:r>
              <a:rPr sz="2400" spc="-5" dirty="0">
                <a:latin typeface="Comic Sans MS"/>
                <a:cs typeface="Comic Sans MS"/>
              </a:rPr>
              <a:t>sistem aplikasi web saat ini, bersifat </a:t>
            </a:r>
            <a:r>
              <a:rPr sz="2400" i="1" spc="-5" dirty="0">
                <a:latin typeface="Comic Sans MS"/>
                <a:cs typeface="Comic Sans MS"/>
              </a:rPr>
              <a:t>content</a:t>
            </a:r>
            <a:r>
              <a:rPr sz="2400" i="1" spc="-5" dirty="0">
                <a:latin typeface="Times New Roman"/>
                <a:cs typeface="Times New Roman"/>
              </a:rPr>
              <a:t>‐</a:t>
            </a:r>
            <a:r>
              <a:rPr sz="2400" i="1" spc="-5" dirty="0">
                <a:latin typeface="Comic Sans MS"/>
                <a:cs typeface="Comic Sans MS"/>
              </a:rPr>
              <a:t>driven  </a:t>
            </a:r>
            <a:r>
              <a:rPr sz="2400" spc="-5" dirty="0">
                <a:latin typeface="Comic Sans MS"/>
                <a:cs typeface="Comic Sans MS"/>
              </a:rPr>
              <a:t>(</a:t>
            </a:r>
            <a:r>
              <a:rPr sz="2400" i="1" spc="-5" dirty="0">
                <a:latin typeface="Comic Sans MS"/>
                <a:cs typeface="Comic Sans MS"/>
              </a:rPr>
              <a:t>database</a:t>
            </a:r>
            <a:r>
              <a:rPr sz="2400" i="1" spc="-5" dirty="0">
                <a:latin typeface="Times New Roman"/>
                <a:cs typeface="Times New Roman"/>
              </a:rPr>
              <a:t>‐</a:t>
            </a:r>
            <a:r>
              <a:rPr sz="2400" i="1" spc="-5" dirty="0">
                <a:latin typeface="Comic Sans MS"/>
                <a:cs typeface="Comic Sans MS"/>
              </a:rPr>
              <a:t>driven</a:t>
            </a:r>
            <a:r>
              <a:rPr sz="2400" spc="-5" dirty="0">
                <a:latin typeface="Comic Sans MS"/>
                <a:cs typeface="Comic Sans MS"/>
              </a:rPr>
              <a:t>). </a:t>
            </a:r>
            <a:r>
              <a:rPr sz="2400" dirty="0">
                <a:latin typeface="Comic Sans MS"/>
                <a:cs typeface="Comic Sans MS"/>
              </a:rPr>
              <a:t>Pengembangan </a:t>
            </a:r>
            <a:r>
              <a:rPr sz="2400" spc="-5" dirty="0">
                <a:latin typeface="Comic Sans MS"/>
                <a:cs typeface="Comic Sans MS"/>
              </a:rPr>
              <a:t>sistem berbasis web yang </a:t>
            </a:r>
            <a:r>
              <a:rPr sz="2400" dirty="0">
                <a:latin typeface="Comic Sans MS"/>
                <a:cs typeface="Comic Sans MS"/>
              </a:rPr>
              <a:t>mencakup  pembuatan </a:t>
            </a:r>
            <a:r>
              <a:rPr sz="2400" spc="-5" dirty="0">
                <a:latin typeface="Comic Sans MS"/>
                <a:cs typeface="Comic Sans MS"/>
              </a:rPr>
              <a:t>dan manajemen konten </a:t>
            </a:r>
            <a:r>
              <a:rPr sz="2400" spc="-10" dirty="0">
                <a:latin typeface="Comic Sans MS"/>
                <a:cs typeface="Comic Sans MS"/>
              </a:rPr>
              <a:t>sebagaimana </a:t>
            </a:r>
            <a:r>
              <a:rPr sz="2400" spc="-5" dirty="0">
                <a:latin typeface="Comic Sans MS"/>
                <a:cs typeface="Comic Sans MS"/>
              </a:rPr>
              <a:t>aturan </a:t>
            </a:r>
            <a:r>
              <a:rPr sz="2400" spc="-10" dirty="0">
                <a:latin typeface="Comic Sans MS"/>
                <a:cs typeface="Comic Sans MS"/>
              </a:rPr>
              <a:t>yang </a:t>
            </a:r>
            <a:r>
              <a:rPr sz="2400" spc="-5" dirty="0">
                <a:latin typeface="Comic Sans MS"/>
                <a:cs typeface="Comic Sans MS"/>
              </a:rPr>
              <a:t>sesuai  dengan pembuatan konten, perawatan </a:t>
            </a:r>
            <a:r>
              <a:rPr sz="2400" spc="-10" dirty="0">
                <a:latin typeface="Comic Sans MS"/>
                <a:cs typeface="Comic Sans MS"/>
              </a:rPr>
              <a:t>dan </a:t>
            </a:r>
            <a:r>
              <a:rPr sz="2400" spc="-5" dirty="0">
                <a:latin typeface="Comic Sans MS"/>
                <a:cs typeface="Comic Sans MS"/>
              </a:rPr>
              <a:t>manajemen </a:t>
            </a:r>
            <a:r>
              <a:rPr sz="2400" spc="-10" dirty="0">
                <a:latin typeface="Comic Sans MS"/>
                <a:cs typeface="Comic Sans MS"/>
              </a:rPr>
              <a:t>setelah </a:t>
            </a:r>
            <a:r>
              <a:rPr sz="2400" dirty="0">
                <a:latin typeface="Comic Sans MS"/>
                <a:cs typeface="Comic Sans MS"/>
              </a:rPr>
              <a:t>semua  pengembangan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dilakukan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2328</Words>
  <Application>Microsoft Office PowerPoint</Application>
  <PresentationFormat>Widescreen</PresentationFormat>
  <Paragraphs>343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 Black</vt:lpstr>
      <vt:lpstr>Calibri</vt:lpstr>
      <vt:lpstr>Comic Sans MS</vt:lpstr>
      <vt:lpstr>Lucida Sans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dhanu banyu</dc:creator>
  <cp:lastModifiedBy>Lenovo RFR6</cp:lastModifiedBy>
  <cp:revision>1</cp:revision>
  <dcterms:created xsi:type="dcterms:W3CDTF">2020-09-24T14:48:53Z</dcterms:created>
  <dcterms:modified xsi:type="dcterms:W3CDTF">2020-09-24T14:51:52Z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2020-09-24T00:00:00Z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2020-09-24T00:00:00Z</vt:filetime>
  </property>
</Properties>
</file>