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i="1" dirty="0">
                <a:latin typeface="Times New Roman"/>
                <a:cs typeface="Times New Roman"/>
              </a:rPr>
              <a:t>Tim 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46" y="1525016"/>
            <a:ext cx="11344910" cy="211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15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35"/>
              </a:spcBef>
            </a:pPr>
            <a:r>
              <a:rPr sz="3600" b="1" i="1" spc="-5" dirty="0">
                <a:latin typeface="Times New Roman"/>
                <a:cs typeface="Times New Roman"/>
              </a:rPr>
              <a:t>Pengenalan </a:t>
            </a:r>
            <a:r>
              <a:rPr sz="3600" b="1" i="1" dirty="0">
                <a:latin typeface="Times New Roman"/>
                <a:cs typeface="Times New Roman"/>
              </a:rPr>
              <a:t>OOA</a:t>
            </a:r>
            <a:r>
              <a:rPr sz="3600" b="1" i="1" spc="-2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(UML)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427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6255" y="1633727"/>
            <a:ext cx="9308592" cy="473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7951" y="1733753"/>
            <a:ext cx="81857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10" dirty="0">
                <a:solidFill>
                  <a:srgbClr val="FFC000"/>
                </a:solidFill>
                <a:latin typeface="Comic Sans MS"/>
                <a:cs typeface="Comic Sans MS"/>
              </a:rPr>
              <a:t>Interaction </a:t>
            </a:r>
            <a:r>
              <a:rPr sz="4000" b="1" i="1" spc="-5" dirty="0">
                <a:solidFill>
                  <a:srgbClr val="FFC000"/>
                </a:solidFill>
                <a:latin typeface="Comic Sans MS"/>
                <a:cs typeface="Comic Sans MS"/>
              </a:rPr>
              <a:t>Diagrams</a:t>
            </a:r>
            <a:r>
              <a:rPr sz="4000" b="1" i="1" spc="10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4000" b="1" i="1" spc="-10" dirty="0">
                <a:solidFill>
                  <a:srgbClr val="FFC000"/>
                </a:solidFill>
                <a:latin typeface="Comic Sans MS"/>
                <a:cs typeface="Comic Sans MS"/>
              </a:rPr>
              <a:t>(Scenarios)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427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6255" y="1644395"/>
            <a:ext cx="9462516" cy="494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49794" y="1183894"/>
            <a:ext cx="4792345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500" b="1" i="1" dirty="0">
                <a:solidFill>
                  <a:srgbClr val="FFC000"/>
                </a:solidFill>
                <a:latin typeface="Comic Sans MS"/>
                <a:cs typeface="Comic Sans MS"/>
              </a:rPr>
              <a:t>Activity Diagrams  (Workflow, </a:t>
            </a:r>
            <a:r>
              <a:rPr sz="3500" b="1" i="1" spc="-5" dirty="0">
                <a:solidFill>
                  <a:srgbClr val="FFC000"/>
                </a:solidFill>
                <a:latin typeface="Comic Sans MS"/>
                <a:cs typeface="Comic Sans MS"/>
              </a:rPr>
              <a:t>Interclass  Behavior)</a:t>
            </a:r>
            <a:endParaRPr sz="3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427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6255" y="1620011"/>
            <a:ext cx="9520428" cy="4948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285" y="1151966"/>
            <a:ext cx="572960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500" b="1" i="1" spc="-5" dirty="0">
                <a:solidFill>
                  <a:srgbClr val="FFC000"/>
                </a:solidFill>
                <a:latin typeface="Comic Sans MS"/>
                <a:cs typeface="Comic Sans MS"/>
              </a:rPr>
              <a:t>State Transition</a:t>
            </a:r>
            <a:r>
              <a:rPr sz="3500" b="1" i="1" spc="-5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500" b="1" i="1" dirty="0">
                <a:solidFill>
                  <a:srgbClr val="FFC000"/>
                </a:solidFill>
                <a:latin typeface="Comic Sans MS"/>
                <a:cs typeface="Comic Sans MS"/>
              </a:rPr>
              <a:t>Diagrams  </a:t>
            </a:r>
            <a:r>
              <a:rPr sz="3500" b="1" i="1" spc="-5" dirty="0">
                <a:solidFill>
                  <a:srgbClr val="FFC000"/>
                </a:solidFill>
                <a:latin typeface="Comic Sans MS"/>
                <a:cs typeface="Comic Sans MS"/>
              </a:rPr>
              <a:t>(Intraclass</a:t>
            </a:r>
            <a:r>
              <a:rPr sz="3500" b="1" i="1" spc="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3500" b="1" i="1" spc="-5" dirty="0">
                <a:solidFill>
                  <a:srgbClr val="FFC000"/>
                </a:solidFill>
                <a:latin typeface="Comic Sans MS"/>
                <a:cs typeface="Comic Sans MS"/>
              </a:rPr>
              <a:t>Behavior)</a:t>
            </a:r>
            <a:endParaRPr sz="3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427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6255" y="1726692"/>
            <a:ext cx="9535668" cy="497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8619" y="1520697"/>
            <a:ext cx="3463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5" dirty="0">
                <a:solidFill>
                  <a:srgbClr val="FFC000"/>
                </a:solidFill>
                <a:latin typeface="Comic Sans MS"/>
                <a:cs typeface="Comic Sans MS"/>
              </a:rPr>
              <a:t>Source</a:t>
            </a:r>
            <a:r>
              <a:rPr sz="4500" b="1" spc="-9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4500" b="1" dirty="0">
                <a:solidFill>
                  <a:srgbClr val="FFC000"/>
                </a:solidFill>
                <a:latin typeface="Comic Sans MS"/>
                <a:cs typeface="Comic Sans MS"/>
              </a:rPr>
              <a:t>Code</a:t>
            </a:r>
            <a:endParaRPr sz="4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427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0075" y="1652016"/>
            <a:ext cx="9642348" cy="504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75552" y="1055954"/>
            <a:ext cx="5269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5" dirty="0">
                <a:solidFill>
                  <a:srgbClr val="FFC000"/>
                </a:solidFill>
                <a:latin typeface="Comic Sans MS"/>
                <a:cs typeface="Comic Sans MS"/>
              </a:rPr>
              <a:t>Deployment</a:t>
            </a:r>
            <a:r>
              <a:rPr sz="4000" b="1" i="1" spc="-3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4000" b="1" i="1" spc="-5" dirty="0">
                <a:solidFill>
                  <a:srgbClr val="FFC000"/>
                </a:solidFill>
                <a:latin typeface="Comic Sans MS"/>
                <a:cs typeface="Comic Sans MS"/>
              </a:rPr>
              <a:t>Diagrams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13030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UML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052" y="1564970"/>
            <a:ext cx="10398125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Use case</a:t>
            </a:r>
            <a:r>
              <a:rPr sz="2500" spc="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3300"/>
                </a:solidFill>
                <a:latin typeface="Times New Roman"/>
                <a:cs typeface="Times New Roman"/>
              </a:rPr>
              <a:t>Diagrams</a:t>
            </a:r>
            <a:endParaRPr sz="2500">
              <a:latin typeface="Times New Roman"/>
              <a:cs typeface="Times New Roman"/>
            </a:endParaRPr>
          </a:p>
          <a:p>
            <a:pPr marL="469900" marR="840105" lvl="1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"/>
              <a:tabLst>
                <a:tab pos="723265" algn="l"/>
              </a:tabLst>
            </a:pPr>
            <a:r>
              <a:rPr sz="2500" spc="-5" dirty="0">
                <a:latin typeface="Times New Roman"/>
                <a:cs typeface="Times New Roman"/>
              </a:rPr>
              <a:t>Menggambarkan perilaku fungsional sistem seperti yang terlihat oleh  penggunanya.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Class</a:t>
            </a:r>
            <a:r>
              <a:rPr sz="2500" spc="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diagrams</a:t>
            </a:r>
            <a:endParaRPr sz="2500">
              <a:latin typeface="Times New Roman"/>
              <a:cs typeface="Times New Roman"/>
            </a:endParaRPr>
          </a:p>
          <a:p>
            <a:pPr marL="722630" lvl="1" indent="-253365">
              <a:lnSpc>
                <a:spcPct val="100000"/>
              </a:lnSpc>
              <a:buSzPct val="96000"/>
              <a:buFont typeface="Wingdings"/>
              <a:buChar char=""/>
              <a:tabLst>
                <a:tab pos="723265" algn="l"/>
              </a:tabLst>
            </a:pPr>
            <a:r>
              <a:rPr sz="2500" spc="-5" dirty="0">
                <a:latin typeface="Times New Roman"/>
                <a:cs typeface="Times New Roman"/>
              </a:rPr>
              <a:t>Menggambarkan struktur statis sistem ini: </a:t>
            </a:r>
            <a:r>
              <a:rPr sz="2500" spc="-5" dirty="0">
                <a:solidFill>
                  <a:srgbClr val="0066FF"/>
                </a:solidFill>
                <a:latin typeface="Times New Roman"/>
                <a:cs typeface="Times New Roman"/>
              </a:rPr>
              <a:t>Classes,</a:t>
            </a:r>
            <a:r>
              <a:rPr sz="2500" spc="5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66FF"/>
                </a:solidFill>
                <a:latin typeface="Times New Roman"/>
                <a:cs typeface="Times New Roman"/>
              </a:rPr>
              <a:t>Associations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Sequence</a:t>
            </a:r>
            <a:r>
              <a:rPr sz="2500" spc="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diagrams</a:t>
            </a:r>
            <a:endParaRPr sz="2500">
              <a:latin typeface="Times New Roman"/>
              <a:cs typeface="Times New Roman"/>
            </a:endParaRPr>
          </a:p>
          <a:p>
            <a:pPr marL="722630" lvl="1" indent="-253365">
              <a:lnSpc>
                <a:spcPct val="100000"/>
              </a:lnSpc>
              <a:buSzPct val="96000"/>
              <a:buFont typeface="Wingdings"/>
              <a:buChar char=""/>
              <a:tabLst>
                <a:tab pos="723265" algn="l"/>
              </a:tabLst>
            </a:pPr>
            <a:r>
              <a:rPr sz="2500" spc="-5" dirty="0">
                <a:latin typeface="Times New Roman"/>
                <a:cs typeface="Times New Roman"/>
              </a:rPr>
              <a:t>Menggambarkan perilaku </a:t>
            </a:r>
            <a:r>
              <a:rPr sz="2500" spc="-10" dirty="0">
                <a:latin typeface="Times New Roman"/>
                <a:cs typeface="Times New Roman"/>
              </a:rPr>
              <a:t>dinamis </a:t>
            </a:r>
            <a:r>
              <a:rPr sz="2500" spc="-5" dirty="0">
                <a:latin typeface="Times New Roman"/>
                <a:cs typeface="Times New Roman"/>
              </a:rPr>
              <a:t>sebuah sistem: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Actors</a:t>
            </a:r>
            <a:r>
              <a:rPr sz="2500" spc="-5" dirty="0">
                <a:solidFill>
                  <a:srgbClr val="0066FF"/>
                </a:solidFill>
                <a:latin typeface="Times New Roman"/>
                <a:cs typeface="Times New Roman"/>
              </a:rPr>
              <a:t>, objects,</a:t>
            </a:r>
            <a:r>
              <a:rPr sz="2500" spc="23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66FF"/>
                </a:solidFill>
                <a:latin typeface="Times New Roman"/>
                <a:cs typeface="Times New Roman"/>
              </a:rPr>
              <a:t>messages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Statechart</a:t>
            </a:r>
            <a:r>
              <a:rPr sz="2500" spc="4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diagrams</a:t>
            </a:r>
            <a:endParaRPr sz="2500">
              <a:latin typeface="Times New Roman"/>
              <a:cs typeface="Times New Roman"/>
            </a:endParaRPr>
          </a:p>
          <a:p>
            <a:pPr marL="469900" marR="381635" lvl="1">
              <a:lnSpc>
                <a:spcPct val="100000"/>
              </a:lnSpc>
              <a:buSzPct val="96000"/>
              <a:buFont typeface="Wingdings"/>
              <a:buChar char=""/>
              <a:tabLst>
                <a:tab pos="723265" algn="l"/>
              </a:tabLst>
            </a:pPr>
            <a:r>
              <a:rPr sz="2500" spc="-5" dirty="0">
                <a:latin typeface="Times New Roman"/>
                <a:cs typeface="Times New Roman"/>
              </a:rPr>
              <a:t>Menggambarkan perilaku dinamis dari objek </a:t>
            </a:r>
            <a:r>
              <a:rPr sz="2500" dirty="0">
                <a:latin typeface="Times New Roman"/>
                <a:cs typeface="Times New Roman"/>
              </a:rPr>
              <a:t>individu </a:t>
            </a:r>
            <a:r>
              <a:rPr sz="2500" spc="-5" dirty="0">
                <a:latin typeface="Times New Roman"/>
                <a:cs typeface="Times New Roman"/>
              </a:rPr>
              <a:t>dari sistem: </a:t>
            </a:r>
            <a:r>
              <a:rPr sz="2500" spc="-5" dirty="0">
                <a:solidFill>
                  <a:srgbClr val="0066FF"/>
                </a:solidFill>
                <a:latin typeface="Times New Roman"/>
                <a:cs typeface="Times New Roman"/>
              </a:rPr>
              <a:t>states,  events,</a:t>
            </a:r>
            <a:r>
              <a:rPr sz="2500" spc="1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66FF"/>
                </a:solidFill>
                <a:latin typeface="Times New Roman"/>
                <a:cs typeface="Times New Roman"/>
              </a:rPr>
              <a:t>transitions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Activity</a:t>
            </a:r>
            <a:r>
              <a:rPr sz="2500" spc="1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3300"/>
                </a:solidFill>
                <a:latin typeface="Times New Roman"/>
                <a:cs typeface="Times New Roman"/>
              </a:rPr>
              <a:t>Diagrams</a:t>
            </a:r>
            <a:endParaRPr sz="2500">
              <a:latin typeface="Times New Roman"/>
              <a:cs typeface="Times New Roman"/>
            </a:endParaRPr>
          </a:p>
          <a:p>
            <a:pPr marL="722630" lvl="1" indent="-253365">
              <a:lnSpc>
                <a:spcPct val="100000"/>
              </a:lnSpc>
              <a:buSzPct val="96000"/>
              <a:buFont typeface="Wingdings"/>
              <a:buChar char=""/>
              <a:tabLst>
                <a:tab pos="723265" algn="l"/>
              </a:tabLst>
            </a:pPr>
            <a:r>
              <a:rPr sz="2500" spc="-5" dirty="0">
                <a:latin typeface="Times New Roman"/>
                <a:cs typeface="Times New Roman"/>
              </a:rPr>
              <a:t>Memodelkan perilaku </a:t>
            </a:r>
            <a:r>
              <a:rPr sz="2500" spc="-10" dirty="0">
                <a:latin typeface="Times New Roman"/>
                <a:cs typeface="Times New Roman"/>
              </a:rPr>
              <a:t>dinamis </a:t>
            </a:r>
            <a:r>
              <a:rPr sz="2500" spc="-5" dirty="0">
                <a:latin typeface="Times New Roman"/>
                <a:cs typeface="Times New Roman"/>
              </a:rPr>
              <a:t>sistem ini: </a:t>
            </a:r>
            <a:r>
              <a:rPr sz="2500" spc="-5" dirty="0">
                <a:solidFill>
                  <a:srgbClr val="0066FF"/>
                </a:solidFill>
                <a:latin typeface="Times New Roman"/>
                <a:cs typeface="Times New Roman"/>
              </a:rPr>
              <a:t>activities, workflows</a:t>
            </a:r>
            <a:r>
              <a:rPr sz="2500" spc="385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66FF"/>
                </a:solidFill>
                <a:latin typeface="Times New Roman"/>
                <a:cs typeface="Times New Roman"/>
              </a:rPr>
              <a:t>(flowcharts)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5890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Diagram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955" y="1661921"/>
            <a:ext cx="10741660" cy="345503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900"/>
              </a:spcBef>
              <a:buFont typeface="Wingdings"/>
              <a:buChar char=""/>
              <a:tabLst>
                <a:tab pos="469265" algn="l"/>
                <a:tab pos="469900" algn="l"/>
                <a:tab pos="5735320" algn="l"/>
              </a:tabLst>
            </a:pPr>
            <a:r>
              <a:rPr sz="3000" spc="-10" dirty="0">
                <a:latin typeface="Calibri"/>
                <a:cs typeface="Calibri"/>
              </a:rPr>
              <a:t>Merupakan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fungsionalitas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sistem	</a:t>
            </a:r>
            <a:r>
              <a:rPr sz="3000" spc="-5" dirty="0">
                <a:latin typeface="Calibri"/>
                <a:cs typeface="Calibri"/>
              </a:rPr>
              <a:t>dari sudut pandang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pengguna</a:t>
            </a:r>
            <a:endParaRPr sz="3000">
              <a:latin typeface="Calibri"/>
              <a:cs typeface="Calibri"/>
            </a:endParaRPr>
          </a:p>
          <a:p>
            <a:pPr marL="469900" marR="6350" indent="-457200">
              <a:lnSpc>
                <a:spcPct val="150000"/>
              </a:lnSpc>
              <a:buFont typeface="Wingdings"/>
              <a:buChar char=""/>
              <a:tabLst>
                <a:tab pos="469265" algn="l"/>
                <a:tab pos="469900" algn="l"/>
                <a:tab pos="2870200" algn="l"/>
                <a:tab pos="3807460" algn="l"/>
                <a:tab pos="6047740" algn="l"/>
                <a:tab pos="7017384" algn="l"/>
                <a:tab pos="8449945" algn="l"/>
                <a:tab pos="9998710" algn="l"/>
              </a:tabLst>
            </a:pPr>
            <a:r>
              <a:rPr sz="3000" dirty="0">
                <a:latin typeface="Calibri"/>
                <a:cs typeface="Calibri"/>
              </a:rPr>
              <a:t>Memode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spc="-4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an	</a:t>
            </a:r>
            <a:r>
              <a:rPr sz="3000" spc="-5" dirty="0">
                <a:latin typeface="Calibri"/>
                <a:cs typeface="Calibri"/>
              </a:rPr>
              <a:t>da</a:t>
            </a:r>
            <a:r>
              <a:rPr sz="3000" dirty="0">
                <a:latin typeface="Calibri"/>
                <a:cs typeface="Calibri"/>
              </a:rPr>
              <a:t>n	me</a:t>
            </a:r>
            <a:r>
              <a:rPr sz="3000" spc="-65" dirty="0">
                <a:latin typeface="Calibri"/>
                <a:cs typeface="Calibri"/>
              </a:rPr>
              <a:t>n</a:t>
            </a:r>
            <a:r>
              <a:rPr sz="3000" spc="-50" dirty="0">
                <a:latin typeface="Calibri"/>
                <a:cs typeface="Calibri"/>
              </a:rPr>
              <a:t>y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an	</a:t>
            </a:r>
            <a:r>
              <a:rPr sz="3000" spc="-5" dirty="0">
                <a:latin typeface="Calibri"/>
                <a:cs typeface="Calibri"/>
              </a:rPr>
              <a:t>un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t	</a:t>
            </a:r>
            <a:r>
              <a:rPr sz="3000" spc="-5" dirty="0">
                <a:latin typeface="Calibri"/>
                <a:cs typeface="Calibri"/>
              </a:rPr>
              <a:t>fu</a:t>
            </a:r>
            <a:r>
              <a:rPr sz="3000" spc="-1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gs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/	l</a:t>
            </a:r>
            <a:r>
              <a:rPr sz="3000" spc="-65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anan	</a:t>
            </a:r>
            <a:r>
              <a:rPr sz="3000" spc="-5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ang  </a:t>
            </a:r>
            <a:r>
              <a:rPr sz="3000" spc="-10" dirty="0">
                <a:latin typeface="Calibri"/>
                <a:cs typeface="Calibri"/>
              </a:rPr>
              <a:t>disediakan oleh </a:t>
            </a:r>
            <a:r>
              <a:rPr sz="3000" spc="-15" dirty="0">
                <a:latin typeface="Calibri"/>
                <a:cs typeface="Calibri"/>
              </a:rPr>
              <a:t>sistem (atau </a:t>
            </a:r>
            <a:r>
              <a:rPr sz="3000" spc="-5" dirty="0">
                <a:latin typeface="Calibri"/>
                <a:cs typeface="Calibri"/>
              </a:rPr>
              <a:t>bagian </a:t>
            </a:r>
            <a:r>
              <a:rPr sz="3000" spc="-15" dirty="0">
                <a:latin typeface="Calibri"/>
                <a:cs typeface="Calibri"/>
              </a:rPr>
              <a:t>sistem; subsistem atau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class)</a:t>
            </a:r>
            <a:endParaRPr sz="3000">
              <a:latin typeface="Calibri"/>
              <a:cs typeface="Calibri"/>
            </a:endParaRPr>
          </a:p>
          <a:p>
            <a:pPr marL="469900" marR="5080" indent="-457200">
              <a:lnSpc>
                <a:spcPct val="15000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3000" dirty="0">
                <a:latin typeface="Calibri"/>
                <a:cs typeface="Calibri"/>
              </a:rPr>
              <a:t>Use </a:t>
            </a:r>
            <a:r>
              <a:rPr sz="3000" spc="-5" dirty="0">
                <a:latin typeface="Calibri"/>
                <a:cs typeface="Calibri"/>
              </a:rPr>
              <a:t>Case </a:t>
            </a:r>
            <a:r>
              <a:rPr sz="3000" spc="-10" dirty="0">
                <a:latin typeface="Calibri"/>
                <a:cs typeface="Calibri"/>
              </a:rPr>
              <a:t>dapat dilingkupi </a:t>
            </a:r>
            <a:r>
              <a:rPr sz="3000" spc="-20" dirty="0">
                <a:latin typeface="Calibri"/>
                <a:cs typeface="Calibri"/>
              </a:rPr>
              <a:t>dengan </a:t>
            </a:r>
            <a:r>
              <a:rPr sz="3000" spc="-15" dirty="0">
                <a:latin typeface="Calibri"/>
                <a:cs typeface="Calibri"/>
              </a:rPr>
              <a:t>batasan </a:t>
            </a:r>
            <a:r>
              <a:rPr sz="3000" spc="-20" dirty="0">
                <a:latin typeface="Calibri"/>
                <a:cs typeface="Calibri"/>
              </a:rPr>
              <a:t>sistem </a:t>
            </a:r>
            <a:r>
              <a:rPr sz="3000" spc="-15" dirty="0">
                <a:latin typeface="Calibri"/>
                <a:cs typeface="Calibri"/>
              </a:rPr>
              <a:t>yang </a:t>
            </a:r>
            <a:r>
              <a:rPr sz="3000" spc="-10" dirty="0">
                <a:latin typeface="Calibri"/>
                <a:cs typeface="Calibri"/>
              </a:rPr>
              <a:t>diberi </a:t>
            </a:r>
            <a:r>
              <a:rPr sz="3000" spc="-5" dirty="0">
                <a:latin typeface="Calibri"/>
                <a:cs typeface="Calibri"/>
              </a:rPr>
              <a:t>label  nama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sistem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0535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Elemen/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Simbol: Use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955" y="1681565"/>
            <a:ext cx="10502265" cy="433514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Aktor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omic Sans MS"/>
                <a:cs typeface="Comic Sans MS"/>
              </a:rPr>
              <a:t>(Merepresentasikan seseorang atau sesuatu seperti perangkat atau </a:t>
            </a:r>
            <a:r>
              <a:rPr sz="2000" dirty="0">
                <a:latin typeface="Comic Sans MS"/>
                <a:cs typeface="Comic Sans MS"/>
              </a:rPr>
              <a:t>sistem</a:t>
            </a:r>
            <a:r>
              <a:rPr sz="2000" spc="1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lain)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Use</a:t>
            </a:r>
            <a:r>
              <a:rPr sz="2200" spc="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Case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omic Sans MS"/>
                <a:cs typeface="Comic Sans MS"/>
              </a:rPr>
              <a:t>(Merepresentasikan</a:t>
            </a:r>
            <a:r>
              <a:rPr sz="2000" spc="40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tugas</a:t>
            </a:r>
            <a:r>
              <a:rPr sz="2000" spc="3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aktor,</a:t>
            </a:r>
            <a:r>
              <a:rPr sz="2000" spc="37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pola</a:t>
            </a:r>
            <a:r>
              <a:rPr sz="2000" spc="3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perilaku</a:t>
            </a:r>
            <a:r>
              <a:rPr sz="2000" spc="3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perangkat</a:t>
            </a:r>
            <a:r>
              <a:rPr sz="2000" spc="39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lunak,</a:t>
            </a:r>
            <a:r>
              <a:rPr sz="2000" spc="3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apa</a:t>
            </a:r>
            <a:r>
              <a:rPr sz="2000" spc="3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spc="3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harus</a:t>
            </a:r>
            <a:endParaRPr sz="2000">
              <a:latin typeface="Comic Sans MS"/>
              <a:cs typeface="Comic Sans MS"/>
            </a:endParaRPr>
          </a:p>
          <a:p>
            <a:pPr marL="8128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mic Sans MS"/>
                <a:cs typeface="Comic Sans MS"/>
              </a:rPr>
              <a:t>dilakukan </a:t>
            </a:r>
            <a:r>
              <a:rPr sz="2000" dirty="0">
                <a:latin typeface="Comic Sans MS"/>
                <a:cs typeface="Comic Sans MS"/>
              </a:rPr>
              <a:t>oleh sistem/ fitur </a:t>
            </a:r>
            <a:r>
              <a:rPr sz="2000" spc="-5" dirty="0">
                <a:latin typeface="Comic Sans MS"/>
                <a:cs typeface="Comic Sans MS"/>
              </a:rPr>
              <a:t>kunci</a:t>
            </a:r>
            <a:r>
              <a:rPr sz="2000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sistem)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Boundary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omic Sans MS"/>
                <a:cs typeface="Comic Sans MS"/>
              </a:rPr>
              <a:t>(Merepresentasikan batasan/ ruang </a:t>
            </a:r>
            <a:r>
              <a:rPr sz="2000" dirty="0">
                <a:latin typeface="Comic Sans MS"/>
                <a:cs typeface="Comic Sans MS"/>
              </a:rPr>
              <a:t>lingkup</a:t>
            </a:r>
            <a:r>
              <a:rPr sz="2000" spc="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sistem)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8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Package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omic Sans MS"/>
                <a:cs typeface="Comic Sans MS"/>
              </a:rPr>
              <a:t>(Merepresentasikan ruang </a:t>
            </a:r>
            <a:r>
              <a:rPr sz="2000" dirty="0">
                <a:latin typeface="Comic Sans MS"/>
                <a:cs typeface="Comic Sans MS"/>
              </a:rPr>
              <a:t>lingkup</a:t>
            </a:r>
            <a:r>
              <a:rPr sz="2000" spc="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class)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0158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Relasi: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955" y="1681565"/>
            <a:ext cx="10500995" cy="387794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Asosiasi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omic Sans MS"/>
                <a:cs typeface="Comic Sans MS"/>
              </a:rPr>
              <a:t>(Menghubungkan antara aktor dengan </a:t>
            </a:r>
            <a:r>
              <a:rPr sz="2000" dirty="0">
                <a:latin typeface="Comic Sans MS"/>
                <a:cs typeface="Comic Sans MS"/>
              </a:rPr>
              <a:t>use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case)</a:t>
            </a:r>
            <a:endParaRPr sz="2000">
              <a:latin typeface="Comic Sans MS"/>
              <a:cs typeface="Comic Sans MS"/>
            </a:endParaRPr>
          </a:p>
          <a:p>
            <a:pPr marL="439420" indent="-426720">
              <a:lnSpc>
                <a:spcPct val="100000"/>
              </a:lnSpc>
              <a:spcBef>
                <a:spcPts val="1275"/>
              </a:spcBef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Generalisasi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omic Sans MS"/>
                <a:cs typeface="Comic Sans MS"/>
              </a:rPr>
              <a:t>(Konsep Inheritance/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pewarisan)</a:t>
            </a:r>
            <a:endParaRPr sz="2000">
              <a:latin typeface="Comic Sans MS"/>
              <a:cs typeface="Comic Sans MS"/>
            </a:endParaRPr>
          </a:p>
          <a:p>
            <a:pPr marL="439420" indent="-426720">
              <a:lnSpc>
                <a:spcPct val="100000"/>
              </a:lnSpc>
              <a:spcBef>
                <a:spcPts val="1275"/>
              </a:spcBef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Dependensi:</a:t>
            </a:r>
            <a:r>
              <a:rPr sz="2200" spc="1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Include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omic Sans MS"/>
                <a:cs typeface="Comic Sans MS"/>
              </a:rPr>
              <a:t>(Dimana use </a:t>
            </a:r>
            <a:r>
              <a:rPr sz="2000" spc="-5" dirty="0">
                <a:latin typeface="Comic Sans MS"/>
                <a:cs typeface="Comic Sans MS"/>
              </a:rPr>
              <a:t>case yang </a:t>
            </a:r>
            <a:r>
              <a:rPr sz="2000" dirty="0">
                <a:latin typeface="Comic Sans MS"/>
                <a:cs typeface="Comic Sans MS"/>
              </a:rPr>
              <a:t>dituju </a:t>
            </a:r>
            <a:r>
              <a:rPr sz="2000" spc="-5" dirty="0">
                <a:latin typeface="Comic Sans MS"/>
                <a:cs typeface="Comic Sans MS"/>
              </a:rPr>
              <a:t>harus melewati proses</a:t>
            </a:r>
            <a:r>
              <a:rPr sz="2000" dirty="0">
                <a:latin typeface="Comic Sans MS"/>
                <a:cs typeface="Comic Sans MS"/>
              </a:rPr>
              <a:t> lain)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Dependensi:</a:t>
            </a:r>
            <a:r>
              <a:rPr sz="2200" spc="1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Extend</a:t>
            </a:r>
            <a:endParaRPr sz="2200">
              <a:latin typeface="Comic Sans MS"/>
              <a:cs typeface="Comic Sans MS"/>
            </a:endParaRPr>
          </a:p>
          <a:p>
            <a:pPr marL="812800" lvl="1" indent="-34290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omic Sans MS"/>
                <a:cs typeface="Comic Sans MS"/>
              </a:rPr>
              <a:t>(Dimana use </a:t>
            </a:r>
            <a:r>
              <a:rPr sz="2000" spc="-5" dirty="0">
                <a:latin typeface="Comic Sans MS"/>
                <a:cs typeface="Comic Sans MS"/>
              </a:rPr>
              <a:t>case yang </a:t>
            </a:r>
            <a:r>
              <a:rPr sz="2000" dirty="0">
                <a:latin typeface="Comic Sans MS"/>
                <a:cs typeface="Comic Sans MS"/>
              </a:rPr>
              <a:t>dituju </a:t>
            </a:r>
            <a:r>
              <a:rPr sz="2000" spc="-5" dirty="0">
                <a:latin typeface="Comic Sans MS"/>
                <a:cs typeface="Comic Sans MS"/>
              </a:rPr>
              <a:t>berdiri sendiri tanpa harus melewati </a:t>
            </a:r>
            <a:r>
              <a:rPr sz="2000" dirty="0">
                <a:latin typeface="Comic Sans MS"/>
                <a:cs typeface="Comic Sans MS"/>
              </a:rPr>
              <a:t>prose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spc="9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lain)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68198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Menyusun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955" y="1958416"/>
            <a:ext cx="870458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6FC0"/>
                </a:solidFill>
                <a:latin typeface="Comic Sans MS"/>
                <a:cs typeface="Comic Sans MS"/>
              </a:rPr>
              <a:t>Identifikasi</a:t>
            </a:r>
            <a:r>
              <a:rPr sz="2000" spc="-1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mic Sans MS"/>
                <a:cs typeface="Comic Sans MS"/>
              </a:rPr>
              <a:t>Aktor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6FC0"/>
                </a:solidFill>
                <a:latin typeface="Comic Sans MS"/>
                <a:cs typeface="Comic Sans MS"/>
              </a:rPr>
              <a:t>Identifikasi </a:t>
            </a:r>
            <a:r>
              <a:rPr sz="2000" dirty="0">
                <a:solidFill>
                  <a:srgbClr val="006FC0"/>
                </a:solidFill>
                <a:latin typeface="Comic Sans MS"/>
                <a:cs typeface="Comic Sans MS"/>
              </a:rPr>
              <a:t>Use</a:t>
            </a:r>
            <a:r>
              <a:rPr sz="2000" spc="-1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mic Sans MS"/>
                <a:cs typeface="Comic Sans MS"/>
              </a:rPr>
              <a:t>Case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6FC0"/>
                </a:solidFill>
                <a:latin typeface="Comic Sans MS"/>
                <a:cs typeface="Comic Sans MS"/>
              </a:rPr>
              <a:t>Membuat </a:t>
            </a:r>
            <a:r>
              <a:rPr sz="2000" spc="-5" dirty="0">
                <a:solidFill>
                  <a:srgbClr val="006FC0"/>
                </a:solidFill>
                <a:latin typeface="Comic Sans MS"/>
                <a:cs typeface="Comic Sans MS"/>
              </a:rPr>
              <a:t>diagram </a:t>
            </a:r>
            <a:r>
              <a:rPr sz="2000" dirty="0">
                <a:solidFill>
                  <a:srgbClr val="006FC0"/>
                </a:solidFill>
                <a:latin typeface="Comic Sans MS"/>
                <a:cs typeface="Comic Sans MS"/>
              </a:rPr>
              <a:t>use</a:t>
            </a:r>
            <a:r>
              <a:rPr sz="2000" spc="-5" dirty="0">
                <a:solidFill>
                  <a:srgbClr val="006FC0"/>
                </a:solidFill>
                <a:latin typeface="Comic Sans MS"/>
                <a:cs typeface="Comic Sans MS"/>
              </a:rPr>
              <a:t> case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6FC0"/>
                </a:solidFill>
                <a:latin typeface="Comic Sans MS"/>
                <a:cs typeface="Comic Sans MS"/>
              </a:rPr>
              <a:t>Mendokumentasikan naratif setiap </a:t>
            </a:r>
            <a:r>
              <a:rPr sz="2000" dirty="0">
                <a:solidFill>
                  <a:srgbClr val="006FC0"/>
                </a:solidFill>
                <a:latin typeface="Comic Sans MS"/>
                <a:cs typeface="Comic Sans MS"/>
              </a:rPr>
              <a:t>use </a:t>
            </a:r>
            <a:r>
              <a:rPr sz="2000" spc="-5" dirty="0">
                <a:solidFill>
                  <a:srgbClr val="006FC0"/>
                </a:solidFill>
                <a:latin typeface="Comic Sans MS"/>
                <a:cs typeface="Comic Sans MS"/>
              </a:rPr>
              <a:t>case (Skenario/ tabel </a:t>
            </a:r>
            <a:r>
              <a:rPr sz="2000" dirty="0">
                <a:solidFill>
                  <a:srgbClr val="006FC0"/>
                </a:solidFill>
                <a:latin typeface="Comic Sans MS"/>
                <a:cs typeface="Comic Sans MS"/>
              </a:rPr>
              <a:t>use</a:t>
            </a:r>
            <a:r>
              <a:rPr sz="2000" spc="9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mic Sans MS"/>
                <a:cs typeface="Comic Sans MS"/>
              </a:rPr>
              <a:t>case)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741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180"/>
              </a:lnSpc>
            </a:pPr>
            <a:r>
              <a:rPr sz="3500" b="1" spc="-160" dirty="0">
                <a:solidFill>
                  <a:srgbClr val="7E5F00"/>
                </a:solidFill>
                <a:latin typeface="Tahoma"/>
                <a:cs typeface="Tahoma"/>
              </a:rPr>
              <a:t>Silabus </a:t>
            </a:r>
            <a:r>
              <a:rPr sz="3500" b="1" spc="-300" dirty="0">
                <a:solidFill>
                  <a:srgbClr val="7E5F00"/>
                </a:solidFill>
                <a:latin typeface="Tahoma"/>
                <a:cs typeface="Tahoma"/>
              </a:rPr>
              <a:t>Mata</a:t>
            </a:r>
            <a:r>
              <a:rPr sz="3500" b="1" spc="-105" dirty="0">
                <a:solidFill>
                  <a:srgbClr val="7E5F00"/>
                </a:solidFill>
                <a:latin typeface="Tahoma"/>
                <a:cs typeface="Tahoma"/>
              </a:rPr>
              <a:t> </a:t>
            </a:r>
            <a:r>
              <a:rPr sz="3500" b="1" spc="-204" dirty="0">
                <a:solidFill>
                  <a:srgbClr val="7E5F00"/>
                </a:solidFill>
                <a:latin typeface="Tahoma"/>
                <a:cs typeface="Tahoma"/>
              </a:rPr>
              <a:t>Kuliah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1572214"/>
            <a:ext cx="9690100" cy="400494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omic Sans MS"/>
                <a:cs typeface="Comic Sans MS"/>
              </a:rPr>
              <a:t>Pendahuluan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mic Sans MS"/>
                <a:cs typeface="Comic Sans MS"/>
              </a:rPr>
              <a:t>Overview: Analisis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Terstruktur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  <a:tab pos="3882390" algn="l"/>
              </a:tabLst>
            </a:pPr>
            <a:r>
              <a:rPr sz="2400" spc="-5" dirty="0">
                <a:latin typeface="Comic Sans MS"/>
                <a:cs typeface="Comic Sans MS"/>
              </a:rPr>
              <a:t>Overview: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Perancangan	Terstruktur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mic Sans MS"/>
                <a:cs typeface="Comic Sans MS"/>
              </a:rPr>
              <a:t>Introduction </a:t>
            </a:r>
            <a:r>
              <a:rPr sz="2400" dirty="0">
                <a:latin typeface="Comic Sans MS"/>
                <a:cs typeface="Comic Sans MS"/>
              </a:rPr>
              <a:t>Web </a:t>
            </a:r>
            <a:r>
              <a:rPr sz="2400" spc="-5" dirty="0">
                <a:latin typeface="Comic Sans MS"/>
                <a:cs typeface="Comic Sans MS"/>
              </a:rPr>
              <a:t>App </a:t>
            </a:r>
            <a:r>
              <a:rPr sz="2400" dirty="0">
                <a:latin typeface="Comic Sans MS"/>
                <a:cs typeface="Comic Sans MS"/>
              </a:rPr>
              <a:t>+ Req. Web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omic Sans MS"/>
                <a:cs typeface="Comic Sans MS"/>
              </a:rPr>
              <a:t>Konsep </a:t>
            </a:r>
            <a:r>
              <a:rPr sz="2400" spc="-5" dirty="0">
                <a:latin typeface="Comic Sans MS"/>
                <a:cs typeface="Comic Sans MS"/>
              </a:rPr>
              <a:t>Dasar </a:t>
            </a: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Engineering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655"/>
              </a:spcBef>
              <a:buAutoNum type="arabicPeriod"/>
              <a:tabLst>
                <a:tab pos="469900" algn="l"/>
              </a:tabLst>
            </a:pPr>
            <a:r>
              <a:rPr sz="3000" dirty="0">
                <a:solidFill>
                  <a:srgbClr val="006FC0"/>
                </a:solidFill>
                <a:latin typeface="Comic Sans MS"/>
                <a:cs typeface="Comic Sans MS"/>
              </a:rPr>
              <a:t>Pengenalan OOA </a:t>
            </a:r>
            <a:r>
              <a:rPr sz="3000" spc="-5" dirty="0">
                <a:solidFill>
                  <a:srgbClr val="006FC0"/>
                </a:solidFill>
                <a:latin typeface="Comic Sans MS"/>
                <a:cs typeface="Comic Sans MS"/>
              </a:rPr>
              <a:t>(UML) </a:t>
            </a:r>
            <a:r>
              <a:rPr sz="3000" dirty="0">
                <a:solidFill>
                  <a:srgbClr val="006FC0"/>
                </a:solidFill>
                <a:latin typeface="Comic Sans MS"/>
                <a:cs typeface="Comic Sans MS"/>
              </a:rPr>
              <a:t>+ Penugasan </a:t>
            </a:r>
            <a:r>
              <a:rPr sz="3000" spc="-5" dirty="0">
                <a:solidFill>
                  <a:srgbClr val="006FC0"/>
                </a:solidFill>
                <a:latin typeface="Comic Sans MS"/>
                <a:cs typeface="Comic Sans MS"/>
              </a:rPr>
              <a:t>(Tim dan</a:t>
            </a:r>
            <a:r>
              <a:rPr sz="3000" spc="-2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006FC0"/>
                </a:solidFill>
                <a:latin typeface="Comic Sans MS"/>
                <a:cs typeface="Comic Sans MS"/>
              </a:rPr>
              <a:t>Topik)</a:t>
            </a:r>
            <a:endParaRPr sz="30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omic Sans MS"/>
                <a:cs typeface="Comic Sans MS"/>
              </a:rPr>
              <a:t>OOA + Presentasi </a:t>
            </a:r>
            <a:r>
              <a:rPr sz="2400" spc="-5" dirty="0">
                <a:latin typeface="Comic Sans MS"/>
                <a:cs typeface="Comic Sans MS"/>
              </a:rPr>
              <a:t>Awal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Topik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9251" y="3523488"/>
            <a:ext cx="5643880" cy="5867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ts val="4070"/>
              </a:lnSpc>
            </a:pP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Tutorial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Enterprise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Architect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861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The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&lt;&lt;extends&gt;&gt;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Relationship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7073" y="1658492"/>
            <a:ext cx="505968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94615" indent="-287020" algn="just">
              <a:lnSpc>
                <a:spcPct val="100000"/>
              </a:lnSpc>
              <a:spcBef>
                <a:spcPts val="95"/>
              </a:spcBef>
              <a:buClr>
                <a:srgbClr val="0D0D0D"/>
              </a:buClr>
              <a:buFont typeface="Wingdings"/>
              <a:buChar char=""/>
              <a:tabLst>
                <a:tab pos="299720" algn="l"/>
              </a:tabLst>
            </a:pPr>
            <a:r>
              <a:rPr sz="22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&lt;&lt;extend&gt;&gt; </a:t>
            </a:r>
            <a:r>
              <a:rPr sz="2200" spc="-5" dirty="0">
                <a:latin typeface="Times New Roman"/>
                <a:cs typeface="Times New Roman"/>
              </a:rPr>
              <a:t>merupakan hubungan kasus  luar biasa atau jarang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dipanggil.</a:t>
            </a:r>
            <a:endParaRPr sz="22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Clr>
                <a:srgbClr val="0D0D0D"/>
              </a:buClr>
              <a:buFont typeface="Wingdings"/>
              <a:buChar char=""/>
              <a:tabLst>
                <a:tab pos="29972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xceptional event flows </a:t>
            </a:r>
            <a:r>
              <a:rPr sz="2200" spc="-5" dirty="0">
                <a:latin typeface="Times New Roman"/>
                <a:cs typeface="Times New Roman"/>
              </a:rPr>
              <a:t>dipisahkan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dari</a:t>
            </a:r>
            <a:endParaRPr sz="22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aliran acara </a:t>
            </a:r>
            <a:r>
              <a:rPr sz="2200" spc="-10" dirty="0">
                <a:latin typeface="Times New Roman"/>
                <a:cs typeface="Times New Roman"/>
              </a:rPr>
              <a:t>utama </a:t>
            </a:r>
            <a:r>
              <a:rPr sz="2200" spc="-5" dirty="0">
                <a:latin typeface="Times New Roman"/>
                <a:cs typeface="Times New Roman"/>
              </a:rPr>
              <a:t>untuk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kejelasan.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0D0D0D"/>
              </a:buClr>
              <a:buFont typeface="Wingdings"/>
              <a:buChar char="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Sebuah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use case </a:t>
            </a:r>
            <a:r>
              <a:rPr sz="2200" spc="-10" dirty="0">
                <a:latin typeface="Times New Roman"/>
                <a:cs typeface="Times New Roman"/>
              </a:rPr>
              <a:t>mewakili </a:t>
            </a:r>
            <a:r>
              <a:rPr sz="2200" spc="-5" dirty="0">
                <a:latin typeface="Times New Roman"/>
                <a:cs typeface="Times New Roman"/>
              </a:rPr>
              <a:t>arus </a:t>
            </a:r>
            <a:r>
              <a:rPr sz="2200" dirty="0">
                <a:latin typeface="Times New Roman"/>
                <a:cs typeface="Times New Roman"/>
              </a:rPr>
              <a:t>event yang  </a:t>
            </a:r>
            <a:r>
              <a:rPr sz="2200" spc="-5" dirty="0">
                <a:latin typeface="Times New Roman"/>
                <a:cs typeface="Times New Roman"/>
              </a:rPr>
              <a:t>luar biasa </a:t>
            </a:r>
            <a:r>
              <a:rPr sz="2200" dirty="0">
                <a:latin typeface="Times New Roman"/>
                <a:cs typeface="Times New Roman"/>
              </a:rPr>
              <a:t>dapat </a:t>
            </a:r>
            <a:r>
              <a:rPr sz="2200" spc="-5" dirty="0">
                <a:latin typeface="Times New Roman"/>
                <a:cs typeface="Times New Roman"/>
              </a:rPr>
              <a:t>memperpanjang satu atau  lebih kasus</a:t>
            </a:r>
            <a:r>
              <a:rPr sz="2200" dirty="0">
                <a:latin typeface="Times New Roman"/>
                <a:cs typeface="Times New Roman"/>
              </a:rPr>
              <a:t> digunakan.</a:t>
            </a:r>
            <a:endParaRPr sz="22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Clr>
                <a:srgbClr val="0D0D0D"/>
              </a:buClr>
              <a:buFont typeface="Wingdings"/>
              <a:buChar char="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Arah dari </a:t>
            </a:r>
            <a:r>
              <a:rPr sz="22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&lt;&lt;extend&gt;&gt;</a:t>
            </a:r>
            <a:r>
              <a:rPr sz="2200" i="1" spc="3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berhubungan</a:t>
            </a:r>
            <a:endParaRPr sz="22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untuk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extended use</a:t>
            </a:r>
            <a:r>
              <a:rPr sz="2200" spc="-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3300"/>
                </a:solidFill>
                <a:latin typeface="Times New Roman"/>
                <a:cs typeface="Times New Roman"/>
              </a:rPr>
              <a:t>case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4983" y="1819654"/>
            <a:ext cx="7644383" cy="501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9029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5" dirty="0">
                <a:solidFill>
                  <a:srgbClr val="EC7C30"/>
                </a:solidFill>
                <a:latin typeface="Calibri"/>
                <a:cs typeface="Calibri"/>
              </a:rPr>
              <a:t>The &lt;&lt;includes&gt;&gt;</a:t>
            </a:r>
            <a:r>
              <a:rPr sz="3600" b="1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EC7C30"/>
                </a:solidFill>
                <a:latin typeface="Calibri"/>
                <a:cs typeface="Calibri"/>
              </a:rPr>
              <a:t>Relationship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8685" y="1413129"/>
            <a:ext cx="1471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Merupakan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44557" y="1717929"/>
            <a:ext cx="10674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peri</a:t>
            </a:r>
            <a:r>
              <a:rPr sz="2500" spc="10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ku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6383" y="1413129"/>
            <a:ext cx="2292350" cy="1016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500" i="1" dirty="0">
                <a:solidFill>
                  <a:srgbClr val="FF3300"/>
                </a:solidFill>
                <a:latin typeface="Times New Roman"/>
                <a:cs typeface="Times New Roman"/>
              </a:rPr>
              <a:t>&lt;&lt;include&gt;&gt; </a:t>
            </a:r>
            <a:r>
              <a:rPr sz="2500" i="1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hubungan  diper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itun</a:t>
            </a:r>
            <a:r>
              <a:rPr sz="2500" spc="5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kan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8438" y="2022424"/>
            <a:ext cx="5187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dari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7826" y="1717929"/>
            <a:ext cx="734060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91440">
              <a:lnSpc>
                <a:spcPts val="2400"/>
              </a:lnSpc>
              <a:spcBef>
                <a:spcPts val="675"/>
              </a:spcBef>
            </a:pPr>
            <a:r>
              <a:rPr sz="2500" spc="-5" dirty="0">
                <a:latin typeface="Times New Roman"/>
                <a:cs typeface="Times New Roman"/>
              </a:rPr>
              <a:t>y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ng  k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6383" y="2327910"/>
            <a:ext cx="490474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ts val="27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penggunaan.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280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</a:tabLst>
            </a:pPr>
            <a:r>
              <a:rPr sz="2500" i="1" dirty="0">
                <a:solidFill>
                  <a:srgbClr val="FF3300"/>
                </a:solidFill>
                <a:latin typeface="Times New Roman"/>
                <a:cs typeface="Times New Roman"/>
              </a:rPr>
              <a:t>&lt;&lt;include&gt;&gt; </a:t>
            </a:r>
            <a:r>
              <a:rPr sz="2500" dirty="0">
                <a:latin typeface="Times New Roman"/>
                <a:cs typeface="Times New Roman"/>
              </a:rPr>
              <a:t>Merupakan perilaku  faktor untuk digunakan kembali,  </a:t>
            </a:r>
            <a:r>
              <a:rPr sz="2500" spc="-5" dirty="0">
                <a:latin typeface="Times New Roman"/>
                <a:cs typeface="Times New Roman"/>
              </a:rPr>
              <a:t>bukan karena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pengecualian.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6383" y="3546805"/>
            <a:ext cx="19208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D0D0D"/>
              </a:buClr>
              <a:buFont typeface="Wingdings"/>
              <a:buChar char=""/>
              <a:tabLst>
                <a:tab pos="355600" algn="l"/>
                <a:tab pos="1412875" algn="l"/>
              </a:tabLst>
            </a:pP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ah</a:t>
            </a:r>
            <a:r>
              <a:rPr sz="2500" dirty="0">
                <a:latin typeface="Times New Roman"/>
                <a:cs typeface="Times New Roman"/>
              </a:rPr>
              <a:t>	d</a:t>
            </a:r>
            <a:r>
              <a:rPr sz="2500" spc="-5" dirty="0">
                <a:latin typeface="Times New Roman"/>
                <a:cs typeface="Times New Roman"/>
              </a:rPr>
              <a:t>ari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9283" y="3852164"/>
            <a:ext cx="18180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&lt;&lt;in</a:t>
            </a:r>
            <a:r>
              <a:rPr sz="2500" i="1" spc="5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25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lu</a:t>
            </a:r>
            <a:r>
              <a:rPr sz="2500" i="1" spc="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500" i="1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sz="25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&gt;&gt;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57690" y="3546805"/>
            <a:ext cx="2585085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22275" marR="5080" indent="-410209">
              <a:lnSpc>
                <a:spcPts val="2400"/>
              </a:lnSpc>
              <a:spcBef>
                <a:spcPts val="675"/>
              </a:spcBef>
              <a:tabLst>
                <a:tab pos="1318260" algn="l"/>
                <a:tab pos="1845945" algn="l"/>
              </a:tabLst>
            </a:pPr>
            <a:r>
              <a:rPr sz="2500" spc="-5" dirty="0">
                <a:latin typeface="Times New Roman"/>
                <a:cs typeface="Times New Roman"/>
              </a:rPr>
              <a:t>sebuah	hubung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  a</a:t>
            </a:r>
            <a:r>
              <a:rPr sz="2500" dirty="0">
                <a:latin typeface="Times New Roman"/>
                <a:cs typeface="Times New Roman"/>
              </a:rPr>
              <a:t>d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ah</a:t>
            </a:r>
            <a:r>
              <a:rPr sz="2500" dirty="0">
                <a:latin typeface="Times New Roman"/>
                <a:cs typeface="Times New Roman"/>
              </a:rPr>
              <a:t>		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sz="2500" spc="10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sz="2500" spc="10" dirty="0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9283" y="4156964"/>
            <a:ext cx="4563745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675"/>
              </a:spcBef>
              <a:tabLst>
                <a:tab pos="2139950" algn="l"/>
                <a:tab pos="2912745" algn="l"/>
                <a:tab pos="3807460" algn="l"/>
              </a:tabLst>
            </a:pPr>
            <a:r>
              <a:rPr sz="2500" spc="-15" dirty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sz="2500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sz="2500" spc="5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ggu</a:t>
            </a:r>
            <a:r>
              <a:rPr sz="2500" spc="5" dirty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500" dirty="0">
                <a:solidFill>
                  <a:srgbClr val="FF3300"/>
                </a:solidFill>
                <a:latin typeface="Times New Roman"/>
                <a:cs typeface="Times New Roman"/>
              </a:rPr>
              <a:t>k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an</a:t>
            </a:r>
            <a:r>
              <a:rPr sz="2500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2500" spc="5" dirty="0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se</a:t>
            </a:r>
            <a:r>
              <a:rPr sz="2500" dirty="0">
                <a:solidFill>
                  <a:srgbClr val="FF3300"/>
                </a:solidFill>
                <a:latin typeface="Times New Roman"/>
                <a:cs typeface="Times New Roman"/>
              </a:rPr>
              <a:t>	c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500" dirty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sz="2500" spc="-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sz="2500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(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id</a:t>
            </a:r>
            <a:r>
              <a:rPr sz="2500" spc="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k  seperti </a:t>
            </a:r>
            <a:r>
              <a:rPr sz="2500" i="1" spc="-5" dirty="0">
                <a:latin typeface="Times New Roman"/>
                <a:cs typeface="Times New Roman"/>
              </a:rPr>
              <a:t>&lt;&lt;extend&gt;&gt;</a:t>
            </a:r>
            <a:r>
              <a:rPr sz="2500" i="1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relationships).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633726"/>
            <a:ext cx="7373111" cy="5152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4164" y="1504188"/>
            <a:ext cx="7772400" cy="517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447611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Role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of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</a:t>
            </a: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2300" y="2170176"/>
            <a:ext cx="7658100" cy="431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6623684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From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Use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Cases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to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Class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958" y="1561922"/>
            <a:ext cx="94189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3315" algn="l"/>
                <a:tab pos="2900680" algn="l"/>
                <a:tab pos="4022725" algn="l"/>
                <a:tab pos="5695950" algn="l"/>
                <a:tab pos="6941184" algn="l"/>
                <a:tab pos="8337550" algn="l"/>
              </a:tabLst>
            </a:pPr>
            <a:r>
              <a:rPr sz="2200" spc="-5" dirty="0">
                <a:latin typeface="Comic Sans MS"/>
                <a:cs typeface="Comic Sans MS"/>
              </a:rPr>
              <a:t>Daftar	persyaratan	</a:t>
            </a:r>
            <a:r>
              <a:rPr sz="2200" dirty="0">
                <a:latin typeface="Comic Sans MS"/>
                <a:cs typeface="Comic Sans MS"/>
              </a:rPr>
              <a:t>sebuah	</a:t>
            </a:r>
            <a:r>
              <a:rPr sz="2200" spc="-5" dirty="0">
                <a:latin typeface="Comic Sans MS"/>
                <a:cs typeface="Comic Sans MS"/>
              </a:rPr>
              <a:t>perusahaan	meliputi	</a:t>
            </a:r>
            <a:r>
              <a:rPr sz="2200" spc="-10" dirty="0">
                <a:latin typeface="Comic Sans MS"/>
                <a:cs typeface="Comic Sans MS"/>
              </a:rPr>
              <a:t>deskripsi	</a:t>
            </a:r>
            <a:r>
              <a:rPr sz="2200" spc="-5" dirty="0">
                <a:latin typeface="Comic Sans MS"/>
                <a:cs typeface="Comic Sans MS"/>
              </a:rPr>
              <a:t>tekstual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omic Sans MS"/>
                <a:cs typeface="Comic Sans MS"/>
              </a:rPr>
              <a:t>berikut kasus </a:t>
            </a:r>
            <a:r>
              <a:rPr sz="2200" spc="-5" dirty="0">
                <a:latin typeface="Comic Sans MS"/>
                <a:cs typeface="Comic Sans MS"/>
              </a:rPr>
              <a:t>penggunaan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"order":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7735" y="1869948"/>
            <a:ext cx="8709660" cy="2116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58750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Associations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741" y="3536644"/>
            <a:ext cx="937831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Order: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Kami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memiliki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pelanggan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yang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mungkin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memesan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beberapa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produk.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FFC000"/>
                </a:solidFill>
                <a:latin typeface="Times New Roman"/>
                <a:cs typeface="Times New Roman"/>
              </a:rPr>
              <a:t>Kami membedakan pelanggan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korporat dari </a:t>
            </a:r>
            <a:r>
              <a:rPr sz="2000" spc="-5" dirty="0">
                <a:solidFill>
                  <a:srgbClr val="FFC000"/>
                </a:solidFill>
                <a:latin typeface="Times New Roman"/>
                <a:cs typeface="Times New Roman"/>
              </a:rPr>
              <a:t>pelanggan pribadi,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karena </a:t>
            </a:r>
            <a:r>
              <a:rPr sz="2000" spc="-5" dirty="0">
                <a:solidFill>
                  <a:srgbClr val="FFC000"/>
                </a:solidFill>
                <a:latin typeface="Times New Roman"/>
                <a:cs typeface="Times New Roman"/>
              </a:rPr>
              <a:t>pelanggan korporat  ditagih bulanan sedangkan pelanggan pribadi perlu prabayar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pesanan </a:t>
            </a:r>
            <a:r>
              <a:rPr sz="2000" spc="-5" dirty="0">
                <a:solidFill>
                  <a:srgbClr val="FFC000"/>
                </a:solidFill>
                <a:latin typeface="Times New Roman"/>
                <a:cs typeface="Times New Roman"/>
              </a:rPr>
              <a:t>mereka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dengan </a:t>
            </a:r>
            <a:r>
              <a:rPr sz="2000" spc="-5" dirty="0">
                <a:solidFill>
                  <a:srgbClr val="FFC000"/>
                </a:solidFill>
                <a:latin typeface="Times New Roman"/>
                <a:cs typeface="Times New Roman"/>
              </a:rPr>
              <a:t>kartu 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kredit.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6485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C000"/>
                </a:solidFill>
                <a:latin typeface="Times New Roman"/>
                <a:cs typeface="Times New Roman"/>
              </a:rPr>
              <a:t>Kami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ingin pesanan </a:t>
            </a:r>
            <a:r>
              <a:rPr sz="2000" spc="-5" dirty="0">
                <a:solidFill>
                  <a:srgbClr val="FFC000"/>
                </a:solidFill>
                <a:latin typeface="Times New Roman"/>
                <a:cs typeface="Times New Roman"/>
              </a:rPr>
              <a:t>kami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harus berbaris </a:t>
            </a:r>
            <a:r>
              <a:rPr sz="2000" spc="5" dirty="0">
                <a:solidFill>
                  <a:srgbClr val="FFC000"/>
                </a:solidFill>
                <a:latin typeface="Times New Roman"/>
                <a:cs typeface="Times New Roman"/>
              </a:rPr>
              <a:t>produk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dengan produk.  Setiap baris harus berisi </a:t>
            </a:r>
            <a:r>
              <a:rPr sz="2000" spc="-5" dirty="0">
                <a:solidFill>
                  <a:srgbClr val="FFC000"/>
                </a:solidFill>
                <a:latin typeface="Times New Roman"/>
                <a:cs typeface="Times New Roman"/>
              </a:rPr>
              <a:t>jumlah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dan </a:t>
            </a:r>
            <a:r>
              <a:rPr sz="2000" spc="-5" dirty="0">
                <a:solidFill>
                  <a:srgbClr val="FFC000"/>
                </a:solidFill>
                <a:latin typeface="Times New Roman"/>
                <a:cs typeface="Times New Roman"/>
              </a:rPr>
              <a:t>harga masing-masing</a:t>
            </a:r>
            <a:r>
              <a:rPr sz="2000" spc="-1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produk.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2955" y="1693164"/>
            <a:ext cx="791718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62077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Generalization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741" y="3536644"/>
            <a:ext cx="937831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Order: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Kami </a:t>
            </a:r>
            <a:r>
              <a:rPr sz="2000" spc="-10" dirty="0">
                <a:solidFill>
                  <a:srgbClr val="7E5F00"/>
                </a:solidFill>
                <a:latin typeface="Times New Roman"/>
                <a:cs typeface="Times New Roman"/>
              </a:rPr>
              <a:t>memiliki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pelanggan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yang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mungkin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memesan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beberapa</a:t>
            </a:r>
            <a:r>
              <a:rPr sz="2000" spc="-4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produk.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Kami membedakan pelanggan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korporat dari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pelanggan pribadi,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karena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pelanggan korporat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ditagih bulanan sedangkan pelanggan pribadi perlu prabayar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pesanan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mereka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dengan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kartu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kredit.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6485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Kami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ingin pesanan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kami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harus berbaris </a:t>
            </a:r>
            <a:r>
              <a:rPr sz="2000" spc="5" dirty="0">
                <a:solidFill>
                  <a:srgbClr val="7E5F00"/>
                </a:solidFill>
                <a:latin typeface="Times New Roman"/>
                <a:cs typeface="Times New Roman"/>
              </a:rPr>
              <a:t>produk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dengan produk.  Setiap baris harus berisi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jumlah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dan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harga masing-masing</a:t>
            </a:r>
            <a:r>
              <a:rPr sz="2000" spc="-13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produk.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8196" y="1542288"/>
            <a:ext cx="8217408" cy="227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699706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More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Associations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741" y="3536644"/>
            <a:ext cx="937831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Order: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Kami </a:t>
            </a:r>
            <a:r>
              <a:rPr sz="2000" spc="-10" dirty="0">
                <a:solidFill>
                  <a:srgbClr val="7E5F00"/>
                </a:solidFill>
                <a:latin typeface="Times New Roman"/>
                <a:cs typeface="Times New Roman"/>
              </a:rPr>
              <a:t>memiliki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pelanggan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yang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mungkin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memesan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beberapa</a:t>
            </a:r>
            <a:r>
              <a:rPr sz="2000" spc="-4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produk.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Kami membedakan pelanggan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korporat dari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pelanggan pribadi,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karena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pelanggan korporat  ditagih bulanan sedangkan pelanggan pribadi perlu prabayar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pesanan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mereka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dengan </a:t>
            </a:r>
            <a:r>
              <a:rPr sz="2000" spc="-5" dirty="0">
                <a:solidFill>
                  <a:srgbClr val="7E5F00"/>
                </a:solidFill>
                <a:latin typeface="Times New Roman"/>
                <a:cs typeface="Times New Roman"/>
              </a:rPr>
              <a:t>kartu  </a:t>
            </a:r>
            <a:r>
              <a:rPr sz="2000" dirty="0">
                <a:solidFill>
                  <a:srgbClr val="7E5F00"/>
                </a:solidFill>
                <a:latin typeface="Times New Roman"/>
                <a:cs typeface="Times New Roman"/>
              </a:rPr>
              <a:t>kredit.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711450">
              <a:lnSpc>
                <a:spcPct val="100000"/>
              </a:lnSpc>
              <a:spcBef>
                <a:spcPts val="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Kami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ingin pesanan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kami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harus berbaris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produk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dengan produk.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Setiap baris harus berisi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jumlah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dan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harga masing-masing</a:t>
            </a:r>
            <a:r>
              <a:rPr sz="200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192" y="1633727"/>
            <a:ext cx="7760208" cy="2738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7884159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Order-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Attributes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&amp;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Operations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741" y="4038676"/>
            <a:ext cx="937831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Order: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Kami </a:t>
            </a:r>
            <a:r>
              <a:rPr sz="2000" spc="-10" dirty="0">
                <a:latin typeface="Times New Roman"/>
                <a:cs typeface="Times New Roman"/>
              </a:rPr>
              <a:t>memiliki </a:t>
            </a:r>
            <a:r>
              <a:rPr sz="2000" dirty="0">
                <a:latin typeface="Times New Roman"/>
                <a:cs typeface="Times New Roman"/>
              </a:rPr>
              <a:t>pelanggan </a:t>
            </a:r>
            <a:r>
              <a:rPr sz="2000" spc="-5" dirty="0">
                <a:latin typeface="Times New Roman"/>
                <a:cs typeface="Times New Roman"/>
              </a:rPr>
              <a:t>yang </a:t>
            </a:r>
            <a:r>
              <a:rPr sz="2000" dirty="0">
                <a:latin typeface="Times New Roman"/>
                <a:cs typeface="Times New Roman"/>
              </a:rPr>
              <a:t>mungkin </a:t>
            </a:r>
            <a:r>
              <a:rPr sz="2000" spc="-5" dirty="0">
                <a:latin typeface="Times New Roman"/>
                <a:cs typeface="Times New Roman"/>
              </a:rPr>
              <a:t>memesan </a:t>
            </a:r>
            <a:r>
              <a:rPr sz="2000" dirty="0">
                <a:latin typeface="Times New Roman"/>
                <a:cs typeface="Times New Roman"/>
              </a:rPr>
              <a:t>beberapa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produk.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Kami membedakan pelanggan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korporat </a:t>
            </a:r>
            <a:r>
              <a:rPr sz="2000" dirty="0">
                <a:latin typeface="Times New Roman"/>
                <a:cs typeface="Times New Roman"/>
              </a:rPr>
              <a:t>dari </a:t>
            </a:r>
            <a:r>
              <a:rPr sz="2000" spc="-5" dirty="0">
                <a:latin typeface="Times New Roman"/>
                <a:cs typeface="Times New Roman"/>
              </a:rPr>
              <a:t>pelanggan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pribadi, </a:t>
            </a:r>
            <a:r>
              <a:rPr sz="2000" dirty="0">
                <a:latin typeface="Times New Roman"/>
                <a:cs typeface="Times New Roman"/>
              </a:rPr>
              <a:t>karena </a:t>
            </a:r>
            <a:r>
              <a:rPr sz="2000" spc="-5" dirty="0">
                <a:latin typeface="Times New Roman"/>
                <a:cs typeface="Times New Roman"/>
              </a:rPr>
              <a:t>pelanggan korporat  ditagih bulanan sedangkan pelanggan pribadi perlu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prabayar </a:t>
            </a:r>
            <a:r>
              <a:rPr sz="2000" dirty="0">
                <a:latin typeface="Times New Roman"/>
                <a:cs typeface="Times New Roman"/>
              </a:rPr>
              <a:t>pesanan </a:t>
            </a:r>
            <a:r>
              <a:rPr sz="2000" spc="-5" dirty="0">
                <a:latin typeface="Times New Roman"/>
                <a:cs typeface="Times New Roman"/>
              </a:rPr>
              <a:t>mereka </a:t>
            </a:r>
            <a:r>
              <a:rPr sz="2000" dirty="0">
                <a:latin typeface="Times New Roman"/>
                <a:cs typeface="Times New Roman"/>
              </a:rPr>
              <a:t>dengan </a:t>
            </a:r>
            <a:r>
              <a:rPr sz="2000" spc="-5" dirty="0">
                <a:latin typeface="Times New Roman"/>
                <a:cs typeface="Times New Roman"/>
              </a:rPr>
              <a:t>kartu 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kredit.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7114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Kami </a:t>
            </a:r>
            <a:r>
              <a:rPr sz="2000" dirty="0">
                <a:latin typeface="Times New Roman"/>
                <a:cs typeface="Times New Roman"/>
              </a:rPr>
              <a:t>ingin pesanan </a:t>
            </a:r>
            <a:r>
              <a:rPr sz="2000" spc="-5" dirty="0">
                <a:latin typeface="Times New Roman"/>
                <a:cs typeface="Times New Roman"/>
              </a:rPr>
              <a:t>kami </a:t>
            </a:r>
            <a:r>
              <a:rPr sz="2000" dirty="0">
                <a:latin typeface="Times New Roman"/>
                <a:cs typeface="Times New Roman"/>
              </a:rPr>
              <a:t>harus berbaris </a:t>
            </a:r>
            <a:r>
              <a:rPr sz="2000" spc="5" dirty="0">
                <a:latin typeface="Times New Roman"/>
                <a:cs typeface="Times New Roman"/>
              </a:rPr>
              <a:t>produk </a:t>
            </a:r>
            <a:r>
              <a:rPr sz="2000" dirty="0">
                <a:latin typeface="Times New Roman"/>
                <a:cs typeface="Times New Roman"/>
              </a:rPr>
              <a:t>dengan produk.  Setiap baris harus berisi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jumlah </a:t>
            </a:r>
            <a:r>
              <a:rPr sz="2000" dirty="0">
                <a:latin typeface="Times New Roman"/>
                <a:cs typeface="Times New Roman"/>
              </a:rPr>
              <a:t>dan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harga </a:t>
            </a:r>
            <a:r>
              <a:rPr sz="2000" spc="-5" dirty="0">
                <a:latin typeface="Times New Roman"/>
                <a:cs typeface="Times New Roman"/>
              </a:rPr>
              <a:t>masing-masing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395" y="1633727"/>
            <a:ext cx="7693152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780" y="880872"/>
            <a:ext cx="69418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Example: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Order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- Full Class</a:t>
            </a:r>
            <a:r>
              <a:rPr sz="3600" b="1" spc="-8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6657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Evolution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of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OO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Development</a:t>
            </a:r>
            <a:r>
              <a:rPr sz="3600" b="1" spc="2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Methods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6255" y="1633727"/>
            <a:ext cx="8130540" cy="482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68859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Perspectives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" y="1589277"/>
            <a:ext cx="8823325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Ada</a:t>
            </a:r>
            <a:r>
              <a:rPr sz="2000" spc="1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tiga</a:t>
            </a:r>
            <a:r>
              <a:rPr sz="2000" spc="1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perspektif</a:t>
            </a:r>
            <a:r>
              <a:rPr sz="2000" spc="1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(pandangan)</a:t>
            </a:r>
            <a:r>
              <a:rPr sz="2000" spc="1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spc="1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dapat</a:t>
            </a:r>
            <a:r>
              <a:rPr sz="2000" spc="1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digunakan</a:t>
            </a:r>
            <a:r>
              <a:rPr sz="2000" spc="1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dalam</a:t>
            </a:r>
            <a:r>
              <a:rPr sz="2000" spc="1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menggambar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Class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Diagram: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omic Sans MS"/>
                <a:cs typeface="Comic Sans MS"/>
              </a:rPr>
              <a:t>Konseptual</a:t>
            </a:r>
            <a:endParaRPr sz="24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merupakan konsep yang berkaitan dengan</a:t>
            </a:r>
            <a:r>
              <a:rPr sz="2000" spc="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kelas</a:t>
            </a:r>
            <a:endParaRPr sz="20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memberikan kemerdekaan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bahasa</a:t>
            </a:r>
            <a:endParaRPr sz="20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5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omic Sans MS"/>
                <a:cs typeface="Comic Sans MS"/>
              </a:rPr>
              <a:t>Spesifikasi</a:t>
            </a:r>
            <a:endParaRPr sz="24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merupakan perangkat </a:t>
            </a:r>
            <a:r>
              <a:rPr sz="2000" dirty="0">
                <a:latin typeface="Comic Sans MS"/>
                <a:cs typeface="Comic Sans MS"/>
              </a:rPr>
              <a:t>lunak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antarmuka</a:t>
            </a:r>
            <a:endParaRPr sz="20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Comic Sans MS"/>
                <a:cs typeface="Comic Sans MS"/>
              </a:rPr>
              <a:t>menyembunyikan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implementasi</a:t>
            </a:r>
            <a:endParaRPr sz="20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5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5" dirty="0">
                <a:latin typeface="Comic Sans MS"/>
                <a:cs typeface="Comic Sans MS"/>
              </a:rPr>
              <a:t>Implementasi</a:t>
            </a:r>
            <a:endParaRPr sz="24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menunjukkan kelas nyata digunakan dalam bahasa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pemrograman</a:t>
            </a:r>
            <a:endParaRPr sz="2000">
              <a:latin typeface="Comic Sans MS"/>
              <a:cs typeface="Comic Sans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omic Sans MS"/>
                <a:cs typeface="Comic Sans MS"/>
              </a:rPr>
              <a:t>peta </a:t>
            </a:r>
            <a:r>
              <a:rPr sz="2000" dirty="0">
                <a:latin typeface="Comic Sans MS"/>
                <a:cs typeface="Comic Sans MS"/>
              </a:rPr>
              <a:t>langsung </a:t>
            </a:r>
            <a:r>
              <a:rPr sz="2000" spc="-5" dirty="0">
                <a:latin typeface="Comic Sans MS"/>
                <a:cs typeface="Comic Sans MS"/>
              </a:rPr>
              <a:t>ke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implementasi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2855" y="5292852"/>
            <a:ext cx="4770120" cy="129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6167" y="697991"/>
            <a:ext cx="4919472" cy="1659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780" y="880872"/>
            <a:ext cx="20929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Attributes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137" y="2318765"/>
            <a:ext cx="8821420" cy="206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Atribut dapat ditentukan pada berbagai tingkat detail:</a:t>
            </a:r>
            <a:endParaRPr sz="2400">
              <a:latin typeface="Comic Sans MS"/>
              <a:cs typeface="Comic Sans MS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Pada tingkat </a:t>
            </a:r>
            <a:r>
              <a:rPr sz="2200" b="1" spc="-5" dirty="0">
                <a:latin typeface="Comic Sans MS"/>
                <a:cs typeface="Comic Sans MS"/>
              </a:rPr>
              <a:t>konseptual </a:t>
            </a:r>
            <a:r>
              <a:rPr sz="2200" spc="-5" dirty="0">
                <a:latin typeface="Comic Sans MS"/>
                <a:cs typeface="Comic Sans MS"/>
              </a:rPr>
              <a:t>nama atribut pelanggan menunjukkan  bahwa pelanggan </a:t>
            </a:r>
            <a:r>
              <a:rPr sz="2200" b="1" spc="-10" dirty="0">
                <a:latin typeface="Comic Sans MS"/>
                <a:cs typeface="Comic Sans MS"/>
              </a:rPr>
              <a:t>memiliki</a:t>
            </a:r>
            <a:r>
              <a:rPr sz="2200" b="1" spc="10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nama.</a:t>
            </a:r>
            <a:endParaRPr sz="2200">
              <a:latin typeface="Comic Sans MS"/>
              <a:cs typeface="Comic Sans MS"/>
            </a:endParaRPr>
          </a:p>
          <a:p>
            <a:pPr marL="812800" marR="5080" lvl="1" indent="-342900" algn="just">
              <a:lnSpc>
                <a:spcPct val="100000"/>
              </a:lnSpc>
              <a:buFont typeface="Arial"/>
              <a:buChar char="•"/>
              <a:tabLst>
                <a:tab pos="813435" algn="l"/>
              </a:tabLst>
            </a:pPr>
            <a:r>
              <a:rPr sz="2200" spc="-5" dirty="0">
                <a:latin typeface="Comic Sans MS"/>
                <a:cs typeface="Comic Sans MS"/>
              </a:rPr>
              <a:t>Pada tingkat </a:t>
            </a:r>
            <a:r>
              <a:rPr sz="2200" b="1" spc="-5" dirty="0">
                <a:latin typeface="Comic Sans MS"/>
                <a:cs typeface="Comic Sans MS"/>
              </a:rPr>
              <a:t>spesifikasi, </a:t>
            </a:r>
            <a:r>
              <a:rPr sz="2200" spc="-5" dirty="0">
                <a:latin typeface="Comic Sans MS"/>
                <a:cs typeface="Comic Sans MS"/>
              </a:rPr>
              <a:t>atribut ini menunjukkan </a:t>
            </a:r>
            <a:r>
              <a:rPr sz="2200" spc="-10" dirty="0">
                <a:latin typeface="Comic Sans MS"/>
                <a:cs typeface="Comic Sans MS"/>
              </a:rPr>
              <a:t>bahwa  </a:t>
            </a:r>
            <a:r>
              <a:rPr sz="2200" spc="-5" dirty="0">
                <a:latin typeface="Comic Sans MS"/>
                <a:cs typeface="Comic Sans MS"/>
              </a:rPr>
              <a:t>objek pelanggan </a:t>
            </a:r>
            <a:r>
              <a:rPr sz="2200" spc="-10" dirty="0">
                <a:latin typeface="Comic Sans MS"/>
                <a:cs typeface="Comic Sans MS"/>
              </a:rPr>
              <a:t>dapat </a:t>
            </a:r>
            <a:r>
              <a:rPr sz="2200" spc="-5" dirty="0">
                <a:latin typeface="Comic Sans MS"/>
                <a:cs typeface="Comic Sans MS"/>
              </a:rPr>
              <a:t>memberitahu nama dan </a:t>
            </a:r>
            <a:r>
              <a:rPr sz="2200" spc="-10" dirty="0">
                <a:latin typeface="Comic Sans MS"/>
                <a:cs typeface="Comic Sans MS"/>
              </a:rPr>
              <a:t>Anda </a:t>
            </a:r>
            <a:r>
              <a:rPr sz="2200" spc="-5" dirty="0">
                <a:latin typeface="Comic Sans MS"/>
                <a:cs typeface="Comic Sans MS"/>
              </a:rPr>
              <a:t>dapat  mengatur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nama.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6034" y="4362703"/>
            <a:ext cx="3885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2255" algn="l"/>
                <a:tab pos="2842895" algn="l"/>
              </a:tabLst>
            </a:pP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langgan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</a:t>
            </a:r>
            <a:r>
              <a:rPr sz="2200" spc="-15" dirty="0">
                <a:latin typeface="Comic Sans MS"/>
                <a:cs typeface="Comic Sans MS"/>
              </a:rPr>
              <a:t>m</a:t>
            </a:r>
            <a:r>
              <a:rPr sz="2200" spc="-10" dirty="0">
                <a:latin typeface="Comic Sans MS"/>
                <a:cs typeface="Comic Sans MS"/>
              </a:rPr>
              <a:t>il</a:t>
            </a:r>
            <a:r>
              <a:rPr sz="2200" spc="-15" dirty="0">
                <a:latin typeface="Comic Sans MS"/>
                <a:cs typeface="Comic Sans MS"/>
              </a:rPr>
              <a:t>i</a:t>
            </a:r>
            <a:r>
              <a:rPr sz="2200" spc="-10" dirty="0">
                <a:latin typeface="Comic Sans MS"/>
                <a:cs typeface="Comic Sans MS"/>
              </a:rPr>
              <a:t>k</a:t>
            </a:r>
            <a:r>
              <a:rPr sz="2200" spc="-5" dirty="0">
                <a:latin typeface="Comic Sans MS"/>
                <a:cs typeface="Comic Sans MS"/>
              </a:rPr>
              <a:t>i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v</a:t>
            </a:r>
            <a:r>
              <a:rPr sz="2200" spc="5" dirty="0">
                <a:latin typeface="Comic Sans MS"/>
                <a:cs typeface="Comic Sans MS"/>
              </a:rPr>
              <a:t>ar</a:t>
            </a:r>
            <a:r>
              <a:rPr sz="2200" spc="-10" dirty="0">
                <a:latin typeface="Comic Sans MS"/>
                <a:cs typeface="Comic Sans MS"/>
              </a:rPr>
              <a:t>iab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5" dirty="0">
                <a:latin typeface="Comic Sans MS"/>
                <a:cs typeface="Comic Sans MS"/>
              </a:rPr>
              <a:t>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137" y="4362703"/>
            <a:ext cx="4697730" cy="106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812800" algn="l"/>
                <a:tab pos="813435" algn="l"/>
                <a:tab pos="1671955" algn="l"/>
                <a:tab pos="2867660" algn="l"/>
              </a:tabLst>
            </a:pPr>
            <a:r>
              <a:rPr sz="2200" spc="-5" dirty="0">
                <a:latin typeface="Comic Sans MS"/>
                <a:cs typeface="Comic Sans MS"/>
              </a:rPr>
              <a:t>Pada	tingkat	</a:t>
            </a:r>
            <a:r>
              <a:rPr sz="2200" b="1" spc="-10" dirty="0">
                <a:latin typeface="Comic Sans MS"/>
                <a:cs typeface="Comic Sans MS"/>
              </a:rPr>
              <a:t>implementasi,</a:t>
            </a:r>
            <a:endParaRPr sz="2200">
              <a:latin typeface="Comic Sans MS"/>
              <a:cs typeface="Comic Sans MS"/>
            </a:endParaRPr>
          </a:p>
          <a:p>
            <a:pPr marL="812800">
              <a:lnSpc>
                <a:spcPts val="2635"/>
              </a:lnSpc>
            </a:pPr>
            <a:r>
              <a:rPr sz="2200" spc="-5" dirty="0">
                <a:latin typeface="Comic Sans MS"/>
                <a:cs typeface="Comic Sans MS"/>
              </a:rPr>
              <a:t>contoh untuk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namanya.</a:t>
            </a:r>
            <a:endParaRPr sz="2200">
              <a:latin typeface="Comic Sans MS"/>
              <a:cs typeface="Comic Sans MS"/>
            </a:endParaRPr>
          </a:p>
          <a:p>
            <a:pPr marL="355600" indent="-342900">
              <a:lnSpc>
                <a:spcPts val="2875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Berikut </a:t>
            </a:r>
            <a:r>
              <a:rPr sz="2400" dirty="0">
                <a:latin typeface="Comic Sans MS"/>
                <a:cs typeface="Comic Sans MS"/>
              </a:rPr>
              <a:t>contoh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sintaknya: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8579" y="704087"/>
            <a:ext cx="7046976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2200" y="5542788"/>
            <a:ext cx="9032748" cy="10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780" y="880872"/>
            <a:ext cx="22586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29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Operations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344" y="2283078"/>
            <a:ext cx="8822690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Operasi adalah proses </a:t>
            </a:r>
            <a:r>
              <a:rPr sz="2400" dirty="0">
                <a:latin typeface="Comic Sans MS"/>
                <a:cs typeface="Comic Sans MS"/>
              </a:rPr>
              <a:t>yang </a:t>
            </a:r>
            <a:r>
              <a:rPr sz="2400" spc="-5" dirty="0">
                <a:latin typeface="Comic Sans MS"/>
                <a:cs typeface="Comic Sans MS"/>
              </a:rPr>
              <a:t>dilakukan </a:t>
            </a:r>
            <a:r>
              <a:rPr sz="2400" dirty="0">
                <a:latin typeface="Comic Sans MS"/>
                <a:cs typeface="Comic Sans MS"/>
              </a:rPr>
              <a:t>oleh class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Mereka sesuai dengan </a:t>
            </a:r>
            <a:r>
              <a:rPr sz="2400" dirty="0">
                <a:latin typeface="Comic Sans MS"/>
                <a:cs typeface="Comic Sans MS"/>
              </a:rPr>
              <a:t>metode </a:t>
            </a:r>
            <a:r>
              <a:rPr sz="2400" spc="-5" dirty="0">
                <a:latin typeface="Comic Sans MS"/>
                <a:cs typeface="Comic Sans MS"/>
              </a:rPr>
              <a:t>kelas dalam bahasa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OO.</a:t>
            </a:r>
            <a:endParaRPr sz="2400">
              <a:latin typeface="Comic Sans MS"/>
              <a:cs typeface="Comic Sans MS"/>
            </a:endParaRPr>
          </a:p>
          <a:p>
            <a:pPr marL="355600" marR="635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1226820" algn="l"/>
                <a:tab pos="2973705" algn="l"/>
                <a:tab pos="4213225" algn="l"/>
                <a:tab pos="5462905" algn="l"/>
                <a:tab pos="6548120" algn="l"/>
                <a:tab pos="7755255" algn="l"/>
              </a:tabLst>
            </a:pPr>
            <a:r>
              <a:rPr sz="2400" dirty="0">
                <a:latin typeface="Comic Sans MS"/>
                <a:cs typeface="Comic Sans MS"/>
              </a:rPr>
              <a:t>P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b="1" dirty="0">
                <a:latin typeface="Comic Sans MS"/>
                <a:cs typeface="Comic Sans MS"/>
              </a:rPr>
              <a:t>spesi</a:t>
            </a:r>
            <a:r>
              <a:rPr sz="2400" b="1" spc="10" dirty="0">
                <a:latin typeface="Comic Sans MS"/>
                <a:cs typeface="Comic Sans MS"/>
              </a:rPr>
              <a:t>f</a:t>
            </a:r>
            <a:r>
              <a:rPr sz="2400" b="1" spc="-5" dirty="0">
                <a:latin typeface="Comic Sans MS"/>
                <a:cs typeface="Comic Sans MS"/>
              </a:rPr>
              <a:t>ikas</a:t>
            </a:r>
            <a:r>
              <a:rPr sz="2400" b="1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spc="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t	opera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i	sesu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denga</a:t>
            </a:r>
            <a:r>
              <a:rPr sz="2400" dirty="0">
                <a:latin typeface="Comic Sans MS"/>
                <a:cs typeface="Comic Sans MS"/>
              </a:rPr>
              <a:t>n	meto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e  </a:t>
            </a:r>
            <a:r>
              <a:rPr sz="2400" spc="-5" dirty="0">
                <a:latin typeface="Comic Sans MS"/>
                <a:cs typeface="Comic Sans MS"/>
              </a:rPr>
              <a:t>umum di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kelas.</a:t>
            </a:r>
            <a:endParaRPr sz="2400">
              <a:latin typeface="Comic Sans MS"/>
              <a:cs typeface="Comic Sans MS"/>
            </a:endParaRPr>
          </a:p>
          <a:p>
            <a:pPr marL="355600" marR="5715" indent="-34290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355600" algn="l"/>
                <a:tab pos="1631314" algn="l"/>
                <a:tab pos="2454275" algn="l"/>
                <a:tab pos="3286125" algn="l"/>
                <a:tab pos="5109210" algn="l"/>
                <a:tab pos="7320915" algn="l"/>
                <a:tab pos="8068945" algn="l"/>
              </a:tabLst>
            </a:pPr>
            <a:r>
              <a:rPr sz="2200" spc="-10" dirty="0">
                <a:latin typeface="Comic Sans MS"/>
                <a:cs typeface="Comic Sans MS"/>
              </a:rPr>
              <a:t>Biasany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nd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10" dirty="0">
                <a:latin typeface="Comic Sans MS"/>
                <a:cs typeface="Comic Sans MS"/>
              </a:rPr>
              <a:t>ti</a:t>
            </a:r>
            <a:r>
              <a:rPr sz="2200" spc="-20" dirty="0">
                <a:latin typeface="Comic Sans MS"/>
                <a:cs typeface="Comic Sans MS"/>
              </a:rPr>
              <a:t>d</a:t>
            </a:r>
            <a:r>
              <a:rPr sz="2200" spc="-5" dirty="0">
                <a:latin typeface="Comic Sans MS"/>
                <a:cs typeface="Comic Sans MS"/>
              </a:rPr>
              <a:t>ak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menun</a:t>
            </a:r>
            <a:r>
              <a:rPr sz="2200" spc="5" dirty="0">
                <a:latin typeface="Comic Sans MS"/>
                <a:cs typeface="Comic Sans MS"/>
              </a:rPr>
              <a:t>j</a:t>
            </a:r>
            <a:r>
              <a:rPr sz="2200" spc="-5" dirty="0">
                <a:latin typeface="Comic Sans MS"/>
                <a:cs typeface="Comic Sans MS"/>
              </a:rPr>
              <a:t>ukk</a:t>
            </a:r>
            <a:r>
              <a:rPr sz="2200" spc="10" dirty="0">
                <a:latin typeface="Comic Sans MS"/>
                <a:cs typeface="Comic Sans MS"/>
              </a:rPr>
              <a:t>a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metode</a:t>
            </a:r>
            <a:r>
              <a:rPr sz="2200" dirty="0">
                <a:latin typeface="Comic Sans MS"/>
                <a:cs typeface="Comic Sans MS"/>
              </a:rPr>
              <a:t>-</a:t>
            </a:r>
            <a:r>
              <a:rPr sz="2200" spc="-5" dirty="0">
                <a:latin typeface="Comic Sans MS"/>
                <a:cs typeface="Comic Sans MS"/>
              </a:rPr>
              <a:t>metode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y</a:t>
            </a:r>
            <a:r>
              <a:rPr sz="2200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g</a:t>
            </a:r>
            <a:r>
              <a:rPr sz="2200" dirty="0">
                <a:latin typeface="Comic Sans MS"/>
                <a:cs typeface="Comic Sans MS"/>
              </a:rPr>
              <a:t>	</a:t>
            </a:r>
            <a:r>
              <a:rPr sz="2200" spc="-5" dirty="0">
                <a:latin typeface="Comic Sans MS"/>
                <a:cs typeface="Comic Sans MS"/>
              </a:rPr>
              <a:t>ha</a:t>
            </a:r>
            <a:r>
              <a:rPr sz="220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ya  mengatur atau mendapatkan </a:t>
            </a:r>
            <a:r>
              <a:rPr sz="2200" spc="-10" dirty="0">
                <a:latin typeface="Comic Sans MS"/>
                <a:cs typeface="Comic Sans MS"/>
              </a:rPr>
              <a:t>nilai</a:t>
            </a:r>
            <a:r>
              <a:rPr sz="2200" spc="6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atribut.</a:t>
            </a:r>
            <a:endParaRPr sz="22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2880"/>
              </a:lnSpc>
              <a:spcBef>
                <a:spcPts val="85"/>
              </a:spcBef>
              <a:buFont typeface="Wingdings"/>
              <a:buChar char=""/>
              <a:tabLst>
                <a:tab pos="355600" algn="l"/>
                <a:tab pos="1379855" algn="l"/>
                <a:tab pos="2938780" algn="l"/>
                <a:tab pos="5168900" algn="l"/>
                <a:tab pos="6744970" algn="l"/>
                <a:tab pos="8174355" algn="l"/>
              </a:tabLst>
            </a:pPr>
            <a:r>
              <a:rPr sz="2400" dirty="0">
                <a:latin typeface="Comic Sans MS"/>
                <a:cs typeface="Comic Sans MS"/>
              </a:rPr>
              <a:t>P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mpil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b="1" spc="-5" dirty="0">
                <a:latin typeface="Comic Sans MS"/>
                <a:cs typeface="Comic Sans MS"/>
              </a:rPr>
              <a:t>im</a:t>
            </a:r>
            <a:r>
              <a:rPr sz="2400" b="1" dirty="0">
                <a:latin typeface="Comic Sans MS"/>
                <a:cs typeface="Comic Sans MS"/>
              </a:rPr>
              <a:t>plementasi	</a:t>
            </a:r>
            <a:r>
              <a:rPr sz="2400" spc="-5" dirty="0">
                <a:latin typeface="Comic Sans MS"/>
                <a:cs typeface="Comic Sans MS"/>
              </a:rPr>
              <a:t>bias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ny</a:t>
            </a:r>
            <a:r>
              <a:rPr sz="2400" dirty="0">
                <a:latin typeface="Comic Sans MS"/>
                <a:cs typeface="Comic Sans MS"/>
              </a:rPr>
              <a:t>a	meto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e	ak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  </a:t>
            </a:r>
            <a:r>
              <a:rPr sz="2400" spc="-5" dirty="0">
                <a:latin typeface="Comic Sans MS"/>
                <a:cs typeface="Comic Sans MS"/>
              </a:rPr>
              <a:t>ditampilkan.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ts val="2785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Berikut </a:t>
            </a:r>
            <a:r>
              <a:rPr sz="2400" dirty="0">
                <a:latin typeface="Comic Sans MS"/>
                <a:cs typeface="Comic Sans MS"/>
              </a:rPr>
              <a:t>contoh</a:t>
            </a:r>
            <a:r>
              <a:rPr sz="2400" spc="-5" dirty="0">
                <a:latin typeface="Comic Sans MS"/>
                <a:cs typeface="Comic Sans MS"/>
              </a:rPr>
              <a:t> sintaknya: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7158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80" dirty="0">
                <a:solidFill>
                  <a:srgbClr val="7E5F00"/>
                </a:solidFill>
                <a:latin typeface="Calibri"/>
                <a:cs typeface="Calibri"/>
              </a:rPr>
              <a:t>Team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+</a:t>
            </a:r>
            <a:r>
              <a:rPr sz="3600" b="1" spc="1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65" dirty="0">
                <a:solidFill>
                  <a:srgbClr val="7E5F00"/>
                </a:solidFill>
                <a:latin typeface="Calibri"/>
                <a:cs typeface="Calibri"/>
              </a:rPr>
              <a:t>Topic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4477" y="1366926"/>
            <a:ext cx="9947275" cy="288417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500" spc="-10" dirty="0">
                <a:latin typeface="Comic Sans MS"/>
                <a:cs typeface="Comic Sans MS"/>
              </a:rPr>
              <a:t>Silakan Bagi </a:t>
            </a:r>
            <a:r>
              <a:rPr sz="2500" spc="-5" dirty="0">
                <a:latin typeface="Comic Sans MS"/>
                <a:cs typeface="Comic Sans MS"/>
              </a:rPr>
              <a:t>Kelas menjadi 8</a:t>
            </a:r>
            <a:r>
              <a:rPr sz="2500" spc="9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kelompok:</a:t>
            </a:r>
            <a:endParaRPr sz="25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500" spc="-5" dirty="0">
                <a:latin typeface="Comic Sans MS"/>
                <a:cs typeface="Comic Sans MS"/>
              </a:rPr>
              <a:t>1 </a:t>
            </a:r>
            <a:r>
              <a:rPr sz="2500" spc="-10" dirty="0">
                <a:latin typeface="Comic Sans MS"/>
                <a:cs typeface="Comic Sans MS"/>
              </a:rPr>
              <a:t>kelompok terdiri dari </a:t>
            </a:r>
            <a:r>
              <a:rPr sz="2500" spc="-5" dirty="0">
                <a:latin typeface="Comic Sans MS"/>
                <a:cs typeface="Comic Sans MS"/>
              </a:rPr>
              <a:t>4-5</a:t>
            </a:r>
            <a:r>
              <a:rPr sz="2500" spc="7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orang</a:t>
            </a:r>
            <a:endParaRPr sz="25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500" spc="-5" dirty="0">
                <a:latin typeface="Comic Sans MS"/>
                <a:cs typeface="Comic Sans MS"/>
              </a:rPr>
              <a:t>Tentukan </a:t>
            </a:r>
            <a:r>
              <a:rPr sz="2500" spc="-10" dirty="0">
                <a:latin typeface="Comic Sans MS"/>
                <a:cs typeface="Comic Sans MS"/>
              </a:rPr>
              <a:t>topik Anda berbeda </a:t>
            </a:r>
            <a:r>
              <a:rPr sz="2500" spc="-5" dirty="0">
                <a:latin typeface="Comic Sans MS"/>
                <a:cs typeface="Comic Sans MS"/>
              </a:rPr>
              <a:t>setiap</a:t>
            </a:r>
            <a:r>
              <a:rPr sz="2500" spc="10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kelompok</a:t>
            </a:r>
            <a:endParaRPr sz="25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500" spc="-5" dirty="0">
                <a:latin typeface="Comic Sans MS"/>
                <a:cs typeface="Comic Sans MS"/>
              </a:rPr>
              <a:t>Presentasikan gambaran umum tentang </a:t>
            </a:r>
            <a:r>
              <a:rPr sz="2500" spc="-10" dirty="0">
                <a:latin typeface="Comic Sans MS"/>
                <a:cs typeface="Comic Sans MS"/>
              </a:rPr>
              <a:t>topik </a:t>
            </a:r>
            <a:r>
              <a:rPr sz="2500" spc="-5" dirty="0">
                <a:latin typeface="Comic Sans MS"/>
                <a:cs typeface="Comic Sans MS"/>
              </a:rPr>
              <a:t>Anda Minggu</a:t>
            </a:r>
            <a:r>
              <a:rPr sz="2500" spc="100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depan</a:t>
            </a:r>
            <a:endParaRPr sz="2500">
              <a:latin typeface="Comic Sans MS"/>
              <a:cs typeface="Comic Sans MS"/>
            </a:endParaRPr>
          </a:p>
          <a:p>
            <a:pPr marL="469900" indent="-457834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500" spc="-10" dirty="0">
                <a:latin typeface="Comic Sans MS"/>
                <a:cs typeface="Comic Sans MS"/>
              </a:rPr>
              <a:t>Silakan Ikuti </a:t>
            </a:r>
            <a:r>
              <a:rPr sz="2500" spc="-5" dirty="0">
                <a:latin typeface="Comic Sans MS"/>
                <a:cs typeface="Comic Sans MS"/>
              </a:rPr>
              <a:t>format</a:t>
            </a:r>
            <a:r>
              <a:rPr sz="2500" spc="60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berikut: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7338" y="4391659"/>
            <a:ext cx="29800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Pendahuluan</a:t>
            </a:r>
            <a:endParaRPr sz="2800">
              <a:latin typeface="Calibri"/>
              <a:cs typeface="Calibri"/>
            </a:endParaRPr>
          </a:p>
          <a:p>
            <a:pPr marL="635635" lvl="1" indent="-623570">
              <a:lnSpc>
                <a:spcPct val="100000"/>
              </a:lnSpc>
              <a:buAutoNum type="arabicPeriod"/>
              <a:tabLst>
                <a:tab pos="636270" algn="l"/>
              </a:tabLst>
            </a:pPr>
            <a:r>
              <a:rPr sz="2800" spc="-15" dirty="0">
                <a:latin typeface="Calibri"/>
                <a:cs typeface="Calibri"/>
              </a:rPr>
              <a:t>Latar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Belakang</a:t>
            </a:r>
            <a:endParaRPr sz="2800">
              <a:latin typeface="Calibri"/>
              <a:cs typeface="Calibri"/>
            </a:endParaRPr>
          </a:p>
          <a:p>
            <a:pPr marL="635635" lvl="1" indent="-623570">
              <a:lnSpc>
                <a:spcPct val="100000"/>
              </a:lnSpc>
              <a:buAutoNum type="arabicPeriod"/>
              <a:tabLst>
                <a:tab pos="636270" algn="l"/>
              </a:tabLst>
            </a:pPr>
            <a:r>
              <a:rPr sz="2800" spc="-15" dirty="0">
                <a:latin typeface="Calibri"/>
                <a:cs typeface="Calibri"/>
              </a:rPr>
              <a:t>lingkup </a:t>
            </a:r>
            <a:r>
              <a:rPr sz="2800" spc="-5" dirty="0">
                <a:latin typeface="Calibri"/>
                <a:cs typeface="Calibri"/>
              </a:rPr>
              <a:t>masalah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4286" y="4391659"/>
            <a:ext cx="38284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Deskripsi Software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Global</a:t>
            </a:r>
            <a:endParaRPr sz="2800">
              <a:latin typeface="Calibri"/>
              <a:cs typeface="Calibri"/>
            </a:endParaRPr>
          </a:p>
          <a:p>
            <a:pPr marL="546100" lvl="1" indent="-533400">
              <a:lnSpc>
                <a:spcPct val="100000"/>
              </a:lnSpc>
              <a:buAutoNum type="arabicPeriod"/>
              <a:tabLst>
                <a:tab pos="546100" algn="l"/>
              </a:tabLst>
            </a:pPr>
            <a:r>
              <a:rPr sz="2800" spc="-20" dirty="0">
                <a:latin typeface="Calibri"/>
                <a:cs typeface="Calibri"/>
              </a:rPr>
              <a:t>Perspektif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marL="546100" lvl="1" indent="-533400">
              <a:lnSpc>
                <a:spcPct val="100000"/>
              </a:lnSpc>
              <a:buAutoNum type="arabicPeriod"/>
              <a:tabLst>
                <a:tab pos="546100" algn="l"/>
              </a:tabLst>
            </a:pPr>
            <a:r>
              <a:rPr sz="2800" spc="-10" dirty="0">
                <a:latin typeface="Calibri"/>
                <a:cs typeface="Calibri"/>
              </a:rPr>
              <a:t>Fungsi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7338" y="5672124"/>
            <a:ext cx="94583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635" lvl="1" indent="-62357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636270" algn="l"/>
              </a:tabLst>
            </a:pPr>
            <a:r>
              <a:rPr sz="2800" spc="-10" dirty="0">
                <a:latin typeface="Calibri"/>
                <a:cs typeface="Calibri"/>
              </a:rPr>
              <a:t>Definisi, </a:t>
            </a:r>
            <a:r>
              <a:rPr sz="2800" spc="-15" dirty="0">
                <a:latin typeface="Calibri"/>
                <a:cs typeface="Calibri"/>
              </a:rPr>
              <a:t>Singkatan, </a:t>
            </a:r>
            <a:r>
              <a:rPr sz="2800" spc="-10" dirty="0">
                <a:latin typeface="Calibri"/>
                <a:cs typeface="Calibri"/>
              </a:rPr>
              <a:t>dan </a:t>
            </a:r>
            <a:r>
              <a:rPr sz="2800" spc="-15" dirty="0">
                <a:latin typeface="Calibri"/>
                <a:cs typeface="Calibri"/>
              </a:rPr>
              <a:t>Akronim </a:t>
            </a:r>
            <a:r>
              <a:rPr sz="2800" spc="-5" dirty="0">
                <a:latin typeface="Calibri"/>
                <a:cs typeface="Calibri"/>
              </a:rPr>
              <a:t>2.3 </a:t>
            </a:r>
            <a:r>
              <a:rPr sz="2800" spc="-20" dirty="0">
                <a:latin typeface="Calibri"/>
                <a:cs typeface="Calibri"/>
              </a:rPr>
              <a:t>Karakteristik</a:t>
            </a:r>
            <a:r>
              <a:rPr sz="2800" spc="-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Pengguna</a:t>
            </a:r>
            <a:endParaRPr sz="2800">
              <a:latin typeface="Calibri"/>
              <a:cs typeface="Calibri"/>
            </a:endParaRPr>
          </a:p>
          <a:p>
            <a:pPr marL="635635" lvl="1" indent="-623570">
              <a:lnSpc>
                <a:spcPct val="100000"/>
              </a:lnSpc>
              <a:buAutoNum type="arabicPeriod" startAt="3"/>
              <a:tabLst>
                <a:tab pos="636270" algn="l"/>
                <a:tab pos="5319395" algn="l"/>
              </a:tabLst>
            </a:pPr>
            <a:r>
              <a:rPr sz="2800" spc="-25" dirty="0">
                <a:latin typeface="Calibri"/>
                <a:cs typeface="Calibri"/>
              </a:rPr>
              <a:t>Referensi	</a:t>
            </a:r>
            <a:r>
              <a:rPr sz="2800" spc="-5" dirty="0">
                <a:latin typeface="Calibri"/>
                <a:cs typeface="Calibri"/>
              </a:rPr>
              <a:t>2.4 </a:t>
            </a:r>
            <a:r>
              <a:rPr sz="2800" spc="-10" dirty="0">
                <a:latin typeface="Calibri"/>
                <a:cs typeface="Calibri"/>
              </a:rPr>
              <a:t>Batasan </a:t>
            </a:r>
            <a:r>
              <a:rPr sz="2800" spc="-25" dirty="0">
                <a:latin typeface="Calibri"/>
                <a:cs typeface="Calibri"/>
              </a:rPr>
              <a:t>Perangkat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Lunak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31699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History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of</a:t>
            </a:r>
            <a:r>
              <a:rPr sz="3600" b="1" spc="-3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UML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7395" y="1542287"/>
            <a:ext cx="7839456" cy="495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9997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UML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8655" y="1516380"/>
            <a:ext cx="8962644" cy="519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9997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UML</a:t>
            </a:r>
            <a:r>
              <a:rPr sz="3600" b="1" spc="-4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4623" y="1542288"/>
            <a:ext cx="8051292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427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891" y="1594103"/>
            <a:ext cx="8586216" cy="4634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427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22832" y="1737360"/>
            <a:ext cx="8586470" cy="4634865"/>
            <a:chOff x="1322832" y="1737360"/>
            <a:chExt cx="8586470" cy="4634865"/>
          </a:xfrm>
        </p:grpSpPr>
        <p:sp>
          <p:nvSpPr>
            <p:cNvPr id="6" name="object 6"/>
            <p:cNvSpPr/>
            <p:nvPr/>
          </p:nvSpPr>
          <p:spPr>
            <a:xfrm>
              <a:off x="1322832" y="1737360"/>
              <a:ext cx="8586216" cy="4634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9524" y="1744980"/>
              <a:ext cx="6739128" cy="1429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68115" y="1910842"/>
            <a:ext cx="59099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i="1" dirty="0">
                <a:solidFill>
                  <a:srgbClr val="FFC000"/>
                </a:solidFill>
                <a:latin typeface="Comic Sans MS"/>
                <a:cs typeface="Comic Sans MS"/>
              </a:rPr>
              <a:t>Use Case</a:t>
            </a:r>
            <a:r>
              <a:rPr sz="5000" b="1" i="1" spc="-85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5000" b="1" i="1" dirty="0">
                <a:solidFill>
                  <a:srgbClr val="FFC000"/>
                </a:solidFill>
                <a:latin typeface="Comic Sans MS"/>
                <a:cs typeface="Comic Sans MS"/>
              </a:rPr>
              <a:t>Diagrams</a:t>
            </a:r>
            <a:endParaRPr sz="5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4272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Diagrams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and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2372" y="1737360"/>
            <a:ext cx="8904732" cy="4672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37940" y="1991613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5" dirty="0">
                <a:solidFill>
                  <a:srgbClr val="FFC000"/>
                </a:solidFill>
                <a:latin typeface="Comic Sans MS"/>
                <a:cs typeface="Comic Sans MS"/>
              </a:rPr>
              <a:t>Class &amp; Package</a:t>
            </a:r>
            <a:r>
              <a:rPr sz="4000" b="1" i="1" spc="-10" dirty="0">
                <a:solidFill>
                  <a:srgbClr val="FFC000"/>
                </a:solidFill>
                <a:latin typeface="Comic Sans MS"/>
                <a:cs typeface="Comic Sans MS"/>
              </a:rPr>
              <a:t> </a:t>
            </a:r>
            <a:r>
              <a:rPr sz="4000" b="1" i="1" spc="-5" dirty="0">
                <a:solidFill>
                  <a:srgbClr val="FFC000"/>
                </a:solidFill>
                <a:latin typeface="Comic Sans MS"/>
                <a:cs typeface="Comic Sans MS"/>
              </a:rPr>
              <a:t>Diagrams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1304</Words>
  <Application>Microsoft Office PowerPoint</Application>
  <PresentationFormat>Widescreen</PresentationFormat>
  <Paragraphs>296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2020-09-24T14:53:14Z</dcterms:created>
  <dcterms:modified xsi:type="dcterms:W3CDTF">2020-09-24T14:55:43Z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