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25016"/>
            <a:ext cx="11344910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15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3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Pengenalan </a:t>
            </a:r>
            <a:r>
              <a:rPr sz="3600" b="1" i="1" dirty="0">
                <a:latin typeface="Times New Roman"/>
                <a:cs typeface="Times New Roman"/>
              </a:rPr>
              <a:t>OOA</a:t>
            </a:r>
            <a:r>
              <a:rPr sz="3600" b="1" i="1" spc="-2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(UML)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2233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Description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300" y="1675003"/>
            <a:ext cx="7763509" cy="267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3863"/>
                </a:solidFill>
                <a:latin typeface="Comic Sans MS"/>
                <a:cs typeface="Comic Sans MS"/>
              </a:rPr>
              <a:t>What are Use Case</a:t>
            </a:r>
            <a:r>
              <a:rPr sz="3000" b="1" spc="-135" dirty="0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sz="3000" b="1" dirty="0">
                <a:solidFill>
                  <a:srgbClr val="1F3863"/>
                </a:solidFill>
                <a:latin typeface="Comic Sans MS"/>
                <a:cs typeface="Comic Sans MS"/>
              </a:rPr>
              <a:t>Descriptions?</a:t>
            </a:r>
            <a:endParaRPr sz="3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500" spc="-5" dirty="0">
                <a:solidFill>
                  <a:srgbClr val="C00000"/>
                </a:solidFill>
                <a:latin typeface="Comic Sans MS"/>
                <a:cs typeface="Comic Sans MS"/>
              </a:rPr>
              <a:t>Describe </a:t>
            </a:r>
            <a:r>
              <a:rPr sz="2500" spc="-10" dirty="0">
                <a:solidFill>
                  <a:srgbClr val="C00000"/>
                </a:solidFill>
                <a:latin typeface="Comic Sans MS"/>
                <a:cs typeface="Comic Sans MS"/>
              </a:rPr>
              <a:t>basic functions </a:t>
            </a:r>
            <a:r>
              <a:rPr sz="2500" spc="-5" dirty="0">
                <a:latin typeface="Comic Sans MS"/>
                <a:cs typeface="Comic Sans MS"/>
              </a:rPr>
              <a:t>of </a:t>
            </a:r>
            <a:r>
              <a:rPr sz="2500" spc="-10" dirty="0">
                <a:latin typeface="Comic Sans MS"/>
                <a:cs typeface="Comic Sans MS"/>
              </a:rPr>
              <a:t>the </a:t>
            </a:r>
            <a:r>
              <a:rPr sz="2500" spc="-5" dirty="0">
                <a:latin typeface="Comic Sans MS"/>
                <a:cs typeface="Comic Sans MS"/>
              </a:rPr>
              <a:t>system using</a:t>
            </a:r>
            <a:r>
              <a:rPr sz="2500" spc="175" dirty="0"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Comic Sans MS"/>
                <a:cs typeface="Comic Sans MS"/>
              </a:rPr>
              <a:t>words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Comic Sans MS"/>
                <a:cs typeface="Comic Sans MS"/>
              </a:rPr>
              <a:t>Apa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dilakukan</a:t>
            </a:r>
            <a:r>
              <a:rPr sz="2200" spc="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pengguna</a:t>
            </a:r>
            <a:endParaRPr sz="2200">
              <a:latin typeface="Comic Sans MS"/>
              <a:cs typeface="Comic Sans MS"/>
            </a:endParaRPr>
          </a:p>
          <a:p>
            <a:pPr marL="8128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Comic Sans MS"/>
                <a:cs typeface="Comic Sans MS"/>
              </a:rPr>
              <a:t>Bagaimana 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merespon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6254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How Are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Cases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Created?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730400"/>
            <a:ext cx="10420350" cy="1739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600"/>
              </a:spcBef>
              <a:buFont typeface="Wingdings"/>
              <a:buChar char=""/>
              <a:tabLst>
                <a:tab pos="299720" algn="l"/>
              </a:tabLst>
            </a:pPr>
            <a:r>
              <a:rPr sz="2500" spc="-10" dirty="0">
                <a:latin typeface="Comic Sans MS"/>
                <a:cs typeface="Comic Sans MS"/>
              </a:rPr>
              <a:t>Setiap Use </a:t>
            </a:r>
            <a:r>
              <a:rPr sz="2500" spc="-5" dirty="0">
                <a:latin typeface="Comic Sans MS"/>
                <a:cs typeface="Comic Sans MS"/>
              </a:rPr>
              <a:t>Case menjelaskan </a:t>
            </a:r>
            <a:r>
              <a:rPr sz="2500" spc="-10" dirty="0">
                <a:latin typeface="Comic Sans MS"/>
                <a:cs typeface="Comic Sans MS"/>
              </a:rPr>
              <a:t>satu dan hanya satu</a:t>
            </a:r>
            <a:r>
              <a:rPr sz="2500" spc="19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fungsi</a:t>
            </a:r>
            <a:endParaRPr sz="25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500" spc="-5" dirty="0">
                <a:latin typeface="Comic Sans MS"/>
                <a:cs typeface="Comic Sans MS"/>
              </a:rPr>
              <a:t>Tetapi mungkin memiliki beberapa jalan </a:t>
            </a:r>
            <a:r>
              <a:rPr sz="2500" spc="-10" dirty="0">
                <a:latin typeface="Comic Sans MS"/>
                <a:cs typeface="Comic Sans MS"/>
              </a:rPr>
              <a:t>yang </a:t>
            </a:r>
            <a:r>
              <a:rPr sz="2500" spc="-5" dirty="0">
                <a:latin typeface="Comic Sans MS"/>
                <a:cs typeface="Comic Sans MS"/>
              </a:rPr>
              <a:t>pengguna </a:t>
            </a:r>
            <a:r>
              <a:rPr sz="2500" spc="-10" dirty="0">
                <a:latin typeface="Comic Sans MS"/>
                <a:cs typeface="Comic Sans MS"/>
              </a:rPr>
              <a:t>dapat </a:t>
            </a:r>
            <a:r>
              <a:rPr sz="2500" spc="-5" dirty="0">
                <a:latin typeface="Comic Sans MS"/>
                <a:cs typeface="Comic Sans MS"/>
              </a:rPr>
              <a:t>lakukan  untuk mencapai </a:t>
            </a:r>
            <a:r>
              <a:rPr sz="2500" spc="-10" dirty="0">
                <a:latin typeface="Comic Sans MS"/>
                <a:cs typeface="Comic Sans MS"/>
              </a:rPr>
              <a:t>fungsi</a:t>
            </a:r>
            <a:r>
              <a:rPr sz="2500" spc="5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tunggal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8580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Elements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a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Use-Case</a:t>
            </a:r>
            <a:r>
              <a:rPr sz="3600" b="1" spc="-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Description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504" y="1633727"/>
            <a:ext cx="10091928" cy="505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0283" y="582168"/>
            <a:ext cx="9407652" cy="612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5832" y="3017520"/>
            <a:ext cx="7842884" cy="6629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5060"/>
              </a:lnSpc>
            </a:pPr>
            <a:r>
              <a:rPr sz="5000" b="1" spc="-20" dirty="0">
                <a:solidFill>
                  <a:srgbClr val="7E5F00"/>
                </a:solidFill>
                <a:latin typeface="Calibri"/>
                <a:cs typeface="Calibri"/>
              </a:rPr>
              <a:t>Presentasi </a:t>
            </a:r>
            <a:r>
              <a:rPr sz="5000" b="1" spc="-90" dirty="0">
                <a:solidFill>
                  <a:srgbClr val="7E5F00"/>
                </a:solidFill>
                <a:latin typeface="Calibri"/>
                <a:cs typeface="Calibri"/>
              </a:rPr>
              <a:t>Topik </a:t>
            </a:r>
            <a:r>
              <a:rPr sz="5000" b="1" spc="-70" dirty="0">
                <a:solidFill>
                  <a:srgbClr val="7E5F00"/>
                </a:solidFill>
                <a:latin typeface="Calibri"/>
                <a:cs typeface="Calibri"/>
              </a:rPr>
              <a:t>Tugas</a:t>
            </a:r>
            <a:r>
              <a:rPr sz="5000" b="1" spc="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5000" b="1" dirty="0">
                <a:solidFill>
                  <a:srgbClr val="7E5F00"/>
                </a:solidFill>
                <a:latin typeface="Calibri"/>
                <a:cs typeface="Calibri"/>
              </a:rPr>
              <a:t>Besar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2020-09-24T14:57:18Z</dcterms:created>
  <dcterms:modified xsi:type="dcterms:W3CDTF">2020-09-24T14:58:54Z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