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9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5694" y="2520442"/>
            <a:ext cx="3880611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317985" y="6346356"/>
            <a:ext cx="73660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462261" y="6346356"/>
            <a:ext cx="17138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346" y="4158208"/>
            <a:ext cx="3792854" cy="82779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i="1" dirty="0">
                <a:latin typeface="Times New Roman"/>
                <a:cs typeface="Times New Roman"/>
              </a:rPr>
              <a:t>Disusun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Oleh: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000" i="1" dirty="0">
                <a:latin typeface="Times New Roman"/>
                <a:cs typeface="Times New Roman"/>
              </a:rPr>
              <a:t>Tim  RPLL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9296" y="418845"/>
            <a:ext cx="1938020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200" spc="-5" dirty="0">
                <a:solidFill>
                  <a:srgbClr val="C55A11"/>
                </a:solidFill>
                <a:latin typeface="Arial Black"/>
                <a:cs typeface="Arial Black"/>
              </a:rPr>
              <a:t>PROGRAM STUDI  TEKNIK</a:t>
            </a:r>
            <a:r>
              <a:rPr sz="1200" spc="-85" dirty="0">
                <a:solidFill>
                  <a:srgbClr val="C55A11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C55A11"/>
                </a:solidFill>
                <a:latin typeface="Arial Black"/>
                <a:cs typeface="Arial Black"/>
              </a:rPr>
              <a:t>INFORMATIKA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346" y="1512188"/>
            <a:ext cx="11344910" cy="2115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1" spc="-10" dirty="0">
                <a:latin typeface="Comic Sans MS"/>
                <a:cs typeface="Comic Sans MS"/>
              </a:rPr>
              <a:t>Rekayasa </a:t>
            </a:r>
            <a:r>
              <a:rPr sz="5500" b="1" spc="-5" dirty="0">
                <a:latin typeface="Comic Sans MS"/>
                <a:cs typeface="Comic Sans MS"/>
              </a:rPr>
              <a:t>Perangkat Lunak</a:t>
            </a:r>
            <a:r>
              <a:rPr sz="5500" b="1" spc="15" dirty="0">
                <a:latin typeface="Comic Sans MS"/>
                <a:cs typeface="Comic Sans MS"/>
              </a:rPr>
              <a:t> </a:t>
            </a:r>
            <a:r>
              <a:rPr sz="5500" b="1" spc="-5" dirty="0">
                <a:latin typeface="Comic Sans MS"/>
                <a:cs typeface="Comic Sans MS"/>
              </a:rPr>
              <a:t>Lanjut</a:t>
            </a:r>
            <a:endParaRPr sz="5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540"/>
              </a:spcBef>
            </a:pPr>
            <a:r>
              <a:rPr sz="3600" b="1" i="1" spc="-90" dirty="0">
                <a:latin typeface="Times New Roman"/>
                <a:cs typeface="Times New Roman"/>
              </a:rPr>
              <a:t>Web </a:t>
            </a:r>
            <a:r>
              <a:rPr sz="3600" b="1" i="1" dirty="0">
                <a:latin typeface="Times New Roman"/>
                <a:cs typeface="Times New Roman"/>
              </a:rPr>
              <a:t>App. </a:t>
            </a:r>
            <a:r>
              <a:rPr sz="3600" b="1" i="1" spc="-5" dirty="0">
                <a:latin typeface="Times New Roman"/>
                <a:cs typeface="Times New Roman"/>
              </a:rPr>
              <a:t>Process </a:t>
            </a:r>
            <a:r>
              <a:rPr sz="3600" b="1" i="1" dirty="0">
                <a:latin typeface="Times New Roman"/>
                <a:cs typeface="Times New Roman"/>
              </a:rPr>
              <a:t>and</a:t>
            </a:r>
            <a:r>
              <a:rPr sz="3600" b="1" i="1" spc="-19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Architecture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59088" y="671321"/>
            <a:ext cx="2583180" cy="42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7675">
              <a:lnSpc>
                <a:spcPts val="1330"/>
              </a:lnSpc>
              <a:spcBef>
                <a:spcPts val="100"/>
              </a:spcBef>
            </a:pPr>
            <a:r>
              <a:rPr sz="1200" i="1" spc="-45" dirty="0">
                <a:latin typeface="Calibri"/>
                <a:cs typeface="Calibri"/>
              </a:rPr>
              <a:t>MATA</a:t>
            </a:r>
            <a:r>
              <a:rPr sz="1200" i="1" spc="-1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KULIAH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810"/>
              </a:lnSpc>
            </a:pPr>
            <a:r>
              <a:rPr sz="1600" b="1" i="1" spc="-40" dirty="0">
                <a:solidFill>
                  <a:srgbClr val="2D75B6"/>
                </a:solidFill>
                <a:latin typeface="Calibri"/>
                <a:cs typeface="Calibri"/>
              </a:rPr>
              <a:t>REKAYASA </a:t>
            </a:r>
            <a:r>
              <a:rPr sz="1600" b="1" i="1" spc="-20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600" b="1" i="1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600" b="1" i="1" spc="-2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06056" y="2980944"/>
            <a:ext cx="4539996" cy="3026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859091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Activities of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The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Software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Iteration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Use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Case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698117"/>
            <a:ext cx="8632190" cy="4283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51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latin typeface="Comic Sans MS"/>
                <a:cs typeface="Comic Sans MS"/>
              </a:rPr>
              <a:t>Meninjau </a:t>
            </a:r>
            <a:r>
              <a:rPr sz="2200" b="1" spc="-10" dirty="0">
                <a:latin typeface="Comic Sans MS"/>
                <a:cs typeface="Comic Sans MS"/>
              </a:rPr>
              <a:t>dan </a:t>
            </a:r>
            <a:r>
              <a:rPr sz="2200" b="1" spc="-5" dirty="0">
                <a:latin typeface="Comic Sans MS"/>
                <a:cs typeface="Comic Sans MS"/>
              </a:rPr>
              <a:t>menyempurnakan </a:t>
            </a:r>
            <a:r>
              <a:rPr sz="2200" b="1" spc="-10" dirty="0">
                <a:latin typeface="Comic Sans MS"/>
                <a:cs typeface="Comic Sans MS"/>
              </a:rPr>
              <a:t>rencana</a:t>
            </a:r>
            <a:r>
              <a:rPr sz="2200" b="1" spc="60" dirty="0">
                <a:latin typeface="Comic Sans MS"/>
                <a:cs typeface="Comic Sans MS"/>
              </a:rPr>
              <a:t> </a:t>
            </a:r>
            <a:r>
              <a:rPr sz="2200" b="1" spc="-10" dirty="0">
                <a:latin typeface="Comic Sans MS"/>
                <a:cs typeface="Comic Sans MS"/>
              </a:rPr>
              <a:t>iterasi.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ts val="237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0" dirty="0">
                <a:latin typeface="Comic Sans MS"/>
                <a:cs typeface="Comic Sans MS"/>
              </a:rPr>
              <a:t>Sebelum iterasi, tim </a:t>
            </a:r>
            <a:r>
              <a:rPr sz="2200" spc="-5" dirty="0">
                <a:latin typeface="Comic Sans MS"/>
                <a:cs typeface="Comic Sans MS"/>
              </a:rPr>
              <a:t>mengambil </a:t>
            </a:r>
            <a:r>
              <a:rPr sz="2200" spc="-10" dirty="0">
                <a:latin typeface="Comic Sans MS"/>
                <a:cs typeface="Comic Sans MS"/>
              </a:rPr>
              <a:t>melihat </a:t>
            </a:r>
            <a:r>
              <a:rPr sz="2200" spc="-5" dirty="0">
                <a:latin typeface="Comic Sans MS"/>
                <a:cs typeface="Comic Sans MS"/>
              </a:rPr>
              <a:t>rencana</a:t>
            </a:r>
            <a:r>
              <a:rPr sz="2200" spc="17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iterasi.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ts val="2375"/>
              </a:lnSpc>
              <a:buFont typeface="Arial"/>
              <a:buChar char="•"/>
              <a:tabLst>
                <a:tab pos="812165" algn="l"/>
                <a:tab pos="812800" algn="l"/>
                <a:tab pos="2075814" algn="l"/>
                <a:tab pos="3141345" algn="l"/>
                <a:tab pos="4497705" algn="l"/>
                <a:tab pos="5558790" algn="l"/>
                <a:tab pos="6696075" algn="l"/>
                <a:tab pos="7553959" algn="l"/>
                <a:tab pos="8190865" algn="l"/>
              </a:tabLst>
            </a:pPr>
            <a:r>
              <a:rPr sz="2200" spc="-5" dirty="0">
                <a:latin typeface="Comic Sans MS"/>
                <a:cs typeface="Comic Sans MS"/>
              </a:rPr>
              <a:t>M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je</a:t>
            </a:r>
            <a:r>
              <a:rPr sz="2200" spc="-5" dirty="0">
                <a:latin typeface="Comic Sans MS"/>
                <a:cs typeface="Comic Sans MS"/>
              </a:rPr>
              <a:t>r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pr</a:t>
            </a:r>
            <a:r>
              <a:rPr sz="2200" dirty="0">
                <a:latin typeface="Comic Sans MS"/>
                <a:cs typeface="Comic Sans MS"/>
              </a:rPr>
              <a:t>o</a:t>
            </a:r>
            <a:r>
              <a:rPr sz="2200" spc="-5" dirty="0">
                <a:latin typeface="Comic Sans MS"/>
                <a:cs typeface="Comic Sans MS"/>
              </a:rPr>
              <a:t>y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5" dirty="0">
                <a:latin typeface="Comic Sans MS"/>
                <a:cs typeface="Comic Sans MS"/>
              </a:rPr>
              <a:t>k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</a:t>
            </a:r>
            <a:r>
              <a:rPr sz="2200" spc="-15" dirty="0">
                <a:latin typeface="Comic Sans MS"/>
                <a:cs typeface="Comic Sans MS"/>
              </a:rPr>
              <a:t>m</a:t>
            </a:r>
            <a:r>
              <a:rPr sz="2200" spc="5" dirty="0">
                <a:latin typeface="Comic Sans MS"/>
                <a:cs typeface="Comic Sans MS"/>
              </a:rPr>
              <a:t>b</a:t>
            </a:r>
            <a:r>
              <a:rPr sz="2200" spc="-5" dirty="0">
                <a:latin typeface="Comic Sans MS"/>
                <a:cs typeface="Comic Sans MS"/>
              </a:rPr>
              <a:t>uat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spc="5" dirty="0">
                <a:latin typeface="Comic Sans MS"/>
                <a:cs typeface="Comic Sans MS"/>
              </a:rPr>
              <a:t>l</a:t>
            </a:r>
            <a:r>
              <a:rPr sz="2200" spc="-5" dirty="0">
                <a:latin typeface="Comic Sans MS"/>
                <a:cs typeface="Comic Sans MS"/>
              </a:rPr>
              <a:t>okasi</a:t>
            </a:r>
            <a:r>
              <a:rPr sz="2200" dirty="0">
                <a:latin typeface="Comic Sans MS"/>
                <a:cs typeface="Comic Sans MS"/>
              </a:rPr>
              <a:t>	s</a:t>
            </a:r>
            <a:r>
              <a:rPr sz="2200" spc="-5" dirty="0">
                <a:latin typeface="Comic Sans MS"/>
                <a:cs typeface="Comic Sans MS"/>
              </a:rPr>
              <a:t>umber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day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,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im</a:t>
            </a:r>
            <a:endParaRPr sz="2200">
              <a:latin typeface="Comic Sans MS"/>
              <a:cs typeface="Comic Sans MS"/>
            </a:endParaRPr>
          </a:p>
          <a:p>
            <a:pPr marL="812800">
              <a:lnSpc>
                <a:spcPts val="2375"/>
              </a:lnSpc>
            </a:pPr>
            <a:r>
              <a:rPr sz="2200" spc="-5" dirty="0">
                <a:latin typeface="Comic Sans MS"/>
                <a:cs typeface="Comic Sans MS"/>
              </a:rPr>
              <a:t>membuat </a:t>
            </a:r>
            <a:r>
              <a:rPr sz="2200" spc="-10" dirty="0">
                <a:latin typeface="Comic Sans MS"/>
                <a:cs typeface="Comic Sans MS"/>
              </a:rPr>
              <a:t>komitmen</a:t>
            </a:r>
            <a:r>
              <a:rPr sz="2200" spc="5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penyampaian-nya.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ts val="2375"/>
              </a:lnSpc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latin typeface="Comic Sans MS"/>
                <a:cs typeface="Comic Sans MS"/>
              </a:rPr>
              <a:t>Meninjau </a:t>
            </a:r>
            <a:r>
              <a:rPr sz="2200" b="1" spc="-10" dirty="0">
                <a:latin typeface="Comic Sans MS"/>
                <a:cs typeface="Comic Sans MS"/>
              </a:rPr>
              <a:t>kemajuan dengan </a:t>
            </a:r>
            <a:r>
              <a:rPr sz="2200" b="1" spc="-5" dirty="0">
                <a:latin typeface="Comic Sans MS"/>
                <a:cs typeface="Comic Sans MS"/>
              </a:rPr>
              <a:t>para pemangku</a:t>
            </a:r>
            <a:r>
              <a:rPr sz="2200" b="1" spc="85" dirty="0">
                <a:latin typeface="Comic Sans MS"/>
                <a:cs typeface="Comic Sans MS"/>
              </a:rPr>
              <a:t> </a:t>
            </a:r>
            <a:r>
              <a:rPr sz="2200" b="1" spc="-10" dirty="0">
                <a:latin typeface="Comic Sans MS"/>
                <a:cs typeface="Comic Sans MS"/>
              </a:rPr>
              <a:t>kepentingan.</a:t>
            </a:r>
            <a:endParaRPr sz="2200">
              <a:latin typeface="Comic Sans MS"/>
              <a:cs typeface="Comic Sans MS"/>
            </a:endParaRPr>
          </a:p>
          <a:p>
            <a:pPr marL="812800" marR="5080" lvl="1" indent="-342900">
              <a:lnSpc>
                <a:spcPts val="2380"/>
              </a:lnSpc>
              <a:spcBef>
                <a:spcPts val="16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0" dirty="0">
                <a:latin typeface="Comic Sans MS"/>
                <a:cs typeface="Comic Sans MS"/>
              </a:rPr>
              <a:t>Seringkali </a:t>
            </a:r>
            <a:r>
              <a:rPr sz="2200" dirty="0">
                <a:latin typeface="Comic Sans MS"/>
                <a:cs typeface="Comic Sans MS"/>
              </a:rPr>
              <a:t>para </a:t>
            </a:r>
            <a:r>
              <a:rPr sz="2200" spc="-5" dirty="0">
                <a:latin typeface="Comic Sans MS"/>
                <a:cs typeface="Comic Sans MS"/>
              </a:rPr>
              <a:t>pemangku kepentingan sangat tertarik pada  </a:t>
            </a:r>
            <a:r>
              <a:rPr sz="2200" spc="-10" dirty="0">
                <a:latin typeface="Comic Sans MS"/>
                <a:cs typeface="Comic Sans MS"/>
              </a:rPr>
              <a:t>kemajuan</a:t>
            </a:r>
            <a:r>
              <a:rPr sz="2200" spc="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proyek.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ts val="2205"/>
              </a:lnSpc>
              <a:buFont typeface="Wingdings"/>
              <a:buChar char=""/>
              <a:tabLst>
                <a:tab pos="355600" algn="l"/>
                <a:tab pos="2386965" algn="l"/>
                <a:tab pos="3556000" algn="l"/>
                <a:tab pos="4319905" algn="l"/>
                <a:tab pos="6413500" algn="l"/>
                <a:tab pos="7748905" algn="l"/>
              </a:tabLst>
            </a:pPr>
            <a:r>
              <a:rPr sz="2200" b="1" spc="-5" dirty="0">
                <a:latin typeface="Comic Sans MS"/>
                <a:cs typeface="Comic Sans MS"/>
              </a:rPr>
              <a:t>Mengevalu</a:t>
            </a:r>
            <a:r>
              <a:rPr sz="2200" b="1" spc="5" dirty="0">
                <a:latin typeface="Comic Sans MS"/>
                <a:cs typeface="Comic Sans MS"/>
              </a:rPr>
              <a:t>a</a:t>
            </a:r>
            <a:r>
              <a:rPr sz="2200" b="1" spc="-5" dirty="0">
                <a:latin typeface="Comic Sans MS"/>
                <a:cs typeface="Comic Sans MS"/>
              </a:rPr>
              <a:t>si</a:t>
            </a:r>
            <a:r>
              <a:rPr sz="2200" b="1" dirty="0">
                <a:latin typeface="Comic Sans MS"/>
                <a:cs typeface="Comic Sans MS"/>
              </a:rPr>
              <a:t>	i</a:t>
            </a:r>
            <a:r>
              <a:rPr sz="2200" b="1" spc="-10" dirty="0">
                <a:latin typeface="Comic Sans MS"/>
                <a:cs typeface="Comic Sans MS"/>
              </a:rPr>
              <a:t>ter</a:t>
            </a:r>
            <a:r>
              <a:rPr sz="2200" b="1" dirty="0">
                <a:latin typeface="Comic Sans MS"/>
                <a:cs typeface="Comic Sans MS"/>
              </a:rPr>
              <a:t>a</a:t>
            </a:r>
            <a:r>
              <a:rPr sz="2200" b="1" spc="-5" dirty="0">
                <a:latin typeface="Comic Sans MS"/>
                <a:cs typeface="Comic Sans MS"/>
              </a:rPr>
              <a:t>si</a:t>
            </a:r>
            <a:r>
              <a:rPr sz="2200" b="1" dirty="0">
                <a:latin typeface="Comic Sans MS"/>
                <a:cs typeface="Comic Sans MS"/>
              </a:rPr>
              <a:t>	</a:t>
            </a:r>
            <a:r>
              <a:rPr sz="2200" b="1" spc="-10" dirty="0">
                <a:latin typeface="Comic Sans MS"/>
                <a:cs typeface="Comic Sans MS"/>
              </a:rPr>
              <a:t>da</a:t>
            </a:r>
            <a:r>
              <a:rPr sz="2200" b="1" spc="-5" dirty="0">
                <a:latin typeface="Comic Sans MS"/>
                <a:cs typeface="Comic Sans MS"/>
              </a:rPr>
              <a:t>n</a:t>
            </a:r>
            <a:r>
              <a:rPr sz="2200" b="1" dirty="0">
                <a:latin typeface="Comic Sans MS"/>
                <a:cs typeface="Comic Sans MS"/>
              </a:rPr>
              <a:t>	</a:t>
            </a:r>
            <a:r>
              <a:rPr sz="2200" b="1" spc="-5" dirty="0">
                <a:latin typeface="Comic Sans MS"/>
                <a:cs typeface="Comic Sans MS"/>
              </a:rPr>
              <a:t>me</a:t>
            </a:r>
            <a:r>
              <a:rPr sz="2200" b="1" dirty="0">
                <a:latin typeface="Comic Sans MS"/>
                <a:cs typeface="Comic Sans MS"/>
              </a:rPr>
              <a:t>n</a:t>
            </a:r>
            <a:r>
              <a:rPr sz="2200" b="1" spc="-5" dirty="0">
                <a:latin typeface="Comic Sans MS"/>
                <a:cs typeface="Comic Sans MS"/>
              </a:rPr>
              <a:t>ye</a:t>
            </a:r>
            <a:r>
              <a:rPr sz="2200" b="1" spc="-15" dirty="0">
                <a:latin typeface="Comic Sans MS"/>
                <a:cs typeface="Comic Sans MS"/>
              </a:rPr>
              <a:t>s</a:t>
            </a:r>
            <a:r>
              <a:rPr sz="2200" b="1" spc="-5" dirty="0">
                <a:latin typeface="Comic Sans MS"/>
                <a:cs typeface="Comic Sans MS"/>
              </a:rPr>
              <a:t>uai</a:t>
            </a:r>
            <a:r>
              <a:rPr sz="2200" b="1" spc="5" dirty="0">
                <a:latin typeface="Comic Sans MS"/>
                <a:cs typeface="Comic Sans MS"/>
              </a:rPr>
              <a:t>k</a:t>
            </a:r>
            <a:r>
              <a:rPr sz="2200" b="1" spc="-5" dirty="0">
                <a:latin typeface="Comic Sans MS"/>
                <a:cs typeface="Comic Sans MS"/>
              </a:rPr>
              <a:t>an</a:t>
            </a:r>
            <a:r>
              <a:rPr sz="2200" b="1" dirty="0">
                <a:latin typeface="Comic Sans MS"/>
                <a:cs typeface="Comic Sans MS"/>
              </a:rPr>
              <a:t>	</a:t>
            </a:r>
            <a:r>
              <a:rPr sz="2200" b="1" spc="-10" dirty="0">
                <a:latin typeface="Comic Sans MS"/>
                <a:cs typeface="Comic Sans MS"/>
              </a:rPr>
              <a:t>renca</a:t>
            </a:r>
            <a:r>
              <a:rPr sz="2200" b="1" spc="-5" dirty="0">
                <a:latin typeface="Comic Sans MS"/>
                <a:cs typeface="Comic Sans MS"/>
              </a:rPr>
              <a:t>na</a:t>
            </a:r>
            <a:r>
              <a:rPr sz="2200" b="1" dirty="0">
                <a:latin typeface="Comic Sans MS"/>
                <a:cs typeface="Comic Sans MS"/>
              </a:rPr>
              <a:t>	</a:t>
            </a:r>
            <a:r>
              <a:rPr sz="2200" b="1" spc="-10" dirty="0">
                <a:latin typeface="Comic Sans MS"/>
                <a:cs typeface="Comic Sans MS"/>
              </a:rPr>
              <a:t>iter</a:t>
            </a:r>
            <a:r>
              <a:rPr sz="2200" b="1" dirty="0">
                <a:latin typeface="Comic Sans MS"/>
                <a:cs typeface="Comic Sans MS"/>
              </a:rPr>
              <a:t>a</a:t>
            </a:r>
            <a:r>
              <a:rPr sz="2200" b="1" spc="-5" dirty="0">
                <a:latin typeface="Comic Sans MS"/>
                <a:cs typeface="Comic Sans MS"/>
              </a:rPr>
              <a:t>si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ts val="2375"/>
              </a:lnSpc>
            </a:pPr>
            <a:r>
              <a:rPr sz="2200" b="1" spc="-10" dirty="0">
                <a:latin typeface="Comic Sans MS"/>
                <a:cs typeface="Comic Sans MS"/>
              </a:rPr>
              <a:t>berikutnya.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ts val="237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0" dirty="0">
                <a:latin typeface="Comic Sans MS"/>
                <a:cs typeface="Comic Sans MS"/>
              </a:rPr>
              <a:t>Apakah </a:t>
            </a:r>
            <a:r>
              <a:rPr sz="2200" spc="-5" dirty="0">
                <a:latin typeface="Comic Sans MS"/>
                <a:cs typeface="Comic Sans MS"/>
              </a:rPr>
              <a:t>kiriman </a:t>
            </a:r>
            <a:r>
              <a:rPr sz="2200" spc="-10" dirty="0">
                <a:latin typeface="Comic Sans MS"/>
                <a:cs typeface="Comic Sans MS"/>
              </a:rPr>
              <a:t>telah dibuat dengan </a:t>
            </a:r>
            <a:r>
              <a:rPr sz="2200" spc="-5" dirty="0">
                <a:latin typeface="Comic Sans MS"/>
                <a:cs typeface="Comic Sans MS"/>
              </a:rPr>
              <a:t>upaya yang</a:t>
            </a:r>
            <a:r>
              <a:rPr sz="2200" spc="18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diharapkan?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ts val="237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0" dirty="0">
                <a:latin typeface="Comic Sans MS"/>
                <a:cs typeface="Comic Sans MS"/>
              </a:rPr>
              <a:t>Apakah </a:t>
            </a:r>
            <a:r>
              <a:rPr sz="2200" spc="-5" dirty="0">
                <a:latin typeface="Comic Sans MS"/>
                <a:cs typeface="Comic Sans MS"/>
              </a:rPr>
              <a:t>tingkat </a:t>
            </a:r>
            <a:r>
              <a:rPr sz="2200" spc="-10" dirty="0">
                <a:latin typeface="Comic Sans MS"/>
                <a:cs typeface="Comic Sans MS"/>
              </a:rPr>
              <a:t>kualitas </a:t>
            </a:r>
            <a:r>
              <a:rPr sz="2200" spc="-5" dirty="0">
                <a:latin typeface="Comic Sans MS"/>
                <a:cs typeface="Comic Sans MS"/>
              </a:rPr>
              <a:t>yang diharapkan oleh</a:t>
            </a:r>
            <a:r>
              <a:rPr sz="2200" spc="13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tim?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ts val="237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0" dirty="0">
                <a:latin typeface="Comic Sans MS"/>
                <a:cs typeface="Comic Sans MS"/>
              </a:rPr>
              <a:t>Apakah </a:t>
            </a:r>
            <a:r>
              <a:rPr sz="2200" spc="-5" dirty="0">
                <a:latin typeface="Comic Sans MS"/>
                <a:cs typeface="Comic Sans MS"/>
              </a:rPr>
              <a:t>itu memenuhi harapan pribadi</a:t>
            </a:r>
            <a:r>
              <a:rPr sz="2200" spc="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Anda?</a:t>
            </a:r>
            <a:endParaRPr sz="2200">
              <a:latin typeface="Comic Sans MS"/>
              <a:cs typeface="Comic Sans MS"/>
            </a:endParaRPr>
          </a:p>
          <a:p>
            <a:pPr marL="812800" marR="7620" lvl="1" indent="-342900">
              <a:lnSpc>
                <a:spcPts val="2380"/>
              </a:lnSpc>
              <a:spcBef>
                <a:spcPts val="165"/>
              </a:spcBef>
              <a:buFont typeface="Arial"/>
              <a:buChar char="•"/>
              <a:tabLst>
                <a:tab pos="812165" algn="l"/>
                <a:tab pos="812800" algn="l"/>
                <a:tab pos="1437005" algn="l"/>
                <a:tab pos="2481580" algn="l"/>
                <a:tab pos="3560445" algn="l"/>
                <a:tab pos="5863590" algn="l"/>
                <a:tab pos="7063105" algn="l"/>
                <a:tab pos="7895590" algn="l"/>
              </a:tabLst>
            </a:pPr>
            <a:r>
              <a:rPr sz="2200" spc="-10" dirty="0">
                <a:latin typeface="Comic Sans MS"/>
                <a:cs typeface="Comic Sans MS"/>
              </a:rPr>
              <a:t>In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se</a:t>
            </a:r>
            <a:r>
              <a:rPr sz="2200" dirty="0">
                <a:latin typeface="Comic Sans MS"/>
                <a:cs typeface="Comic Sans MS"/>
              </a:rPr>
              <a:t>m</a:t>
            </a:r>
            <a:r>
              <a:rPr sz="2200" spc="-5" dirty="0">
                <a:latin typeface="Comic Sans MS"/>
                <a:cs typeface="Comic Sans MS"/>
              </a:rPr>
              <a:t>ua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adalah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l</a:t>
            </a:r>
            <a:r>
              <a:rPr sz="2200" spc="5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ngk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spc="10" dirty="0">
                <a:latin typeface="Comic Sans MS"/>
                <a:cs typeface="Comic Sans MS"/>
              </a:rPr>
              <a:t>h</a:t>
            </a:r>
            <a:r>
              <a:rPr sz="2200" spc="-10" dirty="0">
                <a:latin typeface="Comic Sans MS"/>
                <a:cs typeface="Comic Sans MS"/>
              </a:rPr>
              <a:t>-</a:t>
            </a:r>
            <a:r>
              <a:rPr sz="2200" spc="-5" dirty="0">
                <a:latin typeface="Comic Sans MS"/>
                <a:cs typeface="Comic Sans MS"/>
              </a:rPr>
              <a:t>langkah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penting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ha</a:t>
            </a:r>
            <a:r>
              <a:rPr sz="2200" spc="10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us  </a:t>
            </a:r>
            <a:r>
              <a:rPr sz="2200" spc="-10" dirty="0">
                <a:latin typeface="Comic Sans MS"/>
                <a:cs typeface="Comic Sans MS"/>
              </a:rPr>
              <a:t>tercermin dalam </a:t>
            </a:r>
            <a:r>
              <a:rPr sz="2200" spc="-5" dirty="0">
                <a:latin typeface="Comic Sans MS"/>
                <a:cs typeface="Comic Sans MS"/>
              </a:rPr>
              <a:t>rencana </a:t>
            </a:r>
            <a:r>
              <a:rPr sz="2200" spc="-10" dirty="0">
                <a:latin typeface="Comic Sans MS"/>
                <a:cs typeface="Comic Sans MS"/>
              </a:rPr>
              <a:t>iterasi</a:t>
            </a:r>
            <a:r>
              <a:rPr sz="2200" spc="10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berikutnya.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713549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Artifact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of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The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Development</a:t>
            </a:r>
            <a:r>
              <a:rPr sz="3600" b="1" spc="2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Process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7747" y="1594647"/>
            <a:ext cx="8165465" cy="289560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42900" indent="-342900">
              <a:lnSpc>
                <a:spcPts val="2700"/>
              </a:lnSpc>
              <a:spcBef>
                <a:spcPts val="590"/>
              </a:spcBef>
            </a:pPr>
            <a:r>
              <a:rPr sz="2500" spc="-5" dirty="0">
                <a:latin typeface="Wingdings"/>
                <a:cs typeface="Wingdings"/>
              </a:rPr>
              <a:t>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Comic Sans MS"/>
                <a:cs typeface="Comic Sans MS"/>
              </a:rPr>
              <a:t>Dalam proses </a:t>
            </a:r>
            <a:r>
              <a:rPr sz="2500" spc="-10" dirty="0">
                <a:latin typeface="Comic Sans MS"/>
                <a:cs typeface="Comic Sans MS"/>
              </a:rPr>
              <a:t>pembangunan Aplikasi </a:t>
            </a:r>
            <a:r>
              <a:rPr sz="2500" spc="-5" dirty="0">
                <a:latin typeface="Comic Sans MS"/>
                <a:cs typeface="Comic Sans MS"/>
              </a:rPr>
              <a:t>Web, model </a:t>
            </a:r>
            <a:r>
              <a:rPr sz="2500" spc="-10" dirty="0">
                <a:latin typeface="Comic Sans MS"/>
                <a:cs typeface="Comic Sans MS"/>
              </a:rPr>
              <a:t>yang  direkomendasikan</a:t>
            </a:r>
            <a:r>
              <a:rPr sz="2500" spc="40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adalah:</a:t>
            </a:r>
            <a:endParaRPr sz="2500">
              <a:latin typeface="Comic Sans MS"/>
              <a:cs typeface="Comic Sans MS"/>
            </a:endParaRPr>
          </a:p>
          <a:p>
            <a:pPr marL="457200">
              <a:lnSpc>
                <a:spcPts val="2215"/>
              </a:lnSpc>
              <a:tabLst>
                <a:tab pos="7994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Domain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model</a:t>
            </a:r>
            <a:endParaRPr sz="2200">
              <a:latin typeface="Comic Sans MS"/>
              <a:cs typeface="Comic Sans MS"/>
            </a:endParaRPr>
          </a:p>
          <a:p>
            <a:pPr marL="457200">
              <a:lnSpc>
                <a:spcPts val="2380"/>
              </a:lnSpc>
              <a:tabLst>
                <a:tab pos="7994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Use case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model</a:t>
            </a:r>
            <a:endParaRPr sz="2200">
              <a:latin typeface="Comic Sans MS"/>
              <a:cs typeface="Comic Sans MS"/>
            </a:endParaRPr>
          </a:p>
          <a:p>
            <a:pPr marL="457200">
              <a:lnSpc>
                <a:spcPts val="2375"/>
              </a:lnSpc>
              <a:tabLst>
                <a:tab pos="7994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Analysis/design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model</a:t>
            </a:r>
            <a:endParaRPr sz="2200">
              <a:latin typeface="Comic Sans MS"/>
              <a:cs typeface="Comic Sans MS"/>
            </a:endParaRPr>
          </a:p>
          <a:p>
            <a:pPr marL="457200">
              <a:lnSpc>
                <a:spcPts val="2375"/>
              </a:lnSpc>
              <a:tabLst>
                <a:tab pos="7994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Implementation</a:t>
            </a:r>
            <a:r>
              <a:rPr sz="2200" spc="-3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model</a:t>
            </a:r>
            <a:endParaRPr sz="2200">
              <a:latin typeface="Comic Sans MS"/>
              <a:cs typeface="Comic Sans MS"/>
            </a:endParaRPr>
          </a:p>
          <a:p>
            <a:pPr marL="457200">
              <a:lnSpc>
                <a:spcPts val="2375"/>
              </a:lnSpc>
              <a:tabLst>
                <a:tab pos="7994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Process</a:t>
            </a:r>
            <a:r>
              <a:rPr sz="2200" spc="4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model</a:t>
            </a:r>
            <a:endParaRPr sz="2200">
              <a:latin typeface="Comic Sans MS"/>
              <a:cs typeface="Comic Sans MS"/>
            </a:endParaRPr>
          </a:p>
          <a:p>
            <a:pPr marL="457200">
              <a:lnSpc>
                <a:spcPts val="2375"/>
              </a:lnSpc>
              <a:tabLst>
                <a:tab pos="7994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10" dirty="0">
                <a:latin typeface="Comic Sans MS"/>
                <a:cs typeface="Comic Sans MS"/>
              </a:rPr>
              <a:t>Security</a:t>
            </a:r>
            <a:r>
              <a:rPr sz="2200" spc="3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model</a:t>
            </a:r>
            <a:endParaRPr sz="2200">
              <a:latin typeface="Comic Sans MS"/>
              <a:cs typeface="Comic Sans MS"/>
            </a:endParaRPr>
          </a:p>
          <a:p>
            <a:pPr marL="457200">
              <a:lnSpc>
                <a:spcPts val="2510"/>
              </a:lnSpc>
              <a:tabLst>
                <a:tab pos="7994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omic Sans MS"/>
                <a:cs typeface="Comic Sans MS"/>
              </a:rPr>
              <a:t>User experience, or </a:t>
            </a:r>
            <a:r>
              <a:rPr sz="2200" spc="-10" dirty="0">
                <a:latin typeface="Comic Sans MS"/>
                <a:cs typeface="Comic Sans MS"/>
              </a:rPr>
              <a:t>user </a:t>
            </a:r>
            <a:r>
              <a:rPr sz="2200" spc="-5" dirty="0">
                <a:latin typeface="Comic Sans MS"/>
                <a:cs typeface="Comic Sans MS"/>
              </a:rPr>
              <a:t>interface,</a:t>
            </a:r>
            <a:r>
              <a:rPr sz="2200" spc="13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model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5672" y="1633727"/>
            <a:ext cx="8845296" cy="4634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548" y="1595748"/>
            <a:ext cx="8141037" cy="5065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6255" y="861060"/>
            <a:ext cx="9005570" cy="58674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4220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Dependencies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and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traceabilities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in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artifact</a:t>
            </a:r>
            <a:r>
              <a:rPr sz="3600" b="1" spc="8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sets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2787" y="1633685"/>
            <a:ext cx="7388198" cy="5027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490601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Project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Management</a:t>
            </a:r>
            <a:r>
              <a:rPr sz="3600" b="1" spc="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Set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6255" y="1403706"/>
            <a:ext cx="8281363" cy="5367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249491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Domain</a:t>
            </a:r>
            <a:r>
              <a:rPr sz="3600" b="1" spc="-3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set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8031" y="458823"/>
            <a:ext cx="6918967" cy="6027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363029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Requirements</a:t>
            </a:r>
            <a:r>
              <a:rPr sz="3600" b="1" spc="-2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set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6463" y="1961429"/>
            <a:ext cx="9875434" cy="4731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6520180" cy="96202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250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Associations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and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traceabilities</a:t>
            </a:r>
            <a:r>
              <a:rPr sz="3600" b="1" spc="1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in</a:t>
            </a:r>
            <a:endParaRPr sz="3600">
              <a:latin typeface="Calibri"/>
              <a:cs typeface="Calibri"/>
            </a:endParaRPr>
          </a:p>
          <a:p>
            <a:pPr marL="92075">
              <a:lnSpc>
                <a:spcPts val="4120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the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requirements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set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3923" y="541233"/>
            <a:ext cx="5603793" cy="6120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2563495" cy="60198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388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Analysis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set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6283" y="632321"/>
            <a:ext cx="7950866" cy="5908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888" y="2141220"/>
            <a:ext cx="3395979" cy="271462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339090" rIns="0" bIns="0" rtlCol="0">
            <a:spAutoFit/>
          </a:bodyPr>
          <a:lstStyle/>
          <a:p>
            <a:pPr marL="245745" marR="226695">
              <a:lnSpc>
                <a:spcPct val="90300"/>
              </a:lnSpc>
              <a:spcBef>
                <a:spcPts val="2670"/>
              </a:spcBef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Associations 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and 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traceabilities</a:t>
            </a:r>
            <a:r>
              <a:rPr sz="3600" b="1" spc="-10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in  the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analysis</a:t>
            </a:r>
            <a:r>
              <a:rPr sz="3600" b="1" spc="-6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set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23844" y="359638"/>
            <a:ext cx="7883879" cy="6301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2217420" cy="60198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388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Design</a:t>
            </a:r>
            <a:r>
              <a:rPr sz="3600" b="1" spc="-2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set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07416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180"/>
              </a:lnSpc>
            </a:pPr>
            <a:r>
              <a:rPr sz="3500" b="1" spc="-160" dirty="0">
                <a:solidFill>
                  <a:srgbClr val="7E5F00"/>
                </a:solidFill>
                <a:latin typeface="Tahoma"/>
                <a:cs typeface="Tahoma"/>
              </a:rPr>
              <a:t>Silabus </a:t>
            </a:r>
            <a:r>
              <a:rPr sz="3500" b="1" spc="-300" dirty="0">
                <a:solidFill>
                  <a:srgbClr val="7E5F00"/>
                </a:solidFill>
                <a:latin typeface="Tahoma"/>
                <a:cs typeface="Tahoma"/>
              </a:rPr>
              <a:t>Mata</a:t>
            </a:r>
            <a:r>
              <a:rPr sz="3500" b="1" spc="-105" dirty="0">
                <a:solidFill>
                  <a:srgbClr val="7E5F00"/>
                </a:solidFill>
                <a:latin typeface="Tahoma"/>
                <a:cs typeface="Tahoma"/>
              </a:rPr>
              <a:t> </a:t>
            </a:r>
            <a:r>
              <a:rPr sz="3500" b="1" spc="-204" dirty="0">
                <a:solidFill>
                  <a:srgbClr val="7E5F00"/>
                </a:solidFill>
                <a:latin typeface="Tahoma"/>
                <a:cs typeface="Tahoma"/>
              </a:rPr>
              <a:t>Kuliah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019" y="1565218"/>
            <a:ext cx="6498590" cy="3984625"/>
          </a:xfrm>
          <a:prstGeom prst="rect">
            <a:avLst/>
          </a:prstGeom>
        </p:spPr>
        <p:txBody>
          <a:bodyPr vert="horz" wrap="square" lIns="0" tIns="23939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885"/>
              </a:spcBef>
              <a:buAutoNum type="arabicPeriod" startAt="8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FF0000"/>
                </a:solidFill>
                <a:latin typeface="Comic Sans MS"/>
                <a:cs typeface="Comic Sans MS"/>
              </a:rPr>
              <a:t>Web App. Process and</a:t>
            </a:r>
            <a:r>
              <a:rPr sz="2800" spc="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/>
                <a:cs typeface="Comic Sans MS"/>
              </a:rPr>
              <a:t>Architecture</a:t>
            </a:r>
            <a:endParaRPr sz="28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540"/>
              </a:spcBef>
              <a:buAutoNum type="arabicPeriod" startAt="8"/>
              <a:tabLst>
                <a:tab pos="527685" algn="l"/>
                <a:tab pos="528320" algn="l"/>
              </a:tabLst>
            </a:pPr>
            <a:r>
              <a:rPr sz="2400" dirty="0">
                <a:latin typeface="Comic Sans MS"/>
                <a:cs typeface="Comic Sans MS"/>
              </a:rPr>
              <a:t>WebE </a:t>
            </a:r>
            <a:r>
              <a:rPr sz="2400" spc="-5" dirty="0">
                <a:latin typeface="Comic Sans MS"/>
                <a:cs typeface="Comic Sans MS"/>
              </a:rPr>
              <a:t>Design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(1)</a:t>
            </a:r>
            <a:endParaRPr sz="24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445"/>
              </a:spcBef>
              <a:buAutoNum type="arabicPeriod" startAt="8"/>
              <a:tabLst>
                <a:tab pos="528320" algn="l"/>
              </a:tabLst>
            </a:pPr>
            <a:r>
              <a:rPr sz="2400" dirty="0">
                <a:latin typeface="Comic Sans MS"/>
                <a:cs typeface="Comic Sans MS"/>
              </a:rPr>
              <a:t>WebE Design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(2)</a:t>
            </a:r>
            <a:endParaRPr sz="24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440"/>
              </a:spcBef>
              <a:buAutoNum type="arabicPeriod" startAt="8"/>
              <a:tabLst>
                <a:tab pos="527685" algn="l"/>
                <a:tab pos="528320" algn="l"/>
              </a:tabLst>
            </a:pPr>
            <a:r>
              <a:rPr sz="2400" dirty="0">
                <a:latin typeface="Comic Sans MS"/>
                <a:cs typeface="Comic Sans MS"/>
              </a:rPr>
              <a:t>Real Time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Software</a:t>
            </a:r>
            <a:endParaRPr sz="24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440"/>
              </a:spcBef>
              <a:buAutoNum type="arabicPeriod" startAt="8"/>
              <a:tabLst>
                <a:tab pos="528320" algn="l"/>
              </a:tabLst>
            </a:pPr>
            <a:r>
              <a:rPr sz="2400" spc="-5" dirty="0">
                <a:latin typeface="Comic Sans MS"/>
                <a:cs typeface="Comic Sans MS"/>
              </a:rPr>
              <a:t>Testing </a:t>
            </a:r>
            <a:r>
              <a:rPr sz="2400" dirty="0">
                <a:latin typeface="Comic Sans MS"/>
                <a:cs typeface="Comic Sans MS"/>
              </a:rPr>
              <a:t>Web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App.</a:t>
            </a:r>
            <a:endParaRPr sz="24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440"/>
              </a:spcBef>
              <a:buAutoNum type="arabicPeriod" startAt="8"/>
              <a:tabLst>
                <a:tab pos="528320" algn="l"/>
              </a:tabLst>
            </a:pPr>
            <a:r>
              <a:rPr sz="2400" dirty="0">
                <a:latin typeface="Comic Sans MS"/>
                <a:cs typeface="Comic Sans MS"/>
              </a:rPr>
              <a:t>Present </a:t>
            </a:r>
            <a:r>
              <a:rPr sz="2400" spc="-5" dirty="0">
                <a:latin typeface="Comic Sans MS"/>
                <a:cs typeface="Comic Sans MS"/>
              </a:rPr>
              <a:t>Tugas</a:t>
            </a:r>
            <a:r>
              <a:rPr sz="2400" spc="-114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Besar</a:t>
            </a:r>
            <a:endParaRPr sz="24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440"/>
              </a:spcBef>
              <a:buAutoNum type="arabicPeriod" startAt="8"/>
              <a:tabLst>
                <a:tab pos="528320" algn="l"/>
              </a:tabLst>
            </a:pPr>
            <a:r>
              <a:rPr sz="2400" dirty="0">
                <a:latin typeface="Comic Sans MS"/>
                <a:cs typeface="Comic Sans MS"/>
              </a:rPr>
              <a:t>Present </a:t>
            </a:r>
            <a:r>
              <a:rPr sz="2400" spc="-5" dirty="0">
                <a:latin typeface="Comic Sans MS"/>
                <a:cs typeface="Comic Sans MS"/>
              </a:rPr>
              <a:t>Tugas</a:t>
            </a:r>
            <a:r>
              <a:rPr sz="2400" spc="-114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Besar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3779" y="553264"/>
            <a:ext cx="7850320" cy="5931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888" y="2141220"/>
            <a:ext cx="3395979" cy="271462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339090" rIns="0" bIns="0" rtlCol="0">
            <a:spAutoFit/>
          </a:bodyPr>
          <a:lstStyle/>
          <a:p>
            <a:pPr marL="245745" marR="226695">
              <a:lnSpc>
                <a:spcPct val="90300"/>
              </a:lnSpc>
              <a:spcBef>
                <a:spcPts val="2670"/>
              </a:spcBef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Associations 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and 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traceabilities</a:t>
            </a:r>
            <a:r>
              <a:rPr sz="3600" b="1" spc="-10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in  the design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 set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36820" y="458723"/>
            <a:ext cx="6786372" cy="6202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3977640" cy="60198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4120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Implementation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set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31107" y="1053059"/>
            <a:ext cx="8660891" cy="4910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888" y="2141220"/>
            <a:ext cx="3729354" cy="271462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45745" marR="292100">
              <a:lnSpc>
                <a:spcPct val="90200"/>
              </a:lnSpc>
              <a:spcBef>
                <a:spcPts val="730"/>
              </a:spcBef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Associations</a:t>
            </a:r>
            <a:r>
              <a:rPr sz="3600" b="1" spc="-5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and 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traceabilities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in  the 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implementation  set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7339" y="458859"/>
            <a:ext cx="5589904" cy="6223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7083" y="2092451"/>
            <a:ext cx="1758950" cy="60198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ts val="4125"/>
              </a:lnSpc>
            </a:pPr>
            <a:r>
              <a:rPr sz="3600" b="1" spc="-90" dirty="0">
                <a:solidFill>
                  <a:srgbClr val="7E5F00"/>
                </a:solidFill>
                <a:latin typeface="Calibri"/>
                <a:cs typeface="Calibri"/>
              </a:rPr>
              <a:t>Test</a:t>
            </a:r>
            <a:r>
              <a:rPr sz="3600" b="1" spc="-4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set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3528" y="446530"/>
            <a:ext cx="6685788" cy="6320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888" y="2141220"/>
            <a:ext cx="3284220" cy="236220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230504" marR="130810">
              <a:lnSpc>
                <a:spcPct val="90300"/>
              </a:lnSpc>
              <a:spcBef>
                <a:spcPts val="1730"/>
              </a:spcBef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Associations 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and 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traceabilities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in  the </a:t>
            </a:r>
            <a:r>
              <a:rPr sz="3600" b="1" spc="-25" dirty="0">
                <a:solidFill>
                  <a:srgbClr val="7E5F00"/>
                </a:solidFill>
                <a:latin typeface="Calibri"/>
                <a:cs typeface="Calibri"/>
              </a:rPr>
              <a:t>test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set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1695" y="714888"/>
            <a:ext cx="8500725" cy="5582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612" y="944880"/>
            <a:ext cx="3188335" cy="60198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Deployment</a:t>
            </a:r>
            <a:r>
              <a:rPr sz="3600" b="1" spc="-2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set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0462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Definisi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Architecture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705178"/>
            <a:ext cx="4796790" cy="3199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ts val="3195"/>
              </a:lnSpc>
              <a:spcBef>
                <a:spcPts val="95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spc="-5" dirty="0">
                <a:latin typeface="Comic Sans MS"/>
                <a:cs typeface="Comic Sans MS"/>
              </a:rPr>
              <a:t>Kegiatan</a:t>
            </a:r>
            <a:r>
              <a:rPr sz="2800" spc="2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Arsitektur</a:t>
            </a:r>
            <a:endParaRPr sz="2800">
              <a:latin typeface="Comic Sans MS"/>
              <a:cs typeface="Comic Sans MS"/>
            </a:endParaRPr>
          </a:p>
          <a:p>
            <a:pPr marL="469900" indent="-457200">
              <a:lnSpc>
                <a:spcPts val="3065"/>
              </a:lnSpc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spc="-5" dirty="0">
                <a:latin typeface="Comic Sans MS"/>
                <a:cs typeface="Comic Sans MS"/>
              </a:rPr>
              <a:t>Pola arsitektur Web</a:t>
            </a:r>
            <a:r>
              <a:rPr sz="2800" spc="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app:</a:t>
            </a:r>
            <a:endParaRPr sz="2800">
              <a:latin typeface="Comic Sans MS"/>
              <a:cs typeface="Comic Sans MS"/>
            </a:endParaRPr>
          </a:p>
          <a:p>
            <a:pPr marL="812800" lvl="1" indent="-342900">
              <a:lnSpc>
                <a:spcPts val="260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Comic Sans MS"/>
                <a:cs typeface="Comic Sans MS"/>
              </a:rPr>
              <a:t>Façade</a:t>
            </a:r>
            <a:endParaRPr sz="2400">
              <a:latin typeface="Comic Sans MS"/>
              <a:cs typeface="Comic Sans MS"/>
            </a:endParaRPr>
          </a:p>
          <a:p>
            <a:pPr marL="812800" lvl="1" indent="-342900">
              <a:lnSpc>
                <a:spcPts val="259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Comic Sans MS"/>
                <a:cs typeface="Comic Sans MS"/>
              </a:rPr>
              <a:t>Page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Composition</a:t>
            </a:r>
            <a:endParaRPr sz="2400">
              <a:latin typeface="Comic Sans MS"/>
              <a:cs typeface="Comic Sans MS"/>
            </a:endParaRPr>
          </a:p>
          <a:p>
            <a:pPr marL="812800" lvl="1" indent="-342900">
              <a:lnSpc>
                <a:spcPts val="255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Comic Sans MS"/>
                <a:cs typeface="Comic Sans MS"/>
              </a:rPr>
              <a:t>Templated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Page</a:t>
            </a:r>
            <a:endParaRPr sz="2400">
              <a:latin typeface="Comic Sans MS"/>
              <a:cs typeface="Comic Sans MS"/>
            </a:endParaRPr>
          </a:p>
          <a:p>
            <a:pPr marL="469900" indent="-457200">
              <a:lnSpc>
                <a:spcPts val="3050"/>
              </a:lnSpc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spc="-5" dirty="0">
                <a:latin typeface="Comic Sans MS"/>
                <a:cs typeface="Comic Sans MS"/>
              </a:rPr>
              <a:t>Presentation </a:t>
            </a:r>
            <a:r>
              <a:rPr sz="2800" spc="-10" dirty="0">
                <a:latin typeface="Comic Sans MS"/>
                <a:cs typeface="Comic Sans MS"/>
              </a:rPr>
              <a:t>tier</a:t>
            </a:r>
            <a:r>
              <a:rPr sz="2800" spc="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pattern:</a:t>
            </a:r>
            <a:endParaRPr sz="2800">
              <a:latin typeface="Comic Sans MS"/>
              <a:cs typeface="Comic Sans MS"/>
            </a:endParaRPr>
          </a:p>
          <a:p>
            <a:pPr marL="812800" lvl="1" indent="-342900">
              <a:lnSpc>
                <a:spcPts val="260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Comic Sans MS"/>
                <a:cs typeface="Comic Sans MS"/>
              </a:rPr>
              <a:t>Thin Web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Client</a:t>
            </a:r>
            <a:endParaRPr sz="2400">
              <a:latin typeface="Comic Sans MS"/>
              <a:cs typeface="Comic Sans MS"/>
            </a:endParaRPr>
          </a:p>
          <a:p>
            <a:pPr marL="812800" lvl="1" indent="-342900">
              <a:lnSpc>
                <a:spcPts val="259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Comic Sans MS"/>
                <a:cs typeface="Comic Sans MS"/>
              </a:rPr>
              <a:t>Thick Web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Client</a:t>
            </a:r>
            <a:endParaRPr sz="2400">
              <a:latin typeface="Comic Sans MS"/>
              <a:cs typeface="Comic Sans MS"/>
            </a:endParaRPr>
          </a:p>
          <a:p>
            <a:pPr marL="812800" lvl="1" indent="-342900">
              <a:lnSpc>
                <a:spcPts val="273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Comic Sans MS"/>
                <a:cs typeface="Comic Sans MS"/>
              </a:rPr>
              <a:t>Web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Delivery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3376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Kegiatan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Architecture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4593" y="1766697"/>
            <a:ext cx="36398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7885" algn="l"/>
                <a:tab pos="1807845" algn="l"/>
                <a:tab pos="2612390" algn="l"/>
              </a:tabLst>
            </a:pPr>
            <a:r>
              <a:rPr sz="2200" spc="-5" dirty="0">
                <a:latin typeface="Comic Sans MS"/>
                <a:cs typeface="Comic Sans MS"/>
              </a:rPr>
              <a:t>Use	Case	</a:t>
            </a:r>
            <a:r>
              <a:rPr sz="2200" spc="-10" dirty="0">
                <a:latin typeface="Comic Sans MS"/>
                <a:cs typeface="Comic Sans MS"/>
              </a:rPr>
              <a:t>da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mencari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4741" y="1598935"/>
            <a:ext cx="5427980" cy="153416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15"/>
              </a:spcBef>
              <a:buFont typeface="Wingdings"/>
              <a:buChar char=""/>
              <a:tabLst>
                <a:tab pos="355600" algn="l"/>
                <a:tab pos="2117090" algn="l"/>
                <a:tab pos="2920365" algn="l"/>
              </a:tabLst>
            </a:pPr>
            <a:r>
              <a:rPr sz="2200" spc="-5" dirty="0">
                <a:latin typeface="Comic Sans MS"/>
                <a:cs typeface="Comic Sans MS"/>
              </a:rPr>
              <a:t>Memeriksa	</a:t>
            </a:r>
            <a:r>
              <a:rPr sz="2200" spc="-10" dirty="0">
                <a:latin typeface="Comic Sans MS"/>
                <a:cs typeface="Comic Sans MS"/>
              </a:rPr>
              <a:t>dan	</a:t>
            </a:r>
            <a:r>
              <a:rPr sz="2200" spc="-5" dirty="0">
                <a:latin typeface="Comic Sans MS"/>
                <a:cs typeface="Comic Sans MS"/>
              </a:rPr>
              <a:t>memprioritaskan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mic Sans MS"/>
                <a:cs typeface="Comic Sans MS"/>
              </a:rPr>
              <a:t>persyaratan arsitektur yang</a:t>
            </a:r>
            <a:r>
              <a:rPr sz="2200" spc="6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signifikan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325"/>
              </a:spcBef>
              <a:buFont typeface="Wingdings"/>
              <a:buChar char=""/>
              <a:tabLst>
                <a:tab pos="355600" algn="l"/>
                <a:tab pos="2155190" algn="l"/>
                <a:tab pos="2847340" algn="l"/>
              </a:tabLst>
            </a:pPr>
            <a:r>
              <a:rPr sz="2200" spc="-5" dirty="0">
                <a:latin typeface="Comic Sans MS"/>
                <a:cs typeface="Comic Sans MS"/>
              </a:rPr>
              <a:t>Menetapkan	</a:t>
            </a:r>
            <a:r>
              <a:rPr sz="2200" spc="-10" dirty="0">
                <a:latin typeface="Comic Sans MS"/>
                <a:cs typeface="Comic Sans MS"/>
              </a:rPr>
              <a:t>dan	</a:t>
            </a:r>
            <a:r>
              <a:rPr sz="2200" spc="-5" dirty="0">
                <a:latin typeface="Comic Sans MS"/>
                <a:cs typeface="Comic Sans MS"/>
              </a:rPr>
              <a:t>mendokumentasikan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8621" y="2772917"/>
            <a:ext cx="341502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70330" algn="l"/>
                <a:tab pos="2949575" algn="l"/>
              </a:tabLst>
            </a:pPr>
            <a:r>
              <a:rPr sz="2200" spc="-10" dirty="0">
                <a:latin typeface="Comic Sans MS"/>
                <a:cs typeface="Comic Sans MS"/>
              </a:rPr>
              <a:t>ka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10" dirty="0">
                <a:latin typeface="Comic Sans MS"/>
                <a:cs typeface="Comic Sans MS"/>
              </a:rPr>
              <a:t>d</a:t>
            </a:r>
            <a:r>
              <a:rPr sz="2200" spc="-15" dirty="0">
                <a:latin typeface="Comic Sans MS"/>
                <a:cs typeface="Comic Sans MS"/>
              </a:rPr>
              <a:t>i</a:t>
            </a:r>
            <a:r>
              <a:rPr sz="2200" spc="-10" dirty="0">
                <a:latin typeface="Comic Sans MS"/>
                <a:cs typeface="Comic Sans MS"/>
              </a:rPr>
              <a:t>da</a:t>
            </a:r>
            <a:r>
              <a:rPr sz="2200" spc="-5" dirty="0">
                <a:latin typeface="Comic Sans MS"/>
                <a:cs typeface="Comic Sans MS"/>
              </a:rPr>
              <a:t>t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ar</a:t>
            </a:r>
            <a:r>
              <a:rPr sz="2200" spc="5" dirty="0">
                <a:latin typeface="Comic Sans MS"/>
                <a:cs typeface="Comic Sans MS"/>
              </a:rPr>
              <a:t>s</a:t>
            </a:r>
            <a:r>
              <a:rPr sz="2200" spc="-10" dirty="0">
                <a:latin typeface="Comic Sans MS"/>
                <a:cs typeface="Comic Sans MS"/>
              </a:rPr>
              <a:t>itekt</a:t>
            </a:r>
            <a:r>
              <a:rPr sz="2200" spc="5" dirty="0">
                <a:latin typeface="Comic Sans MS"/>
                <a:cs typeface="Comic Sans MS"/>
              </a:rPr>
              <a:t>u</a:t>
            </a:r>
            <a:r>
              <a:rPr sz="2200" spc="-5" dirty="0">
                <a:latin typeface="Comic Sans MS"/>
                <a:cs typeface="Comic Sans MS"/>
              </a:rPr>
              <a:t>r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4741" y="3107588"/>
            <a:ext cx="6343015" cy="10312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420"/>
              </a:spcBef>
            </a:pPr>
            <a:r>
              <a:rPr sz="2200" spc="-5" dirty="0">
                <a:latin typeface="Comic Sans MS"/>
                <a:cs typeface="Comic Sans MS"/>
              </a:rPr>
              <a:t>mempersiapkan </a:t>
            </a:r>
            <a:r>
              <a:rPr sz="2200" spc="-10" dirty="0">
                <a:latin typeface="Comic Sans MS"/>
                <a:cs typeface="Comic Sans MS"/>
              </a:rPr>
              <a:t>dan mengevaluasi</a:t>
            </a:r>
            <a:r>
              <a:rPr sz="2200" spc="7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prototipe.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Comic Sans MS"/>
                <a:cs typeface="Comic Sans MS"/>
              </a:rPr>
              <a:t>Tentukan </a:t>
            </a:r>
            <a:r>
              <a:rPr sz="2200" spc="-5" dirty="0">
                <a:latin typeface="Comic Sans MS"/>
                <a:cs typeface="Comic Sans MS"/>
              </a:rPr>
              <a:t>strategi </a:t>
            </a:r>
            <a:r>
              <a:rPr sz="2200" spc="-10" dirty="0">
                <a:latin typeface="Comic Sans MS"/>
                <a:cs typeface="Comic Sans MS"/>
              </a:rPr>
              <a:t>reuse </a:t>
            </a:r>
            <a:r>
              <a:rPr sz="2200" spc="-5" dirty="0">
                <a:latin typeface="Comic Sans MS"/>
                <a:cs typeface="Comic Sans MS"/>
              </a:rPr>
              <a:t>(penggunaan</a:t>
            </a:r>
            <a:r>
              <a:rPr sz="2200" spc="12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kembali)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30491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Pola Arsitektur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683842"/>
            <a:ext cx="9378950" cy="4452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555"/>
              </a:lnSpc>
              <a:spcBef>
                <a:spcPts val="105"/>
              </a:spcBef>
              <a:buFont typeface="Wingdings"/>
              <a:buChar char=""/>
              <a:tabLst>
                <a:tab pos="355600" algn="l"/>
              </a:tabLst>
            </a:pPr>
            <a:r>
              <a:rPr sz="2300" b="1" dirty="0">
                <a:latin typeface="Comic Sans MS"/>
                <a:cs typeface="Comic Sans MS"/>
              </a:rPr>
              <a:t>Façade</a:t>
            </a:r>
            <a:endParaRPr sz="2300">
              <a:latin typeface="Comic Sans MS"/>
              <a:cs typeface="Comic Sans MS"/>
            </a:endParaRPr>
          </a:p>
          <a:p>
            <a:pPr marL="756285" lvl="1" indent="-287020">
              <a:lnSpc>
                <a:spcPts val="1739"/>
              </a:lnSpc>
              <a:buFont typeface="Arial"/>
              <a:buChar char="•"/>
              <a:tabLst>
                <a:tab pos="756285" algn="l"/>
                <a:tab pos="756920" algn="l"/>
                <a:tab pos="1958975" algn="l"/>
                <a:tab pos="2885440" algn="l"/>
                <a:tab pos="3635375" algn="l"/>
                <a:tab pos="4421505" algn="l"/>
                <a:tab pos="5404485" algn="l"/>
                <a:tab pos="6043295" algn="l"/>
                <a:tab pos="6661150" algn="l"/>
                <a:tab pos="7793355" algn="l"/>
                <a:tab pos="8774430" algn="l"/>
              </a:tabLst>
            </a:pPr>
            <a:r>
              <a:rPr sz="1800" spc="-5" dirty="0">
                <a:latin typeface="Comic Sans MS"/>
                <a:cs typeface="Comic Sans MS"/>
              </a:rPr>
              <a:t>Informas</a:t>
            </a:r>
            <a:r>
              <a:rPr sz="1800" dirty="0">
                <a:latin typeface="Comic Sans MS"/>
                <a:cs typeface="Comic Sans MS"/>
              </a:rPr>
              <a:t>i	</a:t>
            </a:r>
            <a:r>
              <a:rPr sz="1800" spc="-5" dirty="0">
                <a:latin typeface="Comic Sans MS"/>
                <a:cs typeface="Comic Sans MS"/>
              </a:rPr>
              <a:t>d</a:t>
            </a:r>
            <a:r>
              <a:rPr sz="1800" spc="-20" dirty="0">
                <a:latin typeface="Comic Sans MS"/>
                <a:cs typeface="Comic Sans MS"/>
              </a:rPr>
              <a:t>i</a:t>
            </a:r>
            <a:r>
              <a:rPr sz="1800" spc="-10" dirty="0">
                <a:latin typeface="Comic Sans MS"/>
                <a:cs typeface="Comic Sans MS"/>
              </a:rPr>
              <a:t>n</a:t>
            </a:r>
            <a:r>
              <a:rPr sz="1800" dirty="0">
                <a:latin typeface="Comic Sans MS"/>
                <a:cs typeface="Comic Sans MS"/>
              </a:rPr>
              <a:t>amis	</a:t>
            </a:r>
            <a:r>
              <a:rPr sz="1800" spc="-5" dirty="0">
                <a:latin typeface="Comic Sans MS"/>
                <a:cs typeface="Comic Sans MS"/>
              </a:rPr>
              <a:t>dala</a:t>
            </a:r>
            <a:r>
              <a:rPr sz="1800" dirty="0">
                <a:latin typeface="Comic Sans MS"/>
                <a:cs typeface="Comic Sans MS"/>
              </a:rPr>
              <a:t>m	</a:t>
            </a:r>
            <a:r>
              <a:rPr sz="1800" spc="-15" dirty="0">
                <a:latin typeface="Comic Sans MS"/>
                <a:cs typeface="Comic Sans MS"/>
              </a:rPr>
              <a:t>s</a:t>
            </a:r>
            <a:r>
              <a:rPr sz="1800" dirty="0">
                <a:latin typeface="Comic Sans MS"/>
                <a:cs typeface="Comic Sans MS"/>
              </a:rPr>
              <a:t>etiap	halam</a:t>
            </a:r>
            <a:r>
              <a:rPr sz="1800" spc="-15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n	W</a:t>
            </a:r>
            <a:r>
              <a:rPr sz="1800" spc="-5" dirty="0">
                <a:latin typeface="Comic Sans MS"/>
                <a:cs typeface="Comic Sans MS"/>
              </a:rPr>
              <a:t>e</a:t>
            </a:r>
            <a:r>
              <a:rPr sz="1800" dirty="0">
                <a:latin typeface="Comic Sans MS"/>
                <a:cs typeface="Comic Sans MS"/>
              </a:rPr>
              <a:t>b	ya</a:t>
            </a:r>
            <a:r>
              <a:rPr sz="1800" spc="-10" dirty="0">
                <a:latin typeface="Comic Sans MS"/>
                <a:cs typeface="Comic Sans MS"/>
              </a:rPr>
              <a:t>n</a:t>
            </a:r>
            <a:r>
              <a:rPr sz="1800" dirty="0">
                <a:latin typeface="Comic Sans MS"/>
                <a:cs typeface="Comic Sans MS"/>
              </a:rPr>
              <a:t>g	</a:t>
            </a:r>
            <a:r>
              <a:rPr sz="1800" spc="-5" dirty="0">
                <a:latin typeface="Comic Sans MS"/>
                <a:cs typeface="Comic Sans MS"/>
              </a:rPr>
              <a:t>dib</a:t>
            </a:r>
            <a:r>
              <a:rPr sz="1800" spc="-10" dirty="0">
                <a:latin typeface="Comic Sans MS"/>
                <a:cs typeface="Comic Sans MS"/>
              </a:rPr>
              <a:t>e</a:t>
            </a:r>
            <a:r>
              <a:rPr sz="1800" spc="-5" dirty="0">
                <a:latin typeface="Comic Sans MS"/>
                <a:cs typeface="Comic Sans MS"/>
              </a:rPr>
              <a:t>rik</a:t>
            </a:r>
            <a:r>
              <a:rPr sz="1800" spc="-20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n	m</a:t>
            </a:r>
            <a:r>
              <a:rPr sz="1800" spc="-10" dirty="0">
                <a:latin typeface="Comic Sans MS"/>
                <a:cs typeface="Comic Sans MS"/>
              </a:rPr>
              <a:t>ung</a:t>
            </a:r>
            <a:r>
              <a:rPr sz="1800" spc="-5" dirty="0">
                <a:latin typeface="Comic Sans MS"/>
                <a:cs typeface="Comic Sans MS"/>
              </a:rPr>
              <a:t>ki</a:t>
            </a:r>
            <a:r>
              <a:rPr sz="1800" dirty="0">
                <a:latin typeface="Comic Sans MS"/>
                <a:cs typeface="Comic Sans MS"/>
              </a:rPr>
              <a:t>n	harus</a:t>
            </a:r>
            <a:endParaRPr sz="1800">
              <a:latin typeface="Comic Sans MS"/>
              <a:cs typeface="Comic Sans MS"/>
            </a:endParaRPr>
          </a:p>
          <a:p>
            <a:pPr marL="756285">
              <a:lnSpc>
                <a:spcPts val="1730"/>
              </a:lnSpc>
            </a:pPr>
            <a:r>
              <a:rPr sz="1800" spc="-5" dirty="0">
                <a:latin typeface="Comic Sans MS"/>
                <a:cs typeface="Comic Sans MS"/>
              </a:rPr>
              <a:t>dibangun dari koleksi </a:t>
            </a:r>
            <a:r>
              <a:rPr sz="1800" dirty="0">
                <a:latin typeface="Comic Sans MS"/>
                <a:cs typeface="Comic Sans MS"/>
              </a:rPr>
              <a:t>obyek </a:t>
            </a:r>
            <a:r>
              <a:rPr sz="1800" spc="-5" dirty="0">
                <a:latin typeface="Comic Sans MS"/>
                <a:cs typeface="Comic Sans MS"/>
              </a:rPr>
              <a:t>bisnis dan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pengontrol.</a:t>
            </a:r>
            <a:endParaRPr sz="1800">
              <a:latin typeface="Comic Sans MS"/>
              <a:cs typeface="Comic Sans MS"/>
            </a:endParaRPr>
          </a:p>
          <a:p>
            <a:pPr marL="756285" lvl="1" indent="-287020">
              <a:lnSpc>
                <a:spcPts val="1730"/>
              </a:lnSpc>
              <a:buFont typeface="Arial"/>
              <a:buChar char="•"/>
              <a:tabLst>
                <a:tab pos="756285" algn="l"/>
                <a:tab pos="756920" algn="l"/>
                <a:tab pos="5566410" algn="l"/>
              </a:tabLst>
            </a:pPr>
            <a:r>
              <a:rPr sz="1800" dirty="0">
                <a:latin typeface="Comic Sans MS"/>
                <a:cs typeface="Comic Sans MS"/>
              </a:rPr>
              <a:t>Kelas  </a:t>
            </a:r>
            <a:r>
              <a:rPr sz="1800" spc="-5" dirty="0">
                <a:latin typeface="Comic Sans MS"/>
                <a:cs typeface="Comic Sans MS"/>
              </a:rPr>
              <a:t>façade  berpasangan</a:t>
            </a:r>
            <a:r>
              <a:rPr sz="1800" spc="3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dengan</a:t>
            </a:r>
            <a:r>
              <a:rPr sz="1800" spc="459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halaman	</a:t>
            </a:r>
            <a:r>
              <a:rPr sz="1800" dirty="0">
                <a:latin typeface="Comic Sans MS"/>
                <a:cs typeface="Comic Sans MS"/>
              </a:rPr>
              <a:t>Web </a:t>
            </a:r>
            <a:r>
              <a:rPr sz="1800" spc="-5" dirty="0">
                <a:latin typeface="Comic Sans MS"/>
                <a:cs typeface="Comic Sans MS"/>
              </a:rPr>
              <a:t>dinamis. Setiap halaman</a:t>
            </a:r>
            <a:r>
              <a:rPr sz="1800" spc="17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web</a:t>
            </a:r>
            <a:endParaRPr sz="1800">
              <a:latin typeface="Comic Sans MS"/>
              <a:cs typeface="Comic Sans MS"/>
            </a:endParaRPr>
          </a:p>
          <a:p>
            <a:pPr marL="756285">
              <a:lnSpc>
                <a:spcPts val="1730"/>
              </a:lnSpc>
            </a:pPr>
            <a:r>
              <a:rPr sz="1800" spc="-5" dirty="0">
                <a:latin typeface="Comic Sans MS"/>
                <a:cs typeface="Comic Sans MS"/>
              </a:rPr>
              <a:t>memiliki kelas façade khusus dirancang yang bertindak </a:t>
            </a:r>
            <a:r>
              <a:rPr sz="1800" dirty="0">
                <a:latin typeface="Comic Sans MS"/>
                <a:cs typeface="Comic Sans MS"/>
              </a:rPr>
              <a:t>untuk</a:t>
            </a:r>
            <a:r>
              <a:rPr sz="1800" spc="434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mengkonsolidasikan</a:t>
            </a:r>
            <a:endParaRPr sz="1800">
              <a:latin typeface="Comic Sans MS"/>
              <a:cs typeface="Comic Sans MS"/>
            </a:endParaRPr>
          </a:p>
          <a:p>
            <a:pPr marL="756285">
              <a:lnSpc>
                <a:spcPts val="1730"/>
              </a:lnSpc>
              <a:tabLst>
                <a:tab pos="1595755" algn="l"/>
                <a:tab pos="2380615" algn="l"/>
                <a:tab pos="3668395" algn="l"/>
                <a:tab pos="4461510" algn="l"/>
                <a:tab pos="5020945" algn="l"/>
                <a:tab pos="5796280" algn="l"/>
                <a:tab pos="7259955" algn="l"/>
                <a:tab pos="7924165" algn="l"/>
                <a:tab pos="8684895" algn="l"/>
              </a:tabLst>
            </a:pPr>
            <a:r>
              <a:rPr sz="1800" dirty="0">
                <a:latin typeface="Comic Sans MS"/>
                <a:cs typeface="Comic Sans MS"/>
              </a:rPr>
              <a:t>semua	obj</a:t>
            </a:r>
            <a:r>
              <a:rPr sz="1800" spc="-10" dirty="0">
                <a:latin typeface="Comic Sans MS"/>
                <a:cs typeface="Comic Sans MS"/>
              </a:rPr>
              <a:t>e</a:t>
            </a:r>
            <a:r>
              <a:rPr sz="1800" dirty="0">
                <a:latin typeface="Comic Sans MS"/>
                <a:cs typeface="Comic Sans MS"/>
              </a:rPr>
              <a:t>k	orkestrasi	</a:t>
            </a:r>
            <a:r>
              <a:rPr sz="1800" spc="-5" dirty="0">
                <a:latin typeface="Comic Sans MS"/>
                <a:cs typeface="Comic Sans MS"/>
              </a:rPr>
              <a:t>bi</a:t>
            </a:r>
            <a:r>
              <a:rPr sz="1800" spc="-15" dirty="0">
                <a:latin typeface="Comic Sans MS"/>
                <a:cs typeface="Comic Sans MS"/>
              </a:rPr>
              <a:t>s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5" dirty="0">
                <a:latin typeface="Comic Sans MS"/>
                <a:cs typeface="Comic Sans MS"/>
              </a:rPr>
              <a:t>i</a:t>
            </a:r>
            <a:r>
              <a:rPr sz="1800" dirty="0">
                <a:latin typeface="Comic Sans MS"/>
                <a:cs typeface="Comic Sans MS"/>
              </a:rPr>
              <a:t>s	</a:t>
            </a:r>
            <a:r>
              <a:rPr sz="1800" spc="-5" dirty="0">
                <a:latin typeface="Comic Sans MS"/>
                <a:cs typeface="Comic Sans MS"/>
              </a:rPr>
              <a:t>da</a:t>
            </a:r>
            <a:r>
              <a:rPr sz="1800" dirty="0">
                <a:latin typeface="Comic Sans MS"/>
                <a:cs typeface="Comic Sans MS"/>
              </a:rPr>
              <a:t>n	</a:t>
            </a:r>
            <a:r>
              <a:rPr sz="1800" spc="-15" dirty="0">
                <a:latin typeface="Comic Sans MS"/>
                <a:cs typeface="Comic Sans MS"/>
              </a:rPr>
              <a:t>u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5" dirty="0">
                <a:latin typeface="Comic Sans MS"/>
                <a:cs typeface="Comic Sans MS"/>
              </a:rPr>
              <a:t>tu</a:t>
            </a:r>
            <a:r>
              <a:rPr sz="1800" dirty="0">
                <a:latin typeface="Comic Sans MS"/>
                <a:cs typeface="Comic Sans MS"/>
              </a:rPr>
              <a:t>k	me</a:t>
            </a:r>
            <a:r>
              <a:rPr sz="1800" spc="5" dirty="0">
                <a:latin typeface="Comic Sans MS"/>
                <a:cs typeface="Comic Sans MS"/>
              </a:rPr>
              <a:t>m</a:t>
            </a:r>
            <a:r>
              <a:rPr sz="1800" spc="-5" dirty="0">
                <a:latin typeface="Comic Sans MS"/>
                <a:cs typeface="Comic Sans MS"/>
              </a:rPr>
              <a:t>be</a:t>
            </a:r>
            <a:r>
              <a:rPr sz="1800" spc="-15" dirty="0">
                <a:latin typeface="Comic Sans MS"/>
                <a:cs typeface="Comic Sans MS"/>
              </a:rPr>
              <a:t>r</a:t>
            </a:r>
            <a:r>
              <a:rPr sz="1800" spc="-5" dirty="0">
                <a:latin typeface="Comic Sans MS"/>
                <a:cs typeface="Comic Sans MS"/>
              </a:rPr>
              <a:t>ika</a:t>
            </a:r>
            <a:r>
              <a:rPr sz="1800" dirty="0">
                <a:latin typeface="Comic Sans MS"/>
                <a:cs typeface="Comic Sans MS"/>
              </a:rPr>
              <a:t>n	yang	</a:t>
            </a:r>
            <a:r>
              <a:rPr sz="1800" spc="-5" dirty="0">
                <a:latin typeface="Comic Sans MS"/>
                <a:cs typeface="Comic Sans MS"/>
              </a:rPr>
              <a:t>j</a:t>
            </a:r>
            <a:r>
              <a:rPr sz="1800" spc="-10" dirty="0">
                <a:latin typeface="Comic Sans MS"/>
                <a:cs typeface="Comic Sans MS"/>
              </a:rPr>
              <a:t>e</a:t>
            </a:r>
            <a:r>
              <a:rPr sz="1800" dirty="0">
                <a:latin typeface="Comic Sans MS"/>
                <a:cs typeface="Comic Sans MS"/>
              </a:rPr>
              <a:t>las,	mu</a:t>
            </a:r>
            <a:r>
              <a:rPr sz="1800" spc="-5" dirty="0">
                <a:latin typeface="Comic Sans MS"/>
                <a:cs typeface="Comic Sans MS"/>
              </a:rPr>
              <a:t>d</a:t>
            </a:r>
            <a:r>
              <a:rPr sz="1800" spc="-15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h</a:t>
            </a:r>
            <a:endParaRPr sz="1800">
              <a:latin typeface="Comic Sans MS"/>
              <a:cs typeface="Comic Sans MS"/>
            </a:endParaRPr>
          </a:p>
          <a:p>
            <a:pPr marL="756285">
              <a:lnSpc>
                <a:spcPts val="1660"/>
              </a:lnSpc>
            </a:pPr>
            <a:r>
              <a:rPr sz="1800" spc="-5" dirty="0">
                <a:latin typeface="Comic Sans MS"/>
                <a:cs typeface="Comic Sans MS"/>
              </a:rPr>
              <a:t>digunakan </a:t>
            </a:r>
            <a:r>
              <a:rPr sz="1800" dirty="0">
                <a:latin typeface="Comic Sans MS"/>
                <a:cs typeface="Comic Sans MS"/>
              </a:rPr>
              <a:t>antarmuka </a:t>
            </a:r>
            <a:r>
              <a:rPr sz="1800" spc="-5" dirty="0">
                <a:latin typeface="Comic Sans MS"/>
                <a:cs typeface="Comic Sans MS"/>
              </a:rPr>
              <a:t>bagi </a:t>
            </a:r>
            <a:r>
              <a:rPr sz="1800" dirty="0">
                <a:latin typeface="Comic Sans MS"/>
                <a:cs typeface="Comic Sans MS"/>
              </a:rPr>
              <a:t>penulis halaman Web script </a:t>
            </a:r>
            <a:r>
              <a:rPr sz="1800" spc="-5" dirty="0">
                <a:latin typeface="Comic Sans MS"/>
                <a:cs typeface="Comic Sans MS"/>
              </a:rPr>
              <a:t>untuk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menggunakan.</a:t>
            </a:r>
            <a:endParaRPr sz="1800">
              <a:latin typeface="Comic Sans MS"/>
              <a:cs typeface="Comic Sans MS"/>
            </a:endParaRPr>
          </a:p>
          <a:p>
            <a:pPr marL="355600" indent="-342900">
              <a:lnSpc>
                <a:spcPts val="2270"/>
              </a:lnSpc>
              <a:buFont typeface="Wingdings"/>
              <a:buChar char=""/>
              <a:tabLst>
                <a:tab pos="355600" algn="l"/>
              </a:tabLst>
            </a:pPr>
            <a:r>
              <a:rPr sz="2300" b="1" dirty="0">
                <a:latin typeface="Comic Sans MS"/>
                <a:cs typeface="Comic Sans MS"/>
              </a:rPr>
              <a:t>Page</a:t>
            </a:r>
            <a:r>
              <a:rPr sz="2300" b="1" spc="-20" dirty="0">
                <a:latin typeface="Comic Sans MS"/>
                <a:cs typeface="Comic Sans MS"/>
              </a:rPr>
              <a:t> </a:t>
            </a:r>
            <a:r>
              <a:rPr sz="2300" b="1" dirty="0">
                <a:latin typeface="Comic Sans MS"/>
                <a:cs typeface="Comic Sans MS"/>
              </a:rPr>
              <a:t>composition.</a:t>
            </a:r>
            <a:endParaRPr sz="2300">
              <a:latin typeface="Comic Sans MS"/>
              <a:cs typeface="Comic Sans MS"/>
            </a:endParaRPr>
          </a:p>
          <a:p>
            <a:pPr marL="756285" lvl="1" indent="-287020">
              <a:lnSpc>
                <a:spcPts val="1739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omic Sans MS"/>
                <a:cs typeface="Comic Sans MS"/>
              </a:rPr>
              <a:t>Setiap</a:t>
            </a:r>
            <a:r>
              <a:rPr sz="1800" spc="9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halaman</a:t>
            </a:r>
            <a:r>
              <a:rPr sz="1800" spc="1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Web</a:t>
            </a:r>
            <a:r>
              <a:rPr sz="1800" spc="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konseptual</a:t>
            </a:r>
            <a:r>
              <a:rPr sz="1800" spc="1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dalam</a:t>
            </a:r>
            <a:r>
              <a:rPr sz="1800" spc="10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sistem</a:t>
            </a:r>
            <a:r>
              <a:rPr sz="1800" spc="10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ini</a:t>
            </a:r>
            <a:r>
              <a:rPr sz="1800" spc="8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berkumpul</a:t>
            </a:r>
            <a:r>
              <a:rPr sz="1800" spc="114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di</a:t>
            </a:r>
            <a:r>
              <a:rPr sz="1800" spc="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runtime</a:t>
            </a:r>
            <a:r>
              <a:rPr sz="1800" spc="10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dari</a:t>
            </a:r>
            <a:r>
              <a:rPr sz="1800" spc="1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satu</a:t>
            </a:r>
            <a:endParaRPr sz="1800">
              <a:latin typeface="Comic Sans MS"/>
              <a:cs typeface="Comic Sans MS"/>
            </a:endParaRPr>
          </a:p>
          <a:p>
            <a:pPr marL="756285">
              <a:lnSpc>
                <a:spcPts val="1730"/>
              </a:lnSpc>
            </a:pPr>
            <a:r>
              <a:rPr sz="1800" dirty="0">
                <a:latin typeface="Comic Sans MS"/>
                <a:cs typeface="Comic Sans MS"/>
              </a:rPr>
              <a:t>set</a:t>
            </a:r>
            <a:r>
              <a:rPr sz="1800" spc="1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independen</a:t>
            </a:r>
            <a:r>
              <a:rPr sz="1800" spc="1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fragmen</a:t>
            </a:r>
            <a:r>
              <a:rPr sz="1800" spc="1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halaman</a:t>
            </a:r>
            <a:r>
              <a:rPr sz="1800" spc="1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yang</a:t>
            </a:r>
            <a:r>
              <a:rPr sz="1800" spc="11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lebih</a:t>
            </a:r>
            <a:r>
              <a:rPr sz="1800" spc="1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kecil,</a:t>
            </a:r>
            <a:r>
              <a:rPr sz="1800" spc="1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yang</a:t>
            </a:r>
            <a:r>
              <a:rPr sz="1800" spc="114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sering</a:t>
            </a:r>
            <a:r>
              <a:rPr sz="1800" spc="1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digunakan</a:t>
            </a:r>
            <a:r>
              <a:rPr sz="1800" spc="13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kembali</a:t>
            </a:r>
            <a:endParaRPr sz="1800">
              <a:latin typeface="Comic Sans MS"/>
              <a:cs typeface="Comic Sans MS"/>
            </a:endParaRPr>
          </a:p>
          <a:p>
            <a:pPr marL="756285">
              <a:lnSpc>
                <a:spcPts val="1730"/>
              </a:lnSpc>
            </a:pPr>
            <a:r>
              <a:rPr sz="1800" spc="-5" dirty="0">
                <a:latin typeface="Comic Sans MS"/>
                <a:cs typeface="Comic Sans MS"/>
              </a:rPr>
              <a:t>di </a:t>
            </a:r>
            <a:r>
              <a:rPr sz="1800" dirty="0">
                <a:latin typeface="Comic Sans MS"/>
                <a:cs typeface="Comic Sans MS"/>
              </a:rPr>
              <a:t>halaman </a:t>
            </a:r>
            <a:r>
              <a:rPr sz="1800" spc="-5" dirty="0">
                <a:latin typeface="Comic Sans MS"/>
                <a:cs typeface="Comic Sans MS"/>
              </a:rPr>
              <a:t>dalam</a:t>
            </a:r>
            <a:r>
              <a:rPr sz="1800" dirty="0">
                <a:latin typeface="Comic Sans MS"/>
                <a:cs typeface="Comic Sans MS"/>
              </a:rPr>
              <a:t> sistem.</a:t>
            </a:r>
            <a:endParaRPr sz="1800">
              <a:latin typeface="Comic Sans MS"/>
              <a:cs typeface="Comic Sans MS"/>
            </a:endParaRPr>
          </a:p>
          <a:p>
            <a:pPr marL="756285" lvl="1" indent="-287020">
              <a:lnSpc>
                <a:spcPts val="1730"/>
              </a:lnSpc>
              <a:buFont typeface="Arial"/>
              <a:buChar char="•"/>
              <a:tabLst>
                <a:tab pos="756285" algn="l"/>
                <a:tab pos="756920" algn="l"/>
                <a:tab pos="1722120" algn="l"/>
                <a:tab pos="2630805" algn="l"/>
                <a:tab pos="3490595" algn="l"/>
                <a:tab pos="4398645" algn="l"/>
                <a:tab pos="5403215" algn="l"/>
                <a:tab pos="7470140" algn="l"/>
                <a:tab pos="8060055" algn="l"/>
                <a:tab pos="8776335" algn="l"/>
              </a:tabLst>
            </a:pPr>
            <a:r>
              <a:rPr sz="1800" spc="-5" dirty="0">
                <a:latin typeface="Comic Sans MS"/>
                <a:cs typeface="Comic Sans MS"/>
              </a:rPr>
              <a:t>Seba</a:t>
            </a:r>
            <a:r>
              <a:rPr sz="1800" dirty="0">
                <a:latin typeface="Comic Sans MS"/>
                <a:cs typeface="Comic Sans MS"/>
              </a:rPr>
              <a:t>gai	co</a:t>
            </a:r>
            <a:r>
              <a:rPr sz="1800" spc="5" dirty="0">
                <a:latin typeface="Comic Sans MS"/>
                <a:cs typeface="Comic Sans MS"/>
              </a:rPr>
              <a:t>n</a:t>
            </a:r>
            <a:r>
              <a:rPr sz="1800" spc="-5" dirty="0">
                <a:latin typeface="Comic Sans MS"/>
                <a:cs typeface="Comic Sans MS"/>
              </a:rPr>
              <a:t>t</a:t>
            </a:r>
            <a:r>
              <a:rPr sz="1800" spc="-10" dirty="0">
                <a:latin typeface="Comic Sans MS"/>
                <a:cs typeface="Comic Sans MS"/>
              </a:rPr>
              <a:t>o</a:t>
            </a:r>
            <a:r>
              <a:rPr sz="1800" spc="5" dirty="0">
                <a:latin typeface="Comic Sans MS"/>
                <a:cs typeface="Comic Sans MS"/>
              </a:rPr>
              <a:t>h</a:t>
            </a:r>
            <a:r>
              <a:rPr sz="1800" dirty="0">
                <a:latin typeface="Comic Sans MS"/>
                <a:cs typeface="Comic Sans MS"/>
              </a:rPr>
              <a:t>,	</a:t>
            </a:r>
            <a:r>
              <a:rPr sz="1800" spc="-5" dirty="0">
                <a:latin typeface="Comic Sans MS"/>
                <a:cs typeface="Comic Sans MS"/>
              </a:rPr>
              <a:t>b</a:t>
            </a:r>
            <a:r>
              <a:rPr sz="1800" spc="-10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nyak	apl</a:t>
            </a:r>
            <a:r>
              <a:rPr sz="1800" spc="-15" dirty="0">
                <a:latin typeface="Comic Sans MS"/>
                <a:cs typeface="Comic Sans MS"/>
              </a:rPr>
              <a:t>i</a:t>
            </a:r>
            <a:r>
              <a:rPr sz="1800" spc="-5" dirty="0">
                <a:latin typeface="Comic Sans MS"/>
                <a:cs typeface="Comic Sans MS"/>
              </a:rPr>
              <a:t>kas</a:t>
            </a:r>
            <a:r>
              <a:rPr sz="1800" dirty="0">
                <a:latin typeface="Comic Sans MS"/>
                <a:cs typeface="Comic Sans MS"/>
              </a:rPr>
              <a:t>i	</a:t>
            </a:r>
            <a:r>
              <a:rPr sz="1800" spc="-15" dirty="0">
                <a:latin typeface="Comic Sans MS"/>
                <a:cs typeface="Comic Sans MS"/>
              </a:rPr>
              <a:t>i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5" dirty="0">
                <a:latin typeface="Comic Sans MS"/>
                <a:cs typeface="Comic Sans MS"/>
              </a:rPr>
              <a:t>te</a:t>
            </a:r>
            <a:r>
              <a:rPr sz="1800" spc="-15" dirty="0">
                <a:latin typeface="Comic Sans MS"/>
                <a:cs typeface="Comic Sans MS"/>
              </a:rPr>
              <a:t>r</a:t>
            </a:r>
            <a:r>
              <a:rPr sz="1800" dirty="0">
                <a:latin typeface="Comic Sans MS"/>
                <a:cs typeface="Comic Sans MS"/>
              </a:rPr>
              <a:t>net	</a:t>
            </a:r>
            <a:r>
              <a:rPr sz="1800" spc="-5" dirty="0">
                <a:latin typeface="Comic Sans MS"/>
                <a:cs typeface="Comic Sans MS"/>
              </a:rPr>
              <a:t>rite</a:t>
            </a:r>
            <a:r>
              <a:rPr sz="1800" dirty="0">
                <a:latin typeface="Comic Sans MS"/>
                <a:cs typeface="Comic Sans MS"/>
              </a:rPr>
              <a:t>l 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</a:t>
            </a:r>
            <a:r>
              <a:rPr sz="1800" spc="5" dirty="0">
                <a:latin typeface="Comic Sans MS"/>
                <a:cs typeface="Comic Sans MS"/>
              </a:rPr>
              <a:t>n</a:t>
            </a:r>
            <a:r>
              <a:rPr sz="1800" dirty="0">
                <a:latin typeface="Comic Sans MS"/>
                <a:cs typeface="Comic Sans MS"/>
              </a:rPr>
              <a:t>yed</a:t>
            </a:r>
            <a:r>
              <a:rPr sz="1800" spc="-20" dirty="0">
                <a:latin typeface="Comic Sans MS"/>
                <a:cs typeface="Comic Sans MS"/>
              </a:rPr>
              <a:t>i</a:t>
            </a:r>
            <a:r>
              <a:rPr sz="1800" dirty="0">
                <a:latin typeface="Comic Sans MS"/>
                <a:cs typeface="Comic Sans MS"/>
              </a:rPr>
              <a:t>akan	cara	ce</a:t>
            </a:r>
            <a:r>
              <a:rPr sz="1800" spc="-20" dirty="0">
                <a:latin typeface="Comic Sans MS"/>
                <a:cs typeface="Comic Sans MS"/>
              </a:rPr>
              <a:t>p</a:t>
            </a:r>
            <a:r>
              <a:rPr sz="1800" dirty="0">
                <a:latin typeface="Comic Sans MS"/>
                <a:cs typeface="Comic Sans MS"/>
              </a:rPr>
              <a:t>at	u</a:t>
            </a:r>
            <a:r>
              <a:rPr sz="1800" spc="-10" dirty="0">
                <a:latin typeface="Comic Sans MS"/>
                <a:cs typeface="Comic Sans MS"/>
              </a:rPr>
              <a:t>n</a:t>
            </a:r>
            <a:r>
              <a:rPr sz="1800" spc="-5" dirty="0">
                <a:latin typeface="Comic Sans MS"/>
                <a:cs typeface="Comic Sans MS"/>
              </a:rPr>
              <a:t>tuk</a:t>
            </a:r>
            <a:endParaRPr sz="1800">
              <a:latin typeface="Comic Sans MS"/>
              <a:cs typeface="Comic Sans MS"/>
            </a:endParaRPr>
          </a:p>
          <a:p>
            <a:pPr marL="756285">
              <a:lnSpc>
                <a:spcPts val="1660"/>
              </a:lnSpc>
            </a:pPr>
            <a:r>
              <a:rPr sz="1800" dirty="0">
                <a:latin typeface="Comic Sans MS"/>
                <a:cs typeface="Comic Sans MS"/>
              </a:rPr>
              <a:t>memasukkan </a:t>
            </a:r>
            <a:r>
              <a:rPr sz="1800" spc="-5" dirty="0">
                <a:latin typeface="Comic Sans MS"/>
                <a:cs typeface="Comic Sans MS"/>
              </a:rPr>
              <a:t>kriteria </a:t>
            </a:r>
            <a:r>
              <a:rPr sz="1800" dirty="0">
                <a:latin typeface="Comic Sans MS"/>
                <a:cs typeface="Comic Sans MS"/>
              </a:rPr>
              <a:t>pencarian produk pada setiap halaman Web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konseptual.</a:t>
            </a:r>
            <a:endParaRPr sz="1800">
              <a:latin typeface="Comic Sans MS"/>
              <a:cs typeface="Comic Sans MS"/>
            </a:endParaRPr>
          </a:p>
          <a:p>
            <a:pPr marL="355600" indent="-342900">
              <a:lnSpc>
                <a:spcPts val="2270"/>
              </a:lnSpc>
              <a:buFont typeface="Wingdings"/>
              <a:buChar char=""/>
              <a:tabLst>
                <a:tab pos="355600" algn="l"/>
              </a:tabLst>
            </a:pPr>
            <a:r>
              <a:rPr sz="2300" b="1" dirty="0">
                <a:latin typeface="Comic Sans MS"/>
                <a:cs typeface="Comic Sans MS"/>
              </a:rPr>
              <a:t>Templated</a:t>
            </a:r>
            <a:r>
              <a:rPr sz="2300" b="1" spc="-25" dirty="0">
                <a:latin typeface="Comic Sans MS"/>
                <a:cs typeface="Comic Sans MS"/>
              </a:rPr>
              <a:t> </a:t>
            </a:r>
            <a:r>
              <a:rPr sz="2300" b="1" dirty="0">
                <a:latin typeface="Comic Sans MS"/>
                <a:cs typeface="Comic Sans MS"/>
              </a:rPr>
              <a:t>page.</a:t>
            </a:r>
            <a:endParaRPr sz="2300">
              <a:latin typeface="Comic Sans MS"/>
              <a:cs typeface="Comic Sans MS"/>
            </a:endParaRPr>
          </a:p>
          <a:p>
            <a:pPr marL="756285" lvl="1" indent="-287020">
              <a:lnSpc>
                <a:spcPts val="1739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Comic Sans MS"/>
                <a:cs typeface="Comic Sans MS"/>
              </a:rPr>
              <a:t>Pola</a:t>
            </a:r>
            <a:r>
              <a:rPr sz="1800" spc="24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ini</a:t>
            </a:r>
            <a:r>
              <a:rPr sz="1800" spc="2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mendefinisikan</a:t>
            </a:r>
            <a:r>
              <a:rPr sz="1800" spc="2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satu</a:t>
            </a:r>
            <a:r>
              <a:rPr sz="1800" spc="2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halaman</a:t>
            </a:r>
            <a:r>
              <a:rPr sz="1800" spc="254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template</a:t>
            </a:r>
            <a:r>
              <a:rPr sz="1800" spc="2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yang</a:t>
            </a:r>
            <a:r>
              <a:rPr sz="1800" spc="2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semua</a:t>
            </a:r>
            <a:r>
              <a:rPr sz="1800" spc="2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halaman</a:t>
            </a:r>
            <a:r>
              <a:rPr sz="1800" spc="2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Web</a:t>
            </a:r>
            <a:r>
              <a:rPr sz="1800" spc="24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keluar</a:t>
            </a:r>
            <a:endParaRPr sz="1800">
              <a:latin typeface="Comic Sans MS"/>
              <a:cs typeface="Comic Sans MS"/>
            </a:endParaRPr>
          </a:p>
          <a:p>
            <a:pPr marL="756285">
              <a:lnSpc>
                <a:spcPts val="1730"/>
              </a:lnSpc>
            </a:pPr>
            <a:r>
              <a:rPr sz="1800" dirty="0">
                <a:latin typeface="Comic Sans MS"/>
                <a:cs typeface="Comic Sans MS"/>
              </a:rPr>
              <a:t>melalui </a:t>
            </a:r>
            <a:r>
              <a:rPr sz="1800" spc="-5" dirty="0">
                <a:latin typeface="Comic Sans MS"/>
                <a:cs typeface="Comic Sans MS"/>
              </a:rPr>
              <a:t>perjalanan </a:t>
            </a:r>
            <a:r>
              <a:rPr sz="1800" dirty="0">
                <a:latin typeface="Comic Sans MS"/>
                <a:cs typeface="Comic Sans MS"/>
              </a:rPr>
              <a:t>mereka </a:t>
            </a:r>
            <a:r>
              <a:rPr sz="1800" spc="-5" dirty="0">
                <a:latin typeface="Comic Sans MS"/>
                <a:cs typeface="Comic Sans MS"/>
              </a:rPr>
              <a:t>ke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klien.</a:t>
            </a:r>
            <a:endParaRPr sz="1800">
              <a:latin typeface="Comic Sans MS"/>
              <a:cs typeface="Comic Sans MS"/>
            </a:endParaRPr>
          </a:p>
          <a:p>
            <a:pPr marL="756285" lvl="1" indent="-287020">
              <a:lnSpc>
                <a:spcPts val="1730"/>
              </a:lnSpc>
              <a:buFont typeface="Arial"/>
              <a:buChar char="•"/>
              <a:tabLst>
                <a:tab pos="756285" algn="l"/>
                <a:tab pos="756920" algn="l"/>
                <a:tab pos="1477010" algn="l"/>
                <a:tab pos="2372995" algn="l"/>
                <a:tab pos="2955290" algn="l"/>
                <a:tab pos="4130675" algn="l"/>
                <a:tab pos="5196205" algn="l"/>
                <a:tab pos="5777865" algn="l"/>
                <a:tab pos="6781165" algn="l"/>
                <a:tab pos="8021955" algn="l"/>
              </a:tabLst>
            </a:pPr>
            <a:r>
              <a:rPr sz="1800" spc="-5" dirty="0">
                <a:latin typeface="Comic Sans MS"/>
                <a:cs typeface="Comic Sans MS"/>
              </a:rPr>
              <a:t>Mirip	dengan	</a:t>
            </a:r>
            <a:r>
              <a:rPr sz="1800" dirty="0">
                <a:latin typeface="Comic Sans MS"/>
                <a:cs typeface="Comic Sans MS"/>
              </a:rPr>
              <a:t>pola	</a:t>
            </a:r>
            <a:r>
              <a:rPr sz="1800" spc="-5" dirty="0">
                <a:latin typeface="Comic Sans MS"/>
                <a:cs typeface="Comic Sans MS"/>
              </a:rPr>
              <a:t>komposisi	halaman,	</a:t>
            </a:r>
            <a:r>
              <a:rPr sz="1800" dirty="0">
                <a:latin typeface="Comic Sans MS"/>
                <a:cs typeface="Comic Sans MS"/>
              </a:rPr>
              <a:t>pola	</a:t>
            </a:r>
            <a:r>
              <a:rPr sz="1800" spc="-5" dirty="0">
                <a:latin typeface="Comic Sans MS"/>
                <a:cs typeface="Comic Sans MS"/>
              </a:rPr>
              <a:t>halaman	templated	menyediakan</a:t>
            </a:r>
            <a:endParaRPr sz="1800">
              <a:latin typeface="Comic Sans MS"/>
              <a:cs typeface="Comic Sans MS"/>
            </a:endParaRPr>
          </a:p>
          <a:p>
            <a:pPr marL="756285" marR="6985">
              <a:lnSpc>
                <a:spcPts val="1730"/>
              </a:lnSpc>
              <a:spcBef>
                <a:spcPts val="200"/>
              </a:spcBef>
            </a:pPr>
            <a:r>
              <a:rPr sz="1800" dirty="0">
                <a:latin typeface="Comic Sans MS"/>
                <a:cs typeface="Comic Sans MS"/>
              </a:rPr>
              <a:t>struktur </a:t>
            </a:r>
            <a:r>
              <a:rPr sz="1800" spc="-5" dirty="0">
                <a:latin typeface="Comic Sans MS"/>
                <a:cs typeface="Comic Sans MS"/>
              </a:rPr>
              <a:t>tambahan template </a:t>
            </a:r>
            <a:r>
              <a:rPr sz="1800" dirty="0">
                <a:latin typeface="Comic Sans MS"/>
                <a:cs typeface="Comic Sans MS"/>
              </a:rPr>
              <a:t>yang </a:t>
            </a:r>
            <a:r>
              <a:rPr sz="1800" spc="-10" dirty="0">
                <a:latin typeface="Comic Sans MS"/>
                <a:cs typeface="Comic Sans MS"/>
              </a:rPr>
              <a:t>didefinisikan </a:t>
            </a:r>
            <a:r>
              <a:rPr sz="1800" dirty="0">
                <a:latin typeface="Comic Sans MS"/>
                <a:cs typeface="Comic Sans MS"/>
              </a:rPr>
              <a:t>secara </a:t>
            </a:r>
            <a:r>
              <a:rPr sz="1800" spc="-5" dirty="0">
                <a:latin typeface="Comic Sans MS"/>
                <a:cs typeface="Comic Sans MS"/>
              </a:rPr>
              <a:t>formal dan </a:t>
            </a:r>
            <a:r>
              <a:rPr sz="1800" dirty="0">
                <a:latin typeface="Comic Sans MS"/>
                <a:cs typeface="Comic Sans MS"/>
              </a:rPr>
              <a:t>layar </a:t>
            </a:r>
            <a:r>
              <a:rPr sz="1800" spc="-5" dirty="0">
                <a:latin typeface="Comic Sans MS"/>
                <a:cs typeface="Comic Sans MS"/>
              </a:rPr>
              <a:t>(halaman  konseptual).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623684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Patterns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for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The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Presentation</a:t>
            </a:r>
            <a:r>
              <a:rPr sz="3600" b="1" spc="2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Tier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094" y="1695704"/>
            <a:ext cx="9375140" cy="1275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  <a:tab pos="5241925" algn="l"/>
                <a:tab pos="6497955" algn="l"/>
                <a:tab pos="7316470" algn="l"/>
                <a:tab pos="8349615" algn="l"/>
              </a:tabLst>
            </a:pPr>
            <a:r>
              <a:rPr sz="2200" b="1" spc="-10" dirty="0">
                <a:latin typeface="Comic Sans MS"/>
                <a:cs typeface="Comic Sans MS"/>
              </a:rPr>
              <a:t>We</a:t>
            </a:r>
            <a:r>
              <a:rPr sz="2200" b="1" spc="-5" dirty="0">
                <a:latin typeface="Comic Sans MS"/>
                <a:cs typeface="Comic Sans MS"/>
              </a:rPr>
              <a:t>b</a:t>
            </a:r>
            <a:r>
              <a:rPr sz="2200" b="1" spc="440" dirty="0">
                <a:latin typeface="Comic Sans MS"/>
                <a:cs typeface="Comic Sans MS"/>
              </a:rPr>
              <a:t> </a:t>
            </a:r>
            <a:r>
              <a:rPr sz="2200" b="1" spc="-10" dirty="0">
                <a:latin typeface="Comic Sans MS"/>
                <a:cs typeface="Comic Sans MS"/>
              </a:rPr>
              <a:t>thi</a:t>
            </a:r>
            <a:r>
              <a:rPr sz="2200" b="1" spc="-5" dirty="0">
                <a:latin typeface="Comic Sans MS"/>
                <a:cs typeface="Comic Sans MS"/>
              </a:rPr>
              <a:t>n</a:t>
            </a:r>
            <a:r>
              <a:rPr sz="2200" b="1" spc="450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cli</a:t>
            </a:r>
            <a:r>
              <a:rPr sz="2200" b="1" spc="-15" dirty="0">
                <a:latin typeface="Comic Sans MS"/>
                <a:cs typeface="Comic Sans MS"/>
              </a:rPr>
              <a:t>e</a:t>
            </a:r>
            <a:r>
              <a:rPr sz="2200" b="1" spc="-10" dirty="0">
                <a:latin typeface="Comic Sans MS"/>
                <a:cs typeface="Comic Sans MS"/>
              </a:rPr>
              <a:t>n</a:t>
            </a:r>
            <a:r>
              <a:rPr sz="2200" b="1" spc="-5" dirty="0">
                <a:latin typeface="Comic Sans MS"/>
                <a:cs typeface="Comic Sans MS"/>
              </a:rPr>
              <a:t>t</a:t>
            </a:r>
            <a:r>
              <a:rPr sz="2200" b="1" spc="434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pat</a:t>
            </a:r>
            <a:r>
              <a:rPr sz="2200" b="1" dirty="0">
                <a:latin typeface="Comic Sans MS"/>
                <a:cs typeface="Comic Sans MS"/>
              </a:rPr>
              <a:t>t</a:t>
            </a:r>
            <a:r>
              <a:rPr sz="2200" b="1" spc="-10" dirty="0">
                <a:latin typeface="Comic Sans MS"/>
                <a:cs typeface="Comic Sans MS"/>
              </a:rPr>
              <a:t>er</a:t>
            </a:r>
            <a:r>
              <a:rPr sz="2200" b="1" spc="-5" dirty="0">
                <a:latin typeface="Comic Sans MS"/>
                <a:cs typeface="Comic Sans MS"/>
              </a:rPr>
              <a:t>n</a:t>
            </a:r>
            <a:r>
              <a:rPr sz="2200" b="1" spc="44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di</a:t>
            </a:r>
            <a:r>
              <a:rPr sz="2000" dirty="0">
                <a:latin typeface="Comic Sans MS"/>
                <a:cs typeface="Comic Sans MS"/>
              </a:rPr>
              <a:t>gun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k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n	</a:t>
            </a:r>
            <a:r>
              <a:rPr sz="2000" spc="-5" dirty="0">
                <a:latin typeface="Comic Sans MS"/>
                <a:cs typeface="Comic Sans MS"/>
              </a:rPr>
              <a:t>terutam</a:t>
            </a:r>
            <a:r>
              <a:rPr sz="2000" dirty="0">
                <a:latin typeface="Comic Sans MS"/>
                <a:cs typeface="Comic Sans MS"/>
              </a:rPr>
              <a:t>a	unt</a:t>
            </a:r>
            <a:r>
              <a:rPr sz="2000" spc="-10" dirty="0">
                <a:latin typeface="Comic Sans MS"/>
                <a:cs typeface="Comic Sans MS"/>
              </a:rPr>
              <a:t>u</a:t>
            </a:r>
            <a:r>
              <a:rPr sz="2000" dirty="0">
                <a:latin typeface="Comic Sans MS"/>
                <a:cs typeface="Comic Sans MS"/>
              </a:rPr>
              <a:t>k	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plik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si	</a:t>
            </a:r>
            <a:r>
              <a:rPr sz="2000" spc="-5" dirty="0">
                <a:latin typeface="Comic Sans MS"/>
                <a:cs typeface="Comic Sans MS"/>
              </a:rPr>
              <a:t>b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r</a:t>
            </a:r>
            <a:r>
              <a:rPr sz="2000" spc="5" dirty="0">
                <a:latin typeface="Comic Sans MS"/>
                <a:cs typeface="Comic Sans MS"/>
              </a:rPr>
              <a:t>b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sis  </a:t>
            </a:r>
            <a:r>
              <a:rPr sz="2000" spc="-5" dirty="0">
                <a:latin typeface="Comic Sans MS"/>
                <a:cs typeface="Comic Sans MS"/>
              </a:rPr>
              <a:t>Internet, di mana ada sedikit kontrol dari konfigurasi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klien.</a:t>
            </a:r>
            <a:endParaRPr sz="2000">
              <a:latin typeface="Comic Sans MS"/>
              <a:cs typeface="Comic Sans MS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mic Sans MS"/>
                <a:cs typeface="Comic Sans MS"/>
              </a:rPr>
              <a:t>Klien </a:t>
            </a:r>
            <a:r>
              <a:rPr sz="2000" spc="-5" dirty="0">
                <a:latin typeface="Comic Sans MS"/>
                <a:cs typeface="Comic Sans MS"/>
              </a:rPr>
              <a:t>hanya membutuhkan bentuk standar browser </a:t>
            </a:r>
            <a:r>
              <a:rPr sz="2000" dirty="0">
                <a:latin typeface="Comic Sans MS"/>
                <a:cs typeface="Comic Sans MS"/>
              </a:rPr>
              <a:t>Web.</a:t>
            </a:r>
            <a:endParaRPr sz="2000">
              <a:latin typeface="Comic Sans MS"/>
              <a:cs typeface="Comic Sans M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mic Sans MS"/>
                <a:cs typeface="Comic Sans MS"/>
              </a:rPr>
              <a:t>Semua </a:t>
            </a:r>
            <a:r>
              <a:rPr sz="2000" dirty="0">
                <a:latin typeface="Comic Sans MS"/>
                <a:cs typeface="Comic Sans MS"/>
              </a:rPr>
              <a:t>logika </a:t>
            </a:r>
            <a:r>
              <a:rPr sz="2000" spc="-5" dirty="0">
                <a:latin typeface="Comic Sans MS"/>
                <a:cs typeface="Comic Sans MS"/>
              </a:rPr>
              <a:t>bisnis dijalankan di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server.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0094" y="3250437"/>
            <a:ext cx="38023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latin typeface="Comic Sans MS"/>
                <a:cs typeface="Comic Sans MS"/>
              </a:rPr>
              <a:t>Thick </a:t>
            </a:r>
            <a:r>
              <a:rPr sz="2200" b="1" spc="-10" dirty="0">
                <a:latin typeface="Comic Sans MS"/>
                <a:cs typeface="Comic Sans MS"/>
              </a:rPr>
              <a:t>Web </a:t>
            </a:r>
            <a:r>
              <a:rPr sz="2200" b="1" spc="-5" dirty="0">
                <a:latin typeface="Comic Sans MS"/>
                <a:cs typeface="Comic Sans MS"/>
              </a:rPr>
              <a:t>client</a:t>
            </a:r>
            <a:r>
              <a:rPr sz="2200" b="1" spc="-65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pattern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7992" y="3274821"/>
            <a:ext cx="5360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omic Sans MS"/>
                <a:cs typeface="Comic Sans MS"/>
              </a:rPr>
              <a:t>digunakan </a:t>
            </a:r>
            <a:r>
              <a:rPr sz="2000" spc="-15" dirty="0">
                <a:latin typeface="Comic Sans MS"/>
                <a:cs typeface="Comic Sans MS"/>
              </a:rPr>
              <a:t>ketika </a:t>
            </a:r>
            <a:r>
              <a:rPr sz="2000" spc="-10" dirty="0">
                <a:latin typeface="Comic Sans MS"/>
                <a:cs typeface="Comic Sans MS"/>
              </a:rPr>
              <a:t>jumlah </a:t>
            </a:r>
            <a:r>
              <a:rPr sz="2000" spc="-15" dirty="0">
                <a:latin typeface="Comic Sans MS"/>
                <a:cs typeface="Comic Sans MS"/>
              </a:rPr>
              <a:t>arsitektur</a:t>
            </a:r>
            <a:r>
              <a:rPr sz="2000" spc="505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signifikan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0094" y="3585717"/>
            <a:ext cx="9378950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/>
                <a:cs typeface="Comic Sans MS"/>
              </a:rPr>
              <a:t>dari </a:t>
            </a:r>
            <a:r>
              <a:rPr sz="2000" dirty="0">
                <a:latin typeface="Comic Sans MS"/>
                <a:cs typeface="Comic Sans MS"/>
              </a:rPr>
              <a:t>logika </a:t>
            </a:r>
            <a:r>
              <a:rPr sz="2000" spc="-5" dirty="0">
                <a:latin typeface="Comic Sans MS"/>
                <a:cs typeface="Comic Sans MS"/>
              </a:rPr>
              <a:t>bisnis dijalankan pada mesin</a:t>
            </a:r>
            <a:r>
              <a:rPr sz="2000" spc="5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klien.</a:t>
            </a:r>
            <a:endParaRPr sz="2000">
              <a:latin typeface="Comic Sans MS"/>
              <a:cs typeface="Comic Sans MS"/>
            </a:endParaRPr>
          </a:p>
          <a:p>
            <a:pPr marL="756285" marR="5080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  <a:tab pos="1967864" algn="l"/>
                <a:tab pos="2649220" algn="l"/>
                <a:tab pos="4316730" algn="l"/>
                <a:tab pos="5180965" algn="l"/>
                <a:tab pos="6258560" algn="l"/>
                <a:tab pos="7122795" algn="l"/>
                <a:tab pos="7875905" algn="l"/>
                <a:tab pos="8517255" algn="l"/>
              </a:tabLst>
            </a:pPr>
            <a:r>
              <a:rPr sz="2000" spc="-5" dirty="0">
                <a:latin typeface="Comic Sans MS"/>
                <a:cs typeface="Comic Sans MS"/>
              </a:rPr>
              <a:t>Bia</a:t>
            </a:r>
            <a:r>
              <a:rPr sz="2000" spc="-15" dirty="0">
                <a:latin typeface="Comic Sans MS"/>
                <a:cs typeface="Comic Sans MS"/>
              </a:rPr>
              <a:t>s</a:t>
            </a:r>
            <a:r>
              <a:rPr sz="2000" dirty="0">
                <a:latin typeface="Comic Sans MS"/>
                <a:cs typeface="Comic Sans MS"/>
              </a:rPr>
              <a:t>anya,	</a:t>
            </a:r>
            <a:r>
              <a:rPr sz="2000" spc="-5" dirty="0">
                <a:latin typeface="Comic Sans MS"/>
                <a:cs typeface="Comic Sans MS"/>
              </a:rPr>
              <a:t>klie</a:t>
            </a:r>
            <a:r>
              <a:rPr sz="2000" dirty="0">
                <a:latin typeface="Comic Sans MS"/>
                <a:cs typeface="Comic Sans MS"/>
              </a:rPr>
              <a:t>n	m</a:t>
            </a:r>
            <a:r>
              <a:rPr sz="2000" spc="5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ngguna</a:t>
            </a:r>
            <a:r>
              <a:rPr sz="2000" spc="-10" dirty="0">
                <a:latin typeface="Comic Sans MS"/>
                <a:cs typeface="Comic Sans MS"/>
              </a:rPr>
              <a:t>ka</a:t>
            </a:r>
            <a:r>
              <a:rPr sz="2000" dirty="0">
                <a:latin typeface="Comic Sans MS"/>
                <a:cs typeface="Comic Sans MS"/>
              </a:rPr>
              <a:t>n	</a:t>
            </a:r>
            <a:r>
              <a:rPr sz="2000" spc="-5" dirty="0">
                <a:latin typeface="Comic Sans MS"/>
                <a:cs typeface="Comic Sans MS"/>
              </a:rPr>
              <a:t>HTM</a:t>
            </a:r>
            <a:r>
              <a:rPr sz="2000" dirty="0">
                <a:latin typeface="Comic Sans MS"/>
                <a:cs typeface="Comic Sans MS"/>
              </a:rPr>
              <a:t>L	</a:t>
            </a:r>
            <a:r>
              <a:rPr sz="2000" spc="-5" dirty="0">
                <a:latin typeface="Comic Sans MS"/>
                <a:cs typeface="Comic Sans MS"/>
              </a:rPr>
              <a:t>din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mis,	appl</a:t>
            </a:r>
            <a:r>
              <a:rPr sz="2000" spc="5" dirty="0">
                <a:latin typeface="Comic Sans MS"/>
                <a:cs typeface="Comic Sans MS"/>
              </a:rPr>
              <a:t>e</a:t>
            </a:r>
            <a:r>
              <a:rPr sz="2000" dirty="0">
                <a:latin typeface="Comic Sans MS"/>
                <a:cs typeface="Comic Sans MS"/>
              </a:rPr>
              <a:t>t	</a:t>
            </a:r>
            <a:r>
              <a:rPr sz="2000" spc="-5" dirty="0">
                <a:latin typeface="Comic Sans MS"/>
                <a:cs typeface="Comic Sans MS"/>
              </a:rPr>
              <a:t>J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v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,	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ta</a:t>
            </a:r>
            <a:r>
              <a:rPr sz="2000" dirty="0">
                <a:latin typeface="Comic Sans MS"/>
                <a:cs typeface="Comic Sans MS"/>
              </a:rPr>
              <a:t>u	</a:t>
            </a:r>
            <a:r>
              <a:rPr sz="2000" spc="-5" dirty="0">
                <a:latin typeface="Comic Sans MS"/>
                <a:cs typeface="Comic Sans MS"/>
              </a:rPr>
              <a:t>kon</a:t>
            </a:r>
            <a:r>
              <a:rPr sz="2000" spc="5" dirty="0">
                <a:latin typeface="Comic Sans MS"/>
                <a:cs typeface="Comic Sans MS"/>
              </a:rPr>
              <a:t>t</a:t>
            </a:r>
            <a:r>
              <a:rPr sz="2000" spc="-15" dirty="0">
                <a:latin typeface="Comic Sans MS"/>
                <a:cs typeface="Comic Sans MS"/>
              </a:rPr>
              <a:t>r</a:t>
            </a:r>
            <a:r>
              <a:rPr sz="2000" spc="-10" dirty="0">
                <a:latin typeface="Comic Sans MS"/>
                <a:cs typeface="Comic Sans MS"/>
              </a:rPr>
              <a:t>o</a:t>
            </a:r>
            <a:r>
              <a:rPr sz="2000" dirty="0">
                <a:latin typeface="Comic Sans MS"/>
                <a:cs typeface="Comic Sans MS"/>
              </a:rPr>
              <a:t>l  </a:t>
            </a:r>
            <a:r>
              <a:rPr sz="2000" spc="-5" dirty="0">
                <a:latin typeface="Comic Sans MS"/>
                <a:cs typeface="Comic Sans MS"/>
              </a:rPr>
              <a:t>ActiveX </a:t>
            </a:r>
            <a:r>
              <a:rPr sz="2000" dirty="0">
                <a:latin typeface="Comic Sans MS"/>
                <a:cs typeface="Comic Sans MS"/>
              </a:rPr>
              <a:t>untuk </a:t>
            </a:r>
            <a:r>
              <a:rPr sz="2000" spc="-5" dirty="0">
                <a:latin typeface="Comic Sans MS"/>
                <a:cs typeface="Comic Sans MS"/>
              </a:rPr>
              <a:t>menjalankan </a:t>
            </a:r>
            <a:r>
              <a:rPr sz="2000" dirty="0">
                <a:latin typeface="Comic Sans MS"/>
                <a:cs typeface="Comic Sans MS"/>
              </a:rPr>
              <a:t>logika </a:t>
            </a:r>
            <a:r>
              <a:rPr sz="2000" spc="-5" dirty="0">
                <a:latin typeface="Comic Sans MS"/>
                <a:cs typeface="Comic Sans MS"/>
              </a:rPr>
              <a:t>bisnis.</a:t>
            </a:r>
            <a:endParaRPr sz="2000">
              <a:latin typeface="Comic Sans MS"/>
              <a:cs typeface="Comic Sans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239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10" dirty="0">
                <a:latin typeface="Comic Sans MS"/>
                <a:cs typeface="Comic Sans MS"/>
              </a:rPr>
              <a:t>Web </a:t>
            </a:r>
            <a:r>
              <a:rPr sz="2200" b="1" spc="-5" dirty="0">
                <a:latin typeface="Comic Sans MS"/>
                <a:cs typeface="Comic Sans MS"/>
              </a:rPr>
              <a:t>delivery pattern </a:t>
            </a:r>
            <a:r>
              <a:rPr sz="2000" spc="-5" dirty="0">
                <a:latin typeface="Comic Sans MS"/>
                <a:cs typeface="Comic Sans MS"/>
              </a:rPr>
              <a:t>digunakan ketika browser </a:t>
            </a:r>
            <a:r>
              <a:rPr sz="2000" dirty="0">
                <a:latin typeface="Comic Sans MS"/>
                <a:cs typeface="Comic Sans MS"/>
              </a:rPr>
              <a:t>Web </a:t>
            </a:r>
            <a:r>
              <a:rPr sz="2000" spc="-5" dirty="0">
                <a:latin typeface="Comic Sans MS"/>
                <a:cs typeface="Comic Sans MS"/>
              </a:rPr>
              <a:t>bertindak  terutama sebagai </a:t>
            </a:r>
            <a:r>
              <a:rPr sz="2000" dirty="0">
                <a:latin typeface="Comic Sans MS"/>
                <a:cs typeface="Comic Sans MS"/>
              </a:rPr>
              <a:t>pengiriman </a:t>
            </a:r>
            <a:r>
              <a:rPr sz="2000" spc="-5" dirty="0">
                <a:latin typeface="Comic Sans MS"/>
                <a:cs typeface="Comic Sans MS"/>
              </a:rPr>
              <a:t>dan </a:t>
            </a:r>
            <a:r>
              <a:rPr sz="2000" dirty="0">
                <a:latin typeface="Comic Sans MS"/>
                <a:cs typeface="Comic Sans MS"/>
              </a:rPr>
              <a:t>perangkat </a:t>
            </a:r>
            <a:r>
              <a:rPr sz="2000" spc="-5" dirty="0">
                <a:latin typeface="Comic Sans MS"/>
                <a:cs typeface="Comic Sans MS"/>
              </a:rPr>
              <a:t>wadah </a:t>
            </a:r>
            <a:r>
              <a:rPr sz="2000" dirty="0">
                <a:latin typeface="Comic Sans MS"/>
                <a:cs typeface="Comic Sans MS"/>
              </a:rPr>
              <a:t>untuk </a:t>
            </a:r>
            <a:r>
              <a:rPr sz="2000" spc="-5" dirty="0">
                <a:latin typeface="Comic Sans MS"/>
                <a:cs typeface="Comic Sans MS"/>
              </a:rPr>
              <a:t>sistem </a:t>
            </a:r>
            <a:r>
              <a:rPr sz="2000" dirty="0">
                <a:latin typeface="Comic Sans MS"/>
                <a:cs typeface="Comic Sans MS"/>
              </a:rPr>
              <a:t>objek  </a:t>
            </a:r>
            <a:r>
              <a:rPr sz="2000" spc="-5" dirty="0">
                <a:latin typeface="Comic Sans MS"/>
                <a:cs typeface="Comic Sans MS"/>
              </a:rPr>
              <a:t>terdistribusi.</a:t>
            </a:r>
            <a:endParaRPr sz="2000">
              <a:latin typeface="Comic Sans MS"/>
              <a:cs typeface="Comic Sans MS"/>
            </a:endParaRPr>
          </a:p>
          <a:p>
            <a:pPr marL="286385" marR="5080" lvl="1" indent="-286385" algn="r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000" spc="-5" dirty="0">
                <a:latin typeface="Comic Sans MS"/>
                <a:cs typeface="Comic Sans MS"/>
              </a:rPr>
              <a:t>Selain</a:t>
            </a:r>
            <a:r>
              <a:rPr sz="2000" spc="9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HTTP</a:t>
            </a:r>
            <a:r>
              <a:rPr sz="2000" spc="9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untuk</a:t>
            </a:r>
            <a:r>
              <a:rPr sz="2000" spc="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klien</a:t>
            </a:r>
            <a:r>
              <a:rPr sz="2000" spc="8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dan</a:t>
            </a:r>
            <a:r>
              <a:rPr sz="2000" spc="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server</a:t>
            </a:r>
            <a:r>
              <a:rPr sz="2000" spc="9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komunikasi,</a:t>
            </a:r>
            <a:r>
              <a:rPr sz="2000" spc="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protokol</a:t>
            </a:r>
            <a:r>
              <a:rPr sz="2000" spc="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lainnya,</a:t>
            </a:r>
            <a:r>
              <a:rPr sz="2000" spc="8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seperti</a:t>
            </a:r>
            <a:endParaRPr sz="2000">
              <a:latin typeface="Comic Sans MS"/>
              <a:cs typeface="Comic Sans MS"/>
            </a:endParaRPr>
          </a:p>
          <a:p>
            <a:pPr marR="6985" algn="r">
              <a:lnSpc>
                <a:spcPct val="100000"/>
              </a:lnSpc>
              <a:tabLst>
                <a:tab pos="807720" algn="l"/>
                <a:tab pos="1412875" algn="l"/>
                <a:tab pos="2439670" algn="l"/>
                <a:tab pos="3299460" algn="l"/>
                <a:tab pos="4643755" algn="l"/>
                <a:tab pos="5491480" algn="l"/>
                <a:tab pos="6976109" algn="l"/>
                <a:tab pos="7943850" algn="l"/>
              </a:tabLst>
            </a:pPr>
            <a:r>
              <a:rPr sz="2000" spc="-5" dirty="0">
                <a:latin typeface="Comic Sans MS"/>
                <a:cs typeface="Comic Sans MS"/>
              </a:rPr>
              <a:t>I</a:t>
            </a:r>
            <a:r>
              <a:rPr sz="2000" spc="-10" dirty="0">
                <a:latin typeface="Comic Sans MS"/>
                <a:cs typeface="Comic Sans MS"/>
              </a:rPr>
              <a:t>I</a:t>
            </a:r>
            <a:r>
              <a:rPr sz="2000" dirty="0">
                <a:latin typeface="Comic Sans MS"/>
                <a:cs typeface="Comic Sans MS"/>
              </a:rPr>
              <a:t>OP	</a:t>
            </a:r>
            <a:r>
              <a:rPr sz="2000" spc="-5" dirty="0">
                <a:latin typeface="Comic Sans MS"/>
                <a:cs typeface="Comic Sans MS"/>
              </a:rPr>
              <a:t>d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n	</a:t>
            </a:r>
            <a:r>
              <a:rPr sz="2000" spc="-10" dirty="0">
                <a:latin typeface="Comic Sans MS"/>
                <a:cs typeface="Comic Sans MS"/>
              </a:rPr>
              <a:t>D</a:t>
            </a:r>
            <a:r>
              <a:rPr sz="2000" dirty="0">
                <a:latin typeface="Comic Sans MS"/>
                <a:cs typeface="Comic Sans MS"/>
              </a:rPr>
              <a:t>CO</a:t>
            </a:r>
            <a:r>
              <a:rPr sz="2000" spc="-5" dirty="0">
                <a:latin typeface="Comic Sans MS"/>
                <a:cs typeface="Comic Sans MS"/>
              </a:rPr>
              <a:t>M</a:t>
            </a:r>
            <a:r>
              <a:rPr sz="2000" dirty="0">
                <a:latin typeface="Comic Sans MS"/>
                <a:cs typeface="Comic Sans MS"/>
              </a:rPr>
              <a:t>,	</a:t>
            </a:r>
            <a:r>
              <a:rPr sz="2000" spc="-5" dirty="0">
                <a:latin typeface="Comic Sans MS"/>
                <a:cs typeface="Comic Sans MS"/>
              </a:rPr>
              <a:t>d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p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t	</a:t>
            </a:r>
            <a:r>
              <a:rPr sz="2000" spc="-5" dirty="0">
                <a:latin typeface="Comic Sans MS"/>
                <a:cs typeface="Comic Sans MS"/>
              </a:rPr>
              <a:t>di</a:t>
            </a:r>
            <a:r>
              <a:rPr sz="2000" spc="-10" dirty="0">
                <a:latin typeface="Comic Sans MS"/>
                <a:cs typeface="Comic Sans MS"/>
              </a:rPr>
              <a:t>g</a:t>
            </a:r>
            <a:r>
              <a:rPr sz="2000" dirty="0">
                <a:latin typeface="Comic Sans MS"/>
                <a:cs typeface="Comic Sans MS"/>
              </a:rPr>
              <a:t>un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k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n	unt</a:t>
            </a:r>
            <a:r>
              <a:rPr sz="2000" spc="-15" dirty="0">
                <a:latin typeface="Comic Sans MS"/>
                <a:cs typeface="Comic Sans MS"/>
              </a:rPr>
              <a:t>u</a:t>
            </a:r>
            <a:r>
              <a:rPr sz="2000" dirty="0">
                <a:latin typeface="Comic Sans MS"/>
                <a:cs typeface="Comic Sans MS"/>
              </a:rPr>
              <a:t>k	mendukung	si</a:t>
            </a:r>
            <a:r>
              <a:rPr sz="2000" spc="-20" dirty="0">
                <a:latin typeface="Comic Sans MS"/>
                <a:cs typeface="Comic Sans MS"/>
              </a:rPr>
              <a:t>s</a:t>
            </a:r>
            <a:r>
              <a:rPr sz="2000" spc="-5" dirty="0">
                <a:latin typeface="Comic Sans MS"/>
                <a:cs typeface="Comic Sans MS"/>
              </a:rPr>
              <a:t>te</a:t>
            </a:r>
            <a:r>
              <a:rPr sz="2000" spc="5" dirty="0">
                <a:latin typeface="Comic Sans MS"/>
                <a:cs typeface="Comic Sans MS"/>
              </a:rPr>
              <a:t>m</a:t>
            </a:r>
            <a:r>
              <a:rPr sz="2000" dirty="0">
                <a:latin typeface="Comic Sans MS"/>
                <a:cs typeface="Comic Sans MS"/>
              </a:rPr>
              <a:t>	obj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dirty="0">
                <a:latin typeface="Comic Sans MS"/>
                <a:cs typeface="Comic Sans MS"/>
              </a:rPr>
              <a:t>k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3805" y="6360058"/>
            <a:ext cx="1607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mic Sans MS"/>
                <a:cs typeface="Comic Sans MS"/>
              </a:rPr>
              <a:t>terdistribusi.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62261" y="6324701"/>
            <a:ext cx="17138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September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2008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17985" y="6324701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171958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Agenda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747850"/>
            <a:ext cx="5841365" cy="2787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Comic Sans MS"/>
                <a:cs typeface="Comic Sans MS"/>
              </a:rPr>
              <a:t>The process</a:t>
            </a:r>
            <a:endParaRPr sz="2800">
              <a:latin typeface="Comic Sans MS"/>
              <a:cs typeface="Comic Sans MS"/>
            </a:endParaRPr>
          </a:p>
          <a:p>
            <a:pPr marL="1270000" marR="216535" lvl="1" indent="-3429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500" spc="-5" dirty="0">
                <a:latin typeface="Comic Sans MS"/>
                <a:cs typeface="Comic Sans MS"/>
              </a:rPr>
              <a:t>Express </a:t>
            </a:r>
            <a:r>
              <a:rPr sz="2500" spc="-10" dirty="0">
                <a:latin typeface="Comic Sans MS"/>
                <a:cs typeface="Comic Sans MS"/>
              </a:rPr>
              <a:t>the </a:t>
            </a:r>
            <a:r>
              <a:rPr sz="2500" spc="-5" dirty="0">
                <a:latin typeface="Comic Sans MS"/>
                <a:cs typeface="Comic Sans MS"/>
              </a:rPr>
              <a:t>process in </a:t>
            </a:r>
            <a:r>
              <a:rPr sz="2500" spc="-10" dirty="0">
                <a:latin typeface="Comic Sans MS"/>
                <a:cs typeface="Comic Sans MS"/>
              </a:rPr>
              <a:t>terms  </a:t>
            </a:r>
            <a:r>
              <a:rPr sz="2500" spc="-5" dirty="0">
                <a:latin typeface="Comic Sans MS"/>
                <a:cs typeface="Comic Sans MS"/>
              </a:rPr>
              <a:t>of UML</a:t>
            </a:r>
            <a:r>
              <a:rPr sz="2500" spc="10" dirty="0">
                <a:latin typeface="Comic Sans MS"/>
                <a:cs typeface="Comic Sans MS"/>
              </a:rPr>
              <a:t> </a:t>
            </a:r>
            <a:r>
              <a:rPr sz="2500" spc="-5" dirty="0">
                <a:latin typeface="Comic Sans MS"/>
                <a:cs typeface="Comic Sans MS"/>
              </a:rPr>
              <a:t>model</a:t>
            </a:r>
            <a:endParaRPr sz="2500">
              <a:latin typeface="Comic Sans MS"/>
              <a:cs typeface="Comic Sans MS"/>
            </a:endParaRPr>
          </a:p>
          <a:p>
            <a:pPr marL="469900" indent="-457200">
              <a:lnSpc>
                <a:spcPts val="3335"/>
              </a:lnSpc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Comic Sans MS"/>
                <a:cs typeface="Comic Sans MS"/>
              </a:rPr>
              <a:t>Defining the</a:t>
            </a:r>
            <a:r>
              <a:rPr sz="2800" b="1" spc="25" dirty="0">
                <a:latin typeface="Comic Sans MS"/>
                <a:cs typeface="Comic Sans MS"/>
              </a:rPr>
              <a:t> </a:t>
            </a:r>
            <a:r>
              <a:rPr sz="2800" b="1" spc="-5" dirty="0">
                <a:latin typeface="Comic Sans MS"/>
                <a:cs typeface="Comic Sans MS"/>
              </a:rPr>
              <a:t>architecture</a:t>
            </a:r>
            <a:endParaRPr sz="2800">
              <a:latin typeface="Comic Sans MS"/>
              <a:cs typeface="Comic Sans MS"/>
            </a:endParaRPr>
          </a:p>
          <a:p>
            <a:pPr marL="1270000" lvl="1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500" spc="-5" dirty="0">
                <a:latin typeface="Comic Sans MS"/>
                <a:cs typeface="Comic Sans MS"/>
              </a:rPr>
              <a:t>The</a:t>
            </a:r>
            <a:r>
              <a:rPr sz="2500" spc="25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activities</a:t>
            </a:r>
            <a:endParaRPr sz="2500">
              <a:latin typeface="Comic Sans MS"/>
              <a:cs typeface="Comic Sans MS"/>
            </a:endParaRPr>
          </a:p>
          <a:p>
            <a:pPr marL="1270000" lvl="1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500" spc="-5" dirty="0">
                <a:latin typeface="Comic Sans MS"/>
                <a:cs typeface="Comic Sans MS"/>
              </a:rPr>
              <a:t>Web </a:t>
            </a:r>
            <a:r>
              <a:rPr sz="2500" spc="-10" dirty="0">
                <a:latin typeface="Comic Sans MS"/>
                <a:cs typeface="Comic Sans MS"/>
              </a:rPr>
              <a:t>app </a:t>
            </a:r>
            <a:r>
              <a:rPr sz="2500" spc="-5" dirty="0">
                <a:latin typeface="Comic Sans MS"/>
                <a:cs typeface="Comic Sans MS"/>
              </a:rPr>
              <a:t>architectural</a:t>
            </a:r>
            <a:r>
              <a:rPr sz="2500" spc="55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pattern</a:t>
            </a:r>
            <a:endParaRPr sz="2500">
              <a:latin typeface="Comic Sans MS"/>
              <a:cs typeface="Comic Sans MS"/>
            </a:endParaRPr>
          </a:p>
          <a:p>
            <a:pPr marL="1270000" lvl="1" indent="-342900">
              <a:lnSpc>
                <a:spcPct val="100000"/>
              </a:lnSpc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500" spc="-5" dirty="0">
                <a:latin typeface="Comic Sans MS"/>
                <a:cs typeface="Comic Sans MS"/>
              </a:rPr>
              <a:t>Presentation </a:t>
            </a:r>
            <a:r>
              <a:rPr sz="2500" spc="-10" dirty="0">
                <a:latin typeface="Comic Sans MS"/>
                <a:cs typeface="Comic Sans MS"/>
              </a:rPr>
              <a:t>tier</a:t>
            </a:r>
            <a:r>
              <a:rPr sz="2500" spc="35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pattern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22961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Thin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Client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4244" y="1633987"/>
            <a:ext cx="10474325" cy="354647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1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b="1" spc="-10" dirty="0">
                <a:latin typeface="Comic Sans MS"/>
                <a:cs typeface="Comic Sans MS"/>
              </a:rPr>
              <a:t>Sudut </a:t>
            </a:r>
            <a:r>
              <a:rPr sz="2200" b="1" spc="-5" dirty="0">
                <a:latin typeface="Comic Sans MS"/>
                <a:cs typeface="Comic Sans MS"/>
              </a:rPr>
              <a:t>Pandang</a:t>
            </a:r>
            <a:r>
              <a:rPr sz="2200" b="1" spc="30" dirty="0">
                <a:latin typeface="Comic Sans MS"/>
                <a:cs typeface="Comic Sans MS"/>
              </a:rPr>
              <a:t> </a:t>
            </a:r>
            <a:r>
              <a:rPr sz="2200" b="1" spc="-10" dirty="0">
                <a:latin typeface="Comic Sans MS"/>
                <a:cs typeface="Comic Sans MS"/>
              </a:rPr>
              <a:t>Persyaratan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5600" algn="l"/>
                <a:tab pos="4789170" algn="l"/>
                <a:tab pos="5653405" algn="l"/>
                <a:tab pos="7355840" algn="l"/>
                <a:tab pos="8350884" algn="l"/>
                <a:tab pos="8797290" algn="l"/>
                <a:tab pos="9835515" algn="l"/>
              </a:tabLst>
            </a:pPr>
            <a:r>
              <a:rPr sz="2200" b="1" spc="-5" dirty="0">
                <a:latin typeface="Comic Sans MS"/>
                <a:cs typeface="Comic Sans MS"/>
              </a:rPr>
              <a:t>Persyaratan</a:t>
            </a:r>
            <a:r>
              <a:rPr sz="2200" b="1" spc="215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utama:</a:t>
            </a:r>
            <a:r>
              <a:rPr sz="2200" b="1" spc="19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kemampuan	untuk	memberikan	sistem	ke	banyak	</a:t>
            </a:r>
            <a:r>
              <a:rPr sz="2200" spc="-10" dirty="0">
                <a:latin typeface="Comic Sans MS"/>
                <a:cs typeface="Comic Sans MS"/>
              </a:rPr>
              <a:t>jenis</a:t>
            </a:r>
            <a:endParaRPr sz="2200">
              <a:latin typeface="Comic Sans MS"/>
              <a:cs typeface="Comic Sans MS"/>
            </a:endParaRPr>
          </a:p>
          <a:p>
            <a:pPr marL="355600" algn="just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latin typeface="Comic Sans MS"/>
                <a:cs typeface="Comic Sans MS"/>
              </a:rPr>
              <a:t>sistem pengguna</a:t>
            </a:r>
            <a:r>
              <a:rPr sz="2200" spc="3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mungkin</a:t>
            </a:r>
            <a:endParaRPr sz="2200">
              <a:latin typeface="Comic Sans MS"/>
              <a:cs typeface="Comic Sans MS"/>
            </a:endParaRPr>
          </a:p>
          <a:p>
            <a:pPr marL="349250" algn="just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omic Sans MS"/>
                <a:cs typeface="Comic Sans MS"/>
              </a:rPr>
              <a:t>Aplikasi </a:t>
            </a:r>
            <a:r>
              <a:rPr sz="2200" spc="-5" dirty="0">
                <a:latin typeface="Comic Sans MS"/>
                <a:cs typeface="Comic Sans MS"/>
              </a:rPr>
              <a:t>Thin </a:t>
            </a:r>
            <a:r>
              <a:rPr sz="2200" spc="-10" dirty="0">
                <a:latin typeface="Comic Sans MS"/>
                <a:cs typeface="Comic Sans MS"/>
              </a:rPr>
              <a:t>Web </a:t>
            </a:r>
            <a:r>
              <a:rPr sz="2200" spc="-5" dirty="0">
                <a:latin typeface="Comic Sans MS"/>
                <a:cs typeface="Comic Sans MS"/>
              </a:rPr>
              <a:t>client hanya membutuhkan </a:t>
            </a:r>
            <a:r>
              <a:rPr sz="2200" spc="-10" dirty="0">
                <a:latin typeface="Comic Sans MS"/>
                <a:cs typeface="Comic Sans MS"/>
              </a:rPr>
              <a:t>kemampuan </a:t>
            </a:r>
            <a:r>
              <a:rPr sz="2200" spc="-5" dirty="0">
                <a:latin typeface="Comic Sans MS"/>
                <a:cs typeface="Comic Sans MS"/>
              </a:rPr>
              <a:t>minimal pada</a:t>
            </a:r>
            <a:r>
              <a:rPr sz="2200" spc="23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klien</a:t>
            </a:r>
            <a:endParaRPr sz="2200">
              <a:latin typeface="Comic Sans MS"/>
              <a:cs typeface="Comic Sans MS"/>
            </a:endParaRPr>
          </a:p>
          <a:p>
            <a:pPr marL="355600" marR="5715" indent="-342900" algn="just">
              <a:lnSpc>
                <a:spcPct val="15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latin typeface="Comic Sans MS"/>
                <a:cs typeface="Comic Sans MS"/>
              </a:rPr>
              <a:t>Persyaratan pembatas tambahan: </a:t>
            </a:r>
            <a:r>
              <a:rPr sz="2200" spc="-5" dirty="0">
                <a:latin typeface="Comic Sans MS"/>
                <a:cs typeface="Comic Sans MS"/>
              </a:rPr>
              <a:t>kemampuan browser untuk menerima  </a:t>
            </a:r>
            <a:r>
              <a:rPr sz="2200" spc="-10" dirty="0">
                <a:latin typeface="Comic Sans MS"/>
                <a:cs typeface="Comic Sans MS"/>
              </a:rPr>
              <a:t>kembali </a:t>
            </a:r>
            <a:r>
              <a:rPr sz="2200" spc="-5" dirty="0">
                <a:latin typeface="Comic Sans MS"/>
                <a:cs typeface="Comic Sans MS"/>
              </a:rPr>
              <a:t>cookie; kemampuan untuk beroperasi </a:t>
            </a:r>
            <a:r>
              <a:rPr sz="2200" spc="-10" dirty="0">
                <a:latin typeface="Comic Sans MS"/>
                <a:cs typeface="Comic Sans MS"/>
              </a:rPr>
              <a:t>di </a:t>
            </a:r>
            <a:r>
              <a:rPr sz="2200" spc="-5" dirty="0">
                <a:latin typeface="Comic Sans MS"/>
                <a:cs typeface="Comic Sans MS"/>
              </a:rPr>
              <a:t>lingkungan </a:t>
            </a:r>
            <a:r>
              <a:rPr sz="2200" spc="-10" dirty="0">
                <a:latin typeface="Comic Sans MS"/>
                <a:cs typeface="Comic Sans MS"/>
              </a:rPr>
              <a:t>bandwidth </a:t>
            </a:r>
            <a:r>
              <a:rPr sz="2200" spc="-5" dirty="0">
                <a:latin typeface="Comic Sans MS"/>
                <a:cs typeface="Comic Sans MS"/>
              </a:rPr>
              <a:t>rendah;  </a:t>
            </a:r>
            <a:r>
              <a:rPr sz="2200" spc="-10" dirty="0">
                <a:latin typeface="Comic Sans MS"/>
                <a:cs typeface="Comic Sans MS"/>
              </a:rPr>
              <a:t>dll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22961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Thin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Client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9877" y="1611248"/>
            <a:ext cx="10476865" cy="4116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2200" b="1" spc="-10" dirty="0">
                <a:latin typeface="Comic Sans MS"/>
                <a:cs typeface="Comic Sans MS"/>
              </a:rPr>
              <a:t>Sudut </a:t>
            </a:r>
            <a:r>
              <a:rPr sz="2200" b="1" spc="-5" dirty="0">
                <a:latin typeface="Comic Sans MS"/>
                <a:cs typeface="Comic Sans MS"/>
              </a:rPr>
              <a:t>Pandang</a:t>
            </a:r>
            <a:r>
              <a:rPr sz="2200" b="1" spc="30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Perancangan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ts val="2110"/>
              </a:lnSpc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Komponen utama ada </a:t>
            </a:r>
            <a:r>
              <a:rPr sz="2200" spc="-10" dirty="0">
                <a:latin typeface="Comic Sans MS"/>
                <a:cs typeface="Comic Sans MS"/>
              </a:rPr>
              <a:t>di</a:t>
            </a:r>
            <a:r>
              <a:rPr sz="2200" spc="6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server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ts val="2110"/>
              </a:lnSpc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Komponen utama adalah sebagai</a:t>
            </a:r>
            <a:r>
              <a:rPr sz="2200" spc="6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berikut:</a:t>
            </a:r>
            <a:endParaRPr sz="2200">
              <a:latin typeface="Comic Sans MS"/>
              <a:cs typeface="Comic Sans MS"/>
            </a:endParaRPr>
          </a:p>
          <a:p>
            <a:pPr marL="812800" lvl="1" indent="-343535">
              <a:lnSpc>
                <a:spcPts val="2115"/>
              </a:lnSpc>
              <a:buFont typeface="Wingdings"/>
              <a:buChar char=""/>
              <a:tabLst>
                <a:tab pos="812800" algn="l"/>
              </a:tabLst>
            </a:pPr>
            <a:r>
              <a:rPr sz="2200" b="1" spc="-10" dirty="0">
                <a:latin typeface="Comic Sans MS"/>
                <a:cs typeface="Comic Sans MS"/>
              </a:rPr>
              <a:t>Client</a:t>
            </a:r>
            <a:r>
              <a:rPr sz="2200" b="1" spc="-5" dirty="0">
                <a:latin typeface="Comic Sans MS"/>
                <a:cs typeface="Comic Sans MS"/>
              </a:rPr>
              <a:t> </a:t>
            </a:r>
            <a:r>
              <a:rPr sz="2200" b="1" spc="-10" dirty="0">
                <a:latin typeface="Comic Sans MS"/>
                <a:cs typeface="Comic Sans MS"/>
              </a:rPr>
              <a:t>browser:</a:t>
            </a:r>
            <a:endParaRPr sz="2200">
              <a:latin typeface="Comic Sans MS"/>
              <a:cs typeface="Comic Sans MS"/>
            </a:endParaRPr>
          </a:p>
          <a:p>
            <a:pPr marL="1270000" lvl="2" indent="-343535">
              <a:lnSpc>
                <a:spcPts val="2115"/>
              </a:lnSpc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spc="-10" dirty="0">
                <a:latin typeface="Comic Sans MS"/>
                <a:cs typeface="Comic Sans MS"/>
              </a:rPr>
              <a:t>Setiap </a:t>
            </a:r>
            <a:r>
              <a:rPr sz="2200" spc="-5" dirty="0">
                <a:latin typeface="Comic Sans MS"/>
                <a:cs typeface="Comic Sans MS"/>
              </a:rPr>
              <a:t>standar </a:t>
            </a:r>
            <a:r>
              <a:rPr sz="2200" spc="-10" dirty="0">
                <a:latin typeface="Comic Sans MS"/>
                <a:cs typeface="Comic Sans MS"/>
              </a:rPr>
              <a:t>bentuk berkemampuan HTML</a:t>
            </a:r>
            <a:r>
              <a:rPr sz="2200" spc="1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browser.</a:t>
            </a:r>
            <a:endParaRPr sz="2200">
              <a:latin typeface="Comic Sans MS"/>
              <a:cs typeface="Comic Sans MS"/>
            </a:endParaRPr>
          </a:p>
          <a:p>
            <a:pPr marL="812800" lvl="1" indent="-343535">
              <a:lnSpc>
                <a:spcPts val="2110"/>
              </a:lnSpc>
              <a:buFont typeface="Wingdings"/>
              <a:buChar char=""/>
              <a:tabLst>
                <a:tab pos="812800" algn="l"/>
              </a:tabLst>
            </a:pPr>
            <a:r>
              <a:rPr sz="2200" b="1" spc="-10" dirty="0">
                <a:latin typeface="Comic Sans MS"/>
                <a:cs typeface="Comic Sans MS"/>
              </a:rPr>
              <a:t>Web </a:t>
            </a:r>
            <a:r>
              <a:rPr sz="2200" b="1" spc="-5" dirty="0">
                <a:latin typeface="Comic Sans MS"/>
                <a:cs typeface="Comic Sans MS"/>
              </a:rPr>
              <a:t>server:</a:t>
            </a:r>
            <a:endParaRPr sz="2200">
              <a:latin typeface="Comic Sans MS"/>
              <a:cs typeface="Comic Sans MS"/>
            </a:endParaRPr>
          </a:p>
          <a:p>
            <a:pPr marL="1270000" lvl="2" indent="-343535">
              <a:lnSpc>
                <a:spcPts val="2110"/>
              </a:lnSpc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spc="-5" dirty="0">
                <a:latin typeface="Comic Sans MS"/>
                <a:cs typeface="Comic Sans MS"/>
              </a:rPr>
              <a:t>Jalur akses utama untuk semua browser</a:t>
            </a:r>
            <a:r>
              <a:rPr sz="2200" spc="14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klien.</a:t>
            </a:r>
            <a:endParaRPr sz="2200">
              <a:latin typeface="Comic Sans MS"/>
              <a:cs typeface="Comic Sans MS"/>
            </a:endParaRPr>
          </a:p>
          <a:p>
            <a:pPr marL="812800" lvl="1" indent="-343535">
              <a:lnSpc>
                <a:spcPts val="2110"/>
              </a:lnSpc>
              <a:buFont typeface="Wingdings"/>
              <a:buChar char=""/>
              <a:tabLst>
                <a:tab pos="812800" algn="l"/>
              </a:tabLst>
            </a:pPr>
            <a:r>
              <a:rPr sz="2200" b="1" spc="-10" dirty="0">
                <a:latin typeface="Comic Sans MS"/>
                <a:cs typeface="Comic Sans MS"/>
              </a:rPr>
              <a:t>HTTP connection:</a:t>
            </a:r>
            <a:endParaRPr sz="2200">
              <a:latin typeface="Comic Sans MS"/>
              <a:cs typeface="Comic Sans MS"/>
            </a:endParaRPr>
          </a:p>
          <a:p>
            <a:pPr marL="1270000" lvl="2" indent="-343535">
              <a:lnSpc>
                <a:spcPts val="2110"/>
              </a:lnSpc>
              <a:buFont typeface="Arial"/>
              <a:buChar char="•"/>
              <a:tabLst>
                <a:tab pos="1269365" algn="l"/>
                <a:tab pos="1270000" algn="l"/>
                <a:tab pos="2489200" algn="l"/>
                <a:tab pos="3208655" algn="l"/>
                <a:tab pos="4084954" algn="l"/>
                <a:tab pos="4947285" algn="l"/>
                <a:tab pos="6348095" algn="l"/>
                <a:tab pos="7326630" algn="l"/>
                <a:tab pos="8522970" algn="l"/>
                <a:tab pos="9264015" algn="l"/>
                <a:tab pos="9852660" algn="l"/>
              </a:tabLst>
            </a:pPr>
            <a:r>
              <a:rPr sz="2200" spc="-5" dirty="0">
                <a:latin typeface="Comic Sans MS"/>
                <a:cs typeface="Comic Sans MS"/>
              </a:rPr>
              <a:t>P</a:t>
            </a:r>
            <a:r>
              <a:rPr sz="2200" dirty="0">
                <a:latin typeface="Comic Sans MS"/>
                <a:cs typeface="Comic Sans MS"/>
              </a:rPr>
              <a:t>rot</a:t>
            </a:r>
            <a:r>
              <a:rPr sz="2200" spc="-5" dirty="0">
                <a:latin typeface="Comic Sans MS"/>
                <a:cs typeface="Comic Sans MS"/>
              </a:rPr>
              <a:t>okol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y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paling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5" dirty="0">
                <a:latin typeface="Comic Sans MS"/>
                <a:cs typeface="Comic Sans MS"/>
              </a:rPr>
              <a:t>um</a:t>
            </a:r>
            <a:r>
              <a:rPr sz="2200" spc="-5" dirty="0">
                <a:latin typeface="Comic Sans MS"/>
                <a:cs typeface="Comic Sans MS"/>
              </a:rPr>
              <a:t>um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</a:t>
            </a:r>
            <a:r>
              <a:rPr sz="2200" spc="-1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g</a:t>
            </a:r>
            <a:r>
              <a:rPr sz="2200" spc="-5" dirty="0">
                <a:latin typeface="Comic Sans MS"/>
                <a:cs typeface="Comic Sans MS"/>
              </a:rPr>
              <a:t>unakan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10" dirty="0">
                <a:latin typeface="Comic Sans MS"/>
                <a:cs typeface="Comic Sans MS"/>
              </a:rPr>
              <a:t>tar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b</a:t>
            </a:r>
            <a:r>
              <a:rPr sz="2200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ow</a:t>
            </a:r>
            <a:r>
              <a:rPr sz="2200" spc="-15" dirty="0">
                <a:latin typeface="Comic Sans MS"/>
                <a:cs typeface="Comic Sans MS"/>
              </a:rPr>
              <a:t>s</a:t>
            </a:r>
            <a:r>
              <a:rPr sz="2200" dirty="0">
                <a:latin typeface="Comic Sans MS"/>
                <a:cs typeface="Comic Sans MS"/>
              </a:rPr>
              <a:t>e</a:t>
            </a:r>
            <a:r>
              <a:rPr sz="2200" spc="-5" dirty="0">
                <a:latin typeface="Comic Sans MS"/>
                <a:cs typeface="Comic Sans MS"/>
              </a:rPr>
              <a:t>r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kl</a:t>
            </a: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en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Web</a:t>
            </a:r>
            <a:endParaRPr sz="2200">
              <a:latin typeface="Comic Sans MS"/>
              <a:cs typeface="Comic Sans MS"/>
            </a:endParaRPr>
          </a:p>
          <a:p>
            <a:pPr marL="1269365">
              <a:lnSpc>
                <a:spcPts val="2115"/>
              </a:lnSpc>
            </a:pPr>
            <a:r>
              <a:rPr sz="2200" spc="-10" dirty="0">
                <a:latin typeface="Comic Sans MS"/>
                <a:cs typeface="Comic Sans MS"/>
              </a:rPr>
              <a:t>Server.</a:t>
            </a:r>
            <a:endParaRPr sz="2200">
              <a:latin typeface="Comic Sans MS"/>
              <a:cs typeface="Comic Sans MS"/>
            </a:endParaRPr>
          </a:p>
          <a:p>
            <a:pPr marL="812800" lvl="1" indent="-343535">
              <a:lnSpc>
                <a:spcPts val="2115"/>
              </a:lnSpc>
              <a:buFont typeface="Wingdings"/>
              <a:buChar char=""/>
              <a:tabLst>
                <a:tab pos="812800" algn="l"/>
              </a:tabLst>
            </a:pPr>
            <a:r>
              <a:rPr sz="2200" b="1" spc="-10" dirty="0">
                <a:latin typeface="Comic Sans MS"/>
                <a:cs typeface="Comic Sans MS"/>
              </a:rPr>
              <a:t>Static</a:t>
            </a:r>
            <a:r>
              <a:rPr sz="2200" b="1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page:</a:t>
            </a:r>
            <a:endParaRPr sz="2200">
              <a:latin typeface="Comic Sans MS"/>
              <a:cs typeface="Comic Sans MS"/>
            </a:endParaRPr>
          </a:p>
          <a:p>
            <a:pPr marL="1269365" marR="5080" lvl="2" indent="-342900">
              <a:lnSpc>
                <a:spcPts val="2110"/>
              </a:lnSpc>
              <a:spcBef>
                <a:spcPts val="24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spc="-10" dirty="0">
                <a:latin typeface="Comic Sans MS"/>
                <a:cs typeface="Comic Sans MS"/>
              </a:rPr>
              <a:t>Sebuah </a:t>
            </a:r>
            <a:r>
              <a:rPr sz="2200" dirty="0">
                <a:latin typeface="Comic Sans MS"/>
                <a:cs typeface="Comic Sans MS"/>
              </a:rPr>
              <a:t>halaman </a:t>
            </a:r>
            <a:r>
              <a:rPr sz="2200" spc="-10" dirty="0">
                <a:latin typeface="Comic Sans MS"/>
                <a:cs typeface="Comic Sans MS"/>
              </a:rPr>
              <a:t>Web </a:t>
            </a:r>
            <a:r>
              <a:rPr sz="2200" spc="-5" dirty="0">
                <a:latin typeface="Comic Sans MS"/>
                <a:cs typeface="Comic Sans MS"/>
              </a:rPr>
              <a:t>dengan UI </a:t>
            </a:r>
            <a:r>
              <a:rPr sz="2200" spc="-10" dirty="0">
                <a:latin typeface="Comic Sans MS"/>
                <a:cs typeface="Comic Sans MS"/>
              </a:rPr>
              <a:t>dan </a:t>
            </a:r>
            <a:r>
              <a:rPr sz="2200" spc="-5" dirty="0">
                <a:latin typeface="Comic Sans MS"/>
                <a:cs typeface="Comic Sans MS"/>
              </a:rPr>
              <a:t>informasi konten yang </a:t>
            </a:r>
            <a:r>
              <a:rPr sz="2200" spc="-10" dirty="0">
                <a:latin typeface="Comic Sans MS"/>
                <a:cs typeface="Comic Sans MS"/>
              </a:rPr>
              <a:t>tidak </a:t>
            </a:r>
            <a:r>
              <a:rPr sz="2200" spc="-5" dirty="0">
                <a:latin typeface="Comic Sans MS"/>
                <a:cs typeface="Comic Sans MS"/>
              </a:rPr>
              <a:t>pergi  melalui pemrosesan </a:t>
            </a:r>
            <a:r>
              <a:rPr sz="2200" spc="-10" dirty="0">
                <a:latin typeface="Comic Sans MS"/>
                <a:cs typeface="Comic Sans MS"/>
              </a:rPr>
              <a:t>di </a:t>
            </a:r>
            <a:r>
              <a:rPr sz="2200" spc="-5" dirty="0">
                <a:latin typeface="Comic Sans MS"/>
                <a:cs typeface="Comic Sans MS"/>
              </a:rPr>
              <a:t>sisi</a:t>
            </a:r>
            <a:r>
              <a:rPr sz="2200" spc="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server.</a:t>
            </a:r>
            <a:endParaRPr sz="2200">
              <a:latin typeface="Comic Sans MS"/>
              <a:cs typeface="Comic Sans MS"/>
            </a:endParaRPr>
          </a:p>
          <a:p>
            <a:pPr marL="812800" lvl="1" indent="-343535">
              <a:lnSpc>
                <a:spcPts val="1870"/>
              </a:lnSpc>
              <a:buFont typeface="Wingdings"/>
              <a:buChar char=""/>
              <a:tabLst>
                <a:tab pos="812800" algn="l"/>
              </a:tabLst>
            </a:pPr>
            <a:r>
              <a:rPr sz="2200" b="1" spc="-5" dirty="0">
                <a:latin typeface="Comic Sans MS"/>
                <a:cs typeface="Comic Sans MS"/>
              </a:rPr>
              <a:t>Dynamic page:</a:t>
            </a:r>
            <a:endParaRPr sz="2200">
              <a:latin typeface="Comic Sans MS"/>
              <a:cs typeface="Comic Sans MS"/>
            </a:endParaRPr>
          </a:p>
          <a:p>
            <a:pPr marL="1270000" lvl="2" indent="-343535">
              <a:lnSpc>
                <a:spcPts val="2375"/>
              </a:lnSpc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spc="-10" dirty="0">
                <a:latin typeface="Comic Sans MS"/>
                <a:cs typeface="Comic Sans MS"/>
              </a:rPr>
              <a:t>Web </a:t>
            </a:r>
            <a:r>
              <a:rPr sz="2200" spc="-5" dirty="0">
                <a:latin typeface="Comic Sans MS"/>
                <a:cs typeface="Comic Sans MS"/>
              </a:rPr>
              <a:t>yang masuk melalui beberapa </a:t>
            </a:r>
            <a:r>
              <a:rPr sz="2200" spc="-10" dirty="0">
                <a:latin typeface="Comic Sans MS"/>
                <a:cs typeface="Comic Sans MS"/>
              </a:rPr>
              <a:t>bentuk </a:t>
            </a:r>
            <a:r>
              <a:rPr sz="2200" spc="-5" dirty="0">
                <a:latin typeface="Comic Sans MS"/>
                <a:cs typeface="Comic Sans MS"/>
              </a:rPr>
              <a:t>pemrosesan </a:t>
            </a:r>
            <a:r>
              <a:rPr sz="2200" spc="-10" dirty="0">
                <a:latin typeface="Comic Sans MS"/>
                <a:cs typeface="Comic Sans MS"/>
              </a:rPr>
              <a:t>di </a:t>
            </a:r>
            <a:r>
              <a:rPr sz="2200" spc="-5" dirty="0">
                <a:latin typeface="Comic Sans MS"/>
                <a:cs typeface="Comic Sans MS"/>
              </a:rPr>
              <a:t>sisi</a:t>
            </a:r>
            <a:r>
              <a:rPr sz="2200" spc="19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server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22961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Thin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Client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5358" y="1598935"/>
            <a:ext cx="8529955" cy="455231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415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b="1" spc="-10" dirty="0">
                <a:latin typeface="Comic Sans MS"/>
                <a:cs typeface="Comic Sans MS"/>
              </a:rPr>
              <a:t>Application</a:t>
            </a:r>
            <a:r>
              <a:rPr sz="2200" b="1" spc="5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server:</a:t>
            </a:r>
            <a:endParaRPr sz="22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200" spc="-5" dirty="0">
                <a:latin typeface="Comic Sans MS"/>
                <a:cs typeface="Comic Sans MS"/>
              </a:rPr>
              <a:t>Mesin utama untuk mengeksekusi logika bisnis</a:t>
            </a:r>
            <a:r>
              <a:rPr sz="2200" spc="11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server-side.</a:t>
            </a:r>
            <a:endParaRPr sz="2200">
              <a:latin typeface="Comic Sans MS"/>
              <a:cs typeface="Comic Sans MS"/>
            </a:endParaRPr>
          </a:p>
          <a:p>
            <a:pPr marL="355600" indent="-343535" algn="just">
              <a:lnSpc>
                <a:spcPct val="100000"/>
              </a:lnSpc>
              <a:spcBef>
                <a:spcPts val="1325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b="1" spc="-5" dirty="0">
                <a:latin typeface="Comic Sans MS"/>
                <a:cs typeface="Comic Sans MS"/>
              </a:rPr>
              <a:t>Database server:</a:t>
            </a:r>
            <a:endParaRPr sz="2200">
              <a:latin typeface="Comic Sans MS"/>
              <a:cs typeface="Comic Sans MS"/>
            </a:endParaRPr>
          </a:p>
          <a:p>
            <a:pPr marL="812800" marR="5080" lvl="1" indent="-342900" algn="just">
              <a:lnSpc>
                <a:spcPct val="150000"/>
              </a:lnSpc>
              <a:buFont typeface="Arial"/>
              <a:buChar char="•"/>
              <a:tabLst>
                <a:tab pos="813435" algn="l"/>
              </a:tabLst>
            </a:pPr>
            <a:r>
              <a:rPr sz="2200" spc="-10" dirty="0">
                <a:latin typeface="Comic Sans MS"/>
                <a:cs typeface="Comic Sans MS"/>
              </a:rPr>
              <a:t>Bagian dari </a:t>
            </a:r>
            <a:r>
              <a:rPr sz="2200" dirty="0">
                <a:latin typeface="Comic Sans MS"/>
                <a:cs typeface="Comic Sans MS"/>
              </a:rPr>
              <a:t>sistem </a:t>
            </a:r>
            <a:r>
              <a:rPr sz="2200" spc="-5" dirty="0">
                <a:latin typeface="Comic Sans MS"/>
                <a:cs typeface="Comic Sans MS"/>
              </a:rPr>
              <a:t>yang mempertahankan state terus-  menerus.</a:t>
            </a:r>
            <a:endParaRPr sz="2200">
              <a:latin typeface="Comic Sans MS"/>
              <a:cs typeface="Comic Sans MS"/>
            </a:endParaRPr>
          </a:p>
          <a:p>
            <a:pPr marL="355600" indent="-343535" algn="just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b="1" spc="-5" dirty="0">
                <a:latin typeface="Comic Sans MS"/>
                <a:cs typeface="Comic Sans MS"/>
              </a:rPr>
              <a:t>File</a:t>
            </a:r>
            <a:r>
              <a:rPr sz="2200" b="1" spc="-10" dirty="0">
                <a:latin typeface="Comic Sans MS"/>
                <a:cs typeface="Comic Sans MS"/>
              </a:rPr>
              <a:t> system:</a:t>
            </a:r>
            <a:endParaRPr sz="2200">
              <a:latin typeface="Comic Sans MS"/>
              <a:cs typeface="Comic Sans MS"/>
            </a:endParaRPr>
          </a:p>
          <a:p>
            <a:pPr marL="812800" marR="5080" lvl="1" indent="-342900" algn="just">
              <a:lnSpc>
                <a:spcPct val="150000"/>
              </a:lnSpc>
              <a:buFont typeface="Arial"/>
              <a:buChar char="•"/>
              <a:tabLst>
                <a:tab pos="813435" algn="l"/>
              </a:tabLst>
            </a:pPr>
            <a:r>
              <a:rPr sz="2200" spc="-5" dirty="0">
                <a:latin typeface="Comic Sans MS"/>
                <a:cs typeface="Comic Sans MS"/>
              </a:rPr>
              <a:t>Untuk banyak </a:t>
            </a:r>
            <a:r>
              <a:rPr sz="2200" dirty="0">
                <a:latin typeface="Comic Sans MS"/>
                <a:cs typeface="Comic Sans MS"/>
              </a:rPr>
              <a:t>aplikasi </a:t>
            </a:r>
            <a:r>
              <a:rPr sz="2200" spc="-10" dirty="0">
                <a:latin typeface="Comic Sans MS"/>
                <a:cs typeface="Comic Sans MS"/>
              </a:rPr>
              <a:t>Web, </a:t>
            </a:r>
            <a:r>
              <a:rPr sz="2200" spc="-5" dirty="0">
                <a:latin typeface="Comic Sans MS"/>
                <a:cs typeface="Comic Sans MS"/>
              </a:rPr>
              <a:t>sistem </a:t>
            </a:r>
            <a:r>
              <a:rPr sz="2200" spc="-10" dirty="0">
                <a:latin typeface="Comic Sans MS"/>
                <a:cs typeface="Comic Sans MS"/>
              </a:rPr>
              <a:t>file </a:t>
            </a:r>
            <a:r>
              <a:rPr sz="2200" spc="-5" dirty="0">
                <a:latin typeface="Comic Sans MS"/>
                <a:cs typeface="Comic Sans MS"/>
              </a:rPr>
              <a:t>adalah anggota  </a:t>
            </a:r>
            <a:r>
              <a:rPr sz="2200" spc="-10" dirty="0">
                <a:latin typeface="Comic Sans MS"/>
                <a:cs typeface="Comic Sans MS"/>
              </a:rPr>
              <a:t>kelas </a:t>
            </a:r>
            <a:r>
              <a:rPr sz="2200" dirty="0">
                <a:latin typeface="Comic Sans MS"/>
                <a:cs typeface="Comic Sans MS"/>
              </a:rPr>
              <a:t>arsitektur, </a:t>
            </a:r>
            <a:r>
              <a:rPr sz="2200" spc="-5" dirty="0">
                <a:latin typeface="Comic Sans MS"/>
                <a:cs typeface="Comic Sans MS"/>
              </a:rPr>
              <a:t>karena </a:t>
            </a:r>
            <a:r>
              <a:rPr sz="2200" dirty="0">
                <a:latin typeface="Comic Sans MS"/>
                <a:cs typeface="Comic Sans MS"/>
              </a:rPr>
              <a:t>struktur </a:t>
            </a:r>
            <a:r>
              <a:rPr sz="2200" spc="-5" dirty="0">
                <a:latin typeface="Comic Sans MS"/>
                <a:cs typeface="Comic Sans MS"/>
              </a:rPr>
              <a:t>direktori yang sering  mencerminkan struktur URL</a:t>
            </a:r>
            <a:r>
              <a:rPr sz="2200" spc="9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logis.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2551" y="902207"/>
            <a:ext cx="9299447" cy="4960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784" y="1993392"/>
            <a:ext cx="2691765" cy="277876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91440" marR="80010">
              <a:lnSpc>
                <a:spcPct val="90200"/>
              </a:lnSpc>
              <a:spcBef>
                <a:spcPts val="985"/>
              </a:spcBef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Principal 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participants 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in thin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 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client 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collab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o</a:t>
            </a:r>
            <a:r>
              <a:rPr sz="3600" b="1" spc="-85" dirty="0">
                <a:solidFill>
                  <a:srgbClr val="7E5F00"/>
                </a:solidFill>
                <a:latin typeface="Calibri"/>
                <a:cs typeface="Calibri"/>
              </a:rPr>
              <a:t>r</a:t>
            </a:r>
            <a:r>
              <a:rPr sz="3600" b="1" spc="-40" dirty="0">
                <a:solidFill>
                  <a:srgbClr val="7E5F00"/>
                </a:solidFill>
                <a:latin typeface="Calibri"/>
                <a:cs typeface="Calibri"/>
              </a:rPr>
              <a:t>a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tion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084" y="1612391"/>
            <a:ext cx="11337036" cy="441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7538084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97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Static resource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(page)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request</a:t>
            </a:r>
            <a:r>
              <a:rPr sz="3600" b="1" spc="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scenario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812038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97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Dynamic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resource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(page)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request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scenario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6508" y="1528572"/>
            <a:ext cx="10808208" cy="4741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22961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Thin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Client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846021"/>
            <a:ext cx="92024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mic Sans MS"/>
                <a:cs typeface="Comic Sans MS"/>
              </a:rPr>
              <a:t>Sudut </a:t>
            </a:r>
            <a:r>
              <a:rPr sz="2400" b="1" dirty="0">
                <a:latin typeface="Comic Sans MS"/>
                <a:cs typeface="Comic Sans MS"/>
              </a:rPr>
              <a:t>Pandang</a:t>
            </a:r>
            <a:r>
              <a:rPr sz="2400" b="1" spc="-5" dirty="0">
                <a:latin typeface="Comic Sans MS"/>
                <a:cs typeface="Comic Sans MS"/>
              </a:rPr>
              <a:t> Realisasi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Dapat sangat bervariasi, tergantung pada strategi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skalabilitas.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49267" y="2153411"/>
            <a:ext cx="7958328" cy="1615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208" y="1773935"/>
            <a:ext cx="3674745" cy="275399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Times New Roman"/>
              <a:cs typeface="Times New Roman"/>
            </a:endParaRPr>
          </a:p>
          <a:p>
            <a:pPr marL="202565" marR="193675">
              <a:lnSpc>
                <a:spcPct val="90400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Deployment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of 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simple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thin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 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client</a:t>
            </a:r>
            <a:r>
              <a:rPr sz="3600" b="1" spc="-7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6284" y="1231391"/>
            <a:ext cx="8395716" cy="383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208" y="1773935"/>
            <a:ext cx="3674745" cy="275399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354330" rIns="0" bIns="0" rtlCol="0">
            <a:spAutoFit/>
          </a:bodyPr>
          <a:lstStyle/>
          <a:p>
            <a:pPr marL="202565" marR="90170">
              <a:lnSpc>
                <a:spcPct val="98200"/>
              </a:lnSpc>
              <a:spcBef>
                <a:spcPts val="2790"/>
              </a:spcBef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Deployment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of 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scalable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thin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 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client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2708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97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Thin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Client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9372" y="1598167"/>
            <a:ext cx="10342880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2200" b="1" spc="-10" dirty="0">
                <a:latin typeface="Comic Sans MS"/>
                <a:cs typeface="Comic Sans MS"/>
              </a:rPr>
              <a:t>Sudut </a:t>
            </a:r>
            <a:r>
              <a:rPr sz="2200" b="1" spc="-5" dirty="0">
                <a:latin typeface="Comic Sans MS"/>
                <a:cs typeface="Comic Sans MS"/>
              </a:rPr>
              <a:t>Pandang</a:t>
            </a:r>
            <a:r>
              <a:rPr sz="2200" b="1" spc="30" dirty="0">
                <a:latin typeface="Comic Sans MS"/>
                <a:cs typeface="Comic Sans MS"/>
              </a:rPr>
              <a:t> </a:t>
            </a:r>
            <a:r>
              <a:rPr sz="2200" b="1" spc="-10" dirty="0">
                <a:latin typeface="Comic Sans MS"/>
                <a:cs typeface="Comic Sans MS"/>
              </a:rPr>
              <a:t>Pengujian</a:t>
            </a:r>
            <a:endParaRPr sz="2200">
              <a:latin typeface="Comic Sans MS"/>
              <a:cs typeface="Comic Sans MS"/>
            </a:endParaRPr>
          </a:p>
          <a:p>
            <a:pPr marL="354965" indent="-342900">
              <a:lnSpc>
                <a:spcPts val="2110"/>
              </a:lnSpc>
              <a:buFont typeface="Wingdings"/>
              <a:buChar char=""/>
              <a:tabLst>
                <a:tab pos="355600" algn="l"/>
                <a:tab pos="1345565" algn="l"/>
                <a:tab pos="2513330" algn="l"/>
                <a:tab pos="3473450" algn="l"/>
                <a:tab pos="5529580" algn="l"/>
                <a:tab pos="6574155" algn="l"/>
                <a:tab pos="7666990" algn="l"/>
                <a:tab pos="9058275" algn="l"/>
              </a:tabLst>
            </a:pPr>
            <a:r>
              <a:rPr sz="2200" b="1" spc="-5" dirty="0">
                <a:latin typeface="Comic Sans MS"/>
                <a:cs typeface="Comic Sans MS"/>
              </a:rPr>
              <a:t>Fokus	</a:t>
            </a:r>
            <a:r>
              <a:rPr sz="2200" b="1" dirty="0">
                <a:latin typeface="Comic Sans MS"/>
                <a:cs typeface="Comic Sans MS"/>
              </a:rPr>
              <a:t>utama:	</a:t>
            </a:r>
            <a:r>
              <a:rPr sz="2200" spc="-5" dirty="0">
                <a:latin typeface="Comic Sans MS"/>
                <a:cs typeface="Comic Sans MS"/>
              </a:rPr>
              <a:t>untuk	memverifikasi	bahwa	sistem	tersebut	memenuhi</a:t>
            </a:r>
            <a:endParaRPr sz="2200">
              <a:latin typeface="Comic Sans MS"/>
              <a:cs typeface="Comic Sans MS"/>
            </a:endParaRPr>
          </a:p>
          <a:p>
            <a:pPr marL="354965">
              <a:lnSpc>
                <a:spcPts val="2110"/>
              </a:lnSpc>
              <a:tabLst>
                <a:tab pos="1946910" algn="l"/>
                <a:tab pos="2764790" algn="l"/>
                <a:tab pos="4266565" algn="l"/>
                <a:tab pos="6137910" algn="l"/>
                <a:tab pos="7322184" algn="l"/>
                <a:tab pos="8152765" algn="l"/>
                <a:tab pos="9791700" algn="l"/>
              </a:tabLst>
            </a:pPr>
            <a:r>
              <a:rPr sz="2200" spc="-10" dirty="0">
                <a:latin typeface="Comic Sans MS"/>
                <a:cs typeface="Comic Sans MS"/>
              </a:rPr>
              <a:t>kebut</a:t>
            </a:r>
            <a:r>
              <a:rPr sz="2200" dirty="0">
                <a:latin typeface="Comic Sans MS"/>
                <a:cs typeface="Comic Sans MS"/>
              </a:rPr>
              <a:t>u</a:t>
            </a:r>
            <a:r>
              <a:rPr sz="2200" spc="-5" dirty="0">
                <a:latin typeface="Comic Sans MS"/>
                <a:cs typeface="Comic Sans MS"/>
              </a:rPr>
              <a:t>han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pa</a:t>
            </a:r>
            <a:r>
              <a:rPr sz="2200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</a:t>
            </a:r>
            <a:r>
              <a:rPr sz="2200" dirty="0">
                <a:latin typeface="Comic Sans MS"/>
                <a:cs typeface="Comic Sans MS"/>
              </a:rPr>
              <a:t>e</a:t>
            </a:r>
            <a:r>
              <a:rPr sz="2200" spc="-5" dirty="0">
                <a:latin typeface="Comic Sans MS"/>
                <a:cs typeface="Comic Sans MS"/>
              </a:rPr>
              <a:t>mangku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k</a:t>
            </a:r>
            <a:r>
              <a:rPr sz="2200" dirty="0">
                <a:latin typeface="Comic Sans MS"/>
                <a:cs typeface="Comic Sans MS"/>
              </a:rPr>
              <a:t>e</a:t>
            </a:r>
            <a:r>
              <a:rPr sz="2200" spc="-5" dirty="0">
                <a:latin typeface="Comic Sans MS"/>
                <a:cs typeface="Comic Sans MS"/>
              </a:rPr>
              <a:t>pentinga</a:t>
            </a:r>
            <a:r>
              <a:rPr sz="2200" spc="-10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,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sepe</a:t>
            </a:r>
            <a:r>
              <a:rPr sz="2200" spc="10" dirty="0">
                <a:latin typeface="Comic Sans MS"/>
                <a:cs typeface="Comic Sans MS"/>
              </a:rPr>
              <a:t>r</a:t>
            </a:r>
            <a:r>
              <a:rPr sz="2200" spc="-10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</a:t>
            </a:r>
            <a:r>
              <a:rPr sz="2200" spc="-15" dirty="0">
                <a:latin typeface="Comic Sans MS"/>
                <a:cs typeface="Comic Sans MS"/>
              </a:rPr>
              <a:t>i</a:t>
            </a:r>
            <a:r>
              <a:rPr sz="2200" spc="-10" dirty="0">
                <a:latin typeface="Comic Sans MS"/>
                <a:cs typeface="Comic Sans MS"/>
              </a:rPr>
              <a:t>te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10" dirty="0">
                <a:latin typeface="Comic Sans MS"/>
                <a:cs typeface="Comic Sans MS"/>
              </a:rPr>
              <a:t>tuka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ol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5" dirty="0">
                <a:latin typeface="Comic Sans MS"/>
                <a:cs typeface="Comic Sans MS"/>
              </a:rPr>
              <a:t>h</a:t>
            </a:r>
            <a:endParaRPr sz="2200">
              <a:latin typeface="Comic Sans MS"/>
              <a:cs typeface="Comic Sans MS"/>
            </a:endParaRPr>
          </a:p>
          <a:p>
            <a:pPr marL="354965">
              <a:lnSpc>
                <a:spcPts val="2115"/>
              </a:lnSpc>
            </a:pPr>
            <a:r>
              <a:rPr sz="2200" spc="-5" dirty="0">
                <a:latin typeface="Comic Sans MS"/>
                <a:cs typeface="Comic Sans MS"/>
              </a:rPr>
              <a:t>persyaratan.</a:t>
            </a:r>
            <a:endParaRPr sz="2200">
              <a:latin typeface="Comic Sans MS"/>
              <a:cs typeface="Comic Sans MS"/>
            </a:endParaRPr>
          </a:p>
          <a:p>
            <a:pPr marL="354965" marR="6350" indent="-342900">
              <a:lnSpc>
                <a:spcPts val="2110"/>
              </a:lnSpc>
              <a:spcBef>
                <a:spcPts val="250"/>
              </a:spcBef>
              <a:buFont typeface="Wingdings"/>
              <a:buChar char=""/>
              <a:tabLst>
                <a:tab pos="355600" algn="l"/>
                <a:tab pos="1278890" algn="l"/>
                <a:tab pos="2376170" algn="l"/>
                <a:tab pos="3205480" algn="l"/>
                <a:tab pos="4243705" algn="l"/>
                <a:tab pos="5285740" algn="l"/>
                <a:tab pos="6011545" algn="l"/>
                <a:tab pos="7933690" algn="l"/>
                <a:tab pos="9297670" algn="l"/>
              </a:tabLst>
            </a:pPr>
            <a:r>
              <a:rPr sz="2200" spc="-5" dirty="0">
                <a:latin typeface="Comic Sans MS"/>
                <a:cs typeface="Comic Sans MS"/>
              </a:rPr>
              <a:t>Un</a:t>
            </a:r>
            <a:r>
              <a:rPr sz="2200" spc="5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uk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aplikasi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W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b</a:t>
            </a:r>
            <a:r>
              <a:rPr sz="2200" spc="-5" dirty="0">
                <a:latin typeface="Comic Sans MS"/>
                <a:cs typeface="Comic Sans MS"/>
              </a:rPr>
              <a:t>,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b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nya</a:t>
            </a:r>
            <a:r>
              <a:rPr sz="2200" spc="-5" dirty="0">
                <a:latin typeface="Comic Sans MS"/>
                <a:cs typeface="Comic Sans MS"/>
              </a:rPr>
              <a:t>k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dae</a:t>
            </a:r>
            <a:r>
              <a:rPr sz="2200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ah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mem</a:t>
            </a:r>
            <a:r>
              <a:rPr sz="2200" dirty="0">
                <a:latin typeface="Comic Sans MS"/>
                <a:cs typeface="Comic Sans MS"/>
              </a:rPr>
              <a:t>b</a:t>
            </a:r>
            <a:r>
              <a:rPr sz="2200" spc="-5" dirty="0">
                <a:latin typeface="Comic Sans MS"/>
                <a:cs typeface="Comic Sans MS"/>
              </a:rPr>
              <a:t>u</a:t>
            </a:r>
            <a:r>
              <a:rPr sz="2200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uhkan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pengujian</a:t>
            </a:r>
            <a:r>
              <a:rPr sz="2200" dirty="0">
                <a:latin typeface="Comic Sans MS"/>
                <a:cs typeface="Comic Sans MS"/>
              </a:rPr>
              <a:t>	m</a:t>
            </a:r>
            <a:r>
              <a:rPr sz="2200" spc="-5" dirty="0">
                <a:latin typeface="Comic Sans MS"/>
                <a:cs typeface="Comic Sans MS"/>
              </a:rPr>
              <a:t>ungkin  </a:t>
            </a:r>
            <a:r>
              <a:rPr sz="2200" spc="-10" dirty="0">
                <a:latin typeface="Comic Sans MS"/>
                <a:cs typeface="Comic Sans MS"/>
              </a:rPr>
              <a:t>tidak </a:t>
            </a:r>
            <a:r>
              <a:rPr sz="2200" spc="-5" dirty="0">
                <a:latin typeface="Comic Sans MS"/>
                <a:cs typeface="Comic Sans MS"/>
              </a:rPr>
              <a:t>disebutkan </a:t>
            </a:r>
            <a:r>
              <a:rPr sz="2200" spc="-10" dirty="0">
                <a:latin typeface="Comic Sans MS"/>
                <a:cs typeface="Comic Sans MS"/>
              </a:rPr>
              <a:t>dalam</a:t>
            </a:r>
            <a:r>
              <a:rPr sz="2200" spc="6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persyaratan.</a:t>
            </a:r>
            <a:endParaRPr sz="2200">
              <a:latin typeface="Comic Sans MS"/>
              <a:cs typeface="Comic Sans MS"/>
            </a:endParaRPr>
          </a:p>
          <a:p>
            <a:pPr marL="812165" lvl="1" indent="-343535">
              <a:lnSpc>
                <a:spcPts val="1870"/>
              </a:lnSpc>
              <a:buFont typeface="Arial"/>
              <a:buChar char="•"/>
              <a:tabLst>
                <a:tab pos="812165" algn="l"/>
                <a:tab pos="812800" algn="l"/>
                <a:tab pos="2196465" algn="l"/>
                <a:tab pos="4307840" algn="l"/>
                <a:tab pos="5651500" algn="l"/>
                <a:tab pos="6679565" algn="l"/>
                <a:tab pos="7470140" algn="l"/>
                <a:tab pos="8185150" algn="l"/>
                <a:tab pos="9398635" algn="l"/>
              </a:tabLst>
            </a:pPr>
            <a:r>
              <a:rPr sz="2200" spc="-5" dirty="0">
                <a:latin typeface="Comic Sans MS"/>
                <a:cs typeface="Comic Sans MS"/>
              </a:rPr>
              <a:t>Biasanya,	daerah-daerah	</a:t>
            </a:r>
            <a:r>
              <a:rPr sz="2200" spc="-10" dirty="0">
                <a:latin typeface="Comic Sans MS"/>
                <a:cs typeface="Comic Sans MS"/>
              </a:rPr>
              <a:t>tersebut	</a:t>
            </a:r>
            <a:r>
              <a:rPr sz="2200" spc="-5" dirty="0">
                <a:latin typeface="Comic Sans MS"/>
                <a:cs typeface="Comic Sans MS"/>
              </a:rPr>
              <a:t>adalah	</a:t>
            </a:r>
            <a:r>
              <a:rPr sz="2200" dirty="0">
                <a:latin typeface="Comic Sans MS"/>
                <a:cs typeface="Comic Sans MS"/>
              </a:rPr>
              <a:t>hasil	</a:t>
            </a:r>
            <a:r>
              <a:rPr sz="2200" spc="-5" dirty="0">
                <a:latin typeface="Comic Sans MS"/>
                <a:cs typeface="Comic Sans MS"/>
              </a:rPr>
              <a:t>dari	</a:t>
            </a:r>
            <a:r>
              <a:rPr sz="2200" dirty="0">
                <a:latin typeface="Comic Sans MS"/>
                <a:cs typeface="Comic Sans MS"/>
              </a:rPr>
              <a:t>konteks	</a:t>
            </a:r>
            <a:r>
              <a:rPr sz="2200" spc="-5" dirty="0">
                <a:latin typeface="Comic Sans MS"/>
                <a:cs typeface="Comic Sans MS"/>
              </a:rPr>
              <a:t>sistem,</a:t>
            </a:r>
            <a:endParaRPr sz="2200">
              <a:latin typeface="Comic Sans MS"/>
              <a:cs typeface="Comic Sans MS"/>
            </a:endParaRPr>
          </a:p>
          <a:p>
            <a:pPr marL="812165">
              <a:lnSpc>
                <a:spcPts val="2110"/>
              </a:lnSpc>
              <a:tabLst>
                <a:tab pos="1981835" algn="l"/>
                <a:tab pos="3684270" algn="l"/>
                <a:tab pos="4159885" algn="l"/>
                <a:tab pos="5542280" algn="l"/>
                <a:tab pos="6676390" algn="l"/>
                <a:tab pos="7548245" algn="l"/>
                <a:tab pos="8846820" algn="l"/>
                <a:tab pos="9663430" algn="l"/>
              </a:tabLst>
            </a:pPr>
            <a:r>
              <a:rPr sz="2200" spc="-5" dirty="0">
                <a:latin typeface="Comic Sans MS"/>
                <a:cs typeface="Comic Sans MS"/>
              </a:rPr>
              <a:t>sep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r</a:t>
            </a:r>
            <a:r>
              <a:rPr sz="2200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penggunaan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5" dirty="0">
                <a:latin typeface="Comic Sans MS"/>
                <a:cs typeface="Comic Sans MS"/>
              </a:rPr>
              <a:t>d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Intern</a:t>
            </a:r>
            <a:r>
              <a:rPr sz="2200" spc="5" dirty="0">
                <a:latin typeface="Comic Sans MS"/>
                <a:cs typeface="Comic Sans MS"/>
              </a:rPr>
              <a:t>e</a:t>
            </a:r>
            <a:r>
              <a:rPr sz="2200" spc="-5" dirty="0">
                <a:latin typeface="Comic Sans MS"/>
                <a:cs typeface="Comic Sans MS"/>
              </a:rPr>
              <a:t>t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nga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ve</a:t>
            </a:r>
            <a:r>
              <a:rPr sz="2200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si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b</a:t>
            </a:r>
            <a:r>
              <a:rPr sz="2200" spc="10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owser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ti</a:t>
            </a:r>
            <a:r>
              <a:rPr sz="2200" spc="-20" dirty="0">
                <a:latin typeface="Comic Sans MS"/>
                <a:cs typeface="Comic Sans MS"/>
              </a:rPr>
              <a:t>d</a:t>
            </a:r>
            <a:r>
              <a:rPr sz="2200" spc="-5" dirty="0">
                <a:latin typeface="Comic Sans MS"/>
                <a:cs typeface="Comic Sans MS"/>
              </a:rPr>
              <a:t>ak</a:t>
            </a:r>
            <a:endParaRPr sz="2200">
              <a:latin typeface="Comic Sans MS"/>
              <a:cs typeface="Comic Sans MS"/>
            </a:endParaRPr>
          </a:p>
          <a:p>
            <a:pPr marL="812165">
              <a:lnSpc>
                <a:spcPts val="2110"/>
              </a:lnSpc>
            </a:pPr>
            <a:r>
              <a:rPr sz="2200" spc="-10" dirty="0">
                <a:latin typeface="Comic Sans MS"/>
                <a:cs typeface="Comic Sans MS"/>
              </a:rPr>
              <a:t>diketahui.</a:t>
            </a:r>
            <a:endParaRPr sz="2200">
              <a:latin typeface="Comic Sans MS"/>
              <a:cs typeface="Comic Sans MS"/>
            </a:endParaRPr>
          </a:p>
          <a:p>
            <a:pPr marL="354965" indent="-342900">
              <a:lnSpc>
                <a:spcPts val="2115"/>
              </a:lnSpc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Comic Sans MS"/>
                <a:cs typeface="Comic Sans MS"/>
              </a:rPr>
              <a:t>Untuk</a:t>
            </a:r>
            <a:r>
              <a:rPr sz="2200" spc="8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thin</a:t>
            </a:r>
            <a:r>
              <a:rPr sz="2200" spc="1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Web</a:t>
            </a:r>
            <a:r>
              <a:rPr sz="2200" spc="9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client</a:t>
            </a:r>
            <a:r>
              <a:rPr sz="2200" spc="1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architectures,</a:t>
            </a:r>
            <a:r>
              <a:rPr sz="2200" spc="9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area</a:t>
            </a:r>
            <a:r>
              <a:rPr sz="2200" spc="9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kunci</a:t>
            </a:r>
            <a:r>
              <a:rPr sz="2200" spc="9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9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perlu</a:t>
            </a:r>
            <a:r>
              <a:rPr sz="2200" spc="10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ditangani</a:t>
            </a:r>
            <a:r>
              <a:rPr sz="2200" spc="1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selama</a:t>
            </a:r>
            <a:endParaRPr sz="2200">
              <a:latin typeface="Comic Sans MS"/>
              <a:cs typeface="Comic Sans MS"/>
            </a:endParaRPr>
          </a:p>
          <a:p>
            <a:pPr marL="354965">
              <a:lnSpc>
                <a:spcPts val="2115"/>
              </a:lnSpc>
            </a:pPr>
            <a:r>
              <a:rPr sz="2200" spc="-5" dirty="0">
                <a:latin typeface="Comic Sans MS"/>
                <a:cs typeface="Comic Sans MS"/>
              </a:rPr>
              <a:t>pengujian adalah</a:t>
            </a:r>
            <a:endParaRPr sz="2200">
              <a:latin typeface="Comic Sans MS"/>
              <a:cs typeface="Comic Sans MS"/>
            </a:endParaRPr>
          </a:p>
          <a:p>
            <a:pPr marL="812165" lvl="1" indent="-343535">
              <a:lnSpc>
                <a:spcPts val="211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0" dirty="0">
                <a:latin typeface="Comic Sans MS"/>
                <a:cs typeface="Comic Sans MS"/>
              </a:rPr>
              <a:t>Semua versi </a:t>
            </a:r>
            <a:r>
              <a:rPr sz="2200" spc="-5" dirty="0">
                <a:latin typeface="Comic Sans MS"/>
                <a:cs typeface="Comic Sans MS"/>
              </a:rPr>
              <a:t>browser yang</a:t>
            </a:r>
            <a:r>
              <a:rPr sz="2200" spc="9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didukung</a:t>
            </a:r>
            <a:endParaRPr sz="2200">
              <a:latin typeface="Comic Sans MS"/>
              <a:cs typeface="Comic Sans MS"/>
            </a:endParaRPr>
          </a:p>
          <a:p>
            <a:pPr marL="812165" lvl="1" indent="-343535">
              <a:lnSpc>
                <a:spcPts val="211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0" dirty="0">
                <a:latin typeface="Comic Sans MS"/>
                <a:cs typeface="Comic Sans MS"/>
              </a:rPr>
              <a:t>Pengaturan firewall: </a:t>
            </a:r>
            <a:r>
              <a:rPr sz="2200" spc="-5" dirty="0">
                <a:latin typeface="Comic Sans MS"/>
                <a:cs typeface="Comic Sans MS"/>
              </a:rPr>
              <a:t>penggunaan hanya port standar </a:t>
            </a:r>
            <a:r>
              <a:rPr sz="2200" spc="-10" dirty="0">
                <a:latin typeface="Comic Sans MS"/>
                <a:cs typeface="Comic Sans MS"/>
              </a:rPr>
              <a:t>dan</a:t>
            </a:r>
            <a:r>
              <a:rPr sz="2200" spc="1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protokol</a:t>
            </a:r>
            <a:endParaRPr sz="2200">
              <a:latin typeface="Comic Sans MS"/>
              <a:cs typeface="Comic Sans MS"/>
            </a:endParaRPr>
          </a:p>
          <a:p>
            <a:pPr marL="812165" lvl="1" indent="-343535">
              <a:lnSpc>
                <a:spcPts val="211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0" dirty="0">
                <a:latin typeface="Comic Sans MS"/>
                <a:cs typeface="Comic Sans MS"/>
              </a:rPr>
              <a:t>Jaringan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latency</a:t>
            </a:r>
            <a:endParaRPr sz="2200">
              <a:latin typeface="Comic Sans MS"/>
              <a:cs typeface="Comic Sans MS"/>
            </a:endParaRPr>
          </a:p>
          <a:p>
            <a:pPr marL="812165" lvl="1" indent="-343535">
              <a:lnSpc>
                <a:spcPts val="211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0" dirty="0">
                <a:latin typeface="Comic Sans MS"/>
                <a:cs typeface="Comic Sans MS"/>
              </a:rPr>
              <a:t>ISP </a:t>
            </a:r>
            <a:r>
              <a:rPr sz="2200" spc="-5" dirty="0">
                <a:latin typeface="Comic Sans MS"/>
                <a:cs typeface="Comic Sans MS"/>
              </a:rPr>
              <a:t>and browser page</a:t>
            </a:r>
            <a:r>
              <a:rPr sz="2200" spc="4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caching</a:t>
            </a:r>
            <a:endParaRPr sz="2200">
              <a:latin typeface="Comic Sans MS"/>
              <a:cs typeface="Comic Sans MS"/>
            </a:endParaRPr>
          </a:p>
          <a:p>
            <a:pPr marL="812165" lvl="1" indent="-343535">
              <a:lnSpc>
                <a:spcPts val="237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Comic Sans MS"/>
                <a:cs typeface="Comic Sans MS"/>
              </a:rPr>
              <a:t>Cookie nature and</a:t>
            </a:r>
            <a:r>
              <a:rPr sz="2200" spc="3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use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6255" y="1732943"/>
            <a:ext cx="8705305" cy="4667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7995284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Pengembangan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Software untuk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App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36804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97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Thick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5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Client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3899" y="1628901"/>
            <a:ext cx="10342880" cy="28454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3535" algn="just">
              <a:lnSpc>
                <a:spcPts val="2400"/>
              </a:lnSpc>
              <a:spcBef>
                <a:spcPts val="675"/>
              </a:spcBef>
              <a:buFont typeface="Wingdings"/>
              <a:buChar char=""/>
              <a:tabLst>
                <a:tab pos="356235" algn="l"/>
              </a:tabLst>
            </a:pPr>
            <a:r>
              <a:rPr sz="2500" spc="-5" dirty="0">
                <a:latin typeface="Comic Sans MS"/>
                <a:cs typeface="Comic Sans MS"/>
              </a:rPr>
              <a:t>Memperpanjang Thick Web Client Pattern dengan client-side  scripting seperti </a:t>
            </a:r>
            <a:r>
              <a:rPr sz="2500" spc="-10" dirty="0">
                <a:latin typeface="Comic Sans MS"/>
                <a:cs typeface="Comic Sans MS"/>
              </a:rPr>
              <a:t>kontrol ActiveX dan </a:t>
            </a:r>
            <a:r>
              <a:rPr sz="2500" spc="-5" dirty="0">
                <a:latin typeface="Comic Sans MS"/>
                <a:cs typeface="Comic Sans MS"/>
              </a:rPr>
              <a:t>applet</a:t>
            </a:r>
            <a:r>
              <a:rPr sz="2500" spc="155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Java</a:t>
            </a:r>
            <a:endParaRPr sz="2500">
              <a:latin typeface="Comic Sans MS"/>
              <a:cs typeface="Comic Sans MS"/>
            </a:endParaRPr>
          </a:p>
          <a:p>
            <a:pPr marL="355600" marR="5715" indent="-343535" algn="just">
              <a:lnSpc>
                <a:spcPts val="2400"/>
              </a:lnSpc>
              <a:buFont typeface="Wingdings"/>
              <a:buChar char=""/>
              <a:tabLst>
                <a:tab pos="356235" algn="l"/>
              </a:tabLst>
            </a:pPr>
            <a:r>
              <a:rPr sz="2500" spc="-5" dirty="0">
                <a:latin typeface="Comic Sans MS"/>
                <a:cs typeface="Comic Sans MS"/>
              </a:rPr>
              <a:t>Klien </a:t>
            </a:r>
            <a:r>
              <a:rPr sz="2500" spc="-10" dirty="0">
                <a:latin typeface="Comic Sans MS"/>
                <a:cs typeface="Comic Sans MS"/>
              </a:rPr>
              <a:t>dapat </a:t>
            </a:r>
            <a:r>
              <a:rPr sz="2500" spc="-5" dirty="0">
                <a:latin typeface="Comic Sans MS"/>
                <a:cs typeface="Comic Sans MS"/>
              </a:rPr>
              <a:t>menjalankan beberapa logika </a:t>
            </a:r>
            <a:r>
              <a:rPr sz="2500" spc="-10" dirty="0">
                <a:latin typeface="Comic Sans MS"/>
                <a:cs typeface="Comic Sans MS"/>
              </a:rPr>
              <a:t>bisnis dari </a:t>
            </a:r>
            <a:r>
              <a:rPr sz="2500" spc="-5" dirty="0">
                <a:latin typeface="Comic Sans MS"/>
                <a:cs typeface="Comic Sans MS"/>
              </a:rPr>
              <a:t>sistem </a:t>
            </a:r>
            <a:r>
              <a:rPr sz="2500" spc="-10" dirty="0">
                <a:latin typeface="Comic Sans MS"/>
                <a:cs typeface="Comic Sans MS"/>
              </a:rPr>
              <a:t>dan  dengan </a:t>
            </a:r>
            <a:r>
              <a:rPr sz="2500" spc="-5" dirty="0">
                <a:latin typeface="Comic Sans MS"/>
                <a:cs typeface="Comic Sans MS"/>
              </a:rPr>
              <a:t>demikian </a:t>
            </a:r>
            <a:r>
              <a:rPr sz="2500" dirty="0">
                <a:latin typeface="Comic Sans MS"/>
                <a:cs typeface="Comic Sans MS"/>
              </a:rPr>
              <a:t>menjadi </a:t>
            </a:r>
            <a:r>
              <a:rPr sz="2500" spc="-5" dirty="0">
                <a:latin typeface="Comic Sans MS"/>
                <a:cs typeface="Comic Sans MS"/>
              </a:rPr>
              <a:t>lebih </a:t>
            </a:r>
            <a:r>
              <a:rPr sz="2500" spc="-10" dirty="0">
                <a:latin typeface="Comic Sans MS"/>
                <a:cs typeface="Comic Sans MS"/>
              </a:rPr>
              <a:t>dari antarmuka </a:t>
            </a:r>
            <a:r>
              <a:rPr sz="2500" spc="-5" dirty="0">
                <a:latin typeface="Comic Sans MS"/>
                <a:cs typeface="Comic Sans MS"/>
              </a:rPr>
              <a:t>pengguna umum  </a:t>
            </a:r>
            <a:r>
              <a:rPr sz="2500" spc="-10" dirty="0">
                <a:latin typeface="Comic Sans MS"/>
                <a:cs typeface="Comic Sans MS"/>
              </a:rPr>
              <a:t>terkait</a:t>
            </a:r>
            <a:endParaRPr sz="2500">
              <a:latin typeface="Comic Sans MS"/>
              <a:cs typeface="Comic Sans MS"/>
            </a:endParaRPr>
          </a:p>
          <a:p>
            <a:pPr marL="355600" indent="-343535" algn="just">
              <a:lnSpc>
                <a:spcPts val="2120"/>
              </a:lnSpc>
              <a:buFont typeface="Wingdings"/>
              <a:buChar char=""/>
              <a:tabLst>
                <a:tab pos="356235" algn="l"/>
              </a:tabLst>
            </a:pPr>
            <a:r>
              <a:rPr sz="2500" spc="-5" dirty="0">
                <a:latin typeface="Comic Sans MS"/>
                <a:cs typeface="Comic Sans MS"/>
              </a:rPr>
              <a:t>Paling sesuai untuk aplikasi Web di</a:t>
            </a:r>
            <a:r>
              <a:rPr sz="2500" spc="95" dirty="0">
                <a:latin typeface="Comic Sans MS"/>
                <a:cs typeface="Comic Sans MS"/>
              </a:rPr>
              <a:t> </a:t>
            </a:r>
            <a:r>
              <a:rPr sz="2500" spc="-5" dirty="0">
                <a:latin typeface="Comic Sans MS"/>
                <a:cs typeface="Comic Sans MS"/>
              </a:rPr>
              <a:t>mana:</a:t>
            </a:r>
            <a:endParaRPr sz="2500">
              <a:latin typeface="Comic Sans MS"/>
              <a:cs typeface="Comic Sans MS"/>
            </a:endParaRPr>
          </a:p>
          <a:p>
            <a:pPr marL="812800" lvl="1" indent="-343535">
              <a:lnSpc>
                <a:spcPts val="24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500" spc="-10" dirty="0">
                <a:latin typeface="Comic Sans MS"/>
                <a:cs typeface="Comic Sans MS"/>
              </a:rPr>
              <a:t>konfigurasi klien tertentu dan </a:t>
            </a:r>
            <a:r>
              <a:rPr sz="2500" spc="-5" dirty="0">
                <a:latin typeface="Comic Sans MS"/>
                <a:cs typeface="Comic Sans MS"/>
              </a:rPr>
              <a:t>versi </a:t>
            </a:r>
            <a:r>
              <a:rPr sz="2500" spc="-10" dirty="0">
                <a:latin typeface="Comic Sans MS"/>
                <a:cs typeface="Comic Sans MS"/>
              </a:rPr>
              <a:t>browser dapat</a:t>
            </a:r>
            <a:r>
              <a:rPr sz="2500" spc="260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diasumsikan,</a:t>
            </a:r>
            <a:endParaRPr sz="2500">
              <a:latin typeface="Comic Sans MS"/>
              <a:cs typeface="Comic Sans MS"/>
            </a:endParaRPr>
          </a:p>
          <a:p>
            <a:pPr marL="812800" lvl="1" indent="-343535">
              <a:lnSpc>
                <a:spcPts val="24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500" spc="-5" dirty="0">
                <a:latin typeface="Comic Sans MS"/>
                <a:cs typeface="Comic Sans MS"/>
              </a:rPr>
              <a:t>user </a:t>
            </a:r>
            <a:r>
              <a:rPr sz="2500" spc="-10" dirty="0">
                <a:latin typeface="Comic Sans MS"/>
                <a:cs typeface="Comic Sans MS"/>
              </a:rPr>
              <a:t>interface </a:t>
            </a:r>
            <a:r>
              <a:rPr sz="2500" spc="-5" dirty="0">
                <a:latin typeface="Comic Sans MS"/>
                <a:cs typeface="Comic Sans MS"/>
              </a:rPr>
              <a:t>canggih </a:t>
            </a:r>
            <a:r>
              <a:rPr sz="2500" spc="-10" dirty="0">
                <a:latin typeface="Comic Sans MS"/>
                <a:cs typeface="Comic Sans MS"/>
              </a:rPr>
              <a:t>yang diinginkan, dan/</a:t>
            </a:r>
            <a:r>
              <a:rPr sz="2500" spc="175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atau</a:t>
            </a:r>
            <a:endParaRPr sz="2500">
              <a:latin typeface="Comic Sans MS"/>
              <a:cs typeface="Comic Sans MS"/>
            </a:endParaRPr>
          </a:p>
          <a:p>
            <a:pPr marL="812800" lvl="1" indent="-343535">
              <a:lnSpc>
                <a:spcPts val="27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500" spc="-5" dirty="0">
                <a:latin typeface="Comic Sans MS"/>
                <a:cs typeface="Comic Sans MS"/>
              </a:rPr>
              <a:t>sejumlah </a:t>
            </a:r>
            <a:r>
              <a:rPr sz="2500" spc="-10" dirty="0">
                <a:latin typeface="Comic Sans MS"/>
                <a:cs typeface="Comic Sans MS"/>
              </a:rPr>
              <a:t>logika bisnis dapat dijalankan pada</a:t>
            </a:r>
            <a:r>
              <a:rPr sz="2500" spc="170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klien.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36804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97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Thick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5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Client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4736" y="1667382"/>
            <a:ext cx="10346055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375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10" dirty="0">
                <a:latin typeface="Comic Sans MS"/>
                <a:cs typeface="Comic Sans MS"/>
              </a:rPr>
              <a:t>Sudut </a:t>
            </a:r>
            <a:r>
              <a:rPr sz="2200" b="1" spc="-5" dirty="0">
                <a:latin typeface="Comic Sans MS"/>
                <a:cs typeface="Comic Sans MS"/>
              </a:rPr>
              <a:t>Pandang</a:t>
            </a:r>
            <a:r>
              <a:rPr sz="2200" b="1" spc="25" dirty="0">
                <a:latin typeface="Comic Sans MS"/>
                <a:cs typeface="Comic Sans MS"/>
              </a:rPr>
              <a:t> </a:t>
            </a:r>
            <a:r>
              <a:rPr sz="2200" b="1" spc="-10" dirty="0">
                <a:latin typeface="Comic Sans MS"/>
                <a:cs typeface="Comic Sans MS"/>
              </a:rPr>
              <a:t>Persyaratan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ts val="2115"/>
              </a:lnSpc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Tambahan</a:t>
            </a:r>
            <a:r>
              <a:rPr sz="2200" spc="17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persyaratan</a:t>
            </a:r>
            <a:r>
              <a:rPr sz="2200" spc="15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baru:</a:t>
            </a:r>
            <a:r>
              <a:rPr sz="2200" spc="17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kemampuan</a:t>
            </a:r>
            <a:r>
              <a:rPr sz="2200" spc="1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untuk</a:t>
            </a:r>
            <a:r>
              <a:rPr sz="2200" spc="17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menjalankan</a:t>
            </a:r>
            <a:r>
              <a:rPr sz="2200" spc="16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beberapa</a:t>
            </a:r>
            <a:r>
              <a:rPr sz="2200" spc="14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logika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ts val="2115"/>
              </a:lnSpc>
            </a:pPr>
            <a:r>
              <a:rPr sz="2200" spc="-5" dirty="0">
                <a:latin typeface="Comic Sans MS"/>
                <a:cs typeface="Comic Sans MS"/>
              </a:rPr>
              <a:t>sistem pada</a:t>
            </a:r>
            <a:r>
              <a:rPr sz="2200" spc="3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klien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ts val="2110"/>
              </a:lnSpc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Contoh</a:t>
            </a:r>
            <a:r>
              <a:rPr sz="2200" spc="114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9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paling</a:t>
            </a:r>
            <a:r>
              <a:rPr sz="2200" spc="9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dasar:</a:t>
            </a:r>
            <a:r>
              <a:rPr sz="2200" spc="1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script</a:t>
            </a:r>
            <a:r>
              <a:rPr sz="2200" spc="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atau</a:t>
            </a:r>
            <a:r>
              <a:rPr sz="2200" spc="9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applet</a:t>
            </a:r>
            <a:r>
              <a:rPr sz="2200" spc="10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yang</a:t>
            </a:r>
            <a:r>
              <a:rPr sz="2200" spc="9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memvalidasi</a:t>
            </a:r>
            <a:r>
              <a:rPr sz="2200" spc="9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bidang</a:t>
            </a:r>
            <a:r>
              <a:rPr sz="2200" spc="9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bentuk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ts val="2110"/>
              </a:lnSpc>
            </a:pPr>
            <a:r>
              <a:rPr sz="2200" spc="-5" dirty="0">
                <a:latin typeface="Comic Sans MS"/>
                <a:cs typeface="Comic Sans MS"/>
              </a:rPr>
              <a:t>ini sebelum diserahkan ke</a:t>
            </a:r>
            <a:r>
              <a:rPr sz="2200" spc="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server.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ts val="2110"/>
              </a:lnSpc>
              <a:buFont typeface="Arial"/>
              <a:buChar char="•"/>
              <a:tabLst>
                <a:tab pos="812165" algn="l"/>
                <a:tab pos="812800" algn="l"/>
                <a:tab pos="1449705" algn="l"/>
                <a:tab pos="2722245" algn="l"/>
                <a:tab pos="4659630" algn="l"/>
                <a:tab pos="6724650" algn="l"/>
                <a:tab pos="7471409" algn="l"/>
                <a:tab pos="8301990" algn="l"/>
                <a:tab pos="9063355" algn="l"/>
                <a:tab pos="9747250" algn="l"/>
              </a:tabLst>
            </a:pPr>
            <a:r>
              <a:rPr sz="2200" spc="-10" dirty="0">
                <a:latin typeface="Comic Sans MS"/>
                <a:cs typeface="Comic Sans MS"/>
              </a:rPr>
              <a:t>Bila	</a:t>
            </a:r>
            <a:r>
              <a:rPr sz="2200" spc="-5" dirty="0">
                <a:latin typeface="Comic Sans MS"/>
                <a:cs typeface="Comic Sans MS"/>
              </a:rPr>
              <a:t>mungkin,	menghentikan	bentuk-bentuk	</a:t>
            </a:r>
            <a:r>
              <a:rPr sz="2200" dirty="0">
                <a:latin typeface="Comic Sans MS"/>
                <a:cs typeface="Comic Sans MS"/>
              </a:rPr>
              <a:t>yang	</a:t>
            </a:r>
            <a:r>
              <a:rPr sz="2200" spc="-10" dirty="0">
                <a:latin typeface="Comic Sans MS"/>
                <a:cs typeface="Comic Sans MS"/>
              </a:rPr>
              <a:t>tidak	</a:t>
            </a:r>
            <a:r>
              <a:rPr sz="2200" spc="-5" dirty="0">
                <a:latin typeface="Comic Sans MS"/>
                <a:cs typeface="Comic Sans MS"/>
              </a:rPr>
              <a:t>valid	</a:t>
            </a:r>
            <a:r>
              <a:rPr sz="2200" spc="-10" dirty="0">
                <a:latin typeface="Comic Sans MS"/>
                <a:cs typeface="Comic Sans MS"/>
              </a:rPr>
              <a:t>dari	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endParaRPr sz="2200">
              <a:latin typeface="Comic Sans MS"/>
              <a:cs typeface="Comic Sans MS"/>
            </a:endParaRPr>
          </a:p>
          <a:p>
            <a:pPr marL="812800">
              <a:lnSpc>
                <a:spcPts val="2110"/>
              </a:lnSpc>
            </a:pPr>
            <a:r>
              <a:rPr sz="2200" spc="-5" dirty="0">
                <a:latin typeface="Comic Sans MS"/>
                <a:cs typeface="Comic Sans MS"/>
              </a:rPr>
              <a:t>disampaikan ke server </a:t>
            </a:r>
            <a:r>
              <a:rPr sz="2200" spc="-10" dirty="0">
                <a:latin typeface="Comic Sans MS"/>
                <a:cs typeface="Comic Sans MS"/>
              </a:rPr>
              <a:t>dapat </a:t>
            </a:r>
            <a:r>
              <a:rPr sz="2200" spc="-5" dirty="0">
                <a:latin typeface="Comic Sans MS"/>
                <a:cs typeface="Comic Sans MS"/>
              </a:rPr>
              <a:t>meningkatkan </a:t>
            </a:r>
            <a:r>
              <a:rPr sz="2200" spc="-10" dirty="0">
                <a:latin typeface="Comic Sans MS"/>
                <a:cs typeface="Comic Sans MS"/>
              </a:rPr>
              <a:t>kinerja</a:t>
            </a:r>
            <a:r>
              <a:rPr sz="2200" spc="9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sistem.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ts val="211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Comic Sans MS"/>
                <a:cs typeface="Comic Sans MS"/>
              </a:rPr>
              <a:t>Skrip</a:t>
            </a:r>
            <a:r>
              <a:rPr sz="2200" spc="3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tambahan</a:t>
            </a:r>
            <a:r>
              <a:rPr sz="2200" spc="33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dan</a:t>
            </a:r>
            <a:r>
              <a:rPr sz="2200" spc="31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kontrol</a:t>
            </a:r>
            <a:r>
              <a:rPr sz="2200" spc="3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pada</a:t>
            </a:r>
            <a:r>
              <a:rPr sz="2200" spc="31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klien</a:t>
            </a:r>
            <a:r>
              <a:rPr sz="2200" spc="3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juga</a:t>
            </a:r>
            <a:r>
              <a:rPr sz="2200" spc="3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dapat</a:t>
            </a:r>
            <a:r>
              <a:rPr sz="2200" spc="3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memberikan</a:t>
            </a:r>
            <a:r>
              <a:rPr sz="2200" spc="32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bantuan</a:t>
            </a:r>
            <a:endParaRPr sz="2200">
              <a:latin typeface="Comic Sans MS"/>
              <a:cs typeface="Comic Sans MS"/>
            </a:endParaRPr>
          </a:p>
          <a:p>
            <a:pPr marL="812800" marR="5080">
              <a:lnSpc>
                <a:spcPts val="2110"/>
              </a:lnSpc>
              <a:spcBef>
                <a:spcPts val="250"/>
              </a:spcBef>
              <a:tabLst>
                <a:tab pos="1906905" algn="l"/>
                <a:tab pos="2873375" algn="l"/>
                <a:tab pos="4050029" algn="l"/>
                <a:tab pos="5349875" algn="l"/>
                <a:tab pos="6155055" algn="l"/>
                <a:tab pos="7084695" algn="l"/>
                <a:tab pos="7869555" algn="l"/>
                <a:tab pos="8836025" algn="l"/>
              </a:tabLst>
            </a:pPr>
            <a:r>
              <a:rPr sz="2200" spc="-5" dirty="0">
                <a:latin typeface="Comic Sans MS"/>
                <a:cs typeface="Comic Sans MS"/>
              </a:rPr>
              <a:t>cer</a:t>
            </a:r>
            <a:r>
              <a:rPr sz="2200" spc="-15" dirty="0">
                <a:latin typeface="Comic Sans MS"/>
                <a:cs typeface="Comic Sans MS"/>
              </a:rPr>
              <a:t>d</a:t>
            </a:r>
            <a:r>
              <a:rPr sz="2200" spc="-5" dirty="0">
                <a:latin typeface="Comic Sans MS"/>
                <a:cs typeface="Comic Sans MS"/>
              </a:rPr>
              <a:t>as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</a:t>
            </a:r>
            <a:r>
              <a:rPr sz="2200" dirty="0">
                <a:latin typeface="Comic Sans MS"/>
                <a:cs typeface="Comic Sans MS"/>
              </a:rPr>
              <a:t>l</a:t>
            </a:r>
            <a:r>
              <a:rPr sz="2200" spc="-5" dirty="0">
                <a:latin typeface="Comic Sans MS"/>
                <a:cs typeface="Comic Sans MS"/>
              </a:rPr>
              <a:t>am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meng</a:t>
            </a:r>
            <a:r>
              <a:rPr sz="2200" spc="-15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si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f</a:t>
            </a:r>
            <a:r>
              <a:rPr sz="2200" dirty="0">
                <a:latin typeface="Comic Sans MS"/>
                <a:cs typeface="Comic Sans MS"/>
              </a:rPr>
              <a:t>o</a:t>
            </a:r>
            <a:r>
              <a:rPr sz="2200" spc="5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mulir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r</a:t>
            </a:r>
            <a:r>
              <a:rPr sz="2200" dirty="0">
                <a:latin typeface="Comic Sans MS"/>
                <a:cs typeface="Comic Sans MS"/>
              </a:rPr>
              <a:t>u</a:t>
            </a:r>
            <a:r>
              <a:rPr sz="2200" spc="-5" dirty="0">
                <a:latin typeface="Comic Sans MS"/>
                <a:cs typeface="Comic Sans MS"/>
              </a:rPr>
              <a:t>mit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atau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dal</a:t>
            </a:r>
            <a:r>
              <a:rPr sz="2200" spc="5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m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menjela</a:t>
            </a:r>
            <a:r>
              <a:rPr sz="2200" spc="5" dirty="0">
                <a:latin typeface="Comic Sans MS"/>
                <a:cs typeface="Comic Sans MS"/>
              </a:rPr>
              <a:t>j</a:t>
            </a:r>
            <a:r>
              <a:rPr sz="2200" spc="-5" dirty="0">
                <a:latin typeface="Comic Sans MS"/>
                <a:cs typeface="Comic Sans MS"/>
              </a:rPr>
              <a:t>ahi  halaman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sistem.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ts val="1870"/>
              </a:lnSpc>
              <a:buFont typeface="Wingdings"/>
              <a:buChar char=""/>
              <a:tabLst>
                <a:tab pos="355600" algn="l"/>
                <a:tab pos="1958975" algn="l"/>
                <a:tab pos="3458210" algn="l"/>
                <a:tab pos="4781550" algn="l"/>
                <a:tab pos="5528310" algn="l"/>
                <a:tab pos="6403340" algn="l"/>
                <a:tab pos="8157209" algn="l"/>
                <a:tab pos="9200515" algn="l"/>
              </a:tabLst>
            </a:pPr>
            <a:r>
              <a:rPr sz="2200" spc="-5" dirty="0">
                <a:latin typeface="Comic Sans MS"/>
                <a:cs typeface="Comic Sans MS"/>
              </a:rPr>
              <a:t>P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ngal</a:t>
            </a:r>
            <a:r>
              <a:rPr sz="2200" spc="-5" dirty="0">
                <a:latin typeface="Comic Sans MS"/>
                <a:cs typeface="Comic Sans MS"/>
              </a:rPr>
              <a:t>aman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10" dirty="0">
                <a:latin typeface="Comic Sans MS"/>
                <a:cs typeface="Comic Sans MS"/>
              </a:rPr>
              <a:t>ta</a:t>
            </a:r>
            <a:r>
              <a:rPr sz="2200" spc="5" dirty="0">
                <a:latin typeface="Comic Sans MS"/>
                <a:cs typeface="Comic Sans MS"/>
              </a:rPr>
              <a:t>r</a:t>
            </a:r>
            <a:r>
              <a:rPr sz="2200" dirty="0">
                <a:latin typeface="Comic Sans MS"/>
                <a:cs typeface="Comic Sans MS"/>
              </a:rPr>
              <a:t>m</a:t>
            </a:r>
            <a:r>
              <a:rPr sz="2200" spc="-5" dirty="0">
                <a:latin typeface="Comic Sans MS"/>
                <a:cs typeface="Comic Sans MS"/>
              </a:rPr>
              <a:t>uka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pengguna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klie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dapa</a:t>
            </a:r>
            <a:r>
              <a:rPr sz="2200" spc="-5" dirty="0">
                <a:latin typeface="Comic Sans MS"/>
                <a:cs typeface="Comic Sans MS"/>
              </a:rPr>
              <a:t>t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</a:t>
            </a:r>
            <a:r>
              <a:rPr sz="2200" spc="-15" dirty="0">
                <a:latin typeface="Comic Sans MS"/>
                <a:cs typeface="Comic Sans MS"/>
              </a:rPr>
              <a:t>i</a:t>
            </a:r>
            <a:r>
              <a:rPr sz="2200" spc="-10" dirty="0">
                <a:latin typeface="Comic Sans MS"/>
                <a:cs typeface="Comic Sans MS"/>
              </a:rPr>
              <a:t>tingkat</a:t>
            </a:r>
            <a:r>
              <a:rPr sz="2200" spc="5" dirty="0">
                <a:latin typeface="Comic Sans MS"/>
                <a:cs typeface="Comic Sans MS"/>
              </a:rPr>
              <a:t>k</a:t>
            </a:r>
            <a:r>
              <a:rPr sz="2200" spc="-5" dirty="0">
                <a:latin typeface="Comic Sans MS"/>
                <a:cs typeface="Comic Sans MS"/>
              </a:rPr>
              <a:t>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nga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aktivit</a:t>
            </a:r>
            <a:r>
              <a:rPr sz="2200" spc="15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s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ts val="2110"/>
              </a:lnSpc>
            </a:pPr>
            <a:r>
              <a:rPr sz="2200" spc="-5" dirty="0">
                <a:latin typeface="Comic Sans MS"/>
                <a:cs typeface="Comic Sans MS"/>
              </a:rPr>
              <a:t>sisi </a:t>
            </a:r>
            <a:r>
              <a:rPr sz="2200" spc="-10" dirty="0">
                <a:latin typeface="Comic Sans MS"/>
                <a:cs typeface="Comic Sans MS"/>
              </a:rPr>
              <a:t>klien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ts val="211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Comic Sans MS"/>
                <a:cs typeface="Comic Sans MS"/>
              </a:rPr>
              <a:t>Kontrol </a:t>
            </a:r>
            <a:r>
              <a:rPr sz="2200" dirty="0">
                <a:latin typeface="Comic Sans MS"/>
                <a:cs typeface="Comic Sans MS"/>
              </a:rPr>
              <a:t>antarmuka </a:t>
            </a:r>
            <a:r>
              <a:rPr sz="2200" spc="-5" dirty="0">
                <a:latin typeface="Comic Sans MS"/>
                <a:cs typeface="Comic Sans MS"/>
              </a:rPr>
              <a:t>pengguna yang canggih, atau scripting, dapat</a:t>
            </a:r>
            <a:r>
              <a:rPr sz="2200" spc="434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membuat</a:t>
            </a:r>
            <a:endParaRPr sz="2200">
              <a:latin typeface="Comic Sans MS"/>
              <a:cs typeface="Comic Sans MS"/>
            </a:endParaRPr>
          </a:p>
          <a:p>
            <a:pPr marL="812800">
              <a:lnSpc>
                <a:spcPts val="2115"/>
              </a:lnSpc>
            </a:pPr>
            <a:r>
              <a:rPr sz="2200" spc="-5" dirty="0">
                <a:latin typeface="Comic Sans MS"/>
                <a:cs typeface="Comic Sans MS"/>
              </a:rPr>
              <a:t>user </a:t>
            </a:r>
            <a:r>
              <a:rPr sz="2200" spc="-10" dirty="0">
                <a:latin typeface="Comic Sans MS"/>
                <a:cs typeface="Comic Sans MS"/>
              </a:rPr>
              <a:t>interface </a:t>
            </a:r>
            <a:r>
              <a:rPr sz="2200" spc="-5" dirty="0">
                <a:latin typeface="Comic Sans MS"/>
                <a:cs typeface="Comic Sans MS"/>
              </a:rPr>
              <a:t>yang lebih mudah untuk menggunakan atau lebih</a:t>
            </a:r>
            <a:r>
              <a:rPr sz="2200" spc="18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menarik</a:t>
            </a:r>
            <a:endParaRPr sz="2200">
              <a:latin typeface="Comic Sans MS"/>
              <a:cs typeface="Comic Sans MS"/>
            </a:endParaRPr>
          </a:p>
          <a:p>
            <a:pPr marL="812800" marR="6985" lvl="1" indent="-342900">
              <a:lnSpc>
                <a:spcPts val="2110"/>
              </a:lnSpc>
              <a:spcBef>
                <a:spcPts val="25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0" dirty="0">
                <a:latin typeface="Comic Sans MS"/>
                <a:cs typeface="Comic Sans MS"/>
              </a:rPr>
              <a:t>Interface </a:t>
            </a:r>
            <a:r>
              <a:rPr sz="2200" spc="-5" dirty="0">
                <a:latin typeface="Comic Sans MS"/>
                <a:cs typeface="Comic Sans MS"/>
              </a:rPr>
              <a:t>yang menarik adalah syarat penting </a:t>
            </a:r>
            <a:r>
              <a:rPr sz="2200" spc="-10" dirty="0">
                <a:latin typeface="Comic Sans MS"/>
                <a:cs typeface="Comic Sans MS"/>
              </a:rPr>
              <a:t>dalam </a:t>
            </a:r>
            <a:r>
              <a:rPr sz="2200" spc="-5" dirty="0">
                <a:latin typeface="Comic Sans MS"/>
                <a:cs typeface="Comic Sans MS"/>
              </a:rPr>
              <a:t>ruang e-commerce  yang </a:t>
            </a:r>
            <a:r>
              <a:rPr sz="2200" spc="-10" dirty="0">
                <a:latin typeface="Comic Sans MS"/>
                <a:cs typeface="Comic Sans MS"/>
              </a:rPr>
              <a:t>ketat, di </a:t>
            </a:r>
            <a:r>
              <a:rPr sz="2200" spc="-5" dirty="0">
                <a:latin typeface="Comic Sans MS"/>
                <a:cs typeface="Comic Sans MS"/>
              </a:rPr>
              <a:t>mana hanya satu</a:t>
            </a:r>
            <a:r>
              <a:rPr sz="2200" spc="10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klik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36804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97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Thick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5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Client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7169" y="1561922"/>
            <a:ext cx="1010285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omic Sans MS"/>
                <a:cs typeface="Comic Sans MS"/>
              </a:rPr>
              <a:t>Sudut Pandang</a:t>
            </a:r>
            <a:r>
              <a:rPr sz="2200" b="1" spc="25" dirty="0">
                <a:latin typeface="Comic Sans MS"/>
                <a:cs typeface="Comic Sans MS"/>
              </a:rPr>
              <a:t> </a:t>
            </a:r>
            <a:r>
              <a:rPr sz="2200" b="1" spc="-10" dirty="0">
                <a:latin typeface="Comic Sans MS"/>
                <a:cs typeface="Comic Sans MS"/>
              </a:rPr>
              <a:t>Perancangan</a:t>
            </a:r>
            <a:endParaRPr sz="2200">
              <a:latin typeface="Comic Sans MS"/>
              <a:cs typeface="Comic Sans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Semua komunikasi </a:t>
            </a:r>
            <a:r>
              <a:rPr sz="2200" dirty="0">
                <a:latin typeface="Comic Sans MS"/>
                <a:cs typeface="Comic Sans MS"/>
              </a:rPr>
              <a:t>antara </a:t>
            </a:r>
            <a:r>
              <a:rPr sz="2200" spc="-10" dirty="0">
                <a:latin typeface="Comic Sans MS"/>
                <a:cs typeface="Comic Sans MS"/>
              </a:rPr>
              <a:t>klien dan </a:t>
            </a:r>
            <a:r>
              <a:rPr sz="2200" spc="-5" dirty="0">
                <a:latin typeface="Comic Sans MS"/>
                <a:cs typeface="Comic Sans MS"/>
              </a:rPr>
              <a:t>server, seperti dalam pola Web </a:t>
            </a:r>
            <a:r>
              <a:rPr sz="2200" spc="-10" dirty="0">
                <a:latin typeface="Comic Sans MS"/>
                <a:cs typeface="Comic Sans MS"/>
              </a:rPr>
              <a:t>thin  </a:t>
            </a:r>
            <a:r>
              <a:rPr sz="2200" spc="-5" dirty="0">
                <a:latin typeface="Comic Sans MS"/>
                <a:cs typeface="Comic Sans MS"/>
              </a:rPr>
              <a:t>client, dilakukan melalui HTTP </a:t>
            </a:r>
            <a:r>
              <a:rPr sz="2200" dirty="0">
                <a:latin typeface="Comic Sans MS"/>
                <a:cs typeface="Comic Sans MS"/>
              </a:rPr>
              <a:t>atau HTTPS. </a:t>
            </a:r>
            <a:r>
              <a:rPr sz="2200" spc="-5" dirty="0">
                <a:latin typeface="Comic Sans MS"/>
                <a:cs typeface="Comic Sans MS"/>
              </a:rPr>
              <a:t>Karena </a:t>
            </a:r>
            <a:r>
              <a:rPr sz="2200" dirty="0">
                <a:latin typeface="Comic Sans MS"/>
                <a:cs typeface="Comic Sans MS"/>
              </a:rPr>
              <a:t>protokol </a:t>
            </a:r>
            <a:r>
              <a:rPr sz="2200" spc="-5" dirty="0">
                <a:latin typeface="Comic Sans MS"/>
                <a:cs typeface="Comic Sans MS"/>
              </a:rPr>
              <a:t>ini adalah  "connectionless," sebagian </a:t>
            </a:r>
            <a:r>
              <a:rPr sz="2200" spc="-10" dirty="0">
                <a:latin typeface="Comic Sans MS"/>
                <a:cs typeface="Comic Sans MS"/>
              </a:rPr>
              <a:t>besar waktu, </a:t>
            </a:r>
            <a:r>
              <a:rPr sz="2200" spc="-5" dirty="0">
                <a:latin typeface="Comic Sans MS"/>
                <a:cs typeface="Comic Sans MS"/>
              </a:rPr>
              <a:t>tidak ada </a:t>
            </a:r>
            <a:r>
              <a:rPr sz="2200" dirty="0">
                <a:latin typeface="Comic Sans MS"/>
                <a:cs typeface="Comic Sans MS"/>
              </a:rPr>
              <a:t>hubungan </a:t>
            </a:r>
            <a:r>
              <a:rPr sz="2200" spc="-10" dirty="0">
                <a:latin typeface="Comic Sans MS"/>
                <a:cs typeface="Comic Sans MS"/>
              </a:rPr>
              <a:t>terbuka  </a:t>
            </a:r>
            <a:r>
              <a:rPr sz="2200" spc="-5" dirty="0">
                <a:latin typeface="Comic Sans MS"/>
                <a:cs typeface="Comic Sans MS"/>
              </a:rPr>
              <a:t>antara </a:t>
            </a:r>
            <a:r>
              <a:rPr sz="2200" spc="-10" dirty="0">
                <a:latin typeface="Comic Sans MS"/>
                <a:cs typeface="Comic Sans MS"/>
              </a:rPr>
              <a:t>klien dan </a:t>
            </a:r>
            <a:r>
              <a:rPr sz="2200" dirty="0">
                <a:latin typeface="Comic Sans MS"/>
                <a:cs typeface="Comic Sans MS"/>
              </a:rPr>
              <a:t>server. </a:t>
            </a:r>
            <a:r>
              <a:rPr sz="2200" spc="-5" dirty="0">
                <a:latin typeface="Comic Sans MS"/>
                <a:cs typeface="Comic Sans MS"/>
              </a:rPr>
              <a:t>Hanya selama permintaan </a:t>
            </a:r>
            <a:r>
              <a:rPr sz="2200" dirty="0">
                <a:latin typeface="Comic Sans MS"/>
                <a:cs typeface="Comic Sans MS"/>
              </a:rPr>
              <a:t>halaman </a:t>
            </a:r>
            <a:r>
              <a:rPr sz="2200" spc="-5" dirty="0">
                <a:latin typeface="Comic Sans MS"/>
                <a:cs typeface="Comic Sans MS"/>
              </a:rPr>
              <a:t>yang </a:t>
            </a:r>
            <a:r>
              <a:rPr sz="2200" spc="-10" dirty="0">
                <a:latin typeface="Comic Sans MS"/>
                <a:cs typeface="Comic Sans MS"/>
              </a:rPr>
              <a:t>klien  mengirim </a:t>
            </a:r>
            <a:r>
              <a:rPr sz="2200" spc="-5" dirty="0">
                <a:latin typeface="Comic Sans MS"/>
                <a:cs typeface="Comic Sans MS"/>
              </a:rPr>
              <a:t>informasi dan permintaan ke</a:t>
            </a:r>
            <a:r>
              <a:rPr sz="2200" spc="9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server.</a:t>
            </a:r>
            <a:endParaRPr sz="2200">
              <a:latin typeface="Comic Sans MS"/>
              <a:cs typeface="Comic Sans MS"/>
            </a:endParaRPr>
          </a:p>
          <a:p>
            <a:pPr marL="355600" marR="635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10" dirty="0">
                <a:latin typeface="Comic Sans MS"/>
                <a:cs typeface="Comic Sans MS"/>
              </a:rPr>
              <a:t>Ini </a:t>
            </a:r>
            <a:r>
              <a:rPr sz="2200" spc="-5" dirty="0">
                <a:latin typeface="Comic Sans MS"/>
                <a:cs typeface="Comic Sans MS"/>
              </a:rPr>
              <a:t>berarti bahwa </a:t>
            </a:r>
            <a:r>
              <a:rPr sz="2200" spc="-10" dirty="0">
                <a:latin typeface="Comic Sans MS"/>
                <a:cs typeface="Comic Sans MS"/>
              </a:rPr>
              <a:t>klien-side </a:t>
            </a:r>
            <a:r>
              <a:rPr sz="2200" spc="-5" dirty="0">
                <a:latin typeface="Comic Sans MS"/>
                <a:cs typeface="Comic Sans MS"/>
              </a:rPr>
              <a:t>scripting, kontrol ActiveX, </a:t>
            </a:r>
            <a:r>
              <a:rPr sz="2200" spc="-10" dirty="0">
                <a:latin typeface="Comic Sans MS"/>
                <a:cs typeface="Comic Sans MS"/>
              </a:rPr>
              <a:t>dan </a:t>
            </a:r>
            <a:r>
              <a:rPr sz="2200" spc="-5" dirty="0">
                <a:latin typeface="Comic Sans MS"/>
                <a:cs typeface="Comic Sans MS"/>
              </a:rPr>
              <a:t>Java applet  </a:t>
            </a:r>
            <a:r>
              <a:rPr sz="2200" spc="-10" dirty="0">
                <a:latin typeface="Comic Sans MS"/>
                <a:cs typeface="Comic Sans MS"/>
              </a:rPr>
              <a:t>terbatas berinteraksi dengan </a:t>
            </a:r>
            <a:r>
              <a:rPr sz="2200" spc="-5" dirty="0">
                <a:latin typeface="Comic Sans MS"/>
                <a:cs typeface="Comic Sans MS"/>
              </a:rPr>
              <a:t>objek hanya pada</a:t>
            </a:r>
            <a:r>
              <a:rPr sz="2200" spc="114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klien.</a:t>
            </a:r>
            <a:endParaRPr sz="2200">
              <a:latin typeface="Comic Sans MS"/>
              <a:cs typeface="Comic Sans MS"/>
            </a:endParaRPr>
          </a:p>
          <a:p>
            <a:pPr marL="355600" marR="8255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Menggunakan kemampuan browser tertentu, seperti Java applet atau  </a:t>
            </a:r>
            <a:r>
              <a:rPr sz="2200" spc="-10" dirty="0">
                <a:latin typeface="Comic Sans MS"/>
                <a:cs typeface="Comic Sans MS"/>
              </a:rPr>
              <a:t>kontrol ActiveX, </a:t>
            </a:r>
            <a:r>
              <a:rPr sz="2200" spc="-5" dirty="0">
                <a:latin typeface="Comic Sans MS"/>
                <a:cs typeface="Comic Sans MS"/>
              </a:rPr>
              <a:t>untuk </a:t>
            </a:r>
            <a:r>
              <a:rPr sz="2200" spc="-10" dirty="0">
                <a:latin typeface="Comic Sans MS"/>
                <a:cs typeface="Comic Sans MS"/>
              </a:rPr>
              <a:t>mengeksekusi </a:t>
            </a:r>
            <a:r>
              <a:rPr sz="2200" spc="-5" dirty="0">
                <a:latin typeface="Comic Sans MS"/>
                <a:cs typeface="Comic Sans MS"/>
              </a:rPr>
              <a:t>logika </a:t>
            </a:r>
            <a:r>
              <a:rPr sz="2200" spc="-10" dirty="0">
                <a:latin typeface="Comic Sans MS"/>
                <a:cs typeface="Comic Sans MS"/>
              </a:rPr>
              <a:t>bisnis </a:t>
            </a:r>
            <a:r>
              <a:rPr sz="2200" spc="-5" dirty="0">
                <a:latin typeface="Comic Sans MS"/>
                <a:cs typeface="Comic Sans MS"/>
              </a:rPr>
              <a:t>pada</a:t>
            </a:r>
            <a:r>
              <a:rPr sz="2200" spc="20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klien.</a:t>
            </a:r>
            <a:endParaRPr sz="2200">
              <a:latin typeface="Comic Sans MS"/>
              <a:cs typeface="Comic Sans MS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Komponen-komponen utama </a:t>
            </a:r>
            <a:r>
              <a:rPr sz="2200" spc="-10" dirty="0">
                <a:latin typeface="Comic Sans MS"/>
                <a:cs typeface="Comic Sans MS"/>
              </a:rPr>
              <a:t>dalam </a:t>
            </a:r>
            <a:r>
              <a:rPr sz="2200" spc="-5" dirty="0">
                <a:latin typeface="Comic Sans MS"/>
                <a:cs typeface="Comic Sans MS"/>
              </a:rPr>
              <a:t>arsitektur </a:t>
            </a:r>
            <a:r>
              <a:rPr sz="2200" spc="-10" dirty="0">
                <a:latin typeface="Comic Sans MS"/>
                <a:cs typeface="Comic Sans MS"/>
              </a:rPr>
              <a:t>thick web </a:t>
            </a:r>
            <a:r>
              <a:rPr sz="2200" spc="-5" dirty="0">
                <a:latin typeface="Comic Sans MS"/>
                <a:cs typeface="Comic Sans MS"/>
              </a:rPr>
              <a:t>client adalah sama  seperti </a:t>
            </a:r>
            <a:r>
              <a:rPr sz="2200" dirty="0">
                <a:latin typeface="Comic Sans MS"/>
                <a:cs typeface="Comic Sans MS"/>
              </a:rPr>
              <a:t>yang </a:t>
            </a:r>
            <a:r>
              <a:rPr sz="2200" spc="-10" dirty="0">
                <a:latin typeface="Comic Sans MS"/>
                <a:cs typeface="Comic Sans MS"/>
              </a:rPr>
              <a:t>di web thin </a:t>
            </a:r>
            <a:r>
              <a:rPr sz="2200" spc="-5" dirty="0">
                <a:latin typeface="Comic Sans MS"/>
                <a:cs typeface="Comic Sans MS"/>
              </a:rPr>
              <a:t>client, </a:t>
            </a:r>
            <a:r>
              <a:rPr sz="2200" spc="-10" dirty="0">
                <a:latin typeface="Comic Sans MS"/>
                <a:cs typeface="Comic Sans MS"/>
              </a:rPr>
              <a:t>dengan </a:t>
            </a:r>
            <a:r>
              <a:rPr sz="2200" spc="-5" dirty="0">
                <a:latin typeface="Comic Sans MS"/>
                <a:cs typeface="Comic Sans MS"/>
              </a:rPr>
              <a:t>penambahan script, applet, </a:t>
            </a:r>
            <a:r>
              <a:rPr sz="2200" spc="-10" dirty="0">
                <a:latin typeface="Comic Sans MS"/>
                <a:cs typeface="Comic Sans MS"/>
              </a:rPr>
              <a:t>dan  </a:t>
            </a:r>
            <a:r>
              <a:rPr sz="2200" spc="-5" dirty="0">
                <a:latin typeface="Comic Sans MS"/>
                <a:cs typeface="Comic Sans MS"/>
              </a:rPr>
              <a:t>Document Object Model (DOM) antarmuka yang </a:t>
            </a:r>
            <a:r>
              <a:rPr sz="2200" spc="-10" dirty="0">
                <a:latin typeface="Comic Sans MS"/>
                <a:cs typeface="Comic Sans MS"/>
              </a:rPr>
              <a:t>didukung </a:t>
            </a:r>
            <a:r>
              <a:rPr sz="2200" spc="-5" dirty="0">
                <a:latin typeface="Comic Sans MS"/>
                <a:cs typeface="Comic Sans MS"/>
              </a:rPr>
              <a:t>oleh browser  </a:t>
            </a:r>
            <a:r>
              <a:rPr sz="2200" spc="-10" dirty="0">
                <a:latin typeface="Comic Sans MS"/>
                <a:cs typeface="Comic Sans MS"/>
              </a:rPr>
              <a:t>klien.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133600"/>
            <a:ext cx="9692640" cy="437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6152515" cy="125285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2075">
              <a:lnSpc>
                <a:spcPts val="4120"/>
              </a:lnSpc>
              <a:spcBef>
                <a:spcPts val="170"/>
              </a:spcBef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Principal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participants</a:t>
            </a:r>
            <a:endParaRPr sz="3600">
              <a:latin typeface="Calibri"/>
              <a:cs typeface="Calibri"/>
            </a:endParaRPr>
          </a:p>
          <a:p>
            <a:pPr marL="92075">
              <a:lnSpc>
                <a:spcPts val="4120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in thick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client</a:t>
            </a:r>
            <a:r>
              <a:rPr sz="3600" b="1" spc="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architecture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2215" y="621791"/>
            <a:ext cx="6694932" cy="6039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1399032"/>
            <a:ext cx="2536190" cy="257746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271145" rIns="0" bIns="0" rtlCol="0">
            <a:spAutoFit/>
          </a:bodyPr>
          <a:lstStyle/>
          <a:p>
            <a:pPr marL="132715" marR="106680">
              <a:lnSpc>
                <a:spcPct val="90300"/>
              </a:lnSpc>
              <a:spcBef>
                <a:spcPts val="2135"/>
              </a:spcBef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Basic</a:t>
            </a:r>
            <a:r>
              <a:rPr sz="3600" b="1" spc="-9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applet 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and script 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execution 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scenario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06019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Thick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Client</a:t>
            </a:r>
            <a:r>
              <a:rPr sz="3600" b="1" spc="2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(4)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1072" y="1506071"/>
            <a:ext cx="9258935" cy="455358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200" b="1" spc="-5" dirty="0">
                <a:latin typeface="Comic Sans MS"/>
                <a:cs typeface="Comic Sans MS"/>
              </a:rPr>
              <a:t>Sudut Pandang</a:t>
            </a:r>
            <a:r>
              <a:rPr sz="2200" b="1" spc="15" dirty="0">
                <a:latin typeface="Comic Sans MS"/>
                <a:cs typeface="Comic Sans MS"/>
              </a:rPr>
              <a:t> </a:t>
            </a:r>
            <a:r>
              <a:rPr sz="2200" b="1" spc="-10" dirty="0">
                <a:latin typeface="Comic Sans MS"/>
                <a:cs typeface="Comic Sans MS"/>
              </a:rPr>
              <a:t>Realisasi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Hampir identik </a:t>
            </a:r>
            <a:r>
              <a:rPr sz="2200" spc="-10" dirty="0">
                <a:latin typeface="Comic Sans MS"/>
                <a:cs typeface="Comic Sans MS"/>
              </a:rPr>
              <a:t>dengan </a:t>
            </a:r>
            <a:r>
              <a:rPr sz="2200" spc="-5" dirty="0">
                <a:latin typeface="Comic Sans MS"/>
                <a:cs typeface="Comic Sans MS"/>
              </a:rPr>
              <a:t>yang ada pada </a:t>
            </a:r>
            <a:r>
              <a:rPr sz="2200" spc="-10" dirty="0">
                <a:latin typeface="Comic Sans MS"/>
                <a:cs typeface="Comic Sans MS"/>
              </a:rPr>
              <a:t>thin Web</a:t>
            </a:r>
            <a:r>
              <a:rPr sz="2200" spc="9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client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Architectural’s</a:t>
            </a:r>
            <a:r>
              <a:rPr sz="2200" spc="4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node: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0" dirty="0">
                <a:latin typeface="Comic Sans MS"/>
                <a:cs typeface="Comic Sans MS"/>
              </a:rPr>
              <a:t>Client,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0" dirty="0">
                <a:latin typeface="Comic Sans MS"/>
                <a:cs typeface="Comic Sans MS"/>
              </a:rPr>
              <a:t>Network,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0" dirty="0">
                <a:latin typeface="Comic Sans MS"/>
                <a:cs typeface="Comic Sans MS"/>
              </a:rPr>
              <a:t>Web</a:t>
            </a:r>
            <a:r>
              <a:rPr sz="2200" spc="-5" dirty="0">
                <a:latin typeface="Comic Sans MS"/>
                <a:cs typeface="Comic Sans MS"/>
              </a:rPr>
              <a:t> server,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Comic Sans MS"/>
                <a:cs typeface="Comic Sans MS"/>
              </a:rPr>
              <a:t>Application server,</a:t>
            </a:r>
            <a:r>
              <a:rPr sz="2200" spc="4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and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Comic Sans MS"/>
                <a:cs typeface="Comic Sans MS"/>
              </a:rPr>
              <a:t>Database server.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Satu-satunya perbedaan: Node </a:t>
            </a:r>
            <a:r>
              <a:rPr sz="2200" spc="-10" dirty="0">
                <a:latin typeface="Comic Sans MS"/>
                <a:cs typeface="Comic Sans MS"/>
              </a:rPr>
              <a:t>klien </a:t>
            </a:r>
            <a:r>
              <a:rPr sz="2200" spc="-5" dirty="0">
                <a:latin typeface="Comic Sans MS"/>
                <a:cs typeface="Comic Sans MS"/>
              </a:rPr>
              <a:t>bertanggung jawab untuk</a:t>
            </a:r>
            <a:r>
              <a:rPr sz="2200" spc="1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script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3972" y="6201867"/>
            <a:ext cx="47136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mic Sans MS"/>
                <a:cs typeface="Comic Sans MS"/>
              </a:rPr>
              <a:t>pengolahan dan mengeksekusi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applet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62261" y="6324701"/>
            <a:ext cx="17138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September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2008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17985" y="6324701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76300"/>
            <a:ext cx="6373495" cy="125476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92075" marR="72390">
              <a:lnSpc>
                <a:spcPts val="3920"/>
              </a:lnSpc>
              <a:spcBef>
                <a:spcPts val="670"/>
              </a:spcBef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Deployment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of simple thick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 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client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4691" y="2729483"/>
            <a:ext cx="10287000" cy="2558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06019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Thick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Client</a:t>
            </a:r>
            <a:r>
              <a:rPr sz="3600" b="1" spc="2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(5)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1072" y="1528394"/>
            <a:ext cx="10423525" cy="4585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b="1" spc="-5" dirty="0">
                <a:latin typeface="Comic Sans MS"/>
                <a:cs typeface="Comic Sans MS"/>
              </a:rPr>
              <a:t>Sudut pandang</a:t>
            </a:r>
            <a:r>
              <a:rPr sz="2200" b="1" spc="5" dirty="0">
                <a:latin typeface="Comic Sans MS"/>
                <a:cs typeface="Comic Sans MS"/>
              </a:rPr>
              <a:t> </a:t>
            </a:r>
            <a:r>
              <a:rPr sz="2200" b="1" spc="-10" dirty="0">
                <a:latin typeface="Comic Sans MS"/>
                <a:cs typeface="Comic Sans MS"/>
              </a:rPr>
              <a:t>Pengujian</a:t>
            </a:r>
            <a:endParaRPr sz="2200">
              <a:latin typeface="Comic Sans MS"/>
              <a:cs typeface="Comic Sans MS"/>
            </a:endParaRPr>
          </a:p>
          <a:p>
            <a:pPr marL="355600" marR="6350" indent="-342900">
              <a:lnSpc>
                <a:spcPts val="2380"/>
              </a:lnSpc>
              <a:spcBef>
                <a:spcPts val="165"/>
              </a:spcBef>
              <a:buFont typeface="Wingdings"/>
              <a:buChar char=""/>
              <a:tabLst>
                <a:tab pos="355600" algn="l"/>
                <a:tab pos="1815464" algn="l"/>
                <a:tab pos="2510155" algn="l"/>
                <a:tab pos="3738879" algn="l"/>
                <a:tab pos="4986020" algn="l"/>
                <a:tab pos="5886450" algn="l"/>
                <a:tab pos="6849745" algn="l"/>
                <a:tab pos="8385809" algn="l"/>
                <a:tab pos="9835515" algn="l"/>
              </a:tabLst>
            </a:pPr>
            <a:r>
              <a:rPr sz="2200" spc="-5" dirty="0">
                <a:latin typeface="Comic Sans MS"/>
                <a:cs typeface="Comic Sans MS"/>
              </a:rPr>
              <a:t>P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ngujia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j</a:t>
            </a:r>
            <a:r>
              <a:rPr sz="2200" spc="-5" dirty="0">
                <a:latin typeface="Comic Sans MS"/>
                <a:cs typeface="Comic Sans MS"/>
              </a:rPr>
              <a:t>aminan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kualita</a:t>
            </a:r>
            <a:r>
              <a:rPr sz="2200" spc="-5" dirty="0">
                <a:latin typeface="Comic Sans MS"/>
                <a:cs typeface="Comic Sans MS"/>
              </a:rPr>
              <a:t>s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perlu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u</a:t>
            </a:r>
            <a:r>
              <a:rPr sz="2200" spc="5" dirty="0">
                <a:latin typeface="Comic Sans MS"/>
                <a:cs typeface="Comic Sans MS"/>
              </a:rPr>
              <a:t>n</a:t>
            </a:r>
            <a:r>
              <a:rPr sz="2200" spc="-10" dirty="0">
                <a:latin typeface="Comic Sans MS"/>
                <a:cs typeface="Comic Sans MS"/>
              </a:rPr>
              <a:t>tu</a:t>
            </a:r>
            <a:r>
              <a:rPr sz="2200" spc="-5" dirty="0">
                <a:latin typeface="Comic Sans MS"/>
                <a:cs typeface="Comic Sans MS"/>
              </a:rPr>
              <a:t>k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meng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ta</a:t>
            </a:r>
            <a:r>
              <a:rPr sz="2200" spc="-5" dirty="0">
                <a:latin typeface="Comic Sans MS"/>
                <a:cs typeface="Comic Sans MS"/>
              </a:rPr>
              <a:t>si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be</a:t>
            </a:r>
            <a:r>
              <a:rPr sz="2200" dirty="0">
                <a:latin typeface="Comic Sans MS"/>
                <a:cs typeface="Comic Sans MS"/>
              </a:rPr>
              <a:t>b</a:t>
            </a:r>
            <a:r>
              <a:rPr sz="2200" spc="-5" dirty="0">
                <a:latin typeface="Comic Sans MS"/>
                <a:cs typeface="Comic Sans MS"/>
              </a:rPr>
              <a:t>erapa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area  tambahan: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ts val="220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Comic Sans MS"/>
                <a:cs typeface="Comic Sans MS"/>
              </a:rPr>
              <a:t>Variasi </a:t>
            </a:r>
            <a:r>
              <a:rPr sz="2200" spc="-10" dirty="0">
                <a:latin typeface="Comic Sans MS"/>
                <a:cs typeface="Comic Sans MS"/>
              </a:rPr>
              <a:t>dalam mesin vendor</a:t>
            </a:r>
            <a:r>
              <a:rPr sz="2200" spc="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'scripting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ts val="237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0" dirty="0">
                <a:latin typeface="Comic Sans MS"/>
                <a:cs typeface="Comic Sans MS"/>
              </a:rPr>
              <a:t>Akses </a:t>
            </a:r>
            <a:r>
              <a:rPr sz="2200" spc="-5" dirty="0">
                <a:latin typeface="Comic Sans MS"/>
                <a:cs typeface="Comic Sans MS"/>
              </a:rPr>
              <a:t>untuk mendukung </a:t>
            </a:r>
            <a:r>
              <a:rPr sz="2200" spc="-10" dirty="0">
                <a:latin typeface="Comic Sans MS"/>
                <a:cs typeface="Comic Sans MS"/>
              </a:rPr>
              <a:t>kelas </a:t>
            </a:r>
            <a:r>
              <a:rPr sz="2200" spc="-5" dirty="0">
                <a:latin typeface="Comic Sans MS"/>
                <a:cs typeface="Comic Sans MS"/>
              </a:rPr>
              <a:t>Java atau</a:t>
            </a:r>
            <a:r>
              <a:rPr sz="2200" spc="14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libraries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ts val="237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0" dirty="0">
                <a:latin typeface="Comic Sans MS"/>
                <a:cs typeface="Comic Sans MS"/>
              </a:rPr>
              <a:t>Jaringan </a:t>
            </a:r>
            <a:r>
              <a:rPr sz="2200" spc="-5" dirty="0">
                <a:latin typeface="Comic Sans MS"/>
                <a:cs typeface="Comic Sans MS"/>
              </a:rPr>
              <a:t>latency </a:t>
            </a:r>
            <a:r>
              <a:rPr sz="2200" spc="-10" dirty="0">
                <a:latin typeface="Comic Sans MS"/>
                <a:cs typeface="Comic Sans MS"/>
              </a:rPr>
              <a:t>dan dampaknya </a:t>
            </a:r>
            <a:r>
              <a:rPr sz="2200" spc="-5" dirty="0">
                <a:latin typeface="Comic Sans MS"/>
                <a:cs typeface="Comic Sans MS"/>
              </a:rPr>
              <a:t>pada pengolahan naskah</a:t>
            </a:r>
            <a:r>
              <a:rPr sz="2200" spc="16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multithreaded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ts val="238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Comic Sans MS"/>
                <a:cs typeface="Comic Sans MS"/>
              </a:rPr>
              <a:t>Pemeriksaan</a:t>
            </a:r>
            <a:r>
              <a:rPr sz="2200" spc="1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114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cermat</a:t>
            </a:r>
            <a:r>
              <a:rPr sz="2200" spc="114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dari</a:t>
            </a:r>
            <a:r>
              <a:rPr sz="2200" spc="1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situasi</a:t>
            </a:r>
            <a:r>
              <a:rPr sz="2200" spc="1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kesalahan,</a:t>
            </a:r>
            <a:r>
              <a:rPr sz="2200" spc="1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atau</a:t>
            </a:r>
            <a:r>
              <a:rPr sz="2200" spc="1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hilangnya</a:t>
            </a:r>
            <a:r>
              <a:rPr sz="2200" spc="12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komponen</a:t>
            </a:r>
            <a:endParaRPr sz="2200">
              <a:latin typeface="Comic Sans MS"/>
              <a:cs typeface="Comic Sans MS"/>
            </a:endParaRPr>
          </a:p>
          <a:p>
            <a:pPr marL="812800">
              <a:lnSpc>
                <a:spcPts val="2380"/>
              </a:lnSpc>
            </a:pPr>
            <a:r>
              <a:rPr sz="2200" spc="-5" dirty="0">
                <a:latin typeface="Comic Sans MS"/>
                <a:cs typeface="Comic Sans MS"/>
              </a:rPr>
              <a:t>applet</a:t>
            </a:r>
            <a:endParaRPr sz="2200">
              <a:latin typeface="Comic Sans MS"/>
              <a:cs typeface="Comic Sans MS"/>
            </a:endParaRPr>
          </a:p>
          <a:p>
            <a:pPr marL="355600" marR="6985" indent="-342900" algn="just">
              <a:lnSpc>
                <a:spcPts val="2380"/>
              </a:lnSpc>
              <a:spcBef>
                <a:spcPts val="16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Salah satu situasi yang pengembang sering mengabaikan perilaku sistem  </a:t>
            </a:r>
            <a:r>
              <a:rPr sz="2200" spc="-10" dirty="0">
                <a:latin typeface="Comic Sans MS"/>
                <a:cs typeface="Comic Sans MS"/>
              </a:rPr>
              <a:t>ketika </a:t>
            </a:r>
            <a:r>
              <a:rPr sz="2200" spc="-5" dirty="0">
                <a:latin typeface="Comic Sans MS"/>
                <a:cs typeface="Comic Sans MS"/>
              </a:rPr>
              <a:t>sumber </a:t>
            </a:r>
            <a:r>
              <a:rPr sz="2200" spc="-10" dirty="0">
                <a:latin typeface="Comic Sans MS"/>
                <a:cs typeface="Comic Sans MS"/>
              </a:rPr>
              <a:t>daya </a:t>
            </a:r>
            <a:r>
              <a:rPr sz="2200" spc="-5" dirty="0">
                <a:latin typeface="Comic Sans MS"/>
                <a:cs typeface="Comic Sans MS"/>
              </a:rPr>
              <a:t>tertentu, seperti </a:t>
            </a:r>
            <a:r>
              <a:rPr sz="2200" spc="-10" dirty="0">
                <a:latin typeface="Comic Sans MS"/>
                <a:cs typeface="Comic Sans MS"/>
              </a:rPr>
              <a:t>frame </a:t>
            </a:r>
            <a:r>
              <a:rPr sz="2200" spc="-5" dirty="0">
                <a:latin typeface="Comic Sans MS"/>
                <a:cs typeface="Comic Sans MS"/>
              </a:rPr>
              <a:t>atau applet terpisah, </a:t>
            </a:r>
            <a:r>
              <a:rPr sz="2200" spc="-10" dirty="0">
                <a:latin typeface="Comic Sans MS"/>
                <a:cs typeface="Comic Sans MS"/>
              </a:rPr>
              <a:t>tidak </a:t>
            </a:r>
            <a:r>
              <a:rPr sz="2200" spc="-5" dirty="0">
                <a:latin typeface="Comic Sans MS"/>
                <a:cs typeface="Comic Sans MS"/>
              </a:rPr>
              <a:t>di-  load </a:t>
            </a:r>
            <a:r>
              <a:rPr sz="2200" spc="-10" dirty="0">
                <a:latin typeface="Comic Sans MS"/>
                <a:cs typeface="Comic Sans MS"/>
              </a:rPr>
              <a:t>dengan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benar</a:t>
            </a:r>
            <a:endParaRPr sz="2200">
              <a:latin typeface="Comic Sans MS"/>
              <a:cs typeface="Comic Sans MS"/>
            </a:endParaRPr>
          </a:p>
          <a:p>
            <a:pPr marL="812800" lvl="1" indent="-342900" algn="just">
              <a:lnSpc>
                <a:spcPts val="2200"/>
              </a:lnSpc>
              <a:buFont typeface="Arial"/>
              <a:buChar char="•"/>
              <a:tabLst>
                <a:tab pos="812800" algn="l"/>
              </a:tabLst>
            </a:pPr>
            <a:r>
              <a:rPr sz="2200" spc="-5" dirty="0">
                <a:latin typeface="Comic Sans MS"/>
                <a:cs typeface="Comic Sans MS"/>
              </a:rPr>
              <a:t>Hal</a:t>
            </a:r>
            <a:r>
              <a:rPr sz="2200" spc="3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ini</a:t>
            </a:r>
            <a:r>
              <a:rPr sz="2200" spc="31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terjadi</a:t>
            </a:r>
            <a:r>
              <a:rPr sz="2200" spc="32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cukup</a:t>
            </a:r>
            <a:r>
              <a:rPr sz="2200" spc="3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sering</a:t>
            </a:r>
            <a:r>
              <a:rPr sz="2200" spc="3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dalam</a:t>
            </a:r>
            <a:r>
              <a:rPr sz="2200" spc="3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aplikasi</a:t>
            </a:r>
            <a:r>
              <a:rPr sz="2200" spc="3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30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beroperasi</a:t>
            </a:r>
            <a:r>
              <a:rPr sz="2200" spc="34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melalui</a:t>
            </a:r>
            <a:endParaRPr sz="2200">
              <a:latin typeface="Comic Sans MS"/>
              <a:cs typeface="Comic Sans MS"/>
            </a:endParaRPr>
          </a:p>
          <a:p>
            <a:pPr marL="812800">
              <a:lnSpc>
                <a:spcPts val="2375"/>
              </a:lnSpc>
            </a:pPr>
            <a:r>
              <a:rPr sz="2200" spc="-10" dirty="0">
                <a:latin typeface="Comic Sans MS"/>
                <a:cs typeface="Comic Sans MS"/>
              </a:rPr>
              <a:t>Internet</a:t>
            </a:r>
            <a:endParaRPr sz="2200">
              <a:latin typeface="Comic Sans MS"/>
              <a:cs typeface="Comic Sans MS"/>
            </a:endParaRPr>
          </a:p>
          <a:p>
            <a:pPr marL="812800" marR="6985" lvl="1" indent="-342900">
              <a:lnSpc>
                <a:spcPts val="2380"/>
              </a:lnSpc>
              <a:spcBef>
                <a:spcPts val="16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Comic Sans MS"/>
                <a:cs typeface="Comic Sans MS"/>
              </a:rPr>
              <a:t>Tim pengujian perlu memastikan bahwa sistem </a:t>
            </a:r>
            <a:r>
              <a:rPr sz="2200" spc="-10" dirty="0">
                <a:latin typeface="Comic Sans MS"/>
                <a:cs typeface="Comic Sans MS"/>
              </a:rPr>
              <a:t>berperilaku </a:t>
            </a:r>
            <a:r>
              <a:rPr sz="2200" spc="-5" dirty="0">
                <a:latin typeface="Comic Sans MS"/>
                <a:cs typeface="Comic Sans MS"/>
              </a:rPr>
              <a:t>anggun ketika  applet </a:t>
            </a:r>
            <a:r>
              <a:rPr sz="2200" spc="-10" dirty="0">
                <a:latin typeface="Comic Sans MS"/>
                <a:cs typeface="Comic Sans MS"/>
              </a:rPr>
              <a:t>tidak </a:t>
            </a:r>
            <a:r>
              <a:rPr sz="2200" spc="-5" dirty="0">
                <a:latin typeface="Comic Sans MS"/>
                <a:cs typeface="Comic Sans MS"/>
              </a:rPr>
              <a:t>memuat </a:t>
            </a:r>
            <a:r>
              <a:rPr sz="2200" spc="-10" dirty="0">
                <a:latin typeface="Comic Sans MS"/>
                <a:cs typeface="Comic Sans MS"/>
              </a:rPr>
              <a:t>dalam</a:t>
            </a:r>
            <a:r>
              <a:rPr sz="2200" spc="7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waktu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78638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Delivery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1072" y="1499061"/>
            <a:ext cx="10423525" cy="277050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Font typeface="Wingdings"/>
              <a:buChar char=""/>
              <a:tabLst>
                <a:tab pos="355600" algn="l"/>
                <a:tab pos="1167765" algn="l"/>
                <a:tab pos="2694940" algn="l"/>
                <a:tab pos="4145915" algn="l"/>
                <a:tab pos="5345430" algn="l"/>
                <a:tab pos="7012940" algn="l"/>
                <a:tab pos="8680450" algn="l"/>
                <a:tab pos="9613265" algn="l"/>
              </a:tabLst>
            </a:pPr>
            <a:r>
              <a:rPr sz="2400" dirty="0">
                <a:latin typeface="Comic Sans MS"/>
                <a:cs typeface="Comic Sans MS"/>
              </a:rPr>
              <a:t>Web	</a:t>
            </a:r>
            <a:r>
              <a:rPr sz="2400" spc="-5" dirty="0">
                <a:latin typeface="Comic Sans MS"/>
                <a:cs typeface="Comic Sans MS"/>
              </a:rPr>
              <a:t>digunakan	</a:t>
            </a:r>
            <a:r>
              <a:rPr sz="2400" spc="-10" dirty="0">
                <a:latin typeface="Comic Sans MS"/>
                <a:cs typeface="Comic Sans MS"/>
              </a:rPr>
              <a:t>terutama	</a:t>
            </a:r>
            <a:r>
              <a:rPr sz="2400" spc="-5" dirty="0">
                <a:latin typeface="Comic Sans MS"/>
                <a:cs typeface="Comic Sans MS"/>
              </a:rPr>
              <a:t>sebagai	mekanisme	pengiriman	</a:t>
            </a:r>
            <a:r>
              <a:rPr sz="2400" dirty="0">
                <a:latin typeface="Comic Sans MS"/>
                <a:cs typeface="Comic Sans MS"/>
              </a:rPr>
              <a:t>untuk	</a:t>
            </a:r>
            <a:r>
              <a:rPr sz="2400" spc="-5" dirty="0">
                <a:latin typeface="Comic Sans MS"/>
                <a:cs typeface="Comic Sans MS"/>
              </a:rPr>
              <a:t>objek</a:t>
            </a:r>
            <a:endParaRPr sz="24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omic Sans MS"/>
                <a:cs typeface="Comic Sans MS"/>
              </a:rPr>
              <a:t>klien/ </a:t>
            </a:r>
            <a:r>
              <a:rPr sz="2400" dirty="0">
                <a:latin typeface="Comic Sans MS"/>
                <a:cs typeface="Comic Sans MS"/>
              </a:rPr>
              <a:t>server </a:t>
            </a:r>
            <a:r>
              <a:rPr sz="2400" spc="-5" dirty="0">
                <a:latin typeface="Comic Sans MS"/>
                <a:cs typeface="Comic Sans MS"/>
              </a:rPr>
              <a:t>sistem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didistribusikan.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5600" algn="l"/>
                <a:tab pos="1120140" algn="l"/>
                <a:tab pos="1884045" algn="l"/>
                <a:tab pos="2828925" algn="l"/>
                <a:tab pos="4206875" algn="l"/>
                <a:tab pos="5049520" algn="l"/>
                <a:tab pos="6249035" algn="l"/>
                <a:tab pos="7313295" algn="l"/>
                <a:tab pos="8134350" algn="l"/>
                <a:tab pos="9490075" algn="l"/>
              </a:tabLst>
            </a:pPr>
            <a:r>
              <a:rPr sz="2400" dirty="0">
                <a:latin typeface="Comic Sans MS"/>
                <a:cs typeface="Comic Sans MS"/>
              </a:rPr>
              <a:t>D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r</a:t>
            </a:r>
            <a:r>
              <a:rPr sz="2400" dirty="0">
                <a:latin typeface="Comic Sans MS"/>
                <a:cs typeface="Comic Sans MS"/>
              </a:rPr>
              <a:t>i	s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u	su</a:t>
            </a:r>
            <a:r>
              <a:rPr sz="2400" spc="-10" dirty="0">
                <a:latin typeface="Comic Sans MS"/>
                <a:cs typeface="Comic Sans MS"/>
              </a:rPr>
              <a:t>d</a:t>
            </a:r>
            <a:r>
              <a:rPr sz="2400" dirty="0">
                <a:latin typeface="Comic Sans MS"/>
                <a:cs typeface="Comic Sans MS"/>
              </a:rPr>
              <a:t>ut	pa</a:t>
            </a:r>
            <a:r>
              <a:rPr sz="2400" spc="10" dirty="0">
                <a:latin typeface="Comic Sans MS"/>
                <a:cs typeface="Comic Sans MS"/>
              </a:rPr>
              <a:t>n</a:t>
            </a:r>
            <a:r>
              <a:rPr sz="2400" spc="-5" dirty="0">
                <a:latin typeface="Comic Sans MS"/>
                <a:cs typeface="Comic Sans MS"/>
              </a:rPr>
              <a:t>d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spc="5" dirty="0">
                <a:latin typeface="Comic Sans MS"/>
                <a:cs typeface="Comic Sans MS"/>
              </a:rPr>
              <a:t>g</a:t>
            </a:r>
            <a:r>
              <a:rPr sz="2400" dirty="0">
                <a:latin typeface="Comic Sans MS"/>
                <a:cs typeface="Comic Sans MS"/>
              </a:rPr>
              <a:t>,	</a:t>
            </a:r>
            <a:r>
              <a:rPr sz="2400" spc="-5" dirty="0">
                <a:latin typeface="Comic Sans MS"/>
                <a:cs typeface="Comic Sans MS"/>
              </a:rPr>
              <a:t>j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ni</a:t>
            </a:r>
            <a:r>
              <a:rPr sz="2400" dirty="0">
                <a:latin typeface="Comic Sans MS"/>
                <a:cs typeface="Comic Sans MS"/>
              </a:rPr>
              <a:t>s	aplik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si	a</a:t>
            </a:r>
            <a:r>
              <a:rPr sz="2400" spc="-10" dirty="0">
                <a:latin typeface="Comic Sans MS"/>
                <a:cs typeface="Comic Sans MS"/>
              </a:rPr>
              <a:t>d</a:t>
            </a:r>
            <a:r>
              <a:rPr sz="2400" dirty="0">
                <a:latin typeface="Comic Sans MS"/>
                <a:cs typeface="Comic Sans MS"/>
              </a:rPr>
              <a:t>al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h	</a:t>
            </a:r>
            <a:r>
              <a:rPr sz="2400" spc="-5" dirty="0">
                <a:latin typeface="Comic Sans MS"/>
                <a:cs typeface="Comic Sans MS"/>
              </a:rPr>
              <a:t>kl</a:t>
            </a:r>
            <a:r>
              <a:rPr sz="2400" spc="10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en	aplik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-10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/	s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rv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r</a:t>
            </a:r>
            <a:endParaRPr sz="2400">
              <a:latin typeface="Comic Sans MS"/>
              <a:cs typeface="Comic Sans MS"/>
            </a:endParaRPr>
          </a:p>
          <a:p>
            <a:pPr marL="355600" marR="8890">
              <a:lnSpc>
                <a:spcPct val="150000"/>
              </a:lnSpc>
              <a:spcBef>
                <a:spcPts val="5"/>
              </a:spcBef>
              <a:tabLst>
                <a:tab pos="2312035" algn="l"/>
                <a:tab pos="3246755" algn="l"/>
                <a:tab pos="4023995" algn="l"/>
                <a:tab pos="5162550" algn="l"/>
                <a:tab pos="6089015" algn="l"/>
                <a:tab pos="8044815" algn="l"/>
                <a:tab pos="8850630" algn="l"/>
                <a:tab pos="9911715" algn="l"/>
              </a:tabLst>
            </a:pPr>
            <a:r>
              <a:rPr sz="2400" spc="-5" dirty="0">
                <a:latin typeface="Comic Sans MS"/>
                <a:cs typeface="Comic Sans MS"/>
              </a:rPr>
              <a:t>terdi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tri</a:t>
            </a:r>
            <a:r>
              <a:rPr sz="2400" spc="-15" dirty="0">
                <a:latin typeface="Comic Sans MS"/>
                <a:cs typeface="Comic Sans MS"/>
              </a:rPr>
              <a:t>b</a:t>
            </a:r>
            <a:r>
              <a:rPr sz="2400" dirty="0">
                <a:latin typeface="Comic Sans MS"/>
                <a:cs typeface="Comic Sans MS"/>
              </a:rPr>
              <a:t>usi	objek	y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	</a:t>
            </a:r>
            <a:r>
              <a:rPr sz="2400" spc="-5" dirty="0">
                <a:latin typeface="Comic Sans MS"/>
                <a:cs typeface="Comic Sans MS"/>
              </a:rPr>
              <a:t>te</a:t>
            </a:r>
            <a:r>
              <a:rPr sz="2400" spc="-15" dirty="0">
                <a:latin typeface="Comic Sans MS"/>
                <a:cs typeface="Comic Sans MS"/>
              </a:rPr>
              <a:t>r</a:t>
            </a:r>
            <a:r>
              <a:rPr sz="2400" spc="-5" dirty="0">
                <a:latin typeface="Comic Sans MS"/>
                <a:cs typeface="Comic Sans MS"/>
              </a:rPr>
              <a:t>j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d</a:t>
            </a:r>
            <a:r>
              <a:rPr sz="2400" dirty="0">
                <a:latin typeface="Comic Sans MS"/>
                <a:cs typeface="Comic Sans MS"/>
              </a:rPr>
              <a:t>i	untuk	meny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rt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15" dirty="0">
                <a:latin typeface="Comic Sans MS"/>
                <a:cs typeface="Comic Sans MS"/>
              </a:rPr>
              <a:t>k</a:t>
            </a:r>
            <a:r>
              <a:rPr sz="2400" dirty="0">
                <a:latin typeface="Comic Sans MS"/>
                <a:cs typeface="Comic Sans MS"/>
              </a:rPr>
              <a:t>an	Web	</a:t>
            </a:r>
            <a:r>
              <a:rPr sz="2400" spc="-20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er</a:t>
            </a:r>
            <a:r>
              <a:rPr sz="2400" spc="-10" dirty="0">
                <a:latin typeface="Comic Sans MS"/>
                <a:cs typeface="Comic Sans MS"/>
              </a:rPr>
              <a:t>v</a:t>
            </a:r>
            <a:r>
              <a:rPr sz="2400" dirty="0">
                <a:latin typeface="Comic Sans MS"/>
                <a:cs typeface="Comic Sans MS"/>
              </a:rPr>
              <a:t>er	</a:t>
            </a:r>
            <a:r>
              <a:rPr sz="2400" spc="-5" dirty="0">
                <a:latin typeface="Comic Sans MS"/>
                <a:cs typeface="Comic Sans MS"/>
              </a:rPr>
              <a:t>dan  browser klien sebagai </a:t>
            </a:r>
            <a:r>
              <a:rPr sz="2400" dirty="0">
                <a:latin typeface="Comic Sans MS"/>
                <a:cs typeface="Comic Sans MS"/>
              </a:rPr>
              <a:t>elemen </a:t>
            </a:r>
            <a:r>
              <a:rPr sz="2400" spc="-5" dirty="0">
                <a:latin typeface="Comic Sans MS"/>
                <a:cs typeface="Comic Sans MS"/>
              </a:rPr>
              <a:t>arsitektur yang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signifikan.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38201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Delivery</a:t>
            </a:r>
            <a:r>
              <a:rPr sz="3600" b="1" spc="1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(2)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1072" y="1506071"/>
            <a:ext cx="10421620" cy="455358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25"/>
              </a:spcBef>
            </a:pPr>
            <a:r>
              <a:rPr sz="2200" b="1" spc="-5" dirty="0">
                <a:latin typeface="Comic Sans MS"/>
                <a:cs typeface="Comic Sans MS"/>
              </a:rPr>
              <a:t>Sudut Pandang</a:t>
            </a:r>
            <a:r>
              <a:rPr sz="2200" b="1" spc="20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Persyaratan</a:t>
            </a:r>
            <a:endParaRPr sz="2200">
              <a:latin typeface="Comic Sans MS"/>
              <a:cs typeface="Comic Sans MS"/>
            </a:endParaRPr>
          </a:p>
          <a:p>
            <a:pPr marL="355600" marR="5080" indent="-342900" algn="just">
              <a:lnSpc>
                <a:spcPct val="15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HTTP </a:t>
            </a:r>
            <a:r>
              <a:rPr sz="2200" spc="-10" dirty="0">
                <a:latin typeface="Comic Sans MS"/>
                <a:cs typeface="Comic Sans MS"/>
              </a:rPr>
              <a:t>bisa </a:t>
            </a:r>
            <a:r>
              <a:rPr sz="2200" spc="-5" dirty="0">
                <a:latin typeface="Comic Sans MS"/>
                <a:cs typeface="Comic Sans MS"/>
              </a:rPr>
              <a:t>menjadi protokol yang sangat membatasi untuk aplikasi </a:t>
            </a:r>
            <a:r>
              <a:rPr sz="2200" dirty="0">
                <a:latin typeface="Comic Sans MS"/>
                <a:cs typeface="Comic Sans MS"/>
              </a:rPr>
              <a:t>yang </a:t>
            </a:r>
            <a:r>
              <a:rPr sz="2200" spc="-5" dirty="0">
                <a:latin typeface="Comic Sans MS"/>
                <a:cs typeface="Comic Sans MS"/>
              </a:rPr>
              <a:t>paling  canggih. </a:t>
            </a:r>
            <a:r>
              <a:rPr sz="2200" spc="-10" dirty="0">
                <a:latin typeface="Comic Sans MS"/>
                <a:cs typeface="Comic Sans MS"/>
              </a:rPr>
              <a:t>Overhead </a:t>
            </a:r>
            <a:r>
              <a:rPr sz="2200" spc="-5" dirty="0">
                <a:latin typeface="Comic Sans MS"/>
                <a:cs typeface="Comic Sans MS"/>
              </a:rPr>
              <a:t>yang dibutuhkan oleh lalu </a:t>
            </a:r>
            <a:r>
              <a:rPr sz="2200" dirty="0">
                <a:latin typeface="Comic Sans MS"/>
                <a:cs typeface="Comic Sans MS"/>
              </a:rPr>
              <a:t>lintas </a:t>
            </a:r>
            <a:r>
              <a:rPr sz="2200" spc="-5" dirty="0">
                <a:latin typeface="Comic Sans MS"/>
                <a:cs typeface="Comic Sans MS"/>
              </a:rPr>
              <a:t>HTTP standar </a:t>
            </a:r>
            <a:r>
              <a:rPr sz="2200" dirty="0">
                <a:latin typeface="Comic Sans MS"/>
                <a:cs typeface="Comic Sans MS"/>
              </a:rPr>
              <a:t>akan  </a:t>
            </a:r>
            <a:r>
              <a:rPr sz="2200" spc="-5" dirty="0">
                <a:latin typeface="Comic Sans MS"/>
                <a:cs typeface="Comic Sans MS"/>
              </a:rPr>
              <a:t>membuat mustahil bagi banyak peralatan-monitoring aplikasi real-time yang  </a:t>
            </a:r>
            <a:r>
              <a:rPr sz="2200" spc="-10" dirty="0">
                <a:latin typeface="Comic Sans MS"/>
                <a:cs typeface="Comic Sans MS"/>
              </a:rPr>
              <a:t>berfungsi di</a:t>
            </a:r>
            <a:r>
              <a:rPr sz="2200" spc="3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Internet.</a:t>
            </a:r>
            <a:endParaRPr sz="2200">
              <a:latin typeface="Comic Sans MS"/>
              <a:cs typeface="Comic Sans MS"/>
            </a:endParaRPr>
          </a:p>
          <a:p>
            <a:pPr marL="355600" indent="-342900" algn="just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Kadang-kadang, good old-fashioned remote procedure calls or</a:t>
            </a:r>
            <a:r>
              <a:rPr sz="2200" spc="35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remote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omic Sans MS"/>
                <a:cs typeface="Comic Sans MS"/>
              </a:rPr>
              <a:t>operation </a:t>
            </a:r>
            <a:r>
              <a:rPr sz="2200" spc="-5" dirty="0">
                <a:latin typeface="Comic Sans MS"/>
                <a:cs typeface="Comic Sans MS"/>
              </a:rPr>
              <a:t>calls adalah solusi</a:t>
            </a:r>
            <a:r>
              <a:rPr sz="2200" spc="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terbaik.</a:t>
            </a:r>
            <a:endParaRPr sz="2200">
              <a:latin typeface="Comic Sans MS"/>
              <a:cs typeface="Comic Sans MS"/>
            </a:endParaRPr>
          </a:p>
          <a:p>
            <a:pPr marL="355600" indent="-342900" algn="just">
              <a:lnSpc>
                <a:spcPct val="100000"/>
              </a:lnSpc>
              <a:spcBef>
                <a:spcPts val="132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Paling </a:t>
            </a:r>
            <a:r>
              <a:rPr sz="2200" spc="-10" dirty="0">
                <a:latin typeface="Comic Sans MS"/>
                <a:cs typeface="Comic Sans MS"/>
              </a:rPr>
              <a:t>tepat ketika </a:t>
            </a:r>
            <a:r>
              <a:rPr sz="2200" spc="-5" dirty="0">
                <a:latin typeface="Comic Sans MS"/>
                <a:cs typeface="Comic Sans MS"/>
              </a:rPr>
              <a:t>terdapat pengendalian </a:t>
            </a:r>
            <a:r>
              <a:rPr sz="2200" spc="-10" dirty="0">
                <a:latin typeface="Comic Sans MS"/>
                <a:cs typeface="Comic Sans MS"/>
              </a:rPr>
              <a:t>klien dan jaringan</a:t>
            </a:r>
            <a:r>
              <a:rPr sz="2200" spc="13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konfigurasi.</a:t>
            </a:r>
            <a:endParaRPr sz="2200">
              <a:latin typeface="Comic Sans MS"/>
              <a:cs typeface="Comic Sans MS"/>
            </a:endParaRPr>
          </a:p>
          <a:p>
            <a:pPr marL="355600" indent="-342900" algn="just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Kekuatan terbesar: kemampuannya untuk memanfaatkan obyek bisnis</a:t>
            </a:r>
            <a:r>
              <a:rPr sz="2200" spc="-8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3972" y="6201867"/>
            <a:ext cx="42024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mic Sans MS"/>
                <a:cs typeface="Comic Sans MS"/>
              </a:rPr>
              <a:t>ada dalam </a:t>
            </a:r>
            <a:r>
              <a:rPr sz="2200" spc="-10" dirty="0">
                <a:latin typeface="Comic Sans MS"/>
                <a:cs typeface="Comic Sans MS"/>
              </a:rPr>
              <a:t>konteks </a:t>
            </a:r>
            <a:r>
              <a:rPr sz="2200" spc="-5" dirty="0">
                <a:latin typeface="Comic Sans MS"/>
                <a:cs typeface="Comic Sans MS"/>
              </a:rPr>
              <a:t>aplikasi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Web.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62261" y="6324701"/>
            <a:ext cx="2592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817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pt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mb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08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	I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7995284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Pengembangan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Software untuk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App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517142"/>
            <a:ext cx="10423525" cy="4116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375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  <a:tab pos="1356360" algn="l"/>
                <a:tab pos="2416175" algn="l"/>
                <a:tab pos="4211320" algn="l"/>
                <a:tab pos="5483860" algn="l"/>
                <a:tab pos="6465570" algn="l"/>
                <a:tab pos="7642225" algn="l"/>
                <a:tab pos="8068945" algn="l"/>
                <a:tab pos="8756650" algn="l"/>
                <a:tab pos="9824720" algn="l"/>
              </a:tabLst>
            </a:pPr>
            <a:r>
              <a:rPr sz="2200" spc="-5" dirty="0">
                <a:latin typeface="Comic Sans MS"/>
                <a:cs typeface="Comic Sans MS"/>
              </a:rPr>
              <a:t>Pelaku	</a:t>
            </a:r>
            <a:r>
              <a:rPr sz="2200" dirty="0">
                <a:latin typeface="Comic Sans MS"/>
                <a:cs typeface="Comic Sans MS"/>
              </a:rPr>
              <a:t>usaha/	</a:t>
            </a:r>
            <a:r>
              <a:rPr sz="2200" spc="-5" dirty="0">
                <a:latin typeface="Comic Sans MS"/>
                <a:cs typeface="Comic Sans MS"/>
              </a:rPr>
              <a:t>Stakeholder	mewakili	semua	</a:t>
            </a:r>
            <a:r>
              <a:rPr sz="2200" spc="-10" dirty="0">
                <a:latin typeface="Comic Sans MS"/>
                <a:cs typeface="Comic Sans MS"/>
              </a:rPr>
              <a:t>individu	di	</a:t>
            </a:r>
            <a:r>
              <a:rPr sz="2200" spc="-5" dirty="0">
                <a:latin typeface="Comic Sans MS"/>
                <a:cs typeface="Comic Sans MS"/>
              </a:rPr>
              <a:t>luar	proyek	yang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ts val="2110"/>
              </a:lnSpc>
            </a:pPr>
            <a:r>
              <a:rPr sz="2200" spc="-10" dirty="0">
                <a:latin typeface="Comic Sans MS"/>
                <a:cs typeface="Comic Sans MS"/>
              </a:rPr>
              <a:t>memiliki kepentingan dalam</a:t>
            </a:r>
            <a:r>
              <a:rPr sz="2200" spc="5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proyek.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ts val="2115"/>
              </a:lnSpc>
              <a:buFont typeface="Arial"/>
              <a:buChar char="•"/>
              <a:tabLst>
                <a:tab pos="812165" algn="l"/>
                <a:tab pos="812800" algn="l"/>
                <a:tab pos="2113915" algn="l"/>
                <a:tab pos="3103245" algn="l"/>
                <a:tab pos="4906645" algn="l"/>
                <a:tab pos="6527800" algn="l"/>
                <a:tab pos="7596505" algn="l"/>
                <a:tab pos="8870950" algn="l"/>
                <a:tab pos="9742805" algn="l"/>
              </a:tabLst>
            </a:pPr>
            <a:r>
              <a:rPr sz="2200" spc="-5" dirty="0">
                <a:latin typeface="Comic Sans MS"/>
                <a:cs typeface="Comic Sans MS"/>
              </a:rPr>
              <a:t>Mereka	tidak	membangun	perangkat	</a:t>
            </a:r>
            <a:r>
              <a:rPr sz="2200" dirty="0">
                <a:latin typeface="Comic Sans MS"/>
                <a:cs typeface="Comic Sans MS"/>
              </a:rPr>
              <a:t>lunak;	</a:t>
            </a:r>
            <a:r>
              <a:rPr sz="2200" spc="-5" dirty="0">
                <a:latin typeface="Comic Sans MS"/>
                <a:cs typeface="Comic Sans MS"/>
              </a:rPr>
              <a:t>mereka	juga	</a:t>
            </a:r>
            <a:r>
              <a:rPr sz="2200" spc="-10" dirty="0">
                <a:latin typeface="Comic Sans MS"/>
                <a:cs typeface="Comic Sans MS"/>
              </a:rPr>
              <a:t>tidak</a:t>
            </a:r>
            <a:endParaRPr sz="2200">
              <a:latin typeface="Comic Sans MS"/>
              <a:cs typeface="Comic Sans MS"/>
            </a:endParaRPr>
          </a:p>
          <a:p>
            <a:pPr marL="812800">
              <a:lnSpc>
                <a:spcPts val="2115"/>
              </a:lnSpc>
            </a:pPr>
            <a:r>
              <a:rPr sz="2200" spc="-5" dirty="0">
                <a:latin typeface="Comic Sans MS"/>
                <a:cs typeface="Comic Sans MS"/>
              </a:rPr>
              <a:t>bertanggung </a:t>
            </a:r>
            <a:r>
              <a:rPr sz="2200" spc="-10" dirty="0">
                <a:latin typeface="Comic Sans MS"/>
                <a:cs typeface="Comic Sans MS"/>
              </a:rPr>
              <a:t>jawab </a:t>
            </a:r>
            <a:r>
              <a:rPr sz="2200" spc="-5" dirty="0">
                <a:latin typeface="Comic Sans MS"/>
                <a:cs typeface="Comic Sans MS"/>
              </a:rPr>
              <a:t>atas artefak </a:t>
            </a:r>
            <a:r>
              <a:rPr sz="2200" spc="-10" dirty="0">
                <a:latin typeface="Comic Sans MS"/>
                <a:cs typeface="Comic Sans MS"/>
              </a:rPr>
              <a:t>dari</a:t>
            </a:r>
            <a:r>
              <a:rPr sz="2200" spc="5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proses.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ts val="211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Comic Sans MS"/>
                <a:cs typeface="Comic Sans MS"/>
              </a:rPr>
              <a:t>Mereka berkontribusi melalui </a:t>
            </a:r>
            <a:r>
              <a:rPr sz="2200" spc="-10" dirty="0">
                <a:latin typeface="Comic Sans MS"/>
                <a:cs typeface="Comic Sans MS"/>
              </a:rPr>
              <a:t>interaksi dengan </a:t>
            </a:r>
            <a:r>
              <a:rPr sz="2200" spc="-5" dirty="0">
                <a:latin typeface="Comic Sans MS"/>
                <a:cs typeface="Comic Sans MS"/>
              </a:rPr>
              <a:t>para pekerja </a:t>
            </a:r>
            <a:r>
              <a:rPr sz="2200" spc="-10" dirty="0">
                <a:latin typeface="Comic Sans MS"/>
                <a:cs typeface="Comic Sans MS"/>
              </a:rPr>
              <a:t>dalam</a:t>
            </a:r>
            <a:r>
              <a:rPr sz="2200" spc="2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proses.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ts val="2110"/>
              </a:lnSpc>
              <a:buFont typeface="Arial"/>
              <a:buChar char="•"/>
              <a:tabLst>
                <a:tab pos="812165" algn="l"/>
                <a:tab pos="812800" algn="l"/>
                <a:tab pos="2776855" algn="l"/>
                <a:tab pos="3828415" algn="l"/>
                <a:tab pos="5379085" algn="l"/>
                <a:tab pos="6838950" algn="l"/>
                <a:tab pos="8593455" algn="l"/>
                <a:tab pos="9956165" algn="l"/>
              </a:tabLst>
            </a:pPr>
            <a:r>
              <a:rPr sz="2200" spc="-10" dirty="0">
                <a:latin typeface="Comic Sans MS"/>
                <a:cs typeface="Comic Sans MS"/>
              </a:rPr>
              <a:t>Stakeho</a:t>
            </a:r>
            <a:r>
              <a:rPr sz="2200" spc="5" dirty="0">
                <a:latin typeface="Comic Sans MS"/>
                <a:cs typeface="Comic Sans MS"/>
              </a:rPr>
              <a:t>l</a:t>
            </a:r>
            <a:r>
              <a:rPr sz="2200" spc="-10" dirty="0">
                <a:latin typeface="Comic Sans MS"/>
                <a:cs typeface="Comic Sans MS"/>
              </a:rPr>
              <a:t>der</a:t>
            </a:r>
            <a:r>
              <a:rPr sz="2200" spc="-5" dirty="0">
                <a:latin typeface="Comic Sans MS"/>
                <a:cs typeface="Comic Sans MS"/>
              </a:rPr>
              <a:t>s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adalah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pelanggan,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eksekutif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per</a:t>
            </a:r>
            <a:r>
              <a:rPr sz="2200" dirty="0">
                <a:latin typeface="Comic Sans MS"/>
                <a:cs typeface="Comic Sans MS"/>
              </a:rPr>
              <a:t>u</a:t>
            </a:r>
            <a:r>
              <a:rPr sz="2200" spc="-5" dirty="0">
                <a:latin typeface="Comic Sans MS"/>
                <a:cs typeface="Comic Sans MS"/>
              </a:rPr>
              <a:t>sah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,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invest</a:t>
            </a:r>
            <a:r>
              <a:rPr sz="2200" spc="5" dirty="0">
                <a:latin typeface="Comic Sans MS"/>
                <a:cs typeface="Comic Sans MS"/>
              </a:rPr>
              <a:t>o</a:t>
            </a:r>
            <a:r>
              <a:rPr sz="2200" spc="-10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,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dan</a:t>
            </a:r>
            <a:endParaRPr sz="2200">
              <a:latin typeface="Comic Sans MS"/>
              <a:cs typeface="Comic Sans MS"/>
            </a:endParaRPr>
          </a:p>
          <a:p>
            <a:pPr marL="812800">
              <a:lnSpc>
                <a:spcPts val="2110"/>
              </a:lnSpc>
              <a:tabLst>
                <a:tab pos="2243455" algn="l"/>
                <a:tab pos="3061970" algn="l"/>
                <a:tab pos="3673475" algn="l"/>
                <a:tab pos="4741545" algn="l"/>
                <a:tab pos="5625465" algn="l"/>
                <a:tab pos="6439535" algn="l"/>
                <a:tab pos="7351395" algn="l"/>
                <a:tab pos="8393430" algn="l"/>
                <a:tab pos="9015730" algn="l"/>
              </a:tabLst>
            </a:pPr>
            <a:r>
              <a:rPr sz="2200" spc="-5" dirty="0">
                <a:latin typeface="Comic Sans MS"/>
                <a:cs typeface="Comic Sans MS"/>
              </a:rPr>
              <a:t>pengguna:	siapa	pun	</a:t>
            </a:r>
            <a:r>
              <a:rPr sz="2200" spc="-10" dirty="0">
                <a:latin typeface="Comic Sans MS"/>
                <a:cs typeface="Comic Sans MS"/>
              </a:rPr>
              <a:t>dengan	</a:t>
            </a:r>
            <a:r>
              <a:rPr sz="2200" spc="-5" dirty="0">
                <a:latin typeface="Comic Sans MS"/>
                <a:cs typeface="Comic Sans MS"/>
              </a:rPr>
              <a:t>minat	aktif	</a:t>
            </a:r>
            <a:r>
              <a:rPr sz="2200" spc="-10" dirty="0">
                <a:latin typeface="Comic Sans MS"/>
                <a:cs typeface="Comic Sans MS"/>
              </a:rPr>
              <a:t>dalam	</a:t>
            </a:r>
            <a:r>
              <a:rPr sz="2200" dirty="0">
                <a:latin typeface="Comic Sans MS"/>
                <a:cs typeface="Comic Sans MS"/>
              </a:rPr>
              <a:t>evolusi	</a:t>
            </a:r>
            <a:r>
              <a:rPr sz="2200" spc="-10" dirty="0">
                <a:latin typeface="Comic Sans MS"/>
                <a:cs typeface="Comic Sans MS"/>
              </a:rPr>
              <a:t>dan	</a:t>
            </a:r>
            <a:r>
              <a:rPr sz="2200" spc="-5" dirty="0">
                <a:latin typeface="Comic Sans MS"/>
                <a:cs typeface="Comic Sans MS"/>
              </a:rPr>
              <a:t>pengiriman</a:t>
            </a:r>
            <a:endParaRPr sz="2200">
              <a:latin typeface="Comic Sans MS"/>
              <a:cs typeface="Comic Sans MS"/>
            </a:endParaRPr>
          </a:p>
          <a:p>
            <a:pPr marL="812800">
              <a:lnSpc>
                <a:spcPts val="2110"/>
              </a:lnSpc>
            </a:pPr>
            <a:r>
              <a:rPr sz="2200" spc="-5" dirty="0">
                <a:latin typeface="Comic Sans MS"/>
                <a:cs typeface="Comic Sans MS"/>
              </a:rPr>
              <a:t>sistem.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ts val="2115"/>
              </a:lnSpc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Stakeholder berinteraksi </a:t>
            </a:r>
            <a:r>
              <a:rPr sz="2200" spc="-10" dirty="0">
                <a:latin typeface="Comic Sans MS"/>
                <a:cs typeface="Comic Sans MS"/>
              </a:rPr>
              <a:t>dengan </a:t>
            </a:r>
            <a:r>
              <a:rPr sz="2200" spc="-5" dirty="0">
                <a:latin typeface="Comic Sans MS"/>
                <a:cs typeface="Comic Sans MS"/>
              </a:rPr>
              <a:t>"bisnis" melalui business use case</a:t>
            </a:r>
            <a:r>
              <a:rPr sz="2200" spc="34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Develop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ts val="2115"/>
              </a:lnSpc>
              <a:tabLst>
                <a:tab pos="3970654" algn="l"/>
              </a:tabLst>
            </a:pPr>
            <a:r>
              <a:rPr sz="2200" spc="-10" dirty="0">
                <a:latin typeface="Comic Sans MS"/>
                <a:cs typeface="Comic Sans MS"/>
              </a:rPr>
              <a:t>Software,</a:t>
            </a:r>
            <a:r>
              <a:rPr sz="2200" spc="4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merupakan	main </a:t>
            </a:r>
            <a:r>
              <a:rPr sz="2200" spc="-10" dirty="0">
                <a:latin typeface="Comic Sans MS"/>
                <a:cs typeface="Comic Sans MS"/>
              </a:rPr>
              <a:t>use </a:t>
            </a:r>
            <a:r>
              <a:rPr sz="2200" spc="-5" dirty="0">
                <a:latin typeface="Comic Sans MS"/>
                <a:cs typeface="Comic Sans MS"/>
              </a:rPr>
              <a:t>case </a:t>
            </a:r>
            <a:r>
              <a:rPr sz="2200" spc="-10" dirty="0">
                <a:latin typeface="Comic Sans MS"/>
                <a:cs typeface="Comic Sans MS"/>
              </a:rPr>
              <a:t>dari</a:t>
            </a:r>
            <a:r>
              <a:rPr sz="2200" spc="5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proses.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ts val="2110"/>
              </a:lnSpc>
              <a:buFont typeface="Wingdings"/>
              <a:buChar char=""/>
              <a:tabLst>
                <a:tab pos="355600" algn="l"/>
                <a:tab pos="1484630" algn="l"/>
                <a:tab pos="2477135" algn="l"/>
                <a:tab pos="3595370" algn="l"/>
                <a:tab pos="4283075" algn="l"/>
                <a:tab pos="4886325" algn="l"/>
                <a:tab pos="5628640" algn="l"/>
                <a:tab pos="6628765" algn="l"/>
                <a:tab pos="7825105" algn="l"/>
                <a:tab pos="8427085" algn="l"/>
                <a:tab pos="9172575" algn="l"/>
              </a:tabLst>
            </a:pPr>
            <a:r>
              <a:rPr sz="2200" spc="-10" dirty="0">
                <a:latin typeface="Comic Sans MS"/>
                <a:cs typeface="Comic Sans MS"/>
              </a:rPr>
              <a:t>Sebuah	</a:t>
            </a:r>
            <a:r>
              <a:rPr sz="2200" spc="-5" dirty="0">
                <a:latin typeface="Comic Sans MS"/>
                <a:cs typeface="Comic Sans MS"/>
              </a:rPr>
              <a:t>bagian	penting	</a:t>
            </a:r>
            <a:r>
              <a:rPr sz="2200" spc="-10" dirty="0">
                <a:latin typeface="Comic Sans MS"/>
                <a:cs typeface="Comic Sans MS"/>
              </a:rPr>
              <a:t>dari	</a:t>
            </a:r>
            <a:r>
              <a:rPr sz="2200" spc="-5" dirty="0">
                <a:latin typeface="Comic Sans MS"/>
                <a:cs typeface="Comic Sans MS"/>
              </a:rPr>
              <a:t>use	case	adalah	meliputi	use	case	</a:t>
            </a:r>
            <a:r>
              <a:rPr sz="2200" spc="-10" dirty="0">
                <a:latin typeface="Comic Sans MS"/>
                <a:cs typeface="Comic Sans MS"/>
              </a:rPr>
              <a:t>Software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ts val="2110"/>
              </a:lnSpc>
            </a:pPr>
            <a:r>
              <a:rPr sz="2200" spc="-10" dirty="0">
                <a:latin typeface="Comic Sans MS"/>
                <a:cs typeface="Comic Sans MS"/>
              </a:rPr>
              <a:t>Iteration.</a:t>
            </a:r>
            <a:endParaRPr sz="2200">
              <a:latin typeface="Comic Sans MS"/>
              <a:cs typeface="Comic Sans MS"/>
            </a:endParaRPr>
          </a:p>
          <a:p>
            <a:pPr marL="812800" marR="7620" lvl="1" indent="-342900" algn="just">
              <a:lnSpc>
                <a:spcPct val="80100"/>
              </a:lnSpc>
              <a:spcBef>
                <a:spcPts val="260"/>
              </a:spcBef>
              <a:buFont typeface="Arial"/>
              <a:buChar char="•"/>
              <a:tabLst>
                <a:tab pos="812800" algn="l"/>
              </a:tabLst>
            </a:pPr>
            <a:r>
              <a:rPr sz="2200" spc="-10" dirty="0">
                <a:latin typeface="Comic Sans MS"/>
                <a:cs typeface="Comic Sans MS"/>
              </a:rPr>
              <a:t>Software </a:t>
            </a:r>
            <a:r>
              <a:rPr sz="2200" spc="-5" dirty="0">
                <a:latin typeface="Comic Sans MS"/>
                <a:cs typeface="Comic Sans MS"/>
              </a:rPr>
              <a:t>Iterasi menjelaskan sebagian </a:t>
            </a:r>
            <a:r>
              <a:rPr sz="2200" spc="-10" dirty="0">
                <a:latin typeface="Comic Sans MS"/>
                <a:cs typeface="Comic Sans MS"/>
              </a:rPr>
              <a:t>besar </a:t>
            </a:r>
            <a:r>
              <a:rPr sz="2200" spc="-5" dirty="0">
                <a:latin typeface="Comic Sans MS"/>
                <a:cs typeface="Comic Sans MS"/>
              </a:rPr>
              <a:t>pekerjaan yang </a:t>
            </a:r>
            <a:r>
              <a:rPr sz="2200" spc="-10" dirty="0">
                <a:latin typeface="Comic Sans MS"/>
                <a:cs typeface="Comic Sans MS"/>
              </a:rPr>
              <a:t>kita </a:t>
            </a:r>
            <a:r>
              <a:rPr sz="2200" spc="-5" dirty="0">
                <a:latin typeface="Comic Sans MS"/>
                <a:cs typeface="Comic Sans MS"/>
              </a:rPr>
              <a:t>lakukan  </a:t>
            </a:r>
            <a:r>
              <a:rPr sz="2200" spc="-10" dirty="0">
                <a:latin typeface="Comic Sans MS"/>
                <a:cs typeface="Comic Sans MS"/>
              </a:rPr>
              <a:t>biasanya </a:t>
            </a:r>
            <a:r>
              <a:rPr sz="2200" spc="-5" dirty="0">
                <a:latin typeface="Comic Sans MS"/>
                <a:cs typeface="Comic Sans MS"/>
              </a:rPr>
              <a:t>akan mempertimbangkan sebagai bagian dari proses  pembangunan.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38201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Delivery</a:t>
            </a:r>
            <a:r>
              <a:rPr sz="3600" b="1" spc="1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(3)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612" y="1437084"/>
            <a:ext cx="4645025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b="1" spc="-5" dirty="0">
                <a:latin typeface="Comic Sans MS"/>
                <a:cs typeface="Comic Sans MS"/>
              </a:rPr>
              <a:t>Sudut </a:t>
            </a:r>
            <a:r>
              <a:rPr sz="2000" b="1" dirty="0">
                <a:latin typeface="Comic Sans MS"/>
                <a:cs typeface="Comic Sans MS"/>
              </a:rPr>
              <a:t>Pandang</a:t>
            </a:r>
            <a:r>
              <a:rPr sz="2000" b="1" spc="-50" dirty="0">
                <a:latin typeface="Comic Sans MS"/>
                <a:cs typeface="Comic Sans MS"/>
              </a:rPr>
              <a:t> </a:t>
            </a:r>
            <a:r>
              <a:rPr sz="2000" b="1" dirty="0">
                <a:latin typeface="Comic Sans MS"/>
                <a:cs typeface="Comic Sans MS"/>
              </a:rPr>
              <a:t>Perancangan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354965" algn="l"/>
                <a:tab pos="355600" algn="l"/>
                <a:tab pos="1818005" algn="l"/>
                <a:tab pos="2583815" algn="l"/>
                <a:tab pos="3495040" algn="l"/>
              </a:tabLst>
            </a:pPr>
            <a:r>
              <a:rPr sz="2000" dirty="0">
                <a:latin typeface="Comic Sans MS"/>
                <a:cs typeface="Comic Sans MS"/>
              </a:rPr>
              <a:t>P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rb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daa</a:t>
            </a:r>
            <a:r>
              <a:rPr sz="2000" dirty="0">
                <a:latin typeface="Comic Sans MS"/>
                <a:cs typeface="Comic Sans MS"/>
              </a:rPr>
              <a:t>n	y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n</a:t>
            </a:r>
            <a:r>
              <a:rPr sz="2000" dirty="0">
                <a:latin typeface="Comic Sans MS"/>
                <a:cs typeface="Comic Sans MS"/>
              </a:rPr>
              <a:t>g	p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l</a:t>
            </a:r>
            <a:r>
              <a:rPr sz="2000" spc="10" dirty="0">
                <a:latin typeface="Comic Sans MS"/>
                <a:cs typeface="Comic Sans MS"/>
              </a:rPr>
              <a:t>i</a:t>
            </a:r>
            <a:r>
              <a:rPr sz="2000" spc="-5" dirty="0">
                <a:latin typeface="Comic Sans MS"/>
                <a:cs typeface="Comic Sans MS"/>
              </a:rPr>
              <a:t>n</a:t>
            </a:r>
            <a:r>
              <a:rPr sz="2000" dirty="0">
                <a:latin typeface="Comic Sans MS"/>
                <a:cs typeface="Comic Sans MS"/>
              </a:rPr>
              <a:t>g	signifik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512" y="2503170"/>
            <a:ext cx="43002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77265" algn="l"/>
                <a:tab pos="2449830" algn="l"/>
                <a:tab pos="3204210" algn="l"/>
                <a:tab pos="3816350" algn="l"/>
              </a:tabLst>
            </a:pP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nt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r</a:t>
            </a:r>
            <a:r>
              <a:rPr sz="2000" dirty="0">
                <a:latin typeface="Comic Sans MS"/>
                <a:cs typeface="Comic Sans MS"/>
              </a:rPr>
              <a:t>a	</a:t>
            </a:r>
            <a:r>
              <a:rPr sz="2000" spc="5" dirty="0">
                <a:latin typeface="Comic Sans MS"/>
                <a:cs typeface="Comic Sans MS"/>
              </a:rPr>
              <a:t>p</a:t>
            </a:r>
            <a:r>
              <a:rPr sz="2000" dirty="0">
                <a:latin typeface="Comic Sans MS"/>
                <a:cs typeface="Comic Sans MS"/>
              </a:rPr>
              <a:t>eng</a:t>
            </a:r>
            <a:r>
              <a:rPr sz="2000" spc="5" dirty="0">
                <a:latin typeface="Comic Sans MS"/>
                <a:cs typeface="Comic Sans MS"/>
              </a:rPr>
              <a:t>i</a:t>
            </a:r>
            <a:r>
              <a:rPr sz="2000" spc="-5" dirty="0">
                <a:latin typeface="Comic Sans MS"/>
                <a:cs typeface="Comic Sans MS"/>
              </a:rPr>
              <a:t>rima</a:t>
            </a:r>
            <a:r>
              <a:rPr sz="2000" dirty="0">
                <a:latin typeface="Comic Sans MS"/>
                <a:cs typeface="Comic Sans MS"/>
              </a:rPr>
              <a:t>n	Web	</a:t>
            </a:r>
            <a:r>
              <a:rPr sz="2000" spc="-5" dirty="0">
                <a:latin typeface="Comic Sans MS"/>
                <a:cs typeface="Comic Sans MS"/>
              </a:rPr>
              <a:t>d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n	pola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5512" y="2809065"/>
            <a:ext cx="4302125" cy="1815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2000" spc="-5" dirty="0">
                <a:latin typeface="Comic Sans MS"/>
                <a:cs typeface="Comic Sans MS"/>
              </a:rPr>
              <a:t>arsitektur aplikasi </a:t>
            </a:r>
            <a:r>
              <a:rPr sz="2000" dirty="0">
                <a:latin typeface="Comic Sans MS"/>
                <a:cs typeface="Comic Sans MS"/>
              </a:rPr>
              <a:t>Web lainnya  </a:t>
            </a:r>
            <a:r>
              <a:rPr sz="2000" spc="-5" dirty="0">
                <a:latin typeface="Comic Sans MS"/>
                <a:cs typeface="Comic Sans MS"/>
              </a:rPr>
              <a:t>adalah metode komunikasi antara  klien dan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server</a:t>
            </a:r>
            <a:endParaRPr sz="2000">
              <a:latin typeface="Comic Sans MS"/>
              <a:cs typeface="Comic Sans MS"/>
            </a:endParaRPr>
          </a:p>
          <a:p>
            <a:pPr marL="413384" indent="-287655" algn="just">
              <a:lnSpc>
                <a:spcPct val="100000"/>
              </a:lnSpc>
              <a:spcBef>
                <a:spcPts val="1135"/>
              </a:spcBef>
              <a:buFont typeface="Arial"/>
              <a:buChar char="•"/>
              <a:tabLst>
                <a:tab pos="414020" algn="l"/>
              </a:tabLst>
            </a:pPr>
            <a:r>
              <a:rPr sz="1800" dirty="0">
                <a:latin typeface="Comic Sans MS"/>
                <a:cs typeface="Comic Sans MS"/>
              </a:rPr>
              <a:t>Dalam pola lain, </a:t>
            </a:r>
            <a:r>
              <a:rPr sz="1800" spc="-5" dirty="0">
                <a:latin typeface="Comic Sans MS"/>
                <a:cs typeface="Comic Sans MS"/>
              </a:rPr>
              <a:t>mekanisme</a:t>
            </a:r>
            <a:r>
              <a:rPr sz="1800" spc="4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utama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324" y="4599411"/>
            <a:ext cx="2625725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1512570" algn="l"/>
              </a:tabLst>
            </a:pPr>
            <a:r>
              <a:rPr sz="1800" dirty="0">
                <a:latin typeface="Comic Sans MS"/>
                <a:cs typeface="Comic Sans MS"/>
              </a:rPr>
              <a:t>adalah	</a:t>
            </a:r>
            <a:r>
              <a:rPr sz="1800" spc="-5" dirty="0">
                <a:latin typeface="Comic Sans MS"/>
                <a:cs typeface="Comic Sans MS"/>
              </a:rPr>
              <a:t>HTTP,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2134235" algn="l"/>
              </a:tabLst>
            </a:pPr>
            <a:r>
              <a:rPr sz="1800" dirty="0">
                <a:latin typeface="Comic Sans MS"/>
                <a:cs typeface="Comic Sans MS"/>
              </a:rPr>
              <a:t>co</a:t>
            </a:r>
            <a:r>
              <a:rPr sz="1800" spc="-10" dirty="0">
                <a:latin typeface="Comic Sans MS"/>
                <a:cs typeface="Comic Sans MS"/>
              </a:rPr>
              <a:t>n</a:t>
            </a:r>
            <a:r>
              <a:rPr sz="1800" spc="-5" dirty="0">
                <a:latin typeface="Comic Sans MS"/>
                <a:cs typeface="Comic Sans MS"/>
              </a:rPr>
              <a:t>nection</a:t>
            </a:r>
            <a:r>
              <a:rPr sz="1800" spc="-10" dirty="0">
                <a:latin typeface="Comic Sans MS"/>
                <a:cs typeface="Comic Sans MS"/>
              </a:rPr>
              <a:t>l</a:t>
            </a:r>
            <a:r>
              <a:rPr sz="1800" dirty="0">
                <a:latin typeface="Comic Sans MS"/>
                <a:cs typeface="Comic Sans MS"/>
              </a:rPr>
              <a:t>e</a:t>
            </a:r>
            <a:r>
              <a:rPr sz="1800" spc="-10" dirty="0">
                <a:latin typeface="Comic Sans MS"/>
                <a:cs typeface="Comic Sans MS"/>
              </a:rPr>
              <a:t>s</a:t>
            </a:r>
            <a:r>
              <a:rPr sz="1800" dirty="0">
                <a:latin typeface="Comic Sans MS"/>
                <a:cs typeface="Comic Sans MS"/>
              </a:rPr>
              <a:t>s	yang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5219" y="4599411"/>
            <a:ext cx="913130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latin typeface="Comic Sans MS"/>
                <a:cs typeface="Comic Sans MS"/>
              </a:rPr>
              <a:t>protokol</a:t>
            </a:r>
            <a:endParaRPr sz="1800">
              <a:latin typeface="Comic Sans MS"/>
              <a:cs typeface="Comic Sans MS"/>
            </a:endParaRPr>
          </a:p>
          <a:p>
            <a:pPr marR="5715" algn="r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omic Sans MS"/>
                <a:cs typeface="Comic Sans MS"/>
              </a:rPr>
              <a:t>san</a:t>
            </a:r>
            <a:r>
              <a:rPr sz="1800" spc="5" dirty="0">
                <a:latin typeface="Comic Sans MS"/>
                <a:cs typeface="Comic Sans MS"/>
              </a:rPr>
              <a:t>g</a:t>
            </a:r>
            <a:r>
              <a:rPr sz="1800" spc="-15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6324" y="5422188"/>
            <a:ext cx="3900804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membatasi desainer ketika datang  ke aktivitas interaktif antara  </a:t>
            </a:r>
            <a:r>
              <a:rPr sz="1800" dirty="0">
                <a:latin typeface="Comic Sans MS"/>
                <a:cs typeface="Comic Sans MS"/>
              </a:rPr>
              <a:t>pengguna </a:t>
            </a:r>
            <a:r>
              <a:rPr sz="1800" spc="-5" dirty="0">
                <a:latin typeface="Comic Sans MS"/>
                <a:cs typeface="Comic Sans MS"/>
              </a:rPr>
              <a:t>dan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62261" y="6324701"/>
            <a:ext cx="17138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September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2008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17985" y="6324701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7378" y="1037392"/>
            <a:ext cx="650049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1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000" spc="-5" dirty="0">
                <a:latin typeface="Comic Sans MS"/>
                <a:cs typeface="Comic Sans MS"/>
              </a:rPr>
              <a:t>Unsur-unsur arsitektur signifikan dalam</a:t>
            </a:r>
            <a:r>
              <a:rPr sz="2000" spc="47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pola  pengiriman Web </a:t>
            </a:r>
            <a:r>
              <a:rPr sz="2000" spc="-5" dirty="0">
                <a:latin typeface="Comic Sans MS"/>
                <a:cs typeface="Comic Sans MS"/>
              </a:rPr>
              <a:t>mencakup </a:t>
            </a:r>
            <a:r>
              <a:rPr sz="2000" dirty="0">
                <a:latin typeface="Comic Sans MS"/>
                <a:cs typeface="Comic Sans MS"/>
              </a:rPr>
              <a:t>semua </a:t>
            </a:r>
            <a:r>
              <a:rPr sz="2000" spc="-5" dirty="0">
                <a:latin typeface="Comic Sans MS"/>
                <a:cs typeface="Comic Sans MS"/>
              </a:rPr>
              <a:t>yang ditentukan  dalam dua </a:t>
            </a:r>
            <a:r>
              <a:rPr sz="2000" dirty="0">
                <a:latin typeface="Comic Sans MS"/>
                <a:cs typeface="Comic Sans MS"/>
              </a:rPr>
              <a:t>pola </a:t>
            </a:r>
            <a:r>
              <a:rPr sz="2000" spc="-5" dirty="0">
                <a:latin typeface="Comic Sans MS"/>
                <a:cs typeface="Comic Sans MS"/>
              </a:rPr>
              <a:t>sebelumnya, sebagai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berikut: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94959" y="2417678"/>
            <a:ext cx="6045200" cy="208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715" indent="-287020" algn="just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299720" algn="l"/>
              </a:tabLst>
            </a:pPr>
            <a:r>
              <a:rPr sz="1800" b="1" spc="-5" dirty="0">
                <a:latin typeface="Comic Sans MS"/>
                <a:cs typeface="Comic Sans MS"/>
              </a:rPr>
              <a:t>Remote </a:t>
            </a:r>
            <a:r>
              <a:rPr sz="1800" b="1" dirty="0">
                <a:latin typeface="Comic Sans MS"/>
                <a:cs typeface="Comic Sans MS"/>
              </a:rPr>
              <a:t>object/remote object stub: </a:t>
            </a:r>
            <a:r>
              <a:rPr sz="1800" spc="-5" dirty="0">
                <a:latin typeface="Comic Sans MS"/>
                <a:cs typeface="Comic Sans MS"/>
              </a:rPr>
              <a:t>Sebuah benda  konseptual yang dapat berinteraksi dengan, yang  eksekusi berlangsung </a:t>
            </a:r>
            <a:r>
              <a:rPr sz="1800" dirty="0">
                <a:latin typeface="Comic Sans MS"/>
                <a:cs typeface="Comic Sans MS"/>
              </a:rPr>
              <a:t>pada mesin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remote.</a:t>
            </a:r>
            <a:endParaRPr sz="1800">
              <a:latin typeface="Comic Sans MS"/>
              <a:cs typeface="Comic Sans MS"/>
            </a:endParaRPr>
          </a:p>
          <a:p>
            <a:pPr marL="299085" marR="5080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b="1" spc="-5" dirty="0">
                <a:latin typeface="Comic Sans MS"/>
                <a:cs typeface="Comic Sans MS"/>
              </a:rPr>
              <a:t>Remote </a:t>
            </a:r>
            <a:r>
              <a:rPr sz="1800" b="1" dirty="0">
                <a:latin typeface="Comic Sans MS"/>
                <a:cs typeface="Comic Sans MS"/>
              </a:rPr>
              <a:t>object </a:t>
            </a:r>
            <a:r>
              <a:rPr sz="1800" b="1" spc="-5" dirty="0">
                <a:latin typeface="Comic Sans MS"/>
                <a:cs typeface="Comic Sans MS"/>
              </a:rPr>
              <a:t>server: </a:t>
            </a:r>
            <a:r>
              <a:rPr sz="1800" spc="-10" dirty="0">
                <a:latin typeface="Comic Sans MS"/>
                <a:cs typeface="Comic Sans MS"/>
              </a:rPr>
              <a:t>Sebuah </a:t>
            </a:r>
            <a:r>
              <a:rPr sz="1800" dirty="0">
                <a:latin typeface="Comic Sans MS"/>
                <a:cs typeface="Comic Sans MS"/>
              </a:rPr>
              <a:t>server </a:t>
            </a:r>
            <a:r>
              <a:rPr sz="1800" spc="-5" dirty="0">
                <a:latin typeface="Comic Sans MS"/>
                <a:cs typeface="Comic Sans MS"/>
              </a:rPr>
              <a:t>khusus </a:t>
            </a:r>
            <a:r>
              <a:rPr sz="1800" dirty="0">
                <a:latin typeface="Comic Sans MS"/>
                <a:cs typeface="Comic Sans MS"/>
              </a:rPr>
              <a:t>yang  host </a:t>
            </a:r>
            <a:r>
              <a:rPr sz="1800" spc="-5" dirty="0">
                <a:latin typeface="Comic Sans MS"/>
                <a:cs typeface="Comic Sans MS"/>
              </a:rPr>
              <a:t>objek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remote.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94959" y="4612385"/>
            <a:ext cx="6043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1298575" algn="l"/>
                <a:tab pos="2192020" algn="l"/>
                <a:tab pos="3310254" algn="l"/>
                <a:tab pos="4481195" algn="l"/>
                <a:tab pos="5555615" algn="l"/>
              </a:tabLst>
            </a:pPr>
            <a:r>
              <a:rPr sz="1800" b="1" spc="-5" dirty="0">
                <a:latin typeface="Comic Sans MS"/>
                <a:cs typeface="Comic Sans MS"/>
              </a:rPr>
              <a:t>Re</a:t>
            </a:r>
            <a:r>
              <a:rPr sz="1800" b="1" spc="5" dirty="0">
                <a:latin typeface="Comic Sans MS"/>
                <a:cs typeface="Comic Sans MS"/>
              </a:rPr>
              <a:t>m</a:t>
            </a:r>
            <a:r>
              <a:rPr sz="1800" b="1" dirty="0">
                <a:latin typeface="Comic Sans MS"/>
                <a:cs typeface="Comic Sans MS"/>
              </a:rPr>
              <a:t>ote	obj</a:t>
            </a:r>
            <a:r>
              <a:rPr sz="1800" b="1" spc="5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Comic Sans MS"/>
                <a:cs typeface="Comic Sans MS"/>
              </a:rPr>
              <a:t>ct	</a:t>
            </a:r>
            <a:r>
              <a:rPr sz="1800" b="1" spc="-5" dirty="0">
                <a:latin typeface="Comic Sans MS"/>
                <a:cs typeface="Comic Sans MS"/>
              </a:rPr>
              <a:t>tra</a:t>
            </a:r>
            <a:r>
              <a:rPr sz="1800" b="1" dirty="0">
                <a:latin typeface="Comic Sans MS"/>
                <a:cs typeface="Comic Sans MS"/>
              </a:rPr>
              <a:t>nsfer	protoco</a:t>
            </a:r>
            <a:r>
              <a:rPr sz="1800" b="1" spc="-5" dirty="0">
                <a:latin typeface="Comic Sans MS"/>
                <a:cs typeface="Comic Sans MS"/>
              </a:rPr>
              <a:t>l</a:t>
            </a:r>
            <a:r>
              <a:rPr sz="1800" b="1" dirty="0">
                <a:latin typeface="Comic Sans MS"/>
                <a:cs typeface="Comic Sans MS"/>
              </a:rPr>
              <a:t>:	</a:t>
            </a:r>
            <a:r>
              <a:rPr sz="1800" dirty="0">
                <a:latin typeface="Comic Sans MS"/>
                <a:cs typeface="Comic Sans MS"/>
              </a:rPr>
              <a:t>Pr</a:t>
            </a:r>
            <a:r>
              <a:rPr sz="1800" spc="5" dirty="0">
                <a:latin typeface="Comic Sans MS"/>
                <a:cs typeface="Comic Sans MS"/>
              </a:rPr>
              <a:t>ot</a:t>
            </a:r>
            <a:r>
              <a:rPr sz="1800" dirty="0">
                <a:latin typeface="Comic Sans MS"/>
                <a:cs typeface="Comic Sans MS"/>
              </a:rPr>
              <a:t>okol	y</a:t>
            </a:r>
            <a:r>
              <a:rPr sz="1800" spc="-10" dirty="0">
                <a:latin typeface="Comic Sans MS"/>
                <a:cs typeface="Comic Sans MS"/>
              </a:rPr>
              <a:t>an</a:t>
            </a:r>
            <a:r>
              <a:rPr sz="1800" dirty="0">
                <a:latin typeface="Comic Sans MS"/>
                <a:cs typeface="Comic Sans MS"/>
              </a:rPr>
              <a:t>g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59008" y="5023866"/>
            <a:ext cx="157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8830" algn="l"/>
              </a:tabLst>
            </a:pPr>
            <a:r>
              <a:rPr sz="1800" dirty="0">
                <a:latin typeface="Comic Sans MS"/>
                <a:cs typeface="Comic Sans MS"/>
              </a:rPr>
              <a:t>o</a:t>
            </a:r>
            <a:r>
              <a:rPr sz="1800" spc="-10" dirty="0">
                <a:latin typeface="Comic Sans MS"/>
                <a:cs typeface="Comic Sans MS"/>
              </a:rPr>
              <a:t>b</a:t>
            </a:r>
            <a:r>
              <a:rPr sz="1800" spc="-5" dirty="0">
                <a:latin typeface="Comic Sans MS"/>
                <a:cs typeface="Comic Sans MS"/>
              </a:rPr>
              <a:t>je</a:t>
            </a:r>
            <a:r>
              <a:rPr sz="1800" dirty="0">
                <a:latin typeface="Comic Sans MS"/>
                <a:cs typeface="Comic Sans MS"/>
              </a:rPr>
              <a:t>k	</a:t>
            </a:r>
            <a:r>
              <a:rPr sz="1800" spc="-5" dirty="0">
                <a:latin typeface="Comic Sans MS"/>
                <a:cs typeface="Comic Sans MS"/>
              </a:rPr>
              <a:t>remo</a:t>
            </a:r>
            <a:r>
              <a:rPr sz="1800" spc="5" dirty="0">
                <a:latin typeface="Comic Sans MS"/>
                <a:cs typeface="Comic Sans MS"/>
              </a:rPr>
              <a:t>t</a:t>
            </a:r>
            <a:r>
              <a:rPr sz="1800" dirty="0">
                <a:latin typeface="Comic Sans MS"/>
                <a:cs typeface="Comic Sans MS"/>
              </a:rPr>
              <a:t>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1471" y="4886756"/>
            <a:ext cx="4010660" cy="121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711325" algn="l"/>
                <a:tab pos="2492375" algn="l"/>
                <a:tab pos="3409315" algn="l"/>
              </a:tabLst>
            </a:pPr>
            <a:r>
              <a:rPr sz="1800" dirty="0">
                <a:latin typeface="Comic Sans MS"/>
                <a:cs typeface="Comic Sans MS"/>
              </a:rPr>
              <a:t>me</a:t>
            </a:r>
            <a:r>
              <a:rPr sz="1800" spc="5" dirty="0">
                <a:latin typeface="Comic Sans MS"/>
                <a:cs typeface="Comic Sans MS"/>
              </a:rPr>
              <a:t>m</a:t>
            </a:r>
            <a:r>
              <a:rPr sz="1800" dirty="0">
                <a:latin typeface="Comic Sans MS"/>
                <a:cs typeface="Comic Sans MS"/>
              </a:rPr>
              <a:t>u</a:t>
            </a:r>
            <a:r>
              <a:rPr sz="1800" spc="-10" dirty="0">
                <a:latin typeface="Comic Sans MS"/>
                <a:cs typeface="Comic Sans MS"/>
              </a:rPr>
              <a:t>n</a:t>
            </a:r>
            <a:r>
              <a:rPr sz="1800" dirty="0">
                <a:latin typeface="Comic Sans MS"/>
                <a:cs typeface="Comic Sans MS"/>
              </a:rPr>
              <a:t>gk</a:t>
            </a:r>
            <a:r>
              <a:rPr sz="1800" spc="-10" dirty="0">
                <a:latin typeface="Comic Sans MS"/>
                <a:cs typeface="Comic Sans MS"/>
              </a:rPr>
              <a:t>i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5" dirty="0">
                <a:latin typeface="Comic Sans MS"/>
                <a:cs typeface="Comic Sans MS"/>
              </a:rPr>
              <a:t>ka</a:t>
            </a:r>
            <a:r>
              <a:rPr sz="1800" dirty="0">
                <a:latin typeface="Comic Sans MS"/>
                <a:cs typeface="Comic Sans MS"/>
              </a:rPr>
              <a:t>n	akses	efi</a:t>
            </a:r>
            <a:r>
              <a:rPr sz="1800" spc="-10" dirty="0">
                <a:latin typeface="Comic Sans MS"/>
                <a:cs typeface="Comic Sans MS"/>
              </a:rPr>
              <a:t>s</a:t>
            </a:r>
            <a:r>
              <a:rPr sz="1800" spc="-5" dirty="0">
                <a:latin typeface="Comic Sans MS"/>
                <a:cs typeface="Comic Sans MS"/>
              </a:rPr>
              <a:t>ie</a:t>
            </a:r>
            <a:r>
              <a:rPr sz="1800" dirty="0">
                <a:latin typeface="Comic Sans MS"/>
                <a:cs typeface="Comic Sans MS"/>
              </a:rPr>
              <a:t>n	</a:t>
            </a:r>
            <a:r>
              <a:rPr sz="1800" spc="-15" dirty="0">
                <a:latin typeface="Comic Sans MS"/>
                <a:cs typeface="Comic Sans MS"/>
              </a:rPr>
              <a:t>u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5" dirty="0">
                <a:latin typeface="Comic Sans MS"/>
                <a:cs typeface="Comic Sans MS"/>
              </a:rPr>
              <a:t>tuk  </a:t>
            </a:r>
            <a:r>
              <a:rPr sz="1800" dirty="0">
                <a:latin typeface="Comic Sans MS"/>
                <a:cs typeface="Comic Sans MS"/>
              </a:rPr>
              <a:t>melalui </a:t>
            </a:r>
            <a:r>
              <a:rPr sz="1800" spc="-5" dirty="0">
                <a:latin typeface="Comic Sans MS"/>
                <a:cs typeface="Comic Sans MS"/>
              </a:rPr>
              <a:t>jaringan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standar</a:t>
            </a:r>
            <a:endParaRPr sz="1800">
              <a:latin typeface="Comic Sans MS"/>
              <a:cs typeface="Comic Sans MS"/>
            </a:endParaRPr>
          </a:p>
          <a:p>
            <a:pPr marL="469900" indent="-287020">
              <a:lnSpc>
                <a:spcPct val="100000"/>
              </a:lnSpc>
              <a:spcBef>
                <a:spcPts val="1000"/>
              </a:spcBef>
              <a:buFont typeface="Wingdings"/>
              <a:buChar char=""/>
              <a:tabLst>
                <a:tab pos="469900" algn="l"/>
              </a:tabLst>
            </a:pPr>
            <a:r>
              <a:rPr sz="1600" spc="-5" dirty="0">
                <a:latin typeface="Comic Sans MS"/>
                <a:cs typeface="Comic Sans MS"/>
              </a:rPr>
              <a:t>Java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RMI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52159" y="6203696"/>
            <a:ext cx="921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5" dirty="0">
                <a:latin typeface="Comic Sans MS"/>
                <a:cs typeface="Comic Sans MS"/>
              </a:rPr>
              <a:t>DCOM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1239" y="1141475"/>
            <a:ext cx="9863327" cy="4815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1399032"/>
            <a:ext cx="2536190" cy="257746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32715" marR="96520">
              <a:lnSpc>
                <a:spcPct val="90200"/>
              </a:lnSpc>
              <a:spcBef>
                <a:spcPts val="190"/>
              </a:spcBef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Principal  participants 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in the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 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delivery 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r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chi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t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ectu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r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1027" y="641604"/>
            <a:ext cx="7824216" cy="5655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263" y="1223772"/>
            <a:ext cx="2633980" cy="292798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0504">
              <a:lnSpc>
                <a:spcPts val="3310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Basic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5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endParaRPr sz="3600">
              <a:latin typeface="Calibri"/>
              <a:cs typeface="Calibri"/>
            </a:endParaRPr>
          </a:p>
          <a:p>
            <a:pPr marL="230504" marR="546100">
              <a:lnSpc>
                <a:spcPct val="90200"/>
              </a:lnSpc>
              <a:spcBef>
                <a:spcPts val="204"/>
              </a:spcBef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delivery 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remote 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object  </a:t>
            </a:r>
            <a:r>
              <a:rPr sz="3600" b="1" spc="-65" dirty="0">
                <a:solidFill>
                  <a:srgbClr val="7E5F00"/>
                </a:solidFill>
                <a:latin typeface="Calibri"/>
                <a:cs typeface="Calibri"/>
              </a:rPr>
              <a:t>e</a:t>
            </a:r>
            <a:r>
              <a:rPr sz="3600" b="1" spc="-85" dirty="0">
                <a:solidFill>
                  <a:srgbClr val="7E5F00"/>
                </a:solidFill>
                <a:latin typeface="Calibri"/>
                <a:cs typeface="Calibri"/>
              </a:rPr>
              <a:t>x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ecution 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scenario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38201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Delivery</a:t>
            </a:r>
            <a:r>
              <a:rPr sz="3600" b="1" spc="1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(4)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1072" y="1653920"/>
            <a:ext cx="1042098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omic Sans MS"/>
                <a:cs typeface="Comic Sans MS"/>
              </a:rPr>
              <a:t>Sudut </a:t>
            </a:r>
            <a:r>
              <a:rPr sz="2200" b="1" spc="-5" dirty="0">
                <a:latin typeface="Comic Sans MS"/>
                <a:cs typeface="Comic Sans MS"/>
              </a:rPr>
              <a:t>Pandang</a:t>
            </a:r>
            <a:r>
              <a:rPr sz="2200" b="1" spc="30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Realisasi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Memperkenalkan </a:t>
            </a:r>
            <a:r>
              <a:rPr sz="2200" spc="-10" dirty="0">
                <a:latin typeface="Comic Sans MS"/>
                <a:cs typeface="Comic Sans MS"/>
              </a:rPr>
              <a:t>node </a:t>
            </a:r>
            <a:r>
              <a:rPr sz="2200" spc="-5" dirty="0">
                <a:latin typeface="Comic Sans MS"/>
                <a:cs typeface="Comic Sans MS"/>
              </a:rPr>
              <a:t>baru </a:t>
            </a:r>
            <a:r>
              <a:rPr sz="2200" spc="-10" dirty="0">
                <a:latin typeface="Comic Sans MS"/>
                <a:cs typeface="Comic Sans MS"/>
              </a:rPr>
              <a:t>dan</a:t>
            </a:r>
            <a:r>
              <a:rPr sz="2200" spc="5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perangkatnya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Comic Sans MS"/>
                <a:cs typeface="Comic Sans MS"/>
              </a:rPr>
              <a:t>Server</a:t>
            </a:r>
            <a:r>
              <a:rPr sz="2200" spc="32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remote</a:t>
            </a:r>
            <a:r>
              <a:rPr sz="2200" spc="33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object</a:t>
            </a:r>
            <a:r>
              <a:rPr sz="2200" spc="29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bertanggung</a:t>
            </a:r>
            <a:r>
              <a:rPr sz="2200" spc="3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jawab</a:t>
            </a:r>
            <a:r>
              <a:rPr sz="2200" spc="3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untuk</a:t>
            </a:r>
            <a:r>
              <a:rPr sz="2200" spc="32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membuat</a:t>
            </a:r>
            <a:r>
              <a:rPr sz="2200" spc="3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objek</a:t>
            </a:r>
            <a:r>
              <a:rPr sz="2200" spc="3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remote</a:t>
            </a:r>
            <a:endParaRPr sz="2200">
              <a:latin typeface="Comic Sans MS"/>
              <a:cs typeface="Comic Sans MS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omic Sans MS"/>
                <a:cs typeface="Comic Sans MS"/>
              </a:rPr>
              <a:t>diakses oleh </a:t>
            </a:r>
            <a:r>
              <a:rPr sz="2200" spc="-10" dirty="0">
                <a:latin typeface="Comic Sans MS"/>
                <a:cs typeface="Comic Sans MS"/>
              </a:rPr>
              <a:t>klien </a:t>
            </a:r>
            <a:r>
              <a:rPr sz="2200" spc="-5" dirty="0">
                <a:latin typeface="Comic Sans MS"/>
                <a:cs typeface="Comic Sans MS"/>
              </a:rPr>
              <a:t>melalui</a:t>
            </a:r>
            <a:r>
              <a:rPr sz="2200" spc="5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jaringan</a:t>
            </a:r>
            <a:endParaRPr sz="2200">
              <a:latin typeface="Comic Sans MS"/>
              <a:cs typeface="Comic Sans MS"/>
            </a:endParaRPr>
          </a:p>
          <a:p>
            <a:pPr marL="812800" marR="508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  <a:tab pos="2037714" algn="l"/>
                <a:tab pos="2746375" algn="l"/>
                <a:tab pos="5280025" algn="l"/>
                <a:tab pos="6808470" algn="l"/>
                <a:tab pos="8347709" algn="l"/>
                <a:tab pos="9322435" algn="l"/>
              </a:tabLst>
            </a:pPr>
            <a:r>
              <a:rPr sz="2200" spc="-5" dirty="0">
                <a:latin typeface="Comic Sans MS"/>
                <a:cs typeface="Comic Sans MS"/>
              </a:rPr>
              <a:t>P</a:t>
            </a:r>
            <a:r>
              <a:rPr sz="2200" dirty="0">
                <a:latin typeface="Comic Sans MS"/>
                <a:cs typeface="Comic Sans MS"/>
              </a:rPr>
              <a:t>rot</a:t>
            </a:r>
            <a:r>
              <a:rPr sz="2200" spc="-5" dirty="0">
                <a:latin typeface="Comic Sans MS"/>
                <a:cs typeface="Comic Sans MS"/>
              </a:rPr>
              <a:t>okol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spc="10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au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meth</a:t>
            </a:r>
            <a:r>
              <a:rPr sz="2200" dirty="0">
                <a:latin typeface="Comic Sans MS"/>
                <a:cs typeface="Comic Sans MS"/>
              </a:rPr>
              <a:t>o</a:t>
            </a:r>
            <a:r>
              <a:rPr sz="2200" spc="-10" dirty="0">
                <a:latin typeface="Comic Sans MS"/>
                <a:cs typeface="Comic Sans MS"/>
              </a:rPr>
              <a:t>d</a:t>
            </a:r>
            <a:r>
              <a:rPr sz="2200" dirty="0">
                <a:latin typeface="Comic Sans MS"/>
                <a:cs typeface="Comic Sans MS"/>
              </a:rPr>
              <a:t>-</a:t>
            </a:r>
            <a:r>
              <a:rPr sz="2200" spc="-10" dirty="0">
                <a:latin typeface="Comic Sans MS"/>
                <a:cs typeface="Comic Sans MS"/>
              </a:rPr>
              <a:t>invocat</a:t>
            </a: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on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ma</a:t>
            </a:r>
            <a:r>
              <a:rPr sz="2200" spc="5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shaling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mech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ni</a:t>
            </a:r>
            <a:r>
              <a:rPr sz="2200" spc="5" dirty="0">
                <a:latin typeface="Comic Sans MS"/>
                <a:cs typeface="Comic Sans MS"/>
              </a:rPr>
              <a:t>s</a:t>
            </a:r>
            <a:r>
              <a:rPr sz="2200" spc="-5" dirty="0">
                <a:latin typeface="Comic Sans MS"/>
                <a:cs typeface="Comic Sans MS"/>
              </a:rPr>
              <a:t>m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adalah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</a:t>
            </a:r>
            <a:r>
              <a:rPr sz="2200" spc="5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oto</a:t>
            </a:r>
            <a:r>
              <a:rPr sz="2200" spc="10" dirty="0">
                <a:latin typeface="Comic Sans MS"/>
                <a:cs typeface="Comic Sans MS"/>
              </a:rPr>
              <a:t>k</a:t>
            </a:r>
            <a:r>
              <a:rPr sz="2200" spc="-5" dirty="0">
                <a:latin typeface="Comic Sans MS"/>
                <a:cs typeface="Comic Sans MS"/>
              </a:rPr>
              <a:t>ol  </a:t>
            </a:r>
            <a:r>
              <a:rPr sz="2200" spc="-10" dirty="0">
                <a:latin typeface="Comic Sans MS"/>
                <a:cs typeface="Comic Sans MS"/>
              </a:rPr>
              <a:t>RMI </a:t>
            </a:r>
            <a:r>
              <a:rPr sz="2200" spc="-5" dirty="0">
                <a:latin typeface="Comic Sans MS"/>
                <a:cs typeface="Comic Sans MS"/>
              </a:rPr>
              <a:t>atau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DCOM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  <a:tab pos="1196340" algn="l"/>
                <a:tab pos="2317115" algn="l"/>
                <a:tab pos="3308985" algn="l"/>
                <a:tab pos="4237355" algn="l"/>
                <a:tab pos="5630545" algn="l"/>
                <a:tab pos="6744334" algn="l"/>
                <a:tab pos="7779384" algn="l"/>
                <a:tab pos="8919210" algn="l"/>
                <a:tab pos="9559925" algn="l"/>
              </a:tabLst>
            </a:pPr>
            <a:r>
              <a:rPr sz="2200" spc="-5" dirty="0">
                <a:latin typeface="Comic Sans MS"/>
                <a:cs typeface="Comic Sans MS"/>
              </a:rPr>
              <a:t>Perlu	dicatat	bahwa	</a:t>
            </a:r>
            <a:r>
              <a:rPr sz="2200" spc="-10" dirty="0">
                <a:latin typeface="Comic Sans MS"/>
                <a:cs typeface="Comic Sans MS"/>
              </a:rPr>
              <a:t>dalam	</a:t>
            </a:r>
            <a:r>
              <a:rPr sz="2200" spc="-5" dirty="0">
                <a:latin typeface="Comic Sans MS"/>
                <a:cs typeface="Comic Sans MS"/>
              </a:rPr>
              <a:t>beberapa	situasi,	server	aplikasi	dan	server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latin typeface="Comic Sans MS"/>
                <a:cs typeface="Comic Sans MS"/>
              </a:rPr>
              <a:t>remote </a:t>
            </a:r>
            <a:r>
              <a:rPr sz="2200" spc="-5" dirty="0">
                <a:latin typeface="Comic Sans MS"/>
                <a:cs typeface="Comic Sans MS"/>
              </a:rPr>
              <a:t>object </a:t>
            </a:r>
            <a:r>
              <a:rPr sz="2200" spc="-10" dirty="0">
                <a:latin typeface="Comic Sans MS"/>
                <a:cs typeface="Comic Sans MS"/>
              </a:rPr>
              <a:t>mungkin </a:t>
            </a:r>
            <a:r>
              <a:rPr sz="2200" spc="-5" dirty="0">
                <a:latin typeface="Comic Sans MS"/>
                <a:cs typeface="Comic Sans MS"/>
              </a:rPr>
              <a:t>satu dan sama dalam sudut pandang</a:t>
            </a:r>
            <a:r>
              <a:rPr sz="2200" spc="16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realisasi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9651" y="1223772"/>
            <a:ext cx="9479280" cy="3668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263" y="1223772"/>
            <a:ext cx="2633980" cy="292798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199390" rIns="0" bIns="0" rtlCol="0">
            <a:spAutoFit/>
          </a:bodyPr>
          <a:lstStyle/>
          <a:p>
            <a:pPr marL="205104" marR="83820">
              <a:lnSpc>
                <a:spcPct val="90200"/>
              </a:lnSpc>
              <a:spcBef>
                <a:spcPts val="1570"/>
              </a:spcBef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Depl</a:t>
            </a:r>
            <a:r>
              <a:rPr sz="3600" b="1" spc="-35" dirty="0">
                <a:solidFill>
                  <a:srgbClr val="7E5F00"/>
                </a:solidFill>
                <a:latin typeface="Calibri"/>
                <a:cs typeface="Calibri"/>
              </a:rPr>
              <a:t>o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yme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n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t  of simple 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 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delivery 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application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38201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Delivery</a:t>
            </a:r>
            <a:r>
              <a:rPr sz="3600" b="1" spc="2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(5)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3840" y="1490294"/>
            <a:ext cx="9852660" cy="419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 algn="just">
              <a:lnSpc>
                <a:spcPts val="2595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b="1" spc="-5" dirty="0">
                <a:latin typeface="Comic Sans MS"/>
                <a:cs typeface="Comic Sans MS"/>
              </a:rPr>
              <a:t>Sudut</a:t>
            </a:r>
            <a:r>
              <a:rPr sz="2400" b="1" spc="-1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Pandang</a:t>
            </a:r>
            <a:endParaRPr sz="2400">
              <a:latin typeface="Comic Sans MS"/>
              <a:cs typeface="Comic Sans MS"/>
            </a:endParaRPr>
          </a:p>
          <a:p>
            <a:pPr marL="355600" marR="5080" indent="-343535" algn="just">
              <a:lnSpc>
                <a:spcPts val="2300"/>
              </a:lnSpc>
              <a:spcBef>
                <a:spcPts val="27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Comic Sans MS"/>
                <a:cs typeface="Comic Sans MS"/>
              </a:rPr>
              <a:t>Masalah </a:t>
            </a:r>
            <a:r>
              <a:rPr sz="2400" dirty="0">
                <a:latin typeface="Comic Sans MS"/>
                <a:cs typeface="Comic Sans MS"/>
              </a:rPr>
              <a:t>pengujian </a:t>
            </a:r>
            <a:r>
              <a:rPr sz="2400" spc="-5" dirty="0">
                <a:latin typeface="Comic Sans MS"/>
                <a:cs typeface="Comic Sans MS"/>
              </a:rPr>
              <a:t>yang relevan dengan arsitektur pengiriman </a:t>
            </a:r>
            <a:r>
              <a:rPr sz="2400" dirty="0">
                <a:latin typeface="Comic Sans MS"/>
                <a:cs typeface="Comic Sans MS"/>
              </a:rPr>
              <a:t>Web  mencakup </a:t>
            </a:r>
            <a:r>
              <a:rPr sz="2400" spc="-5" dirty="0">
                <a:latin typeface="Comic Sans MS"/>
                <a:cs typeface="Comic Sans MS"/>
              </a:rPr>
              <a:t>pemantauan cermat </a:t>
            </a:r>
            <a:r>
              <a:rPr sz="2400" spc="-10" dirty="0">
                <a:latin typeface="Comic Sans MS"/>
                <a:cs typeface="Comic Sans MS"/>
              </a:rPr>
              <a:t>infrastruktur </a:t>
            </a:r>
            <a:r>
              <a:rPr sz="2400" spc="-5" dirty="0">
                <a:latin typeface="Comic Sans MS"/>
                <a:cs typeface="Comic Sans MS"/>
              </a:rPr>
              <a:t>yang dibutuhkan </a:t>
            </a:r>
            <a:r>
              <a:rPr sz="2400" spc="-10" dirty="0">
                <a:latin typeface="Comic Sans MS"/>
                <a:cs typeface="Comic Sans MS"/>
              </a:rPr>
              <a:t>untuk  </a:t>
            </a:r>
            <a:r>
              <a:rPr sz="2400" spc="-5" dirty="0">
                <a:latin typeface="Comic Sans MS"/>
                <a:cs typeface="Comic Sans MS"/>
              </a:rPr>
              <a:t>melaksanakan panggilan jarak</a:t>
            </a:r>
            <a:r>
              <a:rPr sz="2400" spc="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jauh</a:t>
            </a:r>
            <a:endParaRPr sz="2400">
              <a:latin typeface="Comic Sans MS"/>
              <a:cs typeface="Comic Sans MS"/>
            </a:endParaRPr>
          </a:p>
          <a:p>
            <a:pPr marL="355600" marR="6985" indent="-343535" algn="just">
              <a:lnSpc>
                <a:spcPts val="2300"/>
              </a:lnSpc>
              <a:spcBef>
                <a:spcPts val="1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Comic Sans MS"/>
                <a:cs typeface="Comic Sans MS"/>
              </a:rPr>
              <a:t>Karena kebutuhan sering merupakan </a:t>
            </a:r>
            <a:r>
              <a:rPr sz="2400" dirty="0">
                <a:latin typeface="Comic Sans MS"/>
                <a:cs typeface="Comic Sans MS"/>
              </a:rPr>
              <a:t>hasil </a:t>
            </a:r>
            <a:r>
              <a:rPr sz="2400" spc="-10" dirty="0">
                <a:latin typeface="Comic Sans MS"/>
                <a:cs typeface="Comic Sans MS"/>
              </a:rPr>
              <a:t>dari </a:t>
            </a:r>
            <a:r>
              <a:rPr sz="2400" dirty="0">
                <a:latin typeface="Comic Sans MS"/>
                <a:cs typeface="Comic Sans MS"/>
              </a:rPr>
              <a:t>kebutuhan untuk  </a:t>
            </a:r>
            <a:r>
              <a:rPr sz="2400" spc="-5" dirty="0">
                <a:latin typeface="Comic Sans MS"/>
                <a:cs typeface="Comic Sans MS"/>
              </a:rPr>
              <a:t>cepat, tahan lama,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dirty="0">
                <a:latin typeface="Comic Sans MS"/>
                <a:cs typeface="Comic Sans MS"/>
              </a:rPr>
              <a:t>dapat </a:t>
            </a:r>
            <a:r>
              <a:rPr sz="2400" spc="-5" dirty="0">
                <a:latin typeface="Comic Sans MS"/>
                <a:cs typeface="Comic Sans MS"/>
              </a:rPr>
              <a:t>diandalkan komunikasi </a:t>
            </a:r>
            <a:r>
              <a:rPr sz="2400" dirty="0">
                <a:latin typeface="Comic Sans MS"/>
                <a:cs typeface="Comic Sans MS"/>
              </a:rPr>
              <a:t>langsung  </a:t>
            </a:r>
            <a:r>
              <a:rPr sz="2400" spc="-5" dirty="0">
                <a:latin typeface="Comic Sans MS"/>
                <a:cs typeface="Comic Sans MS"/>
              </a:rPr>
              <a:t>dengan</a:t>
            </a:r>
            <a:r>
              <a:rPr sz="2400" spc="36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server,</a:t>
            </a:r>
            <a:r>
              <a:rPr sz="2400" spc="3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pemeriksaan</a:t>
            </a:r>
            <a:r>
              <a:rPr sz="2400" spc="3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yang</a:t>
            </a:r>
            <a:r>
              <a:rPr sz="2400" spc="35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teliti</a:t>
            </a:r>
            <a:r>
              <a:rPr sz="2400" spc="3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terhadap</a:t>
            </a:r>
            <a:r>
              <a:rPr sz="2400" spc="35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latency</a:t>
            </a:r>
            <a:r>
              <a:rPr sz="2400" spc="34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jaringan</a:t>
            </a:r>
            <a:endParaRPr sz="2400">
              <a:latin typeface="Comic Sans MS"/>
              <a:cs typeface="Comic Sans MS"/>
            </a:endParaRPr>
          </a:p>
          <a:p>
            <a:pPr marL="355600" algn="just">
              <a:lnSpc>
                <a:spcPts val="2045"/>
              </a:lnSpc>
            </a:pP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toleransi kesalahan penting ketika </a:t>
            </a:r>
            <a:r>
              <a:rPr sz="2400" dirty="0">
                <a:latin typeface="Comic Sans MS"/>
                <a:cs typeface="Comic Sans MS"/>
              </a:rPr>
              <a:t>menguji </a:t>
            </a:r>
            <a:r>
              <a:rPr sz="2400" spc="-5" dirty="0">
                <a:latin typeface="Comic Sans MS"/>
                <a:cs typeface="Comic Sans MS"/>
              </a:rPr>
              <a:t>aplikasi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ini</a:t>
            </a:r>
            <a:endParaRPr sz="2400">
              <a:latin typeface="Comic Sans MS"/>
              <a:cs typeface="Comic Sans MS"/>
            </a:endParaRPr>
          </a:p>
          <a:p>
            <a:pPr marL="355600" indent="-343535" algn="just">
              <a:lnSpc>
                <a:spcPts val="2305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Comic Sans MS"/>
                <a:cs typeface="Comic Sans MS"/>
              </a:rPr>
              <a:t>Pengujian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jaminan kualitas </a:t>
            </a:r>
            <a:r>
              <a:rPr sz="2400" dirty="0">
                <a:latin typeface="Comic Sans MS"/>
                <a:cs typeface="Comic Sans MS"/>
              </a:rPr>
              <a:t>harus </a:t>
            </a:r>
            <a:r>
              <a:rPr sz="2400" spc="-5" dirty="0">
                <a:latin typeface="Comic Sans MS"/>
                <a:cs typeface="Comic Sans MS"/>
              </a:rPr>
              <a:t>mengatasi beberapa</a:t>
            </a:r>
            <a:r>
              <a:rPr sz="2400" spc="63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area</a:t>
            </a:r>
            <a:endParaRPr sz="2400">
              <a:latin typeface="Comic Sans MS"/>
              <a:cs typeface="Comic Sans MS"/>
            </a:endParaRPr>
          </a:p>
          <a:p>
            <a:pPr marL="355600" algn="just">
              <a:lnSpc>
                <a:spcPts val="2305"/>
              </a:lnSpc>
            </a:pPr>
            <a:r>
              <a:rPr sz="2400" spc="-5" dirty="0">
                <a:latin typeface="Comic Sans MS"/>
                <a:cs typeface="Comic Sans MS"/>
              </a:rPr>
              <a:t>tambahan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seperti:</a:t>
            </a:r>
            <a:endParaRPr sz="2400">
              <a:latin typeface="Comic Sans MS"/>
              <a:cs typeface="Comic Sans MS"/>
            </a:endParaRPr>
          </a:p>
          <a:p>
            <a:pPr marL="812800" lvl="1" indent="-343535" algn="just">
              <a:lnSpc>
                <a:spcPts val="2305"/>
              </a:lnSpc>
              <a:buFont typeface="Arial"/>
              <a:buChar char="•"/>
              <a:tabLst>
                <a:tab pos="813435" algn="l"/>
              </a:tabLst>
            </a:pPr>
            <a:r>
              <a:rPr sz="2400" dirty="0">
                <a:latin typeface="Comic Sans MS"/>
                <a:cs typeface="Comic Sans MS"/>
              </a:rPr>
              <a:t>Penggunaan port </a:t>
            </a:r>
            <a:r>
              <a:rPr sz="2400" spc="-5" dirty="0">
                <a:latin typeface="Comic Sans MS"/>
                <a:cs typeface="Comic Sans MS"/>
              </a:rPr>
              <a:t>tambahan untuk </a:t>
            </a:r>
            <a:r>
              <a:rPr sz="2400" spc="-10" dirty="0">
                <a:latin typeface="Comic Sans MS"/>
                <a:cs typeface="Comic Sans MS"/>
              </a:rPr>
              <a:t>remote </a:t>
            </a:r>
            <a:r>
              <a:rPr sz="2400" spc="-5" dirty="0">
                <a:latin typeface="Comic Sans MS"/>
                <a:cs typeface="Comic Sans MS"/>
              </a:rPr>
              <a:t>object</a:t>
            </a:r>
            <a:r>
              <a:rPr sz="2400" spc="114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komunikasi</a:t>
            </a:r>
            <a:endParaRPr sz="2400">
              <a:latin typeface="Comic Sans MS"/>
              <a:cs typeface="Comic Sans MS"/>
            </a:endParaRPr>
          </a:p>
          <a:p>
            <a:pPr marL="812800" algn="just">
              <a:lnSpc>
                <a:spcPts val="2305"/>
              </a:lnSpc>
            </a:pPr>
            <a:r>
              <a:rPr sz="2400" spc="-5" dirty="0">
                <a:latin typeface="Comic Sans MS"/>
                <a:cs typeface="Comic Sans MS"/>
              </a:rPr>
              <a:t>melalui firewall</a:t>
            </a:r>
            <a:endParaRPr sz="2400">
              <a:latin typeface="Comic Sans MS"/>
              <a:cs typeface="Comic Sans MS"/>
            </a:endParaRPr>
          </a:p>
          <a:p>
            <a:pPr marL="812800" lvl="1" indent="-343535" algn="just">
              <a:lnSpc>
                <a:spcPts val="2305"/>
              </a:lnSpc>
              <a:buFont typeface="Arial"/>
              <a:buChar char="•"/>
              <a:tabLst>
                <a:tab pos="813435" algn="l"/>
              </a:tabLst>
            </a:pPr>
            <a:r>
              <a:rPr sz="2400" dirty="0">
                <a:latin typeface="Comic Sans MS"/>
                <a:cs typeface="Comic Sans MS"/>
              </a:rPr>
              <a:t>Kinerja melalui </a:t>
            </a:r>
            <a:r>
              <a:rPr sz="2400" spc="-5" dirty="0">
                <a:latin typeface="Comic Sans MS"/>
                <a:cs typeface="Comic Sans MS"/>
              </a:rPr>
              <a:t>koneksi jaringan yang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lambat</a:t>
            </a:r>
            <a:endParaRPr sz="2400">
              <a:latin typeface="Comic Sans MS"/>
              <a:cs typeface="Comic Sans MS"/>
            </a:endParaRPr>
          </a:p>
          <a:p>
            <a:pPr marL="812800" lvl="1" indent="-343535" algn="just">
              <a:lnSpc>
                <a:spcPts val="2590"/>
              </a:lnSpc>
              <a:buFont typeface="Arial"/>
              <a:buChar char="•"/>
              <a:tabLst>
                <a:tab pos="813435" algn="l"/>
              </a:tabLst>
            </a:pPr>
            <a:r>
              <a:rPr sz="2400" dirty="0">
                <a:latin typeface="Comic Sans MS"/>
                <a:cs typeface="Comic Sans MS"/>
              </a:rPr>
              <a:t>Efek </a:t>
            </a:r>
            <a:r>
              <a:rPr sz="2400" spc="-5" dirty="0">
                <a:latin typeface="Comic Sans MS"/>
                <a:cs typeface="Comic Sans MS"/>
              </a:rPr>
              <a:t>pada underpowered </a:t>
            </a:r>
            <a:r>
              <a:rPr sz="2400" dirty="0">
                <a:latin typeface="Comic Sans MS"/>
                <a:cs typeface="Comic Sans MS"/>
              </a:rPr>
              <a:t>mesin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klien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18706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130"/>
              </a:lnSpc>
            </a:pPr>
            <a:r>
              <a:rPr sz="3600" b="1" spc="-5" dirty="0">
                <a:solidFill>
                  <a:srgbClr val="7E5F00"/>
                </a:solidFill>
                <a:latin typeface="Times New Roman"/>
                <a:cs typeface="Times New Roman"/>
              </a:rPr>
              <a:t>Minggu</a:t>
            </a:r>
            <a:r>
              <a:rPr sz="3600" b="1" spc="-20" dirty="0">
                <a:solidFill>
                  <a:srgbClr val="7E5F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Times New Roman"/>
                <a:cs typeface="Times New Roman"/>
              </a:rPr>
              <a:t>Depan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6784" y="1563446"/>
            <a:ext cx="10445115" cy="5025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Silahkan Lanjutkan Laporan </a:t>
            </a:r>
            <a:r>
              <a:rPr sz="2800" b="1" spc="-55" dirty="0">
                <a:latin typeface="Times New Roman"/>
                <a:cs typeface="Times New Roman"/>
              </a:rPr>
              <a:t>Tugas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Besar: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395"/>
              </a:lnSpc>
              <a:spcBef>
                <a:spcPts val="35"/>
              </a:spcBef>
            </a:pPr>
            <a:r>
              <a:rPr sz="2000" b="1" dirty="0">
                <a:latin typeface="Times New Roman"/>
                <a:cs typeface="Times New Roman"/>
              </a:rPr>
              <a:t>Gambarkan setiap Diagram berikut berdasarkan tugas besar masing-masing</a:t>
            </a:r>
            <a:r>
              <a:rPr sz="2000" b="1" spc="-2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kelompok:</a:t>
            </a:r>
            <a:endParaRPr sz="2000">
              <a:latin typeface="Times New Roman"/>
              <a:cs typeface="Times New Roman"/>
            </a:endParaRPr>
          </a:p>
          <a:p>
            <a:pPr marL="469265" indent="-457200">
              <a:lnSpc>
                <a:spcPts val="2635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Times New Roman"/>
                <a:cs typeface="Times New Roman"/>
              </a:rPr>
              <a:t>Use case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Diagram</a:t>
            </a:r>
            <a:endParaRPr sz="2200">
              <a:latin typeface="Times New Roman"/>
              <a:cs typeface="Times New Roman"/>
            </a:endParaRPr>
          </a:p>
          <a:p>
            <a:pPr marL="692150" lvl="1" indent="-223520">
              <a:lnSpc>
                <a:spcPct val="100000"/>
              </a:lnSpc>
              <a:buSzPct val="95454"/>
              <a:buFont typeface="Wingdings"/>
              <a:buChar char=""/>
              <a:tabLst>
                <a:tab pos="692785" algn="l"/>
              </a:tabLst>
            </a:pPr>
            <a:r>
              <a:rPr sz="2200" spc="-25" dirty="0">
                <a:latin typeface="Times New Roman"/>
                <a:cs typeface="Times New Roman"/>
              </a:rPr>
              <a:t>Tentukan </a:t>
            </a:r>
            <a:r>
              <a:rPr sz="2200" spc="-5" dirty="0">
                <a:latin typeface="Times New Roman"/>
                <a:cs typeface="Times New Roman"/>
              </a:rPr>
              <a:t>table use case untuk setiap use case (ikuti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format)</a:t>
            </a:r>
            <a:endParaRPr sz="2200">
              <a:latin typeface="Times New Roman"/>
              <a:cs typeface="Times New Roman"/>
            </a:endParaRPr>
          </a:p>
          <a:p>
            <a:pPr marL="290830" indent="-278765">
              <a:lnSpc>
                <a:spcPct val="100000"/>
              </a:lnSpc>
              <a:buAutoNum type="arabicPeriod"/>
              <a:tabLst>
                <a:tab pos="291465" algn="l"/>
              </a:tabLst>
            </a:pPr>
            <a:r>
              <a:rPr sz="2200" spc="-5" dirty="0">
                <a:latin typeface="Times New Roman"/>
                <a:cs typeface="Times New Roman"/>
              </a:rPr>
              <a:t>Class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Diagram</a:t>
            </a:r>
            <a:endParaRPr sz="2200">
              <a:latin typeface="Times New Roman"/>
              <a:cs typeface="Times New Roman"/>
            </a:endParaRPr>
          </a:p>
          <a:p>
            <a:pPr marL="275590" indent="-263525">
              <a:lnSpc>
                <a:spcPct val="100000"/>
              </a:lnSpc>
              <a:buAutoNum type="arabicPeriod"/>
              <a:tabLst>
                <a:tab pos="276225" algn="l"/>
              </a:tabLst>
            </a:pPr>
            <a:r>
              <a:rPr sz="2200" spc="-5" dirty="0">
                <a:latin typeface="Times New Roman"/>
                <a:cs typeface="Times New Roman"/>
              </a:rPr>
              <a:t>Activity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Diagram</a:t>
            </a:r>
            <a:endParaRPr sz="2200">
              <a:latin typeface="Times New Roman"/>
              <a:cs typeface="Times New Roman"/>
            </a:endParaRPr>
          </a:p>
          <a:p>
            <a:pPr marL="692150" lvl="1" indent="-223520">
              <a:lnSpc>
                <a:spcPct val="100000"/>
              </a:lnSpc>
              <a:spcBef>
                <a:spcPts val="5"/>
              </a:spcBef>
              <a:buSzPct val="95454"/>
              <a:buFont typeface="Wingdings"/>
              <a:buChar char=""/>
              <a:tabLst>
                <a:tab pos="692785" algn="l"/>
              </a:tabLst>
            </a:pPr>
            <a:r>
              <a:rPr sz="2200" spc="-5" dirty="0">
                <a:latin typeface="Times New Roman"/>
                <a:cs typeface="Times New Roman"/>
              </a:rPr>
              <a:t>Gambarkan Activity diagram untuk setiap use case ( 10 use case = 10 activity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diagram)</a:t>
            </a:r>
            <a:endParaRPr sz="2200">
              <a:latin typeface="Times New Roman"/>
              <a:cs typeface="Times New Roman"/>
            </a:endParaRPr>
          </a:p>
          <a:p>
            <a:pPr marL="290830" indent="-278765">
              <a:lnSpc>
                <a:spcPct val="100000"/>
              </a:lnSpc>
              <a:buAutoNum type="arabicPeriod"/>
              <a:tabLst>
                <a:tab pos="291465" algn="l"/>
              </a:tabLst>
            </a:pPr>
            <a:r>
              <a:rPr sz="2200" spc="-5" dirty="0">
                <a:latin typeface="Times New Roman"/>
                <a:cs typeface="Times New Roman"/>
              </a:rPr>
              <a:t>Sequence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Diagram</a:t>
            </a:r>
            <a:endParaRPr sz="2200">
              <a:latin typeface="Times New Roman"/>
              <a:cs typeface="Times New Roman"/>
            </a:endParaRPr>
          </a:p>
          <a:p>
            <a:pPr marL="692150" lvl="1" indent="-223520">
              <a:lnSpc>
                <a:spcPct val="100000"/>
              </a:lnSpc>
              <a:buSzPct val="95454"/>
              <a:buFont typeface="Wingdings"/>
              <a:buChar char=""/>
              <a:tabLst>
                <a:tab pos="692785" algn="l"/>
              </a:tabLst>
            </a:pPr>
            <a:r>
              <a:rPr sz="2200" spc="-5" dirty="0">
                <a:latin typeface="Times New Roman"/>
                <a:cs typeface="Times New Roman"/>
              </a:rPr>
              <a:t>Gambarkan Sequence diagram untuk setiap use case ( 10 use case = 10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sequence</a:t>
            </a:r>
            <a:endParaRPr sz="2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diagram)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497579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Gambarkan menggunakan </a:t>
            </a:r>
            <a:r>
              <a:rPr sz="2800" b="1" spc="-5" dirty="0">
                <a:latin typeface="Times New Roman"/>
                <a:cs typeface="Times New Roman"/>
              </a:rPr>
              <a:t>Enterprise</a:t>
            </a:r>
            <a:r>
              <a:rPr sz="2800" b="1" spc="-15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Architect  </a:t>
            </a:r>
            <a:r>
              <a:rPr sz="2800" b="1" spc="-5" dirty="0">
                <a:latin typeface="Times New Roman"/>
                <a:cs typeface="Times New Roman"/>
              </a:rPr>
              <a:t>Print Laporan </a:t>
            </a:r>
            <a:r>
              <a:rPr sz="2800" spc="-5" dirty="0">
                <a:latin typeface="Times New Roman"/>
                <a:cs typeface="Times New Roman"/>
              </a:rPr>
              <a:t>tanpa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jilid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Times New Roman"/>
                <a:cs typeface="Times New Roman"/>
              </a:rPr>
              <a:t>Presentasi </a:t>
            </a:r>
            <a:r>
              <a:rPr sz="2800" spc="-5" dirty="0">
                <a:latin typeface="Times New Roman"/>
                <a:cs typeface="Times New Roman"/>
              </a:rPr>
              <a:t>Setiap Kelompok minggu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depan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787" y="1034796"/>
            <a:ext cx="2208530" cy="179260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142240" marR="236854">
              <a:lnSpc>
                <a:spcPct val="90300"/>
              </a:lnSpc>
              <a:spcBef>
                <a:spcPts val="590"/>
              </a:spcBef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Format  </a:t>
            </a:r>
            <a:r>
              <a:rPr sz="3600" b="1" spc="-55" dirty="0">
                <a:solidFill>
                  <a:srgbClr val="7E5F00"/>
                </a:solidFill>
                <a:latin typeface="Calibri"/>
                <a:cs typeface="Calibri"/>
              </a:rPr>
              <a:t>Tabel</a:t>
            </a:r>
            <a:r>
              <a:rPr sz="3600" b="1" spc="-10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Use 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Case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54879" y="714755"/>
            <a:ext cx="7109459" cy="585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694" y="2520442"/>
            <a:ext cx="3832225" cy="1488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9595"/>
              </a:lnSpc>
              <a:spcBef>
                <a:spcPts val="105"/>
              </a:spcBef>
            </a:pPr>
            <a:r>
              <a:rPr spc="455" dirty="0"/>
              <a:t>THANKS</a:t>
            </a:r>
          </a:p>
          <a:p>
            <a:pPr marL="165100">
              <a:lnSpc>
                <a:spcPts val="1914"/>
              </a:lnSpc>
            </a:pPr>
            <a:r>
              <a:rPr sz="1600" b="0" i="0" spc="-5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600" b="0" i="0" spc="-10" dirty="0">
                <a:solidFill>
                  <a:srgbClr val="FFFFFF"/>
                </a:solidFill>
                <a:latin typeface="Calibri"/>
                <a:cs typeface="Calibri"/>
              </a:rPr>
              <a:t>QUESTIONS?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88335" y="2543555"/>
            <a:ext cx="1388364" cy="1438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5611" y="458829"/>
            <a:ext cx="6969038" cy="6063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6255" y="1295400"/>
            <a:ext cx="2327275" cy="397002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Times New Roman"/>
              <a:cs typeface="Times New Roman"/>
            </a:endParaRPr>
          </a:p>
          <a:p>
            <a:pPr marL="90805" marR="474345">
              <a:lnSpc>
                <a:spcPct val="90200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Acti</a:t>
            </a:r>
            <a:r>
              <a:rPr sz="3600" b="1" spc="5" dirty="0">
                <a:solidFill>
                  <a:srgbClr val="7E5F00"/>
                </a:solidFill>
                <a:latin typeface="Calibri"/>
                <a:cs typeface="Calibri"/>
              </a:rPr>
              <a:t>v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ities  of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The 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Develop 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Software 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Use</a:t>
            </a:r>
            <a:r>
              <a:rPr sz="3600" b="1" spc="-6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Case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6255" y="1295400"/>
            <a:ext cx="2327275" cy="397002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Times New Roman"/>
              <a:cs typeface="Times New Roman"/>
            </a:endParaRPr>
          </a:p>
          <a:p>
            <a:pPr marL="90805" marR="474345">
              <a:lnSpc>
                <a:spcPct val="90200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Acti</a:t>
            </a:r>
            <a:r>
              <a:rPr sz="3600" b="1" spc="5" dirty="0">
                <a:solidFill>
                  <a:srgbClr val="7E5F00"/>
                </a:solidFill>
                <a:latin typeface="Calibri"/>
                <a:cs typeface="Calibri"/>
              </a:rPr>
              <a:t>v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ities  of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The 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Develop 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Software 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Use</a:t>
            </a:r>
            <a:r>
              <a:rPr sz="3600" b="1" spc="-6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Case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0934" y="949909"/>
            <a:ext cx="37026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latin typeface="Comic Sans MS"/>
                <a:cs typeface="Comic Sans MS"/>
              </a:rPr>
              <a:t>Mengelola </a:t>
            </a:r>
            <a:r>
              <a:rPr sz="2200" b="1" spc="-10" dirty="0">
                <a:latin typeface="Comic Sans MS"/>
                <a:cs typeface="Comic Sans MS"/>
              </a:rPr>
              <a:t>versi</a:t>
            </a:r>
            <a:r>
              <a:rPr sz="2200" b="1" spc="-30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artefak.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8134" y="1218692"/>
            <a:ext cx="67621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omic Sans MS"/>
                <a:cs typeface="Comic Sans MS"/>
              </a:rPr>
              <a:t>Selesai </a:t>
            </a:r>
            <a:r>
              <a:rPr sz="2200" spc="-5" dirty="0">
                <a:latin typeface="Comic Sans MS"/>
                <a:cs typeface="Comic Sans MS"/>
              </a:rPr>
              <a:t>bersamaan </a:t>
            </a:r>
            <a:r>
              <a:rPr sz="2200" spc="-10" dirty="0">
                <a:latin typeface="Comic Sans MS"/>
                <a:cs typeface="Comic Sans MS"/>
              </a:rPr>
              <a:t>dengan setiap kegiatan</a:t>
            </a:r>
            <a:r>
              <a:rPr sz="2200" spc="1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lainnya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8134" y="1486916"/>
            <a:ext cx="681418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omic Sans MS"/>
                <a:cs typeface="Comic Sans MS"/>
              </a:rPr>
              <a:t>Ini </a:t>
            </a:r>
            <a:r>
              <a:rPr sz="2200" spc="-5" dirty="0">
                <a:latin typeface="Comic Sans MS"/>
                <a:cs typeface="Comic Sans MS"/>
              </a:rPr>
              <a:t>adalah </a:t>
            </a:r>
            <a:r>
              <a:rPr sz="2200" spc="-10" dirty="0">
                <a:latin typeface="Comic Sans MS"/>
                <a:cs typeface="Comic Sans MS"/>
              </a:rPr>
              <a:t>kegiatan </a:t>
            </a:r>
            <a:r>
              <a:rPr sz="2200" spc="-5" dirty="0">
                <a:latin typeface="Comic Sans MS"/>
                <a:cs typeface="Comic Sans MS"/>
              </a:rPr>
              <a:t>proses manajemen</a:t>
            </a:r>
            <a:r>
              <a:rPr sz="2200" spc="2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perubahan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1034" y="1755139"/>
            <a:ext cx="47745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dan </a:t>
            </a:r>
            <a:r>
              <a:rPr sz="2200" spc="-5" dirty="0">
                <a:latin typeface="Comic Sans MS"/>
                <a:cs typeface="Comic Sans MS"/>
              </a:rPr>
              <a:t>penggunaan sistem </a:t>
            </a:r>
            <a:r>
              <a:rPr sz="2200" spc="-10" dirty="0">
                <a:latin typeface="Comic Sans MS"/>
                <a:cs typeface="Comic Sans MS"/>
              </a:rPr>
              <a:t>kontrol</a:t>
            </a:r>
            <a:r>
              <a:rPr sz="2200" spc="8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versi.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0934" y="2023363"/>
            <a:ext cx="6892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latin typeface="Comic Sans MS"/>
                <a:cs typeface="Comic Sans MS"/>
              </a:rPr>
              <a:t>Menganalisis </a:t>
            </a:r>
            <a:r>
              <a:rPr sz="2200" b="1" spc="-10" dirty="0">
                <a:latin typeface="Comic Sans MS"/>
                <a:cs typeface="Comic Sans MS"/>
              </a:rPr>
              <a:t>bisnis dan </a:t>
            </a:r>
            <a:r>
              <a:rPr sz="2200" b="1" spc="-5" dirty="0">
                <a:latin typeface="Comic Sans MS"/>
                <a:cs typeface="Comic Sans MS"/>
              </a:rPr>
              <a:t>masalah yang</a:t>
            </a:r>
            <a:r>
              <a:rPr sz="2200" b="1" spc="60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dirasakan.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28134" y="2291587"/>
            <a:ext cx="59677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Mengambil objektif </a:t>
            </a:r>
            <a:r>
              <a:rPr sz="2200" spc="-10" dirty="0">
                <a:latin typeface="Comic Sans MS"/>
                <a:cs typeface="Comic Sans MS"/>
              </a:rPr>
              <a:t>melihat </a:t>
            </a:r>
            <a:r>
              <a:rPr sz="2200" spc="-5" dirty="0">
                <a:latin typeface="Comic Sans MS"/>
                <a:cs typeface="Comic Sans MS"/>
              </a:rPr>
              <a:t>keadaan</a:t>
            </a:r>
            <a:r>
              <a:rPr sz="2200" spc="4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bisnis.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8134" y="2559507"/>
            <a:ext cx="68148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1558925" algn="l"/>
                <a:tab pos="2478405" algn="l"/>
                <a:tab pos="3345815" algn="l"/>
                <a:tab pos="5043805" algn="l"/>
                <a:tab pos="5781040" algn="l"/>
              </a:tabLst>
            </a:pPr>
            <a:r>
              <a:rPr sz="2200" spc="-5" dirty="0">
                <a:latin typeface="Comic Sans MS"/>
                <a:cs typeface="Comic Sans MS"/>
              </a:rPr>
              <a:t>Cobalah	untuk	tidak	dipengaruhi	oleh	masalah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1034" y="2828289"/>
            <a:ext cx="61556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mic Sans MS"/>
                <a:cs typeface="Comic Sans MS"/>
              </a:rPr>
              <a:t>yang disajikan oleh para pemangku</a:t>
            </a:r>
            <a:r>
              <a:rPr sz="2200" spc="10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kepentingan.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70934" y="3096513"/>
            <a:ext cx="45313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latin typeface="Comic Sans MS"/>
                <a:cs typeface="Comic Sans MS"/>
              </a:rPr>
              <a:t>Mengembangkan </a:t>
            </a:r>
            <a:r>
              <a:rPr sz="2200" b="1" spc="-10" dirty="0">
                <a:latin typeface="Comic Sans MS"/>
                <a:cs typeface="Comic Sans MS"/>
              </a:rPr>
              <a:t>model</a:t>
            </a:r>
            <a:r>
              <a:rPr sz="2200" b="1" spc="-35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domain.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28134" y="3364738"/>
            <a:ext cx="68173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1669414" algn="l"/>
                <a:tab pos="2411730" algn="l"/>
                <a:tab pos="4518025" algn="l"/>
                <a:tab pos="6062980" algn="l"/>
              </a:tabLst>
            </a:pPr>
            <a:r>
              <a:rPr sz="2200" spc="-5" dirty="0">
                <a:latin typeface="Comic Sans MS"/>
                <a:cs typeface="Comic Sans MS"/>
              </a:rPr>
              <a:t>Gunakan	alat	pengembangan	perangkat	lunak,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71034" y="3632961"/>
            <a:ext cx="6472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5550" algn="l"/>
                <a:tab pos="2190750" algn="l"/>
                <a:tab pos="4030345" algn="l"/>
                <a:tab pos="6007100" algn="l"/>
              </a:tabLst>
            </a:pPr>
            <a:r>
              <a:rPr sz="2200" spc="-5" dirty="0">
                <a:latin typeface="Comic Sans MS"/>
                <a:cs typeface="Comic Sans MS"/>
              </a:rPr>
              <a:t>sep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r</a:t>
            </a:r>
            <a:r>
              <a:rPr sz="2200" dirty="0">
                <a:latin typeface="Comic Sans MS"/>
                <a:cs typeface="Comic Sans MS"/>
              </a:rPr>
              <a:t>t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5" dirty="0">
                <a:latin typeface="Comic Sans MS"/>
                <a:cs typeface="Comic Sans MS"/>
              </a:rPr>
              <a:t>U</a:t>
            </a:r>
            <a:r>
              <a:rPr sz="2200" spc="-5" dirty="0">
                <a:latin typeface="Comic Sans MS"/>
                <a:cs typeface="Comic Sans MS"/>
              </a:rPr>
              <a:t>ML,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per</a:t>
            </a:r>
            <a:r>
              <a:rPr sz="2200" dirty="0">
                <a:latin typeface="Comic Sans MS"/>
                <a:cs typeface="Comic Sans MS"/>
              </a:rPr>
              <a:t>sy</a:t>
            </a:r>
            <a:r>
              <a:rPr sz="2200" spc="-5" dirty="0">
                <a:latin typeface="Comic Sans MS"/>
                <a:cs typeface="Comic Sans MS"/>
              </a:rPr>
              <a:t>ar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ta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pengum</a:t>
            </a:r>
            <a:r>
              <a:rPr sz="2200" dirty="0">
                <a:latin typeface="Comic Sans MS"/>
                <a:cs typeface="Comic Sans MS"/>
              </a:rPr>
              <a:t>p</a:t>
            </a:r>
            <a:r>
              <a:rPr sz="2200" spc="-5" dirty="0">
                <a:latin typeface="Comic Sans MS"/>
                <a:cs typeface="Comic Sans MS"/>
              </a:rPr>
              <a:t>ulan,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71034" y="3900881"/>
            <a:ext cx="64731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30935" algn="l"/>
                <a:tab pos="2726690" algn="l"/>
                <a:tab pos="4092575" algn="l"/>
                <a:tab pos="4979670" algn="l"/>
              </a:tabLst>
            </a:pPr>
            <a:r>
              <a:rPr sz="2200" spc="-5" dirty="0">
                <a:latin typeface="Comic Sans MS"/>
                <a:cs typeface="Comic Sans MS"/>
              </a:rPr>
              <a:t>aplikasi	m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na</a:t>
            </a:r>
            <a:r>
              <a:rPr sz="2200" spc="-5" dirty="0">
                <a:latin typeface="Comic Sans MS"/>
                <a:cs typeface="Comic Sans MS"/>
              </a:rPr>
              <a:t>je</a:t>
            </a:r>
            <a:r>
              <a:rPr sz="2200" spc="-15" dirty="0">
                <a:latin typeface="Comic Sans MS"/>
                <a:cs typeface="Comic Sans MS"/>
              </a:rPr>
              <a:t>m</a:t>
            </a:r>
            <a:r>
              <a:rPr sz="2200" spc="-5" dirty="0">
                <a:latin typeface="Comic Sans MS"/>
                <a:cs typeface="Comic Sans MS"/>
              </a:rPr>
              <a:t>en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dokum</a:t>
            </a:r>
            <a:r>
              <a:rPr sz="2200" spc="-20" dirty="0">
                <a:latin typeface="Comic Sans MS"/>
                <a:cs typeface="Comic Sans MS"/>
              </a:rPr>
              <a:t>e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,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u</a:t>
            </a:r>
            <a:r>
              <a:rPr sz="2200" dirty="0">
                <a:latin typeface="Comic Sans MS"/>
                <a:cs typeface="Comic Sans MS"/>
              </a:rPr>
              <a:t>nt</a:t>
            </a:r>
            <a:r>
              <a:rPr sz="2200" spc="-5" dirty="0">
                <a:latin typeface="Comic Sans MS"/>
                <a:cs typeface="Comic Sans MS"/>
              </a:rPr>
              <a:t>uk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5" dirty="0">
                <a:latin typeface="Comic Sans MS"/>
                <a:cs typeface="Comic Sans MS"/>
              </a:rPr>
              <a:t>mbangun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71034" y="4169105"/>
            <a:ext cx="47853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mic Sans MS"/>
                <a:cs typeface="Comic Sans MS"/>
              </a:rPr>
              <a:t>sebuah </a:t>
            </a:r>
            <a:r>
              <a:rPr sz="2200" spc="-10" dirty="0">
                <a:latin typeface="Comic Sans MS"/>
                <a:cs typeface="Comic Sans MS"/>
              </a:rPr>
              <a:t>model </a:t>
            </a:r>
            <a:r>
              <a:rPr sz="2200" spc="-5" dirty="0">
                <a:latin typeface="Comic Sans MS"/>
                <a:cs typeface="Comic Sans MS"/>
              </a:rPr>
              <a:t>dari domain dan</a:t>
            </a:r>
            <a:r>
              <a:rPr sz="2200" spc="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bisnis.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28134" y="4438015"/>
            <a:ext cx="68135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UML ekstensi untuk pemodelan </a:t>
            </a:r>
            <a:r>
              <a:rPr sz="2200" spc="-10" dirty="0">
                <a:latin typeface="Comic Sans MS"/>
                <a:cs typeface="Comic Sans MS"/>
              </a:rPr>
              <a:t>bisnis </a:t>
            </a:r>
            <a:r>
              <a:rPr sz="2200" spc="-5" dirty="0">
                <a:latin typeface="Comic Sans MS"/>
                <a:cs typeface="Comic Sans MS"/>
              </a:rPr>
              <a:t>adalah</a:t>
            </a:r>
            <a:r>
              <a:rPr sz="2200" spc="484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cara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1034" y="4706239"/>
            <a:ext cx="6472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25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paling</a:t>
            </a:r>
            <a:r>
              <a:rPr sz="2200" spc="26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tepat</a:t>
            </a:r>
            <a:r>
              <a:rPr sz="2200" spc="26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untuk</a:t>
            </a:r>
            <a:r>
              <a:rPr sz="2200" spc="26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mengekspresikan</a:t>
            </a:r>
            <a:r>
              <a:rPr sz="2200" spc="2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entitas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1034" y="4974463"/>
            <a:ext cx="31788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mic Sans MS"/>
                <a:cs typeface="Comic Sans MS"/>
              </a:rPr>
              <a:t>utama </a:t>
            </a:r>
            <a:r>
              <a:rPr sz="2200" spc="-10" dirty="0">
                <a:latin typeface="Comic Sans MS"/>
                <a:cs typeface="Comic Sans MS"/>
              </a:rPr>
              <a:t>dan </a:t>
            </a:r>
            <a:r>
              <a:rPr sz="2200" spc="-5" dirty="0">
                <a:latin typeface="Comic Sans MS"/>
                <a:cs typeface="Comic Sans MS"/>
              </a:rPr>
              <a:t>proses</a:t>
            </a:r>
            <a:r>
              <a:rPr sz="2200" spc="4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bisnis.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28134" y="5242686"/>
            <a:ext cx="6817359" cy="897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375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1571625" algn="l"/>
                <a:tab pos="2312670" algn="l"/>
                <a:tab pos="3209925" algn="l"/>
                <a:tab pos="4401820" algn="l"/>
                <a:tab pos="5415280" algn="l"/>
                <a:tab pos="6220460" algn="l"/>
              </a:tabLst>
            </a:pPr>
            <a:r>
              <a:rPr sz="2200" spc="-10" dirty="0">
                <a:latin typeface="Comic Sans MS"/>
                <a:cs typeface="Comic Sans MS"/>
              </a:rPr>
              <a:t>Artefa</a:t>
            </a:r>
            <a:r>
              <a:rPr sz="2200" spc="-5" dirty="0">
                <a:latin typeface="Comic Sans MS"/>
                <a:cs typeface="Comic Sans MS"/>
              </a:rPr>
              <a:t>k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y</a:t>
            </a:r>
            <a:r>
              <a:rPr sz="2200" spc="5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paling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pentin</a:t>
            </a:r>
            <a:r>
              <a:rPr sz="2200" spc="-15" dirty="0">
                <a:latin typeface="Comic Sans MS"/>
                <a:cs typeface="Comic Sans MS"/>
              </a:rPr>
              <a:t>g</a:t>
            </a:r>
            <a:r>
              <a:rPr sz="2200" spc="-5" dirty="0">
                <a:latin typeface="Comic Sans MS"/>
                <a:cs typeface="Comic Sans MS"/>
              </a:rPr>
              <a:t>: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dafta</a:t>
            </a:r>
            <a:r>
              <a:rPr sz="2200" spc="-5" dirty="0">
                <a:latin typeface="Comic Sans MS"/>
                <a:cs typeface="Comic Sans MS"/>
              </a:rPr>
              <a:t>r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kat</a:t>
            </a:r>
            <a:r>
              <a:rPr sz="2200" spc="-5" dirty="0">
                <a:latin typeface="Comic Sans MS"/>
                <a:cs typeface="Comic Sans MS"/>
              </a:rPr>
              <a:t>a,</a:t>
            </a:r>
            <a:r>
              <a:rPr sz="2200" dirty="0">
                <a:latin typeface="Comic Sans MS"/>
                <a:cs typeface="Comic Sans MS"/>
              </a:rPr>
              <a:t>	y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g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ts val="2115"/>
              </a:lnSpc>
              <a:tabLst>
                <a:tab pos="2524125" algn="l"/>
                <a:tab pos="3568065" algn="l"/>
                <a:tab pos="4470400" algn="l"/>
                <a:tab pos="5162550" algn="l"/>
                <a:tab pos="6283960" algn="l"/>
              </a:tabLst>
            </a:pPr>
            <a:r>
              <a:rPr sz="2200" spc="-10" dirty="0">
                <a:latin typeface="Comic Sans MS"/>
                <a:cs typeface="Comic Sans MS"/>
              </a:rPr>
              <a:t>mendefinisikan	istilah	</a:t>
            </a:r>
            <a:r>
              <a:rPr sz="2200" spc="-5" dirty="0">
                <a:latin typeface="Comic Sans MS"/>
                <a:cs typeface="Comic Sans MS"/>
              </a:rPr>
              <a:t>kunci	dan	</a:t>
            </a:r>
            <a:r>
              <a:rPr sz="2200" spc="-10" dirty="0">
                <a:latin typeface="Comic Sans MS"/>
                <a:cs typeface="Comic Sans MS"/>
              </a:rPr>
              <a:t>konsep	dari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ts val="2375"/>
              </a:lnSpc>
            </a:pPr>
            <a:r>
              <a:rPr sz="2200" spc="-10" dirty="0">
                <a:latin typeface="Comic Sans MS"/>
                <a:cs typeface="Comic Sans MS"/>
              </a:rPr>
              <a:t>konteks </a:t>
            </a:r>
            <a:r>
              <a:rPr sz="2200" spc="-5" dirty="0">
                <a:latin typeface="Comic Sans MS"/>
                <a:cs typeface="Comic Sans MS"/>
              </a:rPr>
              <a:t>bahwa sistem</a:t>
            </a:r>
            <a:r>
              <a:rPr sz="2200" spc="6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bekerja.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6255" y="1295400"/>
            <a:ext cx="2327275" cy="397002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Times New Roman"/>
              <a:cs typeface="Times New Roman"/>
            </a:endParaRPr>
          </a:p>
          <a:p>
            <a:pPr marL="90805" marR="474345">
              <a:lnSpc>
                <a:spcPct val="90200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Acti</a:t>
            </a:r>
            <a:r>
              <a:rPr sz="3600" b="1" spc="5" dirty="0">
                <a:solidFill>
                  <a:srgbClr val="7E5F00"/>
                </a:solidFill>
                <a:latin typeface="Calibri"/>
                <a:cs typeface="Calibri"/>
              </a:rPr>
              <a:t>v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ities  of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The 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Develop 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Software 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Use</a:t>
            </a:r>
            <a:r>
              <a:rPr sz="3600" b="1" spc="-6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Case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2120" y="798703"/>
            <a:ext cx="53289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latin typeface="Comic Sans MS"/>
                <a:cs typeface="Comic Sans MS"/>
              </a:rPr>
              <a:t>Menganalisis masalah yang</a:t>
            </a:r>
            <a:r>
              <a:rPr sz="2200" b="1" spc="5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dipahami.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9320" y="1066927"/>
            <a:ext cx="58477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Fokus pada masalah yang sebenarnya,</a:t>
            </a:r>
            <a:r>
              <a:rPr sz="2200" spc="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atau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2220" y="1335150"/>
            <a:ext cx="53987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mic Sans MS"/>
                <a:cs typeface="Comic Sans MS"/>
              </a:rPr>
              <a:t>setidaknya masalah bahwa para</a:t>
            </a:r>
            <a:r>
              <a:rPr sz="2200" spc="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pemangku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2220" y="1603070"/>
            <a:ext cx="59563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kepentingan bersedia </a:t>
            </a:r>
            <a:r>
              <a:rPr sz="2200" spc="-5" dirty="0">
                <a:latin typeface="Comic Sans MS"/>
                <a:cs typeface="Comic Sans MS"/>
              </a:rPr>
              <a:t>untuk membiarkan</a:t>
            </a:r>
            <a:r>
              <a:rPr sz="2200" spc="10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Anda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2220" y="1871852"/>
            <a:ext cx="103631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bekerja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2120" y="2140076"/>
            <a:ext cx="44202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latin typeface="Comic Sans MS"/>
                <a:cs typeface="Comic Sans MS"/>
              </a:rPr>
              <a:t>Mengembangkan </a:t>
            </a:r>
            <a:r>
              <a:rPr sz="2200" b="1" spc="-10" dirty="0">
                <a:latin typeface="Comic Sans MS"/>
                <a:cs typeface="Comic Sans MS"/>
              </a:rPr>
              <a:t>dokumen visi.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9320" y="2408300"/>
            <a:ext cx="64300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Dokumen </a:t>
            </a:r>
            <a:r>
              <a:rPr sz="2200" spc="-10" dirty="0">
                <a:latin typeface="Comic Sans MS"/>
                <a:cs typeface="Comic Sans MS"/>
              </a:rPr>
              <a:t>visi </a:t>
            </a:r>
            <a:r>
              <a:rPr sz="2200" spc="-5" dirty="0">
                <a:latin typeface="Comic Sans MS"/>
                <a:cs typeface="Comic Sans MS"/>
              </a:rPr>
              <a:t>mengungkapkan </a:t>
            </a:r>
            <a:r>
              <a:rPr sz="2200" spc="-10" dirty="0">
                <a:latin typeface="Comic Sans MS"/>
                <a:cs typeface="Comic Sans MS"/>
              </a:rPr>
              <a:t>ruang </a:t>
            </a:r>
            <a:r>
              <a:rPr sz="2200" spc="-5" dirty="0">
                <a:latin typeface="Comic Sans MS"/>
                <a:cs typeface="Comic Sans MS"/>
              </a:rPr>
              <a:t>lingkup</a:t>
            </a:r>
            <a:r>
              <a:rPr sz="2200" spc="114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2220" y="2676524"/>
            <a:ext cx="48812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tujuan </a:t>
            </a:r>
            <a:r>
              <a:rPr sz="2200" spc="-5" dirty="0">
                <a:latin typeface="Comic Sans MS"/>
                <a:cs typeface="Comic Sans MS"/>
              </a:rPr>
              <a:t>proyek perangkat lunak</a:t>
            </a:r>
            <a:r>
              <a:rPr sz="2200" spc="9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secara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2220" y="2944748"/>
            <a:ext cx="16376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mic Sans MS"/>
                <a:cs typeface="Comic Sans MS"/>
              </a:rPr>
              <a:t>keseluruhan.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2120" y="3212668"/>
            <a:ext cx="47942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latin typeface="Comic Sans MS"/>
                <a:cs typeface="Comic Sans MS"/>
              </a:rPr>
              <a:t>Mengembangkan </a:t>
            </a:r>
            <a:r>
              <a:rPr sz="2200" b="1" spc="-10" dirty="0">
                <a:latin typeface="Comic Sans MS"/>
                <a:cs typeface="Comic Sans MS"/>
              </a:rPr>
              <a:t>rencana</a:t>
            </a:r>
            <a:r>
              <a:rPr sz="2200" b="1" spc="-15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proyek.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19320" y="3481578"/>
            <a:ext cx="6060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omic Sans MS"/>
                <a:cs typeface="Comic Sans MS"/>
              </a:rPr>
              <a:t>Rencana </a:t>
            </a:r>
            <a:r>
              <a:rPr sz="2200" spc="-5" dirty="0">
                <a:latin typeface="Comic Sans MS"/>
                <a:cs typeface="Comic Sans MS"/>
              </a:rPr>
              <a:t>proyek menguraikan </a:t>
            </a:r>
            <a:r>
              <a:rPr sz="2200" spc="-10" dirty="0">
                <a:latin typeface="Comic Sans MS"/>
                <a:cs typeface="Comic Sans MS"/>
              </a:rPr>
              <a:t>kegiatan</a:t>
            </a:r>
            <a:r>
              <a:rPr sz="2200" spc="9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usaha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62220" y="3749802"/>
            <a:ext cx="51263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mic Sans MS"/>
                <a:cs typeface="Comic Sans MS"/>
              </a:rPr>
              <a:t>pengembangan seluruh, perangkat</a:t>
            </a:r>
            <a:r>
              <a:rPr sz="2200" spc="4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lunak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62220" y="4018026"/>
            <a:ext cx="5765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mic Sans MS"/>
                <a:cs typeface="Comic Sans MS"/>
              </a:rPr>
              <a:t>mendefinisikan </a:t>
            </a:r>
            <a:r>
              <a:rPr sz="2200" spc="-10" dirty="0">
                <a:latin typeface="Comic Sans MS"/>
                <a:cs typeface="Comic Sans MS"/>
              </a:rPr>
              <a:t>tonggak </a:t>
            </a:r>
            <a:r>
              <a:rPr sz="2200" spc="-5" dirty="0">
                <a:latin typeface="Comic Sans MS"/>
                <a:cs typeface="Comic Sans MS"/>
              </a:rPr>
              <a:t>utama </a:t>
            </a:r>
            <a:r>
              <a:rPr sz="2200" spc="-10" dirty="0">
                <a:latin typeface="Comic Sans MS"/>
                <a:cs typeface="Comic Sans MS"/>
              </a:rPr>
              <a:t>dan</a:t>
            </a:r>
            <a:r>
              <a:rPr sz="2200" spc="5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referensi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62220" y="4286250"/>
            <a:ext cx="5061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dokumen </a:t>
            </a:r>
            <a:r>
              <a:rPr sz="2200" spc="-5" dirty="0">
                <a:latin typeface="Comic Sans MS"/>
                <a:cs typeface="Comic Sans MS"/>
              </a:rPr>
              <a:t>standar yang </a:t>
            </a:r>
            <a:r>
              <a:rPr sz="2200" spc="-10" dirty="0">
                <a:latin typeface="Comic Sans MS"/>
                <a:cs typeface="Comic Sans MS"/>
              </a:rPr>
              <a:t>tepat,</a:t>
            </a:r>
            <a:r>
              <a:rPr sz="2200" spc="8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termasuk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62220" y="4554473"/>
            <a:ext cx="61156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mic Sans MS"/>
                <a:cs typeface="Comic Sans MS"/>
              </a:rPr>
              <a:t>perubahan </a:t>
            </a:r>
            <a:r>
              <a:rPr sz="2200" spc="-10" dirty="0">
                <a:latin typeface="Comic Sans MS"/>
                <a:cs typeface="Comic Sans MS"/>
              </a:rPr>
              <a:t>dan </a:t>
            </a:r>
            <a:r>
              <a:rPr sz="2200" spc="-5" dirty="0">
                <a:latin typeface="Comic Sans MS"/>
                <a:cs typeface="Comic Sans MS"/>
              </a:rPr>
              <a:t>manajemen konfigurasi</a:t>
            </a:r>
            <a:r>
              <a:rPr sz="2200" spc="4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rencana.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62120" y="4822393"/>
            <a:ext cx="3228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latin typeface="Comic Sans MS"/>
                <a:cs typeface="Comic Sans MS"/>
              </a:rPr>
              <a:t>Menyebarkan</a:t>
            </a:r>
            <a:r>
              <a:rPr sz="2200" b="1" spc="-45" dirty="0">
                <a:latin typeface="Comic Sans MS"/>
                <a:cs typeface="Comic Sans MS"/>
              </a:rPr>
              <a:t> </a:t>
            </a:r>
            <a:r>
              <a:rPr sz="2200" b="1" spc="-10" dirty="0">
                <a:latin typeface="Comic Sans MS"/>
                <a:cs typeface="Comic Sans MS"/>
              </a:rPr>
              <a:t>sistem.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19320" y="5091176"/>
            <a:ext cx="52273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Menyampaikan </a:t>
            </a:r>
            <a:r>
              <a:rPr sz="2200" spc="-10" dirty="0">
                <a:latin typeface="Comic Sans MS"/>
                <a:cs typeface="Comic Sans MS"/>
              </a:rPr>
              <a:t>dan </a:t>
            </a:r>
            <a:r>
              <a:rPr sz="2200" spc="-5" dirty="0">
                <a:latin typeface="Comic Sans MS"/>
                <a:cs typeface="Comic Sans MS"/>
              </a:rPr>
              <a:t>menginstal</a:t>
            </a:r>
            <a:r>
              <a:rPr sz="2200" spc="-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sistem.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62120" y="5359400"/>
            <a:ext cx="6897370" cy="89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375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latin typeface="Comic Sans MS"/>
                <a:cs typeface="Comic Sans MS"/>
              </a:rPr>
              <a:t>Memelihara</a:t>
            </a:r>
            <a:r>
              <a:rPr sz="2200" b="1" spc="15" dirty="0">
                <a:latin typeface="Comic Sans MS"/>
                <a:cs typeface="Comic Sans MS"/>
              </a:rPr>
              <a:t> </a:t>
            </a:r>
            <a:r>
              <a:rPr sz="2200" b="1" spc="-10" dirty="0">
                <a:latin typeface="Comic Sans MS"/>
                <a:cs typeface="Comic Sans MS"/>
              </a:rPr>
              <a:t>sistem.</a:t>
            </a:r>
            <a:endParaRPr sz="2200">
              <a:latin typeface="Comic Sans MS"/>
              <a:cs typeface="Comic Sans MS"/>
            </a:endParaRPr>
          </a:p>
          <a:p>
            <a:pPr marL="812800" marR="5080" lvl="1" indent="-342900">
              <a:lnSpc>
                <a:spcPct val="80000"/>
              </a:lnSpc>
              <a:spcBef>
                <a:spcPts val="26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Comic Sans MS"/>
                <a:cs typeface="Comic Sans MS"/>
              </a:rPr>
              <a:t>Pemeliharaan sistem pada dasarnya adalah mini  </a:t>
            </a:r>
            <a:r>
              <a:rPr sz="2200" spc="-10" dirty="0">
                <a:latin typeface="Comic Sans MS"/>
                <a:cs typeface="Comic Sans MS"/>
              </a:rPr>
              <a:t>version </a:t>
            </a:r>
            <a:r>
              <a:rPr sz="2200" spc="-5" dirty="0">
                <a:latin typeface="Comic Sans MS"/>
                <a:cs typeface="Comic Sans MS"/>
              </a:rPr>
              <a:t>dari proses yang </a:t>
            </a:r>
            <a:r>
              <a:rPr sz="2200" spc="-10" dirty="0">
                <a:latin typeface="Comic Sans MS"/>
                <a:cs typeface="Comic Sans MS"/>
              </a:rPr>
              <a:t>berkembang</a:t>
            </a:r>
            <a:r>
              <a:rPr sz="2200" spc="9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itu.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6255" y="1633883"/>
            <a:ext cx="9076619" cy="511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859091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Activities of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The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Software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Iteration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Use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Case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3291</Words>
  <Application>Microsoft Office PowerPoint</Application>
  <PresentationFormat>Widescreen</PresentationFormat>
  <Paragraphs>677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Arial Black</vt:lpstr>
      <vt:lpstr>Calibri</vt:lpstr>
      <vt:lpstr>Comic Sans MS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Lenovo RFR6</cp:lastModifiedBy>
  <cp:revision>1</cp:revision>
  <dcterms:created xsi:type="dcterms:W3CDTF">2020-09-24T15:00:20Z</dcterms:created>
  <dcterms:modified xsi:type="dcterms:W3CDTF">2020-09-24T15:03:26Z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2020-09-24T00:00:00Z</vt:filetime>
  </property>
</Properties>
</file>