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17985" y="6346356"/>
            <a:ext cx="7366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62261" y="6346356"/>
            <a:ext cx="17138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295" y="1482343"/>
            <a:ext cx="11345545" cy="211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15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35"/>
              </a:spcBef>
            </a:pPr>
            <a:r>
              <a:rPr sz="3600" b="1" i="1" spc="-5" dirty="0">
                <a:latin typeface="Times New Roman"/>
                <a:cs typeface="Times New Roman"/>
              </a:rPr>
              <a:t>Lanjutan: </a:t>
            </a:r>
            <a:r>
              <a:rPr sz="3600" b="1" i="1" dirty="0">
                <a:latin typeface="Times New Roman"/>
                <a:cs typeface="Times New Roman"/>
              </a:rPr>
              <a:t>OOA</a:t>
            </a:r>
            <a:r>
              <a:rPr sz="3600" b="1" i="1" spc="-204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(UML)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7298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Perspectives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205" y="1615566"/>
            <a:ext cx="10325735" cy="465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59130" algn="l"/>
                <a:tab pos="1297305" algn="l"/>
                <a:tab pos="2733040" algn="l"/>
                <a:tab pos="4309110" algn="l"/>
                <a:tab pos="5022850" algn="l"/>
                <a:tab pos="5868670" algn="l"/>
                <a:tab pos="7200900" algn="l"/>
                <a:tab pos="8060055" algn="l"/>
                <a:tab pos="9711055" algn="l"/>
              </a:tabLst>
            </a:pPr>
            <a:r>
              <a:rPr sz="2000" dirty="0">
                <a:latin typeface="Comic Sans MS"/>
                <a:cs typeface="Comic Sans MS"/>
              </a:rPr>
              <a:t>Ada	</a:t>
            </a:r>
            <a:r>
              <a:rPr sz="2000" spc="-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iga	p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rspe</a:t>
            </a:r>
            <a:r>
              <a:rPr sz="2000" spc="-10" dirty="0">
                <a:latin typeface="Comic Sans MS"/>
                <a:cs typeface="Comic Sans MS"/>
              </a:rPr>
              <a:t>k</a:t>
            </a:r>
            <a:r>
              <a:rPr sz="2000" spc="-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if	</a:t>
            </a:r>
            <a:r>
              <a:rPr sz="2000" spc="-5" dirty="0">
                <a:latin typeface="Comic Sans MS"/>
                <a:cs typeface="Comic Sans MS"/>
              </a:rPr>
              <a:t>(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nd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nga</a:t>
            </a:r>
            <a:r>
              <a:rPr sz="2000" dirty="0">
                <a:latin typeface="Comic Sans MS"/>
                <a:cs typeface="Comic Sans MS"/>
              </a:rPr>
              <a:t>n)	yang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t	</a:t>
            </a:r>
            <a:r>
              <a:rPr sz="2000" spc="-5" dirty="0">
                <a:latin typeface="Comic Sans MS"/>
                <a:cs typeface="Comic Sans MS"/>
              </a:rPr>
              <a:t>di</a:t>
            </a:r>
            <a:r>
              <a:rPr sz="2000" dirty="0">
                <a:latin typeface="Comic Sans MS"/>
                <a:cs typeface="Comic Sans MS"/>
              </a:rPr>
              <a:t>gun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10" dirty="0">
                <a:latin typeface="Comic Sans MS"/>
                <a:cs typeface="Comic Sans MS"/>
              </a:rPr>
              <a:t>l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m	me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g</a:t>
            </a:r>
            <a:r>
              <a:rPr sz="2000" spc="5" dirty="0">
                <a:latin typeface="Comic Sans MS"/>
                <a:cs typeface="Comic Sans MS"/>
              </a:rPr>
              <a:t>g</a:t>
            </a:r>
            <a:r>
              <a:rPr sz="2000" spc="-2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mbar	Cl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ss  </a:t>
            </a:r>
            <a:r>
              <a:rPr sz="2000" spc="-5" dirty="0">
                <a:latin typeface="Comic Sans MS"/>
                <a:cs typeface="Comic Sans MS"/>
              </a:rPr>
              <a:t>Diagram: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Konseptual</a:t>
            </a:r>
            <a:endParaRPr sz="24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merupakan konsep yang berkaitan dengan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kelas</a:t>
            </a:r>
            <a:endParaRPr sz="20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memberikan kemerdekaan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bahasa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5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Spesifikasi</a:t>
            </a:r>
            <a:endParaRPr sz="24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merupakan perangkat </a:t>
            </a:r>
            <a:r>
              <a:rPr sz="2000" dirty="0">
                <a:latin typeface="Comic Sans MS"/>
                <a:cs typeface="Comic Sans MS"/>
              </a:rPr>
              <a:t>lunak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antarmuka</a:t>
            </a:r>
            <a:endParaRPr sz="20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Comic Sans MS"/>
                <a:cs typeface="Comic Sans MS"/>
              </a:rPr>
              <a:t>menyembunyikan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implementasi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5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Implementasi</a:t>
            </a:r>
            <a:endParaRPr sz="24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menunjukkan kelas nyata digunakan dalam bahasa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pemrograman</a:t>
            </a:r>
            <a:endParaRPr sz="20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peta </a:t>
            </a:r>
            <a:r>
              <a:rPr sz="2000" dirty="0">
                <a:latin typeface="Comic Sans MS"/>
                <a:cs typeface="Comic Sans MS"/>
              </a:rPr>
              <a:t>langsung ke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implementasi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3440" y="5428488"/>
            <a:ext cx="4550664" cy="123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1379" y="880872"/>
            <a:ext cx="4376928" cy="147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9208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" y="880872"/>
            <a:ext cx="213360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Attributes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448" y="2299791"/>
            <a:ext cx="9534525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Atribut dapat ditentukan pada berbagai tingkat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detail:</a:t>
            </a:r>
            <a:endParaRPr sz="2400">
              <a:latin typeface="Comic Sans MS"/>
              <a:cs typeface="Comic Sans MS"/>
            </a:endParaRPr>
          </a:p>
          <a:p>
            <a:pPr marL="812165" marR="6350" lvl="1" indent="-342900" algn="just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Pada tingkat </a:t>
            </a:r>
            <a:r>
              <a:rPr sz="2200" b="1" spc="-5" dirty="0">
                <a:latin typeface="Comic Sans MS"/>
                <a:cs typeface="Comic Sans MS"/>
              </a:rPr>
              <a:t>konseptual </a:t>
            </a:r>
            <a:r>
              <a:rPr sz="2200" spc="-5" dirty="0">
                <a:latin typeface="Comic Sans MS"/>
                <a:cs typeface="Comic Sans MS"/>
              </a:rPr>
              <a:t>nama atribut pelanggan menunjukkan  bahwa pelanggan </a:t>
            </a:r>
            <a:r>
              <a:rPr sz="2200" b="1" spc="-10" dirty="0">
                <a:latin typeface="Comic Sans MS"/>
                <a:cs typeface="Comic Sans MS"/>
              </a:rPr>
              <a:t>memiliki</a:t>
            </a:r>
            <a:r>
              <a:rPr sz="2200" b="1" spc="1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nama.</a:t>
            </a:r>
            <a:endParaRPr sz="2200">
              <a:latin typeface="Comic Sans MS"/>
              <a:cs typeface="Comic Sans MS"/>
            </a:endParaRPr>
          </a:p>
          <a:p>
            <a:pPr marL="812165" marR="5080" lvl="1" indent="-342900" algn="just">
              <a:lnSpc>
                <a:spcPct val="100000"/>
              </a:lnSpc>
              <a:buFont typeface="Wingdings"/>
              <a:buChar char=""/>
              <a:tabLst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Pada tingkat </a:t>
            </a:r>
            <a:r>
              <a:rPr sz="2200" b="1" spc="-5" dirty="0">
                <a:latin typeface="Comic Sans MS"/>
                <a:cs typeface="Comic Sans MS"/>
              </a:rPr>
              <a:t>spesifikasi, </a:t>
            </a:r>
            <a:r>
              <a:rPr sz="2200" dirty="0">
                <a:latin typeface="Comic Sans MS"/>
                <a:cs typeface="Comic Sans MS"/>
              </a:rPr>
              <a:t>atribut </a:t>
            </a:r>
            <a:r>
              <a:rPr sz="2200" spc="-5" dirty="0">
                <a:latin typeface="Comic Sans MS"/>
                <a:cs typeface="Comic Sans MS"/>
              </a:rPr>
              <a:t>ini menunjukkan </a:t>
            </a:r>
            <a:r>
              <a:rPr sz="2200" spc="-10" dirty="0">
                <a:latin typeface="Comic Sans MS"/>
                <a:cs typeface="Comic Sans MS"/>
              </a:rPr>
              <a:t>bahwa </a:t>
            </a:r>
            <a:r>
              <a:rPr sz="2200" spc="-5" dirty="0">
                <a:latin typeface="Comic Sans MS"/>
                <a:cs typeface="Comic Sans MS"/>
              </a:rPr>
              <a:t>objek  pelanggan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memberitahu </a:t>
            </a:r>
            <a:r>
              <a:rPr sz="2200" dirty="0">
                <a:latin typeface="Comic Sans MS"/>
                <a:cs typeface="Comic Sans MS"/>
              </a:rPr>
              <a:t>nama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Anda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mengatur  nama.</a:t>
            </a:r>
            <a:endParaRPr sz="2200">
              <a:latin typeface="Comic Sans MS"/>
              <a:cs typeface="Comic Sans MS"/>
            </a:endParaRPr>
          </a:p>
          <a:p>
            <a:pPr marL="812165" marR="5715" lvl="1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Pada tingkat </a:t>
            </a:r>
            <a:r>
              <a:rPr sz="2200" b="1" spc="-10" dirty="0">
                <a:latin typeface="Comic Sans MS"/>
                <a:cs typeface="Comic Sans MS"/>
              </a:rPr>
              <a:t>implementasi, </a:t>
            </a:r>
            <a:r>
              <a:rPr sz="2200" spc="-5" dirty="0">
                <a:latin typeface="Comic Sans MS"/>
                <a:cs typeface="Comic Sans MS"/>
              </a:rPr>
              <a:t>pelanggan </a:t>
            </a:r>
            <a:r>
              <a:rPr sz="2200" spc="-10" dirty="0">
                <a:latin typeface="Comic Sans MS"/>
                <a:cs typeface="Comic Sans MS"/>
              </a:rPr>
              <a:t>memiliki variabel </a:t>
            </a:r>
            <a:r>
              <a:rPr sz="2200" spc="-5" dirty="0">
                <a:latin typeface="Comic Sans MS"/>
                <a:cs typeface="Comic Sans MS"/>
              </a:rPr>
              <a:t>contoh  untuk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namanya.</a:t>
            </a:r>
            <a:endParaRPr sz="2200">
              <a:latin typeface="Comic Sans MS"/>
              <a:cs typeface="Comic Sans MS"/>
            </a:endParaRPr>
          </a:p>
          <a:p>
            <a:pPr marL="354965" indent="-342900" algn="just">
              <a:lnSpc>
                <a:spcPts val="287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Berikut </a:t>
            </a:r>
            <a:r>
              <a:rPr sz="2400" dirty="0">
                <a:latin typeface="Comic Sans MS"/>
                <a:cs typeface="Comic Sans MS"/>
              </a:rPr>
              <a:t>contoh </a:t>
            </a:r>
            <a:r>
              <a:rPr sz="2400" spc="-5" dirty="0">
                <a:latin typeface="Comic Sans MS"/>
                <a:cs typeface="Comic Sans MS"/>
              </a:rPr>
              <a:t>sintaknya: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6495" y="1173480"/>
            <a:ext cx="4591811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208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23012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Operations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448" y="2304364"/>
            <a:ext cx="953262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Operasi adalah proses yang dilakukan oleh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Mereka sesuai dengan </a:t>
            </a:r>
            <a:r>
              <a:rPr sz="2400" spc="-5" dirty="0">
                <a:latin typeface="Times New Roman"/>
                <a:cs typeface="Times New Roman"/>
              </a:rPr>
              <a:t>metode </a:t>
            </a:r>
            <a:r>
              <a:rPr sz="2400" dirty="0">
                <a:latin typeface="Times New Roman"/>
                <a:cs typeface="Times New Roman"/>
              </a:rPr>
              <a:t>kelas dalam bahasa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OO.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Pada </a:t>
            </a:r>
            <a:r>
              <a:rPr sz="2400" b="1" dirty="0">
                <a:latin typeface="Times New Roman"/>
                <a:cs typeface="Times New Roman"/>
              </a:rPr>
              <a:t>spesifikasi </a:t>
            </a:r>
            <a:r>
              <a:rPr sz="2400" dirty="0">
                <a:latin typeface="Times New Roman"/>
                <a:cs typeface="Times New Roman"/>
              </a:rPr>
              <a:t>tingkat </a:t>
            </a:r>
            <a:r>
              <a:rPr sz="2400" spc="-5" dirty="0">
                <a:latin typeface="Times New Roman"/>
                <a:cs typeface="Times New Roman"/>
              </a:rPr>
              <a:t>operasi </a:t>
            </a:r>
            <a:r>
              <a:rPr sz="2400" dirty="0">
                <a:latin typeface="Times New Roman"/>
                <a:cs typeface="Times New Roman"/>
              </a:rPr>
              <a:t>sesuai dengan </a:t>
            </a:r>
            <a:r>
              <a:rPr sz="2400" spc="-5" dirty="0">
                <a:latin typeface="Times New Roman"/>
                <a:cs typeface="Times New Roman"/>
              </a:rPr>
              <a:t>metode umum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kelas.</a:t>
            </a:r>
            <a:endParaRPr sz="2400">
              <a:latin typeface="Times New Roman"/>
              <a:cs typeface="Times New Roman"/>
            </a:endParaRPr>
          </a:p>
          <a:p>
            <a:pPr marL="812165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  <a:tab pos="1978025" algn="l"/>
                <a:tab pos="2725420" algn="l"/>
                <a:tab pos="3426460" algn="l"/>
                <a:tab pos="5089525" algn="l"/>
                <a:tab pos="6969125" algn="l"/>
                <a:tab pos="7656195" algn="l"/>
                <a:tab pos="8465185" algn="l"/>
              </a:tabLst>
            </a:pPr>
            <a:r>
              <a:rPr sz="2200" spc="-5" dirty="0">
                <a:latin typeface="Times New Roman"/>
                <a:cs typeface="Times New Roman"/>
              </a:rPr>
              <a:t>Bias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15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da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ti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ak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njukkan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tod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-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eto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ang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han</a:t>
            </a:r>
            <a:r>
              <a:rPr sz="2200" spc="5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en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1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  <a:p>
            <a:pPr marL="812165">
              <a:lnSpc>
                <a:spcPts val="2635"/>
              </a:lnSpc>
            </a:pPr>
            <a:r>
              <a:rPr sz="2200" spc="-5" dirty="0">
                <a:latin typeface="Times New Roman"/>
                <a:cs typeface="Times New Roman"/>
              </a:rPr>
              <a:t>atau mendapatkan nilai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atribut.</a:t>
            </a:r>
            <a:endParaRPr sz="2200">
              <a:latin typeface="Times New Roman"/>
              <a:cs typeface="Times New Roman"/>
            </a:endParaRPr>
          </a:p>
          <a:p>
            <a:pPr marL="354965" indent="-342900">
              <a:lnSpc>
                <a:spcPts val="2875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Pada </a:t>
            </a:r>
            <a:r>
              <a:rPr sz="2400" spc="-5" dirty="0">
                <a:latin typeface="Times New Roman"/>
                <a:cs typeface="Times New Roman"/>
              </a:rPr>
              <a:t>tampilan </a:t>
            </a:r>
            <a:r>
              <a:rPr sz="2400" b="1" dirty="0">
                <a:latin typeface="Times New Roman"/>
                <a:cs typeface="Times New Roman"/>
              </a:rPr>
              <a:t>implementasi </a:t>
            </a:r>
            <a:r>
              <a:rPr sz="2400" dirty="0">
                <a:latin typeface="Times New Roman"/>
                <a:cs typeface="Times New Roman"/>
              </a:rPr>
              <a:t>biasanya </a:t>
            </a:r>
            <a:r>
              <a:rPr sz="2400" spc="-5" dirty="0">
                <a:latin typeface="Times New Roman"/>
                <a:cs typeface="Times New Roman"/>
              </a:rPr>
              <a:t>metode </a:t>
            </a:r>
            <a:r>
              <a:rPr sz="2400" dirty="0">
                <a:latin typeface="Times New Roman"/>
                <a:cs typeface="Times New Roman"/>
              </a:rPr>
              <a:t>akan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ditampilkan.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Berikut contoh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sintaknya: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0327" y="5033771"/>
            <a:ext cx="9614916" cy="1146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0396" y="2167127"/>
            <a:ext cx="3080385" cy="21615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79070" marR="194945">
              <a:lnSpc>
                <a:spcPct val="90500"/>
              </a:lnSpc>
              <a:spcBef>
                <a:spcPts val="60"/>
              </a:spcBef>
            </a:pPr>
            <a:r>
              <a:rPr sz="5000" b="1" spc="-40" dirty="0">
                <a:solidFill>
                  <a:srgbClr val="7E5F00"/>
                </a:solidFill>
                <a:latin typeface="Calibri"/>
                <a:cs typeface="Calibri"/>
              </a:rPr>
              <a:t>Tutorial  </a:t>
            </a:r>
            <a:r>
              <a:rPr sz="5000" b="1" dirty="0">
                <a:solidFill>
                  <a:srgbClr val="7E5F00"/>
                </a:solidFill>
                <a:latin typeface="Calibri"/>
                <a:cs typeface="Calibri"/>
              </a:rPr>
              <a:t>E</a:t>
            </a:r>
            <a:r>
              <a:rPr sz="5000" b="1" spc="-55" dirty="0">
                <a:solidFill>
                  <a:srgbClr val="7E5F00"/>
                </a:solidFill>
                <a:latin typeface="Calibri"/>
                <a:cs typeface="Calibri"/>
              </a:rPr>
              <a:t>nt</a:t>
            </a:r>
            <a:r>
              <a:rPr sz="5000" b="1" spc="-5" dirty="0">
                <a:solidFill>
                  <a:srgbClr val="7E5F00"/>
                </a:solidFill>
                <a:latin typeface="Calibri"/>
                <a:cs typeface="Calibri"/>
              </a:rPr>
              <a:t>erprise  </a:t>
            </a:r>
            <a:r>
              <a:rPr sz="5000" b="1" spc="-20" dirty="0">
                <a:solidFill>
                  <a:srgbClr val="7E5F00"/>
                </a:solidFill>
                <a:latin typeface="Calibri"/>
                <a:cs typeface="Calibri"/>
              </a:rPr>
              <a:t>Architect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5344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Activity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205" y="1678686"/>
            <a:ext cx="542290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500" spc="-10" dirty="0">
                <a:latin typeface="Comic Sans MS"/>
                <a:cs typeface="Comic Sans MS"/>
              </a:rPr>
              <a:t>Subject/Topic/Focus:</a:t>
            </a:r>
            <a:endParaRPr sz="25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500" spc="-5" dirty="0">
                <a:latin typeface="Comic Sans MS"/>
                <a:cs typeface="Comic Sans MS"/>
              </a:rPr>
              <a:t>Events and </a:t>
            </a:r>
            <a:r>
              <a:rPr sz="2500" spc="-10" dirty="0">
                <a:latin typeface="Comic Sans MS"/>
                <a:cs typeface="Comic Sans MS"/>
              </a:rPr>
              <a:t>workflow</a:t>
            </a:r>
            <a:r>
              <a:rPr sz="2500" spc="2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behavior</a:t>
            </a:r>
            <a:endParaRPr sz="25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500" spc="-10" dirty="0">
                <a:latin typeface="Comic Sans MS"/>
                <a:cs typeface="Comic Sans MS"/>
              </a:rPr>
              <a:t>Summary:</a:t>
            </a:r>
            <a:endParaRPr sz="25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500" spc="-10" dirty="0">
                <a:latin typeface="Comic Sans MS"/>
                <a:cs typeface="Comic Sans MS"/>
              </a:rPr>
              <a:t>Activities,</a:t>
            </a:r>
            <a:r>
              <a:rPr sz="2500" spc="10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Decisions</a:t>
            </a:r>
            <a:endParaRPr sz="25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500" spc="-10" dirty="0">
                <a:latin typeface="Comic Sans MS"/>
                <a:cs typeface="Comic Sans MS"/>
              </a:rPr>
              <a:t>Concurrency </a:t>
            </a:r>
            <a:r>
              <a:rPr sz="2500" spc="-5" dirty="0">
                <a:latin typeface="Comic Sans MS"/>
                <a:cs typeface="Comic Sans MS"/>
              </a:rPr>
              <a:t>&amp;</a:t>
            </a:r>
            <a:r>
              <a:rPr sz="2500" spc="4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Synchronization</a:t>
            </a:r>
            <a:endParaRPr sz="25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500" spc="-5" dirty="0">
                <a:latin typeface="Comic Sans MS"/>
                <a:cs typeface="Comic Sans MS"/>
              </a:rPr>
              <a:t>Swimlanes</a:t>
            </a:r>
            <a:endParaRPr sz="25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500" spc="-5" dirty="0">
                <a:latin typeface="Comic Sans MS"/>
                <a:cs typeface="Comic Sans MS"/>
              </a:rPr>
              <a:t>Literature:</a:t>
            </a:r>
            <a:endParaRPr sz="25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500" spc="-10" dirty="0">
                <a:latin typeface="Comic Sans MS"/>
                <a:cs typeface="Comic Sans MS"/>
              </a:rPr>
              <a:t>Fowler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727" y="1504188"/>
            <a:ext cx="7868411" cy="472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969759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Peran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Activity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dalam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UML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9328" y="1094232"/>
            <a:ext cx="2877820" cy="4887595"/>
            <a:chOff x="8339328" y="1094232"/>
            <a:chExt cx="2877820" cy="4887595"/>
          </a:xfrm>
        </p:grpSpPr>
        <p:sp>
          <p:nvSpPr>
            <p:cNvPr id="3" name="object 3"/>
            <p:cNvSpPr/>
            <p:nvPr/>
          </p:nvSpPr>
          <p:spPr>
            <a:xfrm>
              <a:off x="8348472" y="1103376"/>
              <a:ext cx="2859024" cy="4869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43900" y="1098804"/>
              <a:ext cx="2868295" cy="4878705"/>
            </a:xfrm>
            <a:custGeom>
              <a:avLst/>
              <a:gdLst/>
              <a:ahLst/>
              <a:cxnLst/>
              <a:rect l="l" t="t" r="r" b="b"/>
              <a:pathLst>
                <a:path w="2868295" h="4878705">
                  <a:moveTo>
                    <a:pt x="0" y="4878324"/>
                  </a:moveTo>
                  <a:lnTo>
                    <a:pt x="2868168" y="4878324"/>
                  </a:lnTo>
                  <a:lnTo>
                    <a:pt x="2868168" y="0"/>
                  </a:lnTo>
                  <a:lnTo>
                    <a:pt x="0" y="0"/>
                  </a:lnTo>
                  <a:lnTo>
                    <a:pt x="0" y="48783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9140" y="1581912"/>
              <a:ext cx="734695" cy="352425"/>
            </a:xfrm>
            <a:custGeom>
              <a:avLst/>
              <a:gdLst/>
              <a:ahLst/>
              <a:cxnLst/>
              <a:rect l="l" t="t" r="r" b="b"/>
              <a:pathLst>
                <a:path w="734695" h="352425">
                  <a:moveTo>
                    <a:pt x="734568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734568" y="352044"/>
                  </a:lnTo>
                  <a:lnTo>
                    <a:pt x="734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9140" y="1581912"/>
              <a:ext cx="734695" cy="352425"/>
            </a:xfrm>
            <a:custGeom>
              <a:avLst/>
              <a:gdLst/>
              <a:ahLst/>
              <a:cxnLst/>
              <a:rect l="l" t="t" r="r" b="b"/>
              <a:pathLst>
                <a:path w="734695" h="352425">
                  <a:moveTo>
                    <a:pt x="0" y="352044"/>
                  </a:moveTo>
                  <a:lnTo>
                    <a:pt x="734568" y="352044"/>
                  </a:lnTo>
                  <a:lnTo>
                    <a:pt x="734568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7780" y="880872"/>
            <a:ext cx="35344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Activity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7408" y="1648713"/>
            <a:ext cx="646747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Simbol inti </a:t>
            </a:r>
            <a:r>
              <a:rPr sz="2200" spc="-5" dirty="0">
                <a:latin typeface="Comic Sans MS"/>
                <a:cs typeface="Comic Sans MS"/>
              </a:rPr>
              <a:t>adalah </a:t>
            </a:r>
            <a:r>
              <a:rPr sz="2200" b="1" spc="-10" dirty="0">
                <a:latin typeface="Comic Sans MS"/>
                <a:cs typeface="Comic Sans MS"/>
              </a:rPr>
              <a:t>kotak</a:t>
            </a:r>
            <a:r>
              <a:rPr sz="2200" b="1" spc="6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aktivitas</a:t>
            </a:r>
            <a:r>
              <a:rPr sz="2200" spc="-5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663064" algn="l"/>
                <a:tab pos="2426970" algn="l"/>
                <a:tab pos="4045585" algn="l"/>
                <a:tab pos="5302885" algn="l"/>
              </a:tabLst>
            </a:pPr>
            <a:r>
              <a:rPr sz="2200" spc="-10" dirty="0">
                <a:latin typeface="Comic Sans MS"/>
                <a:cs typeface="Comic Sans MS"/>
              </a:rPr>
              <a:t>Tergantung	</a:t>
            </a:r>
            <a:r>
              <a:rPr sz="2200" spc="-5" dirty="0">
                <a:latin typeface="Comic Sans MS"/>
                <a:cs typeface="Comic Sans MS"/>
              </a:rPr>
              <a:t>pada	perspektif,	</a:t>
            </a:r>
            <a:r>
              <a:rPr sz="2200" spc="-10" dirty="0">
                <a:latin typeface="Comic Sans MS"/>
                <a:cs typeface="Comic Sans MS"/>
              </a:rPr>
              <a:t>kegiatan	</a:t>
            </a:r>
            <a:r>
              <a:rPr sz="2200" spc="-5" dirty="0">
                <a:latin typeface="Comic Sans MS"/>
                <a:cs typeface="Comic Sans MS"/>
              </a:rPr>
              <a:t>tersebut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omic Sans MS"/>
                <a:cs typeface="Comic Sans MS"/>
              </a:rPr>
              <a:t>ditafsirkan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berbeda.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Pandangan</a:t>
            </a:r>
            <a:r>
              <a:rPr sz="2200" b="1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Konseptual:</a:t>
            </a:r>
            <a:endParaRPr sz="2200">
              <a:latin typeface="Comic Sans MS"/>
              <a:cs typeface="Comic Sans MS"/>
            </a:endParaRPr>
          </a:p>
          <a:p>
            <a:pPr marL="812165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Sebuah kegiatan </a:t>
            </a:r>
            <a:r>
              <a:rPr sz="2200" spc="-5" dirty="0">
                <a:latin typeface="Comic Sans MS"/>
                <a:cs typeface="Comic Sans MS"/>
              </a:rPr>
              <a:t>beberapa </a:t>
            </a:r>
            <a:r>
              <a:rPr sz="2200" spc="-10" dirty="0">
                <a:latin typeface="Comic Sans MS"/>
                <a:cs typeface="Comic Sans MS"/>
              </a:rPr>
              <a:t>tugas </a:t>
            </a:r>
            <a:r>
              <a:rPr sz="2200" dirty="0">
                <a:latin typeface="Comic Sans MS"/>
                <a:cs typeface="Comic Sans MS"/>
              </a:rPr>
              <a:t>yang </a:t>
            </a:r>
            <a:r>
              <a:rPr sz="2200" spc="-5" dirty="0">
                <a:latin typeface="Comic Sans MS"/>
                <a:cs typeface="Comic Sans MS"/>
              </a:rPr>
              <a:t>perlu  dilakukan baik oleh manusia atau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komputer.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Pandangan</a:t>
            </a:r>
            <a:r>
              <a:rPr sz="2200" b="1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Spesifikasi: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Sebuah kegiatan </a:t>
            </a:r>
            <a:r>
              <a:rPr sz="2200" spc="-5" dirty="0">
                <a:latin typeface="Comic Sans MS"/>
                <a:cs typeface="Comic Sans MS"/>
              </a:rPr>
              <a:t>adalah </a:t>
            </a:r>
            <a:r>
              <a:rPr sz="2200" b="1" spc="-5" dirty="0">
                <a:latin typeface="Comic Sans MS"/>
                <a:cs typeface="Comic Sans MS"/>
              </a:rPr>
              <a:t>Method </a:t>
            </a:r>
            <a:r>
              <a:rPr sz="2200" spc="-10" dirty="0">
                <a:latin typeface="Comic Sans MS"/>
                <a:cs typeface="Comic Sans MS"/>
              </a:rPr>
              <a:t>di</a:t>
            </a:r>
            <a:r>
              <a:rPr sz="2200" spc="-2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Class.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1640205" algn="l"/>
                <a:tab pos="2854960" algn="l"/>
                <a:tab pos="4321175" algn="l"/>
                <a:tab pos="5525135" algn="l"/>
              </a:tabLst>
            </a:pPr>
            <a:r>
              <a:rPr sz="2200" spc="-5" dirty="0">
                <a:latin typeface="Comic Sans MS"/>
                <a:cs typeface="Comic Sans MS"/>
              </a:rPr>
              <a:t>Hubungan	antara	</a:t>
            </a:r>
            <a:r>
              <a:rPr sz="2200" spc="-10" dirty="0">
                <a:latin typeface="Comic Sans MS"/>
                <a:cs typeface="Comic Sans MS"/>
              </a:rPr>
              <a:t>kegiatan	</a:t>
            </a:r>
            <a:r>
              <a:rPr sz="2200" spc="-5" dirty="0">
                <a:latin typeface="Comic Sans MS"/>
                <a:cs typeface="Comic Sans MS"/>
              </a:rPr>
              <a:t>adalah	</a:t>
            </a:r>
            <a:r>
              <a:rPr sz="2200" b="1" spc="-10" dirty="0">
                <a:latin typeface="Comic Sans MS"/>
                <a:cs typeface="Comic Sans MS"/>
              </a:rPr>
              <a:t>trigger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omic Sans MS"/>
                <a:cs typeface="Comic Sans MS"/>
              </a:rPr>
              <a:t>(pemicu).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860" y="2046732"/>
            <a:ext cx="7749540" cy="2281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17195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Guards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771" y="1592960"/>
            <a:ext cx="7220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5496"/>
                </a:solidFill>
                <a:latin typeface="Comic Sans MS"/>
                <a:cs typeface="Comic Sans MS"/>
              </a:rPr>
              <a:t>Just </a:t>
            </a:r>
            <a:r>
              <a:rPr sz="1800" dirty="0">
                <a:solidFill>
                  <a:srgbClr val="2E5496"/>
                </a:solidFill>
                <a:latin typeface="Comic Sans MS"/>
                <a:cs typeface="Comic Sans MS"/>
              </a:rPr>
              <a:t>like </a:t>
            </a:r>
            <a:r>
              <a:rPr sz="1800" spc="-5" dirty="0">
                <a:solidFill>
                  <a:srgbClr val="2E5496"/>
                </a:solidFill>
                <a:latin typeface="Comic Sans MS"/>
                <a:cs typeface="Comic Sans MS"/>
              </a:rPr>
              <a:t>in state diagrams, guards determine which trigger is</a:t>
            </a:r>
            <a:r>
              <a:rPr sz="1800" spc="-40" dirty="0">
                <a:solidFill>
                  <a:srgbClr val="2E549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2E5496"/>
                </a:solidFill>
                <a:latin typeface="Comic Sans MS"/>
                <a:cs typeface="Comic Sans MS"/>
              </a:rPr>
              <a:t>used.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7408" y="4550643"/>
            <a:ext cx="711962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omic Sans MS"/>
                <a:cs typeface="Comic Sans MS"/>
              </a:rPr>
              <a:t>Pada satu </a:t>
            </a:r>
            <a:r>
              <a:rPr sz="1800" spc="-5" dirty="0">
                <a:latin typeface="Comic Sans MS"/>
                <a:cs typeface="Comic Sans MS"/>
              </a:rPr>
              <a:t>titik dalam waktu, </a:t>
            </a:r>
            <a:r>
              <a:rPr sz="1800" dirty="0">
                <a:latin typeface="Comic Sans MS"/>
                <a:cs typeface="Comic Sans MS"/>
              </a:rPr>
              <a:t>hanya satu </a:t>
            </a:r>
            <a:r>
              <a:rPr sz="1800" spc="-5" dirty="0">
                <a:latin typeface="Comic Sans MS"/>
                <a:cs typeface="Comic Sans MS"/>
              </a:rPr>
              <a:t>trigger </a:t>
            </a:r>
            <a:r>
              <a:rPr sz="1800" dirty="0">
                <a:latin typeface="Comic Sans MS"/>
                <a:cs typeface="Comic Sans MS"/>
              </a:rPr>
              <a:t>yang </a:t>
            </a:r>
            <a:r>
              <a:rPr sz="1800" spc="-5" dirty="0">
                <a:latin typeface="Comic Sans MS"/>
                <a:cs typeface="Comic Sans MS"/>
              </a:rPr>
              <a:t>dapat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terjadi.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mic Sans MS"/>
                <a:cs typeface="Comic Sans MS"/>
              </a:rPr>
              <a:t>Oleh karena itu </a:t>
            </a:r>
            <a:r>
              <a:rPr sz="1800" dirty="0">
                <a:latin typeface="Comic Sans MS"/>
                <a:cs typeface="Comic Sans MS"/>
              </a:rPr>
              <a:t>guards </a:t>
            </a:r>
            <a:r>
              <a:rPr sz="1800" spc="-5" dirty="0">
                <a:latin typeface="Comic Sans MS"/>
                <a:cs typeface="Comic Sans MS"/>
              </a:rPr>
              <a:t>dasarnya </a:t>
            </a:r>
            <a:r>
              <a:rPr sz="1800" dirty="0">
                <a:latin typeface="Comic Sans MS"/>
                <a:cs typeface="Comic Sans MS"/>
              </a:rPr>
              <a:t>harus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eksklusif!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395" y="2221992"/>
            <a:ext cx="7761732" cy="449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34093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Decision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Activity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238" y="1633220"/>
            <a:ext cx="8992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omic Sans MS"/>
                <a:cs typeface="Comic Sans MS"/>
              </a:rPr>
              <a:t>Untuk menggambarkan </a:t>
            </a:r>
            <a:r>
              <a:rPr sz="1800" spc="-5" dirty="0">
                <a:solidFill>
                  <a:srgbClr val="2E5496"/>
                </a:solidFill>
                <a:latin typeface="Comic Sans MS"/>
                <a:cs typeface="Comic Sans MS"/>
              </a:rPr>
              <a:t>keputusan bersarang, </a:t>
            </a:r>
            <a:r>
              <a:rPr sz="1800" dirty="0">
                <a:solidFill>
                  <a:srgbClr val="2E5496"/>
                </a:solidFill>
                <a:latin typeface="Comic Sans MS"/>
                <a:cs typeface="Comic Sans MS"/>
              </a:rPr>
              <a:t>UML </a:t>
            </a:r>
            <a:r>
              <a:rPr sz="1800" spc="-5" dirty="0">
                <a:solidFill>
                  <a:srgbClr val="2E5496"/>
                </a:solidFill>
                <a:latin typeface="Comic Sans MS"/>
                <a:cs typeface="Comic Sans MS"/>
              </a:rPr>
              <a:t>activity diagrams </a:t>
            </a:r>
            <a:r>
              <a:rPr sz="1800" dirty="0">
                <a:solidFill>
                  <a:srgbClr val="2E5496"/>
                </a:solidFill>
                <a:latin typeface="Comic Sans MS"/>
                <a:cs typeface="Comic Sans MS"/>
              </a:rPr>
              <a:t>menawarkan</a:t>
            </a:r>
            <a:r>
              <a:rPr sz="1800" spc="-50" dirty="0">
                <a:solidFill>
                  <a:srgbClr val="2E549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2E5496"/>
                </a:solidFill>
                <a:latin typeface="Comic Sans MS"/>
                <a:cs typeface="Comic Sans MS"/>
              </a:rPr>
              <a:t>the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E5496"/>
                </a:solidFill>
                <a:latin typeface="Comic Sans MS"/>
                <a:cs typeface="Comic Sans MS"/>
              </a:rPr>
              <a:t>decision-diamond </a:t>
            </a:r>
            <a:r>
              <a:rPr sz="1800" dirty="0">
                <a:solidFill>
                  <a:srgbClr val="2E5496"/>
                </a:solidFill>
                <a:latin typeface="Comic Sans MS"/>
                <a:cs typeface="Comic Sans MS"/>
              </a:rPr>
              <a:t>activity</a:t>
            </a:r>
            <a:r>
              <a:rPr sz="1800" spc="-15" dirty="0">
                <a:solidFill>
                  <a:srgbClr val="2E549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2E5496"/>
                </a:solidFill>
                <a:latin typeface="Comic Sans MS"/>
                <a:cs typeface="Comic Sans MS"/>
              </a:rPr>
              <a:t>symbol.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28600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Swimlanes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258" y="1566494"/>
            <a:ext cx="8418195" cy="4658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Activity </a:t>
            </a:r>
            <a:r>
              <a:rPr sz="2000" spc="-5" dirty="0">
                <a:latin typeface="Times New Roman"/>
                <a:cs typeface="Times New Roman"/>
              </a:rPr>
              <a:t>diagrams memberitahu </a:t>
            </a:r>
            <a:r>
              <a:rPr sz="2000" dirty="0">
                <a:latin typeface="Times New Roman"/>
                <a:cs typeface="Times New Roman"/>
              </a:rPr>
              <a:t>Anda apa yang terjadi, </a:t>
            </a:r>
            <a:r>
              <a:rPr sz="2000" spc="-5" dirty="0">
                <a:latin typeface="Times New Roman"/>
                <a:cs typeface="Times New Roman"/>
              </a:rPr>
              <a:t>tetapi tidak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memberitahu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siapa yang melakukan </a:t>
            </a:r>
            <a:r>
              <a:rPr sz="2000" dirty="0">
                <a:latin typeface="Times New Roman"/>
                <a:cs typeface="Times New Roman"/>
              </a:rPr>
              <a:t>apa.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marR="465455" indent="-342900">
              <a:lnSpc>
                <a:spcPts val="2880"/>
              </a:lnSpc>
              <a:spcBef>
                <a:spcPts val="9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Dari perspektif pelaksanaan, ini berarti, bahwa diagram tidak  </a:t>
            </a:r>
            <a:r>
              <a:rPr sz="2400" spc="-5" dirty="0">
                <a:latin typeface="Times New Roman"/>
                <a:cs typeface="Times New Roman"/>
              </a:rPr>
              <a:t>menyampaikan </a:t>
            </a:r>
            <a:r>
              <a:rPr sz="2400" dirty="0">
                <a:latin typeface="Times New Roman"/>
                <a:cs typeface="Times New Roman"/>
              </a:rPr>
              <a:t>kelas yang bertanggung jawab untuk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kegiatan.</a:t>
            </a:r>
            <a:endParaRPr sz="2400">
              <a:latin typeface="Times New Roman"/>
              <a:cs typeface="Times New Roman"/>
            </a:endParaRPr>
          </a:p>
          <a:p>
            <a:pPr marL="354965" marR="542925" indent="-342900">
              <a:lnSpc>
                <a:spcPts val="288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Dari sudut pandang </a:t>
            </a:r>
            <a:r>
              <a:rPr sz="2400" spc="-5" dirty="0">
                <a:latin typeface="Times New Roman"/>
                <a:cs typeface="Times New Roman"/>
              </a:rPr>
              <a:t>domain, </a:t>
            </a:r>
            <a:r>
              <a:rPr sz="2400" dirty="0">
                <a:latin typeface="Times New Roman"/>
                <a:cs typeface="Times New Roman"/>
              </a:rPr>
              <a:t>ini berarti bahwa diagram tidak  </a:t>
            </a:r>
            <a:r>
              <a:rPr sz="2400" spc="-5" dirty="0">
                <a:latin typeface="Times New Roman"/>
                <a:cs typeface="Times New Roman"/>
              </a:rPr>
              <a:t>menunjukkan mana </a:t>
            </a:r>
            <a:r>
              <a:rPr sz="2400" dirty="0">
                <a:latin typeface="Times New Roman"/>
                <a:cs typeface="Times New Roman"/>
              </a:rPr>
              <a:t>orang atau </a:t>
            </a:r>
            <a:r>
              <a:rPr sz="2400" spc="-5" dirty="0">
                <a:latin typeface="Times New Roman"/>
                <a:cs typeface="Times New Roman"/>
              </a:rPr>
              <a:t>departemen </a:t>
            </a:r>
            <a:r>
              <a:rPr sz="2400" dirty="0">
                <a:latin typeface="Times New Roman"/>
                <a:cs typeface="Times New Roman"/>
              </a:rPr>
              <a:t>yang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bertanggung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ts val="2785"/>
              </a:lnSpc>
            </a:pPr>
            <a:r>
              <a:rPr sz="2400" spc="-5" dirty="0">
                <a:latin typeface="Times New Roman"/>
                <a:cs typeface="Times New Roman"/>
              </a:rPr>
              <a:t>jawab untuk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kegiatan.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Swimlane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adalah cara sekitar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ini.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  <a:tab pos="2292350" algn="l"/>
                <a:tab pos="3417570" algn="l"/>
                <a:tab pos="4438650" algn="l"/>
                <a:tab pos="5173345" algn="l"/>
                <a:tab pos="6738620" algn="l"/>
                <a:tab pos="7811770" algn="l"/>
              </a:tabLst>
            </a:pPr>
            <a:r>
              <a:rPr sz="2400" dirty="0">
                <a:latin typeface="Times New Roman"/>
                <a:cs typeface="Times New Roman"/>
              </a:rPr>
              <a:t>Sw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nes	d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tan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ai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ngan	ga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is	putu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-p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tus	verti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y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memisahkan </a:t>
            </a:r>
            <a:r>
              <a:rPr sz="2400" dirty="0">
                <a:latin typeface="Times New Roman"/>
                <a:cs typeface="Times New Roman"/>
              </a:rPr>
              <a:t>diagram </a:t>
            </a:r>
            <a:r>
              <a:rPr sz="2400" spc="-5" dirty="0">
                <a:latin typeface="Times New Roman"/>
                <a:cs typeface="Times New Roman"/>
              </a:rPr>
              <a:t>menjadi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zona.</a:t>
            </a:r>
            <a:endParaRPr sz="2400">
              <a:latin typeface="Times New Roman"/>
              <a:cs typeface="Times New Roman"/>
            </a:endParaRPr>
          </a:p>
          <a:p>
            <a:pPr marL="812165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Setiap zona </a:t>
            </a:r>
            <a:r>
              <a:rPr sz="2400" spc="-5" dirty="0">
                <a:latin typeface="Times New Roman"/>
                <a:cs typeface="Times New Roman"/>
              </a:rPr>
              <a:t>mewakili kelas tertentu, </a:t>
            </a:r>
            <a:r>
              <a:rPr sz="2400" dirty="0">
                <a:latin typeface="Times New Roman"/>
                <a:cs typeface="Times New Roman"/>
              </a:rPr>
              <a:t>orang atau </a:t>
            </a:r>
            <a:r>
              <a:rPr sz="2400" spc="-5" dirty="0">
                <a:latin typeface="Times New Roman"/>
                <a:cs typeface="Times New Roman"/>
              </a:rPr>
              <a:t>departemen,  </a:t>
            </a:r>
            <a:r>
              <a:rPr sz="2400" dirty="0">
                <a:latin typeface="Times New Roman"/>
                <a:cs typeface="Times New Roman"/>
              </a:rPr>
              <a:t>dll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1333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Diagrams: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Overview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8935"/>
            <a:ext cx="10302875" cy="34334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b="1" spc="-5" dirty="0">
                <a:latin typeface="Comic Sans MS"/>
                <a:cs typeface="Comic Sans MS"/>
              </a:rPr>
              <a:t>Class</a:t>
            </a:r>
            <a:r>
              <a:rPr sz="2200" b="1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diagrams</a:t>
            </a:r>
            <a:r>
              <a:rPr sz="2200" b="1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menggambarkan</a:t>
            </a:r>
            <a:r>
              <a:rPr sz="2200" spc="20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jenis</a:t>
            </a:r>
            <a:r>
              <a:rPr sz="2200" spc="1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objek</a:t>
            </a:r>
            <a:r>
              <a:rPr sz="2200" spc="1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dalam</a:t>
            </a:r>
            <a:r>
              <a:rPr sz="2200" spc="1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sistem</a:t>
            </a:r>
            <a:r>
              <a:rPr sz="2200" spc="1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15" dirty="0">
                <a:latin typeface="Comic Sans MS"/>
                <a:cs typeface="Comic Sans MS"/>
              </a:rPr>
              <a:t>berbagai</a:t>
            </a:r>
            <a:r>
              <a:rPr sz="2200" spc="160" dirty="0">
                <a:latin typeface="Comic Sans MS"/>
                <a:cs typeface="Comic Sans MS"/>
              </a:rPr>
              <a:t> </a:t>
            </a:r>
            <a:r>
              <a:rPr sz="2200" spc="-15" dirty="0">
                <a:latin typeface="Comic Sans MS"/>
                <a:cs typeface="Comic Sans MS"/>
              </a:rPr>
              <a:t>macam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hubungan statis yang ada </a:t>
            </a:r>
            <a:r>
              <a:rPr sz="2200" spc="-10" dirty="0">
                <a:latin typeface="Comic Sans MS"/>
                <a:cs typeface="Comic Sans MS"/>
              </a:rPr>
              <a:t>di </a:t>
            </a:r>
            <a:r>
              <a:rPr sz="2200" spc="-5" dirty="0">
                <a:latin typeface="Comic Sans MS"/>
                <a:cs typeface="Comic Sans MS"/>
              </a:rPr>
              <a:t>antara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mereka.</a:t>
            </a:r>
            <a:endParaRPr sz="22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99720" algn="l"/>
              </a:tabLst>
            </a:pPr>
            <a:r>
              <a:rPr sz="2200" spc="-10" dirty="0">
                <a:latin typeface="Comic Sans MS"/>
                <a:cs typeface="Comic Sans MS"/>
              </a:rPr>
              <a:t>Ada dua jenis </a:t>
            </a:r>
            <a:r>
              <a:rPr sz="2200" spc="-5" dirty="0">
                <a:latin typeface="Comic Sans MS"/>
                <a:cs typeface="Comic Sans MS"/>
              </a:rPr>
              <a:t>utama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hubungan</a:t>
            </a:r>
            <a:r>
              <a:rPr sz="2200" spc="1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statis: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b="1" spc="-5" dirty="0">
                <a:latin typeface="Comic Sans MS"/>
                <a:cs typeface="Comic Sans MS"/>
              </a:rPr>
              <a:t>asosiasi</a:t>
            </a:r>
            <a:endParaRPr sz="2200">
              <a:latin typeface="Comic Sans MS"/>
              <a:cs typeface="Comic Sans MS"/>
            </a:endParaRPr>
          </a:p>
          <a:p>
            <a:pPr marL="1126490" lvl="2" indent="-200025">
              <a:lnSpc>
                <a:spcPct val="100000"/>
              </a:lnSpc>
              <a:buChar char="-"/>
              <a:tabLst>
                <a:tab pos="1127125" algn="l"/>
              </a:tabLst>
            </a:pPr>
            <a:r>
              <a:rPr sz="2200" spc="-5" dirty="0">
                <a:latin typeface="Comic Sans MS"/>
                <a:cs typeface="Comic Sans MS"/>
              </a:rPr>
              <a:t>"Pelanggan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menyewa sejumlah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video"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b="1" spc="-5" dirty="0">
                <a:latin typeface="Comic Sans MS"/>
                <a:cs typeface="Comic Sans MS"/>
              </a:rPr>
              <a:t>subtipe</a:t>
            </a:r>
            <a:endParaRPr sz="2200">
              <a:latin typeface="Comic Sans MS"/>
              <a:cs typeface="Comic Sans MS"/>
            </a:endParaRPr>
          </a:p>
          <a:p>
            <a:pPr marL="1126490" lvl="2" indent="-200025">
              <a:lnSpc>
                <a:spcPct val="100000"/>
              </a:lnSpc>
              <a:buChar char="-"/>
              <a:tabLst>
                <a:tab pos="1127125" algn="l"/>
              </a:tabLst>
            </a:pPr>
            <a:r>
              <a:rPr sz="2200" spc="-5" dirty="0">
                <a:latin typeface="Comic Sans MS"/>
                <a:cs typeface="Comic Sans MS"/>
              </a:rPr>
              <a:t>"Mahasiswa adalah tipe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orang“</a:t>
            </a:r>
            <a:endParaRPr sz="22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200" spc="-5" dirty="0">
                <a:latin typeface="Comic Sans MS"/>
                <a:cs typeface="Comic Sans MS"/>
              </a:rPr>
              <a:t>Class diagrams </a:t>
            </a:r>
            <a:r>
              <a:rPr sz="2200" dirty="0">
                <a:latin typeface="Comic Sans MS"/>
                <a:cs typeface="Comic Sans MS"/>
              </a:rPr>
              <a:t>juga </a:t>
            </a:r>
            <a:r>
              <a:rPr sz="2200" spc="-5" dirty="0">
                <a:latin typeface="Comic Sans MS"/>
                <a:cs typeface="Comic Sans MS"/>
              </a:rPr>
              <a:t>menunjukkan </a:t>
            </a:r>
            <a:r>
              <a:rPr sz="2200" b="1" spc="-5" dirty="0">
                <a:latin typeface="Comic Sans MS"/>
                <a:cs typeface="Comic Sans MS"/>
              </a:rPr>
              <a:t>atribut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b="1" spc="-5" dirty="0">
                <a:latin typeface="Comic Sans MS"/>
                <a:cs typeface="Comic Sans MS"/>
              </a:rPr>
              <a:t>operasi </a:t>
            </a:r>
            <a:r>
              <a:rPr sz="2200" spc="-5" dirty="0">
                <a:latin typeface="Comic Sans MS"/>
                <a:cs typeface="Comic Sans MS"/>
              </a:rPr>
              <a:t>dari </a:t>
            </a:r>
            <a:r>
              <a:rPr sz="2200" spc="-15" dirty="0">
                <a:latin typeface="Comic Sans MS"/>
                <a:cs typeface="Comic Sans MS"/>
              </a:rPr>
              <a:t>kelas dan</a:t>
            </a:r>
            <a:r>
              <a:rPr sz="2200" spc="160" dirty="0">
                <a:latin typeface="Comic Sans MS"/>
                <a:cs typeface="Comic Sans MS"/>
              </a:rPr>
              <a:t> </a:t>
            </a:r>
            <a:r>
              <a:rPr sz="2200" b="1" spc="-15" dirty="0">
                <a:latin typeface="Comic Sans MS"/>
                <a:cs typeface="Comic Sans MS"/>
              </a:rPr>
              <a:t>kendala</a:t>
            </a:r>
            <a:endParaRPr sz="22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</a:pPr>
            <a:r>
              <a:rPr sz="2200" spc="-5" dirty="0">
                <a:latin typeface="Comic Sans MS"/>
                <a:cs typeface="Comic Sans MS"/>
              </a:rPr>
              <a:t>yang berlaku untuk cara objek yang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terhubung.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0992" y="1504185"/>
            <a:ext cx="7726680" cy="5288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49060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Contoh: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Activity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 Diagram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4778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Tugas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SKPL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Part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258" y="1848993"/>
            <a:ext cx="1048448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omic Sans MS"/>
                <a:cs typeface="Comic Sans MS"/>
              </a:rPr>
              <a:t>Setelah setiap </a:t>
            </a:r>
            <a:r>
              <a:rPr sz="2000" dirty="0">
                <a:latin typeface="Comic Sans MS"/>
                <a:cs typeface="Comic Sans MS"/>
              </a:rPr>
              <a:t>kelompok </a:t>
            </a:r>
            <a:r>
              <a:rPr sz="2000" spc="-5" dirty="0">
                <a:latin typeface="Comic Sans MS"/>
                <a:cs typeface="Comic Sans MS"/>
              </a:rPr>
              <a:t>menentukan topik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Softwarenya</a:t>
            </a:r>
            <a:endParaRPr sz="2000" dirty="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omic Sans MS"/>
                <a:cs typeface="Comic Sans MS"/>
              </a:rPr>
              <a:t>Lanjutkan dengan </a:t>
            </a:r>
            <a:r>
              <a:rPr sz="2000" dirty="0">
                <a:latin typeface="Comic Sans MS"/>
                <a:cs typeface="Comic Sans MS"/>
              </a:rPr>
              <a:t>membuat </a:t>
            </a:r>
            <a:r>
              <a:rPr sz="2000" spc="-5" dirty="0">
                <a:latin typeface="Comic Sans MS"/>
                <a:cs typeface="Comic Sans MS"/>
              </a:rPr>
              <a:t>SKPL Part </a:t>
            </a:r>
            <a:r>
              <a:rPr sz="2000" dirty="0">
                <a:latin typeface="Comic Sans MS"/>
                <a:cs typeface="Comic Sans MS"/>
              </a:rPr>
              <a:t>1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sampai dengan </a:t>
            </a:r>
            <a:r>
              <a:rPr sz="2000" b="1" dirty="0">
                <a:latin typeface="Comic Sans MS"/>
                <a:cs typeface="Comic Sans MS"/>
              </a:rPr>
              <a:t>poin 3.3.4 </a:t>
            </a:r>
            <a:r>
              <a:rPr sz="2000" b="1" spc="-5" dirty="0">
                <a:latin typeface="Comic Sans MS"/>
                <a:cs typeface="Comic Sans MS"/>
              </a:rPr>
              <a:t>Deskripsi </a:t>
            </a:r>
            <a:r>
              <a:rPr sz="2000" b="1" dirty="0">
                <a:latin typeface="Comic Sans MS"/>
                <a:cs typeface="Comic Sans MS"/>
              </a:rPr>
              <a:t>Use</a:t>
            </a:r>
            <a:endParaRPr sz="2000" dirty="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Comic Sans MS"/>
                <a:cs typeface="Comic Sans MS"/>
              </a:rPr>
              <a:t>Case </a:t>
            </a:r>
            <a:r>
              <a:rPr sz="2000" spc="-5" dirty="0">
                <a:latin typeface="Comic Sans MS"/>
                <a:cs typeface="Comic Sans MS"/>
              </a:rPr>
              <a:t>(Lihat daftar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isi)</a:t>
            </a:r>
            <a:endParaRPr sz="2000" dirty="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 startAt="3"/>
              <a:tabLst>
                <a:tab pos="469265" algn="l"/>
                <a:tab pos="469900" algn="l"/>
                <a:tab pos="1423670" algn="l"/>
                <a:tab pos="2708275" algn="l"/>
                <a:tab pos="3552825" algn="l"/>
                <a:tab pos="4702175" algn="l"/>
                <a:tab pos="5490210" algn="l"/>
                <a:tab pos="6189980" algn="l"/>
                <a:tab pos="6525259" algn="l"/>
                <a:tab pos="7378700" algn="l"/>
                <a:tab pos="8161020" algn="l"/>
                <a:tab pos="8753475" algn="l"/>
                <a:tab pos="9156065" algn="l"/>
                <a:tab pos="9922510" algn="l"/>
              </a:tabLst>
            </a:pPr>
            <a:r>
              <a:rPr sz="2000" spc="-5">
                <a:latin typeface="Comic Sans MS"/>
                <a:cs typeface="Comic Sans MS"/>
              </a:rPr>
              <a:t>Setia</a:t>
            </a:r>
            <a:r>
              <a:rPr sz="2000">
                <a:latin typeface="Comic Sans MS"/>
                <a:cs typeface="Comic Sans MS"/>
              </a:rPr>
              <a:t>p</a:t>
            </a:r>
            <a:r>
              <a:rPr sz="2000" dirty="0">
                <a:latin typeface="Comic Sans MS"/>
                <a:cs typeface="Comic Sans MS"/>
              </a:rPr>
              <a:t>	K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lo</a:t>
            </a:r>
            <a:r>
              <a:rPr sz="2000" spc="5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pok	</a:t>
            </a:r>
            <a:r>
              <a:rPr sz="2000" spc="-10" dirty="0">
                <a:latin typeface="Comic Sans MS"/>
                <a:cs typeface="Comic Sans MS"/>
              </a:rPr>
              <a:t>ha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p	</a:t>
            </a:r>
            <a:r>
              <a:rPr sz="2000" b="1" dirty="0">
                <a:latin typeface="Comic Sans MS"/>
                <a:cs typeface="Comic Sans MS"/>
              </a:rPr>
              <a:t>p</a:t>
            </a:r>
            <a:r>
              <a:rPr sz="2000" b="1" spc="-10" dirty="0">
                <a:latin typeface="Comic Sans MS"/>
                <a:cs typeface="Comic Sans MS"/>
              </a:rPr>
              <a:t>r</a:t>
            </a:r>
            <a:r>
              <a:rPr sz="2000" b="1" spc="-5" dirty="0">
                <a:latin typeface="Comic Sans MS"/>
                <a:cs typeface="Comic Sans MS"/>
              </a:rPr>
              <a:t>intou</a:t>
            </a:r>
            <a:r>
              <a:rPr sz="2000" b="1" dirty="0">
                <a:latin typeface="Comic Sans MS"/>
                <a:cs typeface="Comic Sans MS"/>
              </a:rPr>
              <a:t>t	</a:t>
            </a:r>
            <a:r>
              <a:rPr sz="2000" b="1" spc="-10" dirty="0">
                <a:latin typeface="Comic Sans MS"/>
                <a:cs typeface="Comic Sans MS"/>
              </a:rPr>
              <a:t>S</a:t>
            </a:r>
            <a:r>
              <a:rPr sz="2000" b="1" dirty="0">
                <a:latin typeface="Comic Sans MS"/>
                <a:cs typeface="Comic Sans MS"/>
              </a:rPr>
              <a:t>KPL	Pa</a:t>
            </a:r>
            <a:r>
              <a:rPr sz="2000" b="1" spc="-15" dirty="0">
                <a:latin typeface="Comic Sans MS"/>
                <a:cs typeface="Comic Sans MS"/>
              </a:rPr>
              <a:t>r</a:t>
            </a:r>
            <a:r>
              <a:rPr sz="2000" b="1" dirty="0">
                <a:latin typeface="Comic Sans MS"/>
                <a:cs typeface="Comic Sans MS"/>
              </a:rPr>
              <a:t>t	1	</a:t>
            </a:r>
            <a:r>
              <a:rPr sz="2000" b="1" spc="-5" dirty="0">
                <a:latin typeface="Comic Sans MS"/>
                <a:cs typeface="Comic Sans MS"/>
              </a:rPr>
              <a:t>tanp</a:t>
            </a:r>
            <a:r>
              <a:rPr sz="2000" b="1" dirty="0">
                <a:latin typeface="Comic Sans MS"/>
                <a:cs typeface="Comic Sans MS"/>
              </a:rPr>
              <a:t>a	</a:t>
            </a:r>
            <a:r>
              <a:rPr sz="2000" b="1" spc="-5" dirty="0">
                <a:latin typeface="Comic Sans MS"/>
                <a:cs typeface="Comic Sans MS"/>
              </a:rPr>
              <a:t>Jili</a:t>
            </a:r>
            <a:r>
              <a:rPr sz="2000" b="1" spc="-10" dirty="0"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,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i	</a:t>
            </a:r>
            <a:r>
              <a:rPr sz="2000" spc="5" dirty="0">
                <a:latin typeface="Comic Sans MS"/>
                <a:cs typeface="Comic Sans MS"/>
              </a:rPr>
              <a:t>b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w</a:t>
            </a:r>
            <a:r>
              <a:rPr sz="2000" dirty="0">
                <a:latin typeface="Comic Sans MS"/>
                <a:cs typeface="Comic Sans MS"/>
              </a:rPr>
              <a:t>a	p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a</a:t>
            </a:r>
          </a:p>
          <a:p>
            <a:pPr marL="469265">
              <a:lnSpc>
                <a:spcPct val="100000"/>
              </a:lnSpc>
              <a:spcBef>
                <a:spcPts val="2400"/>
              </a:spcBef>
            </a:pPr>
            <a:r>
              <a:rPr sz="2000" spc="-5" dirty="0">
                <a:latin typeface="Comic Sans MS"/>
                <a:cs typeface="Comic Sans MS"/>
              </a:rPr>
              <a:t>pertemuan selanjutnya 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dikumpulkan dan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dikoreksi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9551" y="1542288"/>
            <a:ext cx="7623048" cy="5074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44488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Role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9260" y="1906523"/>
            <a:ext cx="7624572" cy="454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6782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From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to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647" y="1571625"/>
            <a:ext cx="104254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015365" algn="l"/>
                <a:tab pos="2623185" algn="l"/>
                <a:tab pos="3637279" algn="l"/>
                <a:tab pos="5150485" algn="l"/>
                <a:tab pos="6276975" algn="l"/>
                <a:tab pos="7541895" algn="l"/>
                <a:tab pos="8702040" algn="l"/>
                <a:tab pos="9764395" algn="l"/>
              </a:tabLst>
            </a:pPr>
            <a:r>
              <a:rPr sz="2000" dirty="0">
                <a:latin typeface="Comic Sans MS"/>
                <a:cs typeface="Comic Sans MS"/>
              </a:rPr>
              <a:t>Da</a:t>
            </a:r>
            <a:r>
              <a:rPr sz="2000" spc="-10" dirty="0">
                <a:latin typeface="Comic Sans MS"/>
                <a:cs typeface="Comic Sans MS"/>
              </a:rPr>
              <a:t>f</a:t>
            </a:r>
            <a:r>
              <a:rPr sz="2000" spc="-5" dirty="0">
                <a:latin typeface="Comic Sans MS"/>
                <a:cs typeface="Comic Sans MS"/>
              </a:rPr>
              <a:t>ta</a:t>
            </a:r>
            <a:r>
              <a:rPr sz="2000" dirty="0">
                <a:latin typeface="Comic Sans MS"/>
                <a:cs typeface="Comic Sans MS"/>
              </a:rPr>
              <a:t>r	p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5" dirty="0">
                <a:latin typeface="Comic Sans MS"/>
                <a:cs typeface="Comic Sans MS"/>
              </a:rPr>
              <a:t>rs</a:t>
            </a:r>
            <a:r>
              <a:rPr sz="2000" dirty="0">
                <a:latin typeface="Comic Sans MS"/>
                <a:cs typeface="Comic Sans MS"/>
              </a:rPr>
              <a:t>y</a:t>
            </a:r>
            <a:r>
              <a:rPr sz="2000" spc="-5" dirty="0">
                <a:latin typeface="Comic Sans MS"/>
                <a:cs typeface="Comic Sans MS"/>
              </a:rPr>
              <a:t>ar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ta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5" dirty="0">
                <a:latin typeface="Comic Sans MS"/>
                <a:cs typeface="Comic Sans MS"/>
              </a:rPr>
              <a:t>s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5" dirty="0">
                <a:latin typeface="Comic Sans MS"/>
                <a:cs typeface="Comic Sans MS"/>
              </a:rPr>
              <a:t>b</a:t>
            </a:r>
            <a:r>
              <a:rPr sz="2000" dirty="0">
                <a:latin typeface="Comic Sans MS"/>
                <a:cs typeface="Comic Sans MS"/>
              </a:rPr>
              <a:t>uah	perus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ha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meliputi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-10" dirty="0">
                <a:latin typeface="Comic Sans MS"/>
                <a:cs typeface="Comic Sans MS"/>
              </a:rPr>
              <a:t>k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spc="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s</a:t>
            </a:r>
            <a:r>
              <a:rPr sz="2000" dirty="0">
                <a:latin typeface="Comic Sans MS"/>
                <a:cs typeface="Comic Sans MS"/>
              </a:rPr>
              <a:t>i	</a:t>
            </a:r>
            <a:r>
              <a:rPr sz="2000" spc="-5" dirty="0">
                <a:latin typeface="Comic Sans MS"/>
                <a:cs typeface="Comic Sans MS"/>
              </a:rPr>
              <a:t>tek</a:t>
            </a:r>
            <a:r>
              <a:rPr sz="2000" spc="-10" dirty="0">
                <a:latin typeface="Comic Sans MS"/>
                <a:cs typeface="Comic Sans MS"/>
              </a:rPr>
              <a:t>st</a:t>
            </a:r>
            <a:r>
              <a:rPr sz="2000" dirty="0">
                <a:latin typeface="Comic Sans MS"/>
                <a:cs typeface="Comic Sans MS"/>
              </a:rPr>
              <a:t>ual	</a:t>
            </a:r>
            <a:r>
              <a:rPr sz="2000" spc="-5" dirty="0">
                <a:latin typeface="Comic Sans MS"/>
                <a:cs typeface="Comic Sans MS"/>
              </a:rPr>
              <a:t>ber</a:t>
            </a:r>
            <a:r>
              <a:rPr sz="2000" dirty="0">
                <a:latin typeface="Comic Sans MS"/>
                <a:cs typeface="Comic Sans MS"/>
              </a:rPr>
              <a:t>i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t	</a:t>
            </a:r>
            <a:r>
              <a:rPr sz="2000" spc="-5" dirty="0">
                <a:latin typeface="Comic Sans MS"/>
                <a:cs typeface="Comic Sans MS"/>
              </a:rPr>
              <a:t>kasus  penggunaan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"order":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8343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3609213"/>
            <a:ext cx="1042225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Order: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Kami memiliki pelanggan yang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mungkin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memesan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beberapa</a:t>
            </a:r>
            <a:r>
              <a:rPr sz="2200" u="heavy" spc="7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produk.</a:t>
            </a:r>
            <a:endParaRPr sz="2200">
              <a:latin typeface="Comic Sans MS"/>
              <a:cs typeface="Comic Sans MS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Kami membedakan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pelanggan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korporat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dari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pelanggan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pribadi, karena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pelanggan  korporat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ditagih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bulanan sedangkan pelanggan pribadi perlu prabayar pesanan  mereka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dengan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kartu</a:t>
            </a:r>
            <a:r>
              <a:rPr sz="2200" spc="60" dirty="0">
                <a:solidFill>
                  <a:srgbClr val="7E5F00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kredit.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9803" y="1653539"/>
            <a:ext cx="8761476" cy="1935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40" y="5592426"/>
            <a:ext cx="8522335" cy="7505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Kami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ingin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pesanan kami harus berbaris produk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dengan</a:t>
            </a:r>
            <a:r>
              <a:rPr sz="2200" spc="140" dirty="0">
                <a:solidFill>
                  <a:srgbClr val="7E5F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produk.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Setiap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baris harus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berisi jumlah dan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harga masing-masing</a:t>
            </a:r>
            <a:r>
              <a:rPr sz="2200" spc="215" dirty="0">
                <a:solidFill>
                  <a:srgbClr val="7E5F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produk</a:t>
            </a:r>
            <a:r>
              <a:rPr sz="2200" spc="-5" dirty="0">
                <a:solidFill>
                  <a:srgbClr val="D9D9D9"/>
                </a:solidFill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235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Generalization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3609213"/>
            <a:ext cx="1042225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Order: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Kami memiliki pelanggan yang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mungkin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memesan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beberapa</a:t>
            </a:r>
            <a:r>
              <a:rPr sz="2200" spc="75" dirty="0">
                <a:solidFill>
                  <a:srgbClr val="7E5F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produk.</a:t>
            </a:r>
            <a:endParaRPr sz="2200">
              <a:latin typeface="Comic Sans MS"/>
              <a:cs typeface="Comic Sans MS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Kami membedakan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pelanggan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korporat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dari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pelanggan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pribadi, karena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pelanggan </a:t>
            </a:r>
            <a:r>
              <a:rPr sz="2200" spc="-5" dirty="0">
                <a:latin typeface="Comic Sans MS"/>
                <a:cs typeface="Comic Sans MS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korporat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ditagih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bulanan sedangkan pelanggan pribadi perlu prabayar pesanan </a:t>
            </a:r>
            <a:r>
              <a:rPr sz="2200" spc="-5" dirty="0">
                <a:latin typeface="Comic Sans MS"/>
                <a:cs typeface="Comic Sans MS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mereka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dengan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kartu</a:t>
            </a:r>
            <a:r>
              <a:rPr sz="2200" u="heavy" spc="6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kredit.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0139" y="1653539"/>
            <a:ext cx="9165336" cy="2025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40" y="5592426"/>
            <a:ext cx="8522335" cy="7505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Kami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ingin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pesanan kami harus berbaris produk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dengan</a:t>
            </a:r>
            <a:r>
              <a:rPr sz="2200" spc="140" dirty="0">
                <a:solidFill>
                  <a:srgbClr val="7E5F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produk.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Setiap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baris harus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berisi jumlah dan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harga masing-masing</a:t>
            </a:r>
            <a:r>
              <a:rPr sz="2200" spc="215" dirty="0">
                <a:solidFill>
                  <a:srgbClr val="7E5F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produk</a:t>
            </a:r>
            <a:r>
              <a:rPr sz="2200" spc="-5" dirty="0">
                <a:solidFill>
                  <a:srgbClr val="D9D9D9"/>
                </a:solidFill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6255" y="1581911"/>
            <a:ext cx="8802624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701040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More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640" y="3808603"/>
            <a:ext cx="1042225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Order: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Kami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memiliki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pelanggan yang mungkin memesan beberapa</a:t>
            </a:r>
            <a:r>
              <a:rPr sz="2200" spc="90" dirty="0">
                <a:solidFill>
                  <a:srgbClr val="7E5F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produk.</a:t>
            </a:r>
            <a:endParaRPr sz="2200">
              <a:latin typeface="Comic Sans MS"/>
              <a:cs typeface="Comic Sans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Kami membedakan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pelanggan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korporat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dari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pelanggan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pribadi, karena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pelanggan  korporat ditagih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bulanan sedangkan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pelanggan pribadi perlu prabayar pesanan  mereka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dengan </a:t>
            </a:r>
            <a:r>
              <a:rPr sz="2200" spc="-5" dirty="0">
                <a:solidFill>
                  <a:srgbClr val="7E5F00"/>
                </a:solidFill>
                <a:latin typeface="Comic Sans MS"/>
                <a:cs typeface="Comic Sans MS"/>
              </a:rPr>
              <a:t>kartu</a:t>
            </a:r>
            <a:r>
              <a:rPr sz="2200" spc="60" dirty="0">
                <a:solidFill>
                  <a:srgbClr val="7E5F00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solidFill>
                  <a:srgbClr val="7E5F00"/>
                </a:solidFill>
                <a:latin typeface="Comic Sans MS"/>
                <a:cs typeface="Comic Sans MS"/>
              </a:rPr>
              <a:t>kredit.</a:t>
            </a:r>
            <a:endParaRPr sz="22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2640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Kami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ingin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pesanan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kami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harus berbaris produk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dengan</a:t>
            </a:r>
            <a:r>
              <a:rPr sz="2200" u="heavy" spc="15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produk.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640" y="6155842"/>
            <a:ext cx="8453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Setiap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baris harus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berisi jumlah dan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harga masing-masing</a:t>
            </a:r>
            <a:r>
              <a:rPr sz="2200" u="heavy" spc="2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produk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660" y="1656588"/>
            <a:ext cx="6996684" cy="246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794194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Order-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Attributes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&amp;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Operations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640" y="4004309"/>
            <a:ext cx="1042162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Order: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Kami </a:t>
            </a:r>
            <a:r>
              <a:rPr sz="2000" dirty="0">
                <a:latin typeface="Comic Sans MS"/>
                <a:cs typeface="Comic Sans MS"/>
              </a:rPr>
              <a:t>memiliki </a:t>
            </a:r>
            <a:r>
              <a:rPr sz="2000" spc="-5" dirty="0">
                <a:latin typeface="Comic Sans MS"/>
                <a:cs typeface="Comic Sans MS"/>
              </a:rPr>
              <a:t>pelanggan yang </a:t>
            </a:r>
            <a:r>
              <a:rPr sz="2000" dirty="0">
                <a:latin typeface="Comic Sans MS"/>
                <a:cs typeface="Comic Sans MS"/>
              </a:rPr>
              <a:t>mungkin </a:t>
            </a:r>
            <a:r>
              <a:rPr sz="2000" spc="-5" dirty="0">
                <a:latin typeface="Comic Sans MS"/>
                <a:cs typeface="Comic Sans MS"/>
              </a:rPr>
              <a:t>memesan beberapa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produk.</a:t>
            </a:r>
            <a:endParaRPr sz="2000">
              <a:latin typeface="Comic Sans MS"/>
              <a:cs typeface="Comic Sans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Kami </a:t>
            </a:r>
            <a:r>
              <a:rPr sz="2000" spc="-5" dirty="0">
                <a:latin typeface="Comic Sans MS"/>
                <a:cs typeface="Comic Sans MS"/>
              </a:rPr>
              <a:t>membedakan pelanggan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korporat </a:t>
            </a:r>
            <a:r>
              <a:rPr sz="2000" spc="-5" dirty="0">
                <a:latin typeface="Comic Sans MS"/>
                <a:cs typeface="Comic Sans MS"/>
              </a:rPr>
              <a:t>dari pelanggan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pribadi, </a:t>
            </a:r>
            <a:r>
              <a:rPr sz="2000" spc="-5" dirty="0">
                <a:latin typeface="Comic Sans MS"/>
                <a:cs typeface="Comic Sans MS"/>
              </a:rPr>
              <a:t>karena </a:t>
            </a:r>
            <a:r>
              <a:rPr sz="2000" dirty="0">
                <a:latin typeface="Comic Sans MS"/>
                <a:cs typeface="Comic Sans MS"/>
              </a:rPr>
              <a:t>pelanggan  </a:t>
            </a:r>
            <a:r>
              <a:rPr sz="2000" spc="-5" dirty="0">
                <a:latin typeface="Comic Sans MS"/>
                <a:cs typeface="Comic Sans MS"/>
              </a:rPr>
              <a:t>korporat ditagih bulanan sedangkan pelanggan </a:t>
            </a:r>
            <a:r>
              <a:rPr sz="2000" dirty="0">
                <a:latin typeface="Comic Sans MS"/>
                <a:cs typeface="Comic Sans MS"/>
              </a:rPr>
              <a:t>pribadi </a:t>
            </a:r>
            <a:r>
              <a:rPr sz="2000" spc="-5" dirty="0">
                <a:latin typeface="Comic Sans MS"/>
                <a:cs typeface="Comic Sans MS"/>
              </a:rPr>
              <a:t>perlu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prabayar </a:t>
            </a:r>
            <a:r>
              <a:rPr sz="2000" spc="-5" dirty="0">
                <a:latin typeface="Comic Sans MS"/>
                <a:cs typeface="Comic Sans MS"/>
              </a:rPr>
              <a:t>pesanan mereka  dengan kartu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kredit.</a:t>
            </a:r>
            <a:endParaRPr sz="20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2405"/>
              </a:spcBef>
            </a:pPr>
            <a:r>
              <a:rPr sz="2000" spc="-5" dirty="0">
                <a:latin typeface="Comic Sans MS"/>
                <a:cs typeface="Comic Sans MS"/>
              </a:rPr>
              <a:t>Kami ingin pesanan kami harus berbaris </a:t>
            </a:r>
            <a:r>
              <a:rPr sz="2000" dirty="0">
                <a:latin typeface="Comic Sans MS"/>
                <a:cs typeface="Comic Sans MS"/>
              </a:rPr>
              <a:t>produk </a:t>
            </a:r>
            <a:r>
              <a:rPr sz="2000" spc="-5" dirty="0">
                <a:latin typeface="Comic Sans MS"/>
                <a:cs typeface="Comic Sans MS"/>
              </a:rPr>
              <a:t>dengan</a:t>
            </a:r>
            <a:r>
              <a:rPr sz="2000" spc="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produk.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640" y="6137859"/>
            <a:ext cx="7694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Setiap baris harus berisi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jumlah </a:t>
            </a:r>
            <a:r>
              <a:rPr sz="2000" spc="-5" dirty="0">
                <a:latin typeface="Comic Sans MS"/>
                <a:cs typeface="Comic Sans MS"/>
              </a:rPr>
              <a:t>dan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harga </a:t>
            </a:r>
            <a:r>
              <a:rPr sz="2000" dirty="0">
                <a:latin typeface="Comic Sans MS"/>
                <a:cs typeface="Comic Sans MS"/>
              </a:rPr>
              <a:t>masing-masing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produk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091" y="1632204"/>
            <a:ext cx="8025383" cy="496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997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60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 Full Class</a:t>
            </a:r>
            <a:r>
              <a:rPr sz="3600" b="1" spc="-7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1073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2020-09-24T15:03:47Z</dcterms:created>
  <dcterms:modified xsi:type="dcterms:W3CDTF">2020-09-24T15:05:52Z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