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71" r:id="rId3"/>
    <p:sldId id="273" r:id="rId4"/>
    <p:sldId id="260" r:id="rId5"/>
    <p:sldId id="268" r:id="rId6"/>
    <p:sldId id="272" r:id="rId7"/>
    <p:sldId id="270" r:id="rId8"/>
    <p:sldId id="275" r:id="rId9"/>
    <p:sldId id="27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D5421-2396-488D-AC55-3B82A3E3E49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CCA15D7-AE06-42C4-B8EA-52C32655D994}">
      <dgm:prSet/>
      <dgm:spPr/>
      <dgm:t>
        <a:bodyPr/>
        <a:lstStyle/>
        <a:p>
          <a:r>
            <a:rPr lang="en-US" b="1" dirty="0"/>
            <a:t>Linear Regression</a:t>
          </a:r>
          <a:r>
            <a:rPr lang="en-US" dirty="0"/>
            <a:t>: Predicting numerical values (e.g., stock prices)</a:t>
          </a:r>
        </a:p>
      </dgm:t>
    </dgm:pt>
    <dgm:pt modelId="{25E7AE55-C8F6-4058-8E6C-B6B6A80EE4D3}" type="parTrans" cxnId="{9ACE83F8-A314-4B75-B1D3-6D8C4DB25E9C}">
      <dgm:prSet/>
      <dgm:spPr/>
      <dgm:t>
        <a:bodyPr/>
        <a:lstStyle/>
        <a:p>
          <a:endParaRPr lang="en-US"/>
        </a:p>
      </dgm:t>
    </dgm:pt>
    <dgm:pt modelId="{3D0186F9-F9B3-45E2-89FF-5BDB9725D326}" type="sibTrans" cxnId="{9ACE83F8-A314-4B75-B1D3-6D8C4DB25E9C}">
      <dgm:prSet/>
      <dgm:spPr/>
      <dgm:t>
        <a:bodyPr/>
        <a:lstStyle/>
        <a:p>
          <a:endParaRPr lang="en-US"/>
        </a:p>
      </dgm:t>
    </dgm:pt>
    <dgm:pt modelId="{DAF74F8A-32B9-4DF2-A25F-E2E6A6CA97AC}">
      <dgm:prSet/>
      <dgm:spPr/>
      <dgm:t>
        <a:bodyPr/>
        <a:lstStyle/>
        <a:p>
          <a:r>
            <a:rPr lang="en-US" b="1"/>
            <a:t>Logistic Regression</a:t>
          </a:r>
          <a:r>
            <a:rPr lang="en-US"/>
            <a:t>: Binary classification (e.g., loan approval)</a:t>
          </a:r>
        </a:p>
      </dgm:t>
    </dgm:pt>
    <dgm:pt modelId="{76F0764F-EEB2-47EF-9AA1-F404D1DAEC8C}" type="parTrans" cxnId="{0E0F5750-2022-4A65-A71B-3B2491497A2D}">
      <dgm:prSet/>
      <dgm:spPr/>
      <dgm:t>
        <a:bodyPr/>
        <a:lstStyle/>
        <a:p>
          <a:endParaRPr lang="en-US"/>
        </a:p>
      </dgm:t>
    </dgm:pt>
    <dgm:pt modelId="{6A11116D-8AC8-486A-97C9-A214CE3FBD37}" type="sibTrans" cxnId="{0E0F5750-2022-4A65-A71B-3B2491497A2D}">
      <dgm:prSet/>
      <dgm:spPr/>
      <dgm:t>
        <a:bodyPr/>
        <a:lstStyle/>
        <a:p>
          <a:endParaRPr lang="en-US"/>
        </a:p>
      </dgm:t>
    </dgm:pt>
    <dgm:pt modelId="{13A9D78D-AAE6-4091-BAAE-60816CD17970}">
      <dgm:prSet/>
      <dgm:spPr/>
      <dgm:t>
        <a:bodyPr/>
        <a:lstStyle/>
        <a:p>
          <a:r>
            <a:rPr lang="en-US" b="1" dirty="0"/>
            <a:t>Decision Trees</a:t>
          </a:r>
          <a:r>
            <a:rPr lang="en-US" dirty="0"/>
            <a:t>: Rule-based predictions (e.g., investment strategies)</a:t>
          </a:r>
        </a:p>
      </dgm:t>
    </dgm:pt>
    <dgm:pt modelId="{2F9AEF3E-6FE2-402F-8512-5F27BB884E9C}" type="parTrans" cxnId="{A13DA6D7-2F72-47F8-826A-1B43CFD68AF5}">
      <dgm:prSet/>
      <dgm:spPr/>
      <dgm:t>
        <a:bodyPr/>
        <a:lstStyle/>
        <a:p>
          <a:endParaRPr lang="en-US"/>
        </a:p>
      </dgm:t>
    </dgm:pt>
    <dgm:pt modelId="{4B37E71C-5D35-4E57-8717-F0189F8026AF}" type="sibTrans" cxnId="{A13DA6D7-2F72-47F8-826A-1B43CFD68AF5}">
      <dgm:prSet/>
      <dgm:spPr/>
      <dgm:t>
        <a:bodyPr/>
        <a:lstStyle/>
        <a:p>
          <a:endParaRPr lang="en-US"/>
        </a:p>
      </dgm:t>
    </dgm:pt>
    <dgm:pt modelId="{74F12AE5-663A-4724-95BD-C76B96A265DA}">
      <dgm:prSet/>
      <dgm:spPr/>
      <dgm:t>
        <a:bodyPr/>
        <a:lstStyle/>
        <a:p>
          <a:r>
            <a:rPr lang="en-US" b="1" dirty="0"/>
            <a:t>Random Forests</a:t>
          </a:r>
          <a:r>
            <a:rPr lang="en-US" dirty="0"/>
            <a:t>: Ensemble learning for complex predictions (e.g., customer churn in a telecommunications company)</a:t>
          </a:r>
        </a:p>
      </dgm:t>
    </dgm:pt>
    <dgm:pt modelId="{5F96C5D4-9CE9-42BC-A7B3-D4AD71C25D0E}" type="parTrans" cxnId="{96628C3B-257C-43D5-A1CB-7E5CE75F26F4}">
      <dgm:prSet/>
      <dgm:spPr/>
      <dgm:t>
        <a:bodyPr/>
        <a:lstStyle/>
        <a:p>
          <a:endParaRPr lang="en-US"/>
        </a:p>
      </dgm:t>
    </dgm:pt>
    <dgm:pt modelId="{9FDC1446-0C59-464C-9C54-D64EF9BA013C}" type="sibTrans" cxnId="{96628C3B-257C-43D5-A1CB-7E5CE75F26F4}">
      <dgm:prSet/>
      <dgm:spPr/>
      <dgm:t>
        <a:bodyPr/>
        <a:lstStyle/>
        <a:p>
          <a:endParaRPr lang="en-US"/>
        </a:p>
      </dgm:t>
    </dgm:pt>
    <dgm:pt modelId="{86407747-6C9C-478C-B617-790978F088DA}">
      <dgm:prSet/>
      <dgm:spPr/>
      <dgm:t>
        <a:bodyPr/>
        <a:lstStyle/>
        <a:p>
          <a:r>
            <a:rPr lang="en-US" b="1" dirty="0"/>
            <a:t>Support Vector Machines</a:t>
          </a:r>
          <a:r>
            <a:rPr lang="en-US" dirty="0"/>
            <a:t>: Finds the best boundary to separate classes  (e.g., d</a:t>
          </a:r>
          <a:r>
            <a:rPr lang="en-US" b="0" i="0" dirty="0"/>
            <a:t>etecting fraudulent credit card transactions.</a:t>
          </a:r>
          <a:r>
            <a:rPr lang="en-US" dirty="0"/>
            <a:t>)</a:t>
          </a:r>
        </a:p>
      </dgm:t>
    </dgm:pt>
    <dgm:pt modelId="{6DB4CC2C-97CB-4A71-9603-DF15EE921AA4}" type="parTrans" cxnId="{4296595E-E4B8-4904-978A-2272A530CDDA}">
      <dgm:prSet/>
      <dgm:spPr/>
      <dgm:t>
        <a:bodyPr/>
        <a:lstStyle/>
        <a:p>
          <a:endParaRPr lang="en-US"/>
        </a:p>
      </dgm:t>
    </dgm:pt>
    <dgm:pt modelId="{E2DB4942-4407-42D7-A11D-1902A6A87B2A}" type="sibTrans" cxnId="{4296595E-E4B8-4904-978A-2272A530CDDA}">
      <dgm:prSet/>
      <dgm:spPr/>
      <dgm:t>
        <a:bodyPr/>
        <a:lstStyle/>
        <a:p>
          <a:endParaRPr lang="en-US"/>
        </a:p>
      </dgm:t>
    </dgm:pt>
    <dgm:pt modelId="{7BE4452A-CE23-4F27-9E52-CFD181A53951}" type="pres">
      <dgm:prSet presAssocID="{A68D5421-2396-488D-AC55-3B82A3E3E495}" presName="root" presStyleCnt="0">
        <dgm:presLayoutVars>
          <dgm:dir/>
          <dgm:resizeHandles val="exact"/>
        </dgm:presLayoutVars>
      </dgm:prSet>
      <dgm:spPr/>
    </dgm:pt>
    <dgm:pt modelId="{DE5449D7-5247-408A-A556-18979483EAF4}" type="pres">
      <dgm:prSet presAssocID="{6CCA15D7-AE06-42C4-B8EA-52C32655D994}" presName="compNode" presStyleCnt="0"/>
      <dgm:spPr/>
    </dgm:pt>
    <dgm:pt modelId="{543156AF-F0B8-48BC-AF54-010063A5F5BB}" type="pres">
      <dgm:prSet presAssocID="{6CCA15D7-AE06-42C4-B8EA-52C32655D994}" presName="bgRect" presStyleLbl="bgShp" presStyleIdx="0" presStyleCnt="5"/>
      <dgm:spPr/>
    </dgm:pt>
    <dgm:pt modelId="{2350279E-94BC-41E8-8DDA-DC0538D505EC}" type="pres">
      <dgm:prSet presAssocID="{6CCA15D7-AE06-42C4-B8EA-52C32655D9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2D5B0075-1A38-4B90-8F28-F868D77965E3}" type="pres">
      <dgm:prSet presAssocID="{6CCA15D7-AE06-42C4-B8EA-52C32655D994}" presName="spaceRect" presStyleCnt="0"/>
      <dgm:spPr/>
    </dgm:pt>
    <dgm:pt modelId="{875048CF-F214-4BDE-8F41-921536E75E58}" type="pres">
      <dgm:prSet presAssocID="{6CCA15D7-AE06-42C4-B8EA-52C32655D994}" presName="parTx" presStyleLbl="revTx" presStyleIdx="0" presStyleCnt="5">
        <dgm:presLayoutVars>
          <dgm:chMax val="0"/>
          <dgm:chPref val="0"/>
        </dgm:presLayoutVars>
      </dgm:prSet>
      <dgm:spPr/>
    </dgm:pt>
    <dgm:pt modelId="{2336FA7E-E0D5-49C9-A4CC-1146F2C8AA55}" type="pres">
      <dgm:prSet presAssocID="{3D0186F9-F9B3-45E2-89FF-5BDB9725D326}" presName="sibTrans" presStyleCnt="0"/>
      <dgm:spPr/>
    </dgm:pt>
    <dgm:pt modelId="{90EC0542-4422-494A-B529-B4B7D5C9CFD9}" type="pres">
      <dgm:prSet presAssocID="{DAF74F8A-32B9-4DF2-A25F-E2E6A6CA97AC}" presName="compNode" presStyleCnt="0"/>
      <dgm:spPr/>
    </dgm:pt>
    <dgm:pt modelId="{216BBD9A-22E0-42C4-A2C6-1E842ACED693}" type="pres">
      <dgm:prSet presAssocID="{DAF74F8A-32B9-4DF2-A25F-E2E6A6CA97AC}" presName="bgRect" presStyleLbl="bgShp" presStyleIdx="1" presStyleCnt="5"/>
      <dgm:spPr/>
    </dgm:pt>
    <dgm:pt modelId="{670C108C-72A4-4D46-83AE-3FE109C60828}" type="pres">
      <dgm:prSet presAssocID="{DAF74F8A-32B9-4DF2-A25F-E2E6A6CA97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956380E4-FAA0-4A5A-84F3-23171812D4F1}" type="pres">
      <dgm:prSet presAssocID="{DAF74F8A-32B9-4DF2-A25F-E2E6A6CA97AC}" presName="spaceRect" presStyleCnt="0"/>
      <dgm:spPr/>
    </dgm:pt>
    <dgm:pt modelId="{340B9CED-4AFB-4026-AD41-BC57D862C8DD}" type="pres">
      <dgm:prSet presAssocID="{DAF74F8A-32B9-4DF2-A25F-E2E6A6CA97AC}" presName="parTx" presStyleLbl="revTx" presStyleIdx="1" presStyleCnt="5">
        <dgm:presLayoutVars>
          <dgm:chMax val="0"/>
          <dgm:chPref val="0"/>
        </dgm:presLayoutVars>
      </dgm:prSet>
      <dgm:spPr/>
    </dgm:pt>
    <dgm:pt modelId="{9363ED35-8A27-4477-B0A0-7ACD61B894D9}" type="pres">
      <dgm:prSet presAssocID="{6A11116D-8AC8-486A-97C9-A214CE3FBD37}" presName="sibTrans" presStyleCnt="0"/>
      <dgm:spPr/>
    </dgm:pt>
    <dgm:pt modelId="{66B0C413-CB72-4EA4-9634-191910B9F021}" type="pres">
      <dgm:prSet presAssocID="{13A9D78D-AAE6-4091-BAAE-60816CD17970}" presName="compNode" presStyleCnt="0"/>
      <dgm:spPr/>
    </dgm:pt>
    <dgm:pt modelId="{F9F447D2-ABD0-4F87-917A-0AEAA7D7E85B}" type="pres">
      <dgm:prSet presAssocID="{13A9D78D-AAE6-4091-BAAE-60816CD17970}" presName="bgRect" presStyleLbl="bgShp" presStyleIdx="2" presStyleCnt="5"/>
      <dgm:spPr/>
    </dgm:pt>
    <dgm:pt modelId="{D7CC8734-ED39-4CEE-ABE8-3F9C8F806F9C}" type="pres">
      <dgm:prSet presAssocID="{13A9D78D-AAE6-4091-BAAE-60816CD179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15C03377-A6F2-4AFD-9C38-1DDB27B56DC7}" type="pres">
      <dgm:prSet presAssocID="{13A9D78D-AAE6-4091-BAAE-60816CD17970}" presName="spaceRect" presStyleCnt="0"/>
      <dgm:spPr/>
    </dgm:pt>
    <dgm:pt modelId="{2027C27F-5927-4D88-8E5F-DF402BB81F7A}" type="pres">
      <dgm:prSet presAssocID="{13A9D78D-AAE6-4091-BAAE-60816CD17970}" presName="parTx" presStyleLbl="revTx" presStyleIdx="2" presStyleCnt="5">
        <dgm:presLayoutVars>
          <dgm:chMax val="0"/>
          <dgm:chPref val="0"/>
        </dgm:presLayoutVars>
      </dgm:prSet>
      <dgm:spPr/>
    </dgm:pt>
    <dgm:pt modelId="{E90D18CA-D278-49B0-945A-EECF90F0C514}" type="pres">
      <dgm:prSet presAssocID="{4B37E71C-5D35-4E57-8717-F0189F8026AF}" presName="sibTrans" presStyleCnt="0"/>
      <dgm:spPr/>
    </dgm:pt>
    <dgm:pt modelId="{6AF753BB-F163-4708-B091-92C36ADE8FC7}" type="pres">
      <dgm:prSet presAssocID="{74F12AE5-663A-4724-95BD-C76B96A265DA}" presName="compNode" presStyleCnt="0"/>
      <dgm:spPr/>
    </dgm:pt>
    <dgm:pt modelId="{9151577A-DAB8-4AE6-85E4-E909877AC83E}" type="pres">
      <dgm:prSet presAssocID="{74F12AE5-663A-4724-95BD-C76B96A265DA}" presName="bgRect" presStyleLbl="bgShp" presStyleIdx="3" presStyleCnt="5"/>
      <dgm:spPr/>
    </dgm:pt>
    <dgm:pt modelId="{5B992E84-4774-4778-8897-CF6ECE9B3FF0}" type="pres">
      <dgm:prSet presAssocID="{74F12AE5-663A-4724-95BD-C76B96A265D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est scene"/>
        </a:ext>
      </dgm:extLst>
    </dgm:pt>
    <dgm:pt modelId="{652D2BBE-9872-4664-B4B6-A28F7A3C7A11}" type="pres">
      <dgm:prSet presAssocID="{74F12AE5-663A-4724-95BD-C76B96A265DA}" presName="spaceRect" presStyleCnt="0"/>
      <dgm:spPr/>
    </dgm:pt>
    <dgm:pt modelId="{3E9410AE-77E6-48D7-A30E-F8F90AC509E5}" type="pres">
      <dgm:prSet presAssocID="{74F12AE5-663A-4724-95BD-C76B96A265DA}" presName="parTx" presStyleLbl="revTx" presStyleIdx="3" presStyleCnt="5">
        <dgm:presLayoutVars>
          <dgm:chMax val="0"/>
          <dgm:chPref val="0"/>
        </dgm:presLayoutVars>
      </dgm:prSet>
      <dgm:spPr/>
    </dgm:pt>
    <dgm:pt modelId="{EB6872EE-F7E5-4D6F-8097-40F0AE75A449}" type="pres">
      <dgm:prSet presAssocID="{9FDC1446-0C59-464C-9C54-D64EF9BA013C}" presName="sibTrans" presStyleCnt="0"/>
      <dgm:spPr/>
    </dgm:pt>
    <dgm:pt modelId="{E3D4AC60-8183-41CD-B683-CF315A4330FA}" type="pres">
      <dgm:prSet presAssocID="{86407747-6C9C-478C-B617-790978F088DA}" presName="compNode" presStyleCnt="0"/>
      <dgm:spPr/>
    </dgm:pt>
    <dgm:pt modelId="{5A434ED5-4897-4A69-A905-D05C6676A042}" type="pres">
      <dgm:prSet presAssocID="{86407747-6C9C-478C-B617-790978F088DA}" presName="bgRect" presStyleLbl="bgShp" presStyleIdx="4" presStyleCnt="5"/>
      <dgm:spPr/>
    </dgm:pt>
    <dgm:pt modelId="{D1F1615A-99F6-47E4-BC64-1FCA7D3B41FF}" type="pres">
      <dgm:prSet presAssocID="{86407747-6C9C-478C-B617-790978F088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91C3AC52-019E-4B66-9D85-59E1773971A8}" type="pres">
      <dgm:prSet presAssocID="{86407747-6C9C-478C-B617-790978F088DA}" presName="spaceRect" presStyleCnt="0"/>
      <dgm:spPr/>
    </dgm:pt>
    <dgm:pt modelId="{BC745247-8BFD-4738-97CE-C3E0726893ED}" type="pres">
      <dgm:prSet presAssocID="{86407747-6C9C-478C-B617-790978F088DA}" presName="parTx" presStyleLbl="revTx" presStyleIdx="4" presStyleCnt="5">
        <dgm:presLayoutVars>
          <dgm:chMax val="0"/>
          <dgm:chPref val="0"/>
        </dgm:presLayoutVars>
      </dgm:prSet>
      <dgm:spPr/>
    </dgm:pt>
  </dgm:ptLst>
  <dgm:cxnLst>
    <dgm:cxn modelId="{C15A6C00-1940-40B2-98DB-5276422AED4D}" type="presOf" srcId="{13A9D78D-AAE6-4091-BAAE-60816CD17970}" destId="{2027C27F-5927-4D88-8E5F-DF402BB81F7A}" srcOrd="0" destOrd="0" presId="urn:microsoft.com/office/officeart/2018/2/layout/IconVerticalSolidList"/>
    <dgm:cxn modelId="{6A089F35-A403-44EC-BCFA-5EF37C1B8ACD}" type="presOf" srcId="{6CCA15D7-AE06-42C4-B8EA-52C32655D994}" destId="{875048CF-F214-4BDE-8F41-921536E75E58}" srcOrd="0" destOrd="0" presId="urn:microsoft.com/office/officeart/2018/2/layout/IconVerticalSolidList"/>
    <dgm:cxn modelId="{96628C3B-257C-43D5-A1CB-7E5CE75F26F4}" srcId="{A68D5421-2396-488D-AC55-3B82A3E3E495}" destId="{74F12AE5-663A-4724-95BD-C76B96A265DA}" srcOrd="3" destOrd="0" parTransId="{5F96C5D4-9CE9-42BC-A7B3-D4AD71C25D0E}" sibTransId="{9FDC1446-0C59-464C-9C54-D64EF9BA013C}"/>
    <dgm:cxn modelId="{4296595E-E4B8-4904-978A-2272A530CDDA}" srcId="{A68D5421-2396-488D-AC55-3B82A3E3E495}" destId="{86407747-6C9C-478C-B617-790978F088DA}" srcOrd="4" destOrd="0" parTransId="{6DB4CC2C-97CB-4A71-9603-DF15EE921AA4}" sibTransId="{E2DB4942-4407-42D7-A11D-1902A6A87B2A}"/>
    <dgm:cxn modelId="{0BB6E74F-C6B3-4677-8B40-127CFC7CF783}" type="presOf" srcId="{86407747-6C9C-478C-B617-790978F088DA}" destId="{BC745247-8BFD-4738-97CE-C3E0726893ED}" srcOrd="0" destOrd="0" presId="urn:microsoft.com/office/officeart/2018/2/layout/IconVerticalSolidList"/>
    <dgm:cxn modelId="{0E0F5750-2022-4A65-A71B-3B2491497A2D}" srcId="{A68D5421-2396-488D-AC55-3B82A3E3E495}" destId="{DAF74F8A-32B9-4DF2-A25F-E2E6A6CA97AC}" srcOrd="1" destOrd="0" parTransId="{76F0764F-EEB2-47EF-9AA1-F404D1DAEC8C}" sibTransId="{6A11116D-8AC8-486A-97C9-A214CE3FBD37}"/>
    <dgm:cxn modelId="{6916C38F-ACA5-42F2-B320-E33082FE0EE3}" type="presOf" srcId="{74F12AE5-663A-4724-95BD-C76B96A265DA}" destId="{3E9410AE-77E6-48D7-A30E-F8F90AC509E5}" srcOrd="0" destOrd="0" presId="urn:microsoft.com/office/officeart/2018/2/layout/IconVerticalSolidList"/>
    <dgm:cxn modelId="{DE9D93CE-8509-4B06-9383-AB50F0D40628}" type="presOf" srcId="{DAF74F8A-32B9-4DF2-A25F-E2E6A6CA97AC}" destId="{340B9CED-4AFB-4026-AD41-BC57D862C8DD}" srcOrd="0" destOrd="0" presId="urn:microsoft.com/office/officeart/2018/2/layout/IconVerticalSolidList"/>
    <dgm:cxn modelId="{A13DA6D7-2F72-47F8-826A-1B43CFD68AF5}" srcId="{A68D5421-2396-488D-AC55-3B82A3E3E495}" destId="{13A9D78D-AAE6-4091-BAAE-60816CD17970}" srcOrd="2" destOrd="0" parTransId="{2F9AEF3E-6FE2-402F-8512-5F27BB884E9C}" sibTransId="{4B37E71C-5D35-4E57-8717-F0189F8026AF}"/>
    <dgm:cxn modelId="{0FD292E0-2F9A-4D42-B4FE-E6987468CBD2}" type="presOf" srcId="{A68D5421-2396-488D-AC55-3B82A3E3E495}" destId="{7BE4452A-CE23-4F27-9E52-CFD181A53951}" srcOrd="0" destOrd="0" presId="urn:microsoft.com/office/officeart/2018/2/layout/IconVerticalSolidList"/>
    <dgm:cxn modelId="{9ACE83F8-A314-4B75-B1D3-6D8C4DB25E9C}" srcId="{A68D5421-2396-488D-AC55-3B82A3E3E495}" destId="{6CCA15D7-AE06-42C4-B8EA-52C32655D994}" srcOrd="0" destOrd="0" parTransId="{25E7AE55-C8F6-4058-8E6C-B6B6A80EE4D3}" sibTransId="{3D0186F9-F9B3-45E2-89FF-5BDB9725D326}"/>
    <dgm:cxn modelId="{D8FF8151-C885-4E74-A879-9CF4E0DA1A5B}" type="presParOf" srcId="{7BE4452A-CE23-4F27-9E52-CFD181A53951}" destId="{DE5449D7-5247-408A-A556-18979483EAF4}" srcOrd="0" destOrd="0" presId="urn:microsoft.com/office/officeart/2018/2/layout/IconVerticalSolidList"/>
    <dgm:cxn modelId="{1B955D4C-3BD1-424F-AD37-1FE31E566071}" type="presParOf" srcId="{DE5449D7-5247-408A-A556-18979483EAF4}" destId="{543156AF-F0B8-48BC-AF54-010063A5F5BB}" srcOrd="0" destOrd="0" presId="urn:microsoft.com/office/officeart/2018/2/layout/IconVerticalSolidList"/>
    <dgm:cxn modelId="{DE5D8F95-96B4-4BC5-B25A-46187B3ED03D}" type="presParOf" srcId="{DE5449D7-5247-408A-A556-18979483EAF4}" destId="{2350279E-94BC-41E8-8DDA-DC0538D505EC}" srcOrd="1" destOrd="0" presId="urn:microsoft.com/office/officeart/2018/2/layout/IconVerticalSolidList"/>
    <dgm:cxn modelId="{33383ECB-905E-4686-8857-2B78442DFB6C}" type="presParOf" srcId="{DE5449D7-5247-408A-A556-18979483EAF4}" destId="{2D5B0075-1A38-4B90-8F28-F868D77965E3}" srcOrd="2" destOrd="0" presId="urn:microsoft.com/office/officeart/2018/2/layout/IconVerticalSolidList"/>
    <dgm:cxn modelId="{F5042C05-768C-4DAC-B7CA-EAD92AB2F1F9}" type="presParOf" srcId="{DE5449D7-5247-408A-A556-18979483EAF4}" destId="{875048CF-F214-4BDE-8F41-921536E75E58}" srcOrd="3" destOrd="0" presId="urn:microsoft.com/office/officeart/2018/2/layout/IconVerticalSolidList"/>
    <dgm:cxn modelId="{46CCA39D-9876-4B85-AE30-6CB982EFF40D}" type="presParOf" srcId="{7BE4452A-CE23-4F27-9E52-CFD181A53951}" destId="{2336FA7E-E0D5-49C9-A4CC-1146F2C8AA55}" srcOrd="1" destOrd="0" presId="urn:microsoft.com/office/officeart/2018/2/layout/IconVerticalSolidList"/>
    <dgm:cxn modelId="{FDC4DDBD-F6AE-47C3-B490-9C8F987E1232}" type="presParOf" srcId="{7BE4452A-CE23-4F27-9E52-CFD181A53951}" destId="{90EC0542-4422-494A-B529-B4B7D5C9CFD9}" srcOrd="2" destOrd="0" presId="urn:microsoft.com/office/officeart/2018/2/layout/IconVerticalSolidList"/>
    <dgm:cxn modelId="{E510ECA6-604F-4551-8E50-E6C7C9756131}" type="presParOf" srcId="{90EC0542-4422-494A-B529-B4B7D5C9CFD9}" destId="{216BBD9A-22E0-42C4-A2C6-1E842ACED693}" srcOrd="0" destOrd="0" presId="urn:microsoft.com/office/officeart/2018/2/layout/IconVerticalSolidList"/>
    <dgm:cxn modelId="{F1DE69DF-E409-46DE-BAA1-9F34DB9EEDF7}" type="presParOf" srcId="{90EC0542-4422-494A-B529-B4B7D5C9CFD9}" destId="{670C108C-72A4-4D46-83AE-3FE109C60828}" srcOrd="1" destOrd="0" presId="urn:microsoft.com/office/officeart/2018/2/layout/IconVerticalSolidList"/>
    <dgm:cxn modelId="{5BC27F6E-9365-4F59-B769-AFF979E04EFA}" type="presParOf" srcId="{90EC0542-4422-494A-B529-B4B7D5C9CFD9}" destId="{956380E4-FAA0-4A5A-84F3-23171812D4F1}" srcOrd="2" destOrd="0" presId="urn:microsoft.com/office/officeart/2018/2/layout/IconVerticalSolidList"/>
    <dgm:cxn modelId="{DD659925-F41E-467F-94F1-6B1BD9061562}" type="presParOf" srcId="{90EC0542-4422-494A-B529-B4B7D5C9CFD9}" destId="{340B9CED-4AFB-4026-AD41-BC57D862C8DD}" srcOrd="3" destOrd="0" presId="urn:microsoft.com/office/officeart/2018/2/layout/IconVerticalSolidList"/>
    <dgm:cxn modelId="{E3027AF9-3F45-4513-9C9A-7A4F159DA5E9}" type="presParOf" srcId="{7BE4452A-CE23-4F27-9E52-CFD181A53951}" destId="{9363ED35-8A27-4477-B0A0-7ACD61B894D9}" srcOrd="3" destOrd="0" presId="urn:microsoft.com/office/officeart/2018/2/layout/IconVerticalSolidList"/>
    <dgm:cxn modelId="{AEB8436E-A20B-4EAD-B28B-CF86AA721BBD}" type="presParOf" srcId="{7BE4452A-CE23-4F27-9E52-CFD181A53951}" destId="{66B0C413-CB72-4EA4-9634-191910B9F021}" srcOrd="4" destOrd="0" presId="urn:microsoft.com/office/officeart/2018/2/layout/IconVerticalSolidList"/>
    <dgm:cxn modelId="{77CA0CDE-4B06-4386-A539-735F3A11BEA5}" type="presParOf" srcId="{66B0C413-CB72-4EA4-9634-191910B9F021}" destId="{F9F447D2-ABD0-4F87-917A-0AEAA7D7E85B}" srcOrd="0" destOrd="0" presId="urn:microsoft.com/office/officeart/2018/2/layout/IconVerticalSolidList"/>
    <dgm:cxn modelId="{C3FCB3AE-304E-4075-B2B7-AF3E066E4BBC}" type="presParOf" srcId="{66B0C413-CB72-4EA4-9634-191910B9F021}" destId="{D7CC8734-ED39-4CEE-ABE8-3F9C8F806F9C}" srcOrd="1" destOrd="0" presId="urn:microsoft.com/office/officeart/2018/2/layout/IconVerticalSolidList"/>
    <dgm:cxn modelId="{2724F3E4-9279-449D-BE32-8E481985F25B}" type="presParOf" srcId="{66B0C413-CB72-4EA4-9634-191910B9F021}" destId="{15C03377-A6F2-4AFD-9C38-1DDB27B56DC7}" srcOrd="2" destOrd="0" presId="urn:microsoft.com/office/officeart/2018/2/layout/IconVerticalSolidList"/>
    <dgm:cxn modelId="{44E91F4F-5FCE-41D8-ADB0-8613A0C7E837}" type="presParOf" srcId="{66B0C413-CB72-4EA4-9634-191910B9F021}" destId="{2027C27F-5927-4D88-8E5F-DF402BB81F7A}" srcOrd="3" destOrd="0" presId="urn:microsoft.com/office/officeart/2018/2/layout/IconVerticalSolidList"/>
    <dgm:cxn modelId="{35D5214D-7727-48D0-AD42-B29B754BBE2C}" type="presParOf" srcId="{7BE4452A-CE23-4F27-9E52-CFD181A53951}" destId="{E90D18CA-D278-49B0-945A-EECF90F0C514}" srcOrd="5" destOrd="0" presId="urn:microsoft.com/office/officeart/2018/2/layout/IconVerticalSolidList"/>
    <dgm:cxn modelId="{245ACBBE-42C7-4DB5-9A7D-9EDC9739386A}" type="presParOf" srcId="{7BE4452A-CE23-4F27-9E52-CFD181A53951}" destId="{6AF753BB-F163-4708-B091-92C36ADE8FC7}" srcOrd="6" destOrd="0" presId="urn:microsoft.com/office/officeart/2018/2/layout/IconVerticalSolidList"/>
    <dgm:cxn modelId="{53A0E031-0AFC-41D6-8307-69F103496DFD}" type="presParOf" srcId="{6AF753BB-F163-4708-B091-92C36ADE8FC7}" destId="{9151577A-DAB8-4AE6-85E4-E909877AC83E}" srcOrd="0" destOrd="0" presId="urn:microsoft.com/office/officeart/2018/2/layout/IconVerticalSolidList"/>
    <dgm:cxn modelId="{2075BBDB-1DB6-4782-8CAA-BEF49FAE06FE}" type="presParOf" srcId="{6AF753BB-F163-4708-B091-92C36ADE8FC7}" destId="{5B992E84-4774-4778-8897-CF6ECE9B3FF0}" srcOrd="1" destOrd="0" presId="urn:microsoft.com/office/officeart/2018/2/layout/IconVerticalSolidList"/>
    <dgm:cxn modelId="{CDCBA92E-7A5D-4144-BA1F-2FC3FD8FA439}" type="presParOf" srcId="{6AF753BB-F163-4708-B091-92C36ADE8FC7}" destId="{652D2BBE-9872-4664-B4B6-A28F7A3C7A11}" srcOrd="2" destOrd="0" presId="urn:microsoft.com/office/officeart/2018/2/layout/IconVerticalSolidList"/>
    <dgm:cxn modelId="{37391375-B609-4A49-B57F-5D5FFA60492E}" type="presParOf" srcId="{6AF753BB-F163-4708-B091-92C36ADE8FC7}" destId="{3E9410AE-77E6-48D7-A30E-F8F90AC509E5}" srcOrd="3" destOrd="0" presId="urn:microsoft.com/office/officeart/2018/2/layout/IconVerticalSolidList"/>
    <dgm:cxn modelId="{B876633C-E9D2-484B-BBB9-EB69C4F00652}" type="presParOf" srcId="{7BE4452A-CE23-4F27-9E52-CFD181A53951}" destId="{EB6872EE-F7E5-4D6F-8097-40F0AE75A449}" srcOrd="7" destOrd="0" presId="urn:microsoft.com/office/officeart/2018/2/layout/IconVerticalSolidList"/>
    <dgm:cxn modelId="{6C044656-1E8C-4D2E-B3F5-AE903BB36224}" type="presParOf" srcId="{7BE4452A-CE23-4F27-9E52-CFD181A53951}" destId="{E3D4AC60-8183-41CD-B683-CF315A4330FA}" srcOrd="8" destOrd="0" presId="urn:microsoft.com/office/officeart/2018/2/layout/IconVerticalSolidList"/>
    <dgm:cxn modelId="{2355FC29-A61B-45A8-8D16-E56760594513}" type="presParOf" srcId="{E3D4AC60-8183-41CD-B683-CF315A4330FA}" destId="{5A434ED5-4897-4A69-A905-D05C6676A042}" srcOrd="0" destOrd="0" presId="urn:microsoft.com/office/officeart/2018/2/layout/IconVerticalSolidList"/>
    <dgm:cxn modelId="{16A542EE-78BC-4534-8F29-FDAF70E4B903}" type="presParOf" srcId="{E3D4AC60-8183-41CD-B683-CF315A4330FA}" destId="{D1F1615A-99F6-47E4-BC64-1FCA7D3B41FF}" srcOrd="1" destOrd="0" presId="urn:microsoft.com/office/officeart/2018/2/layout/IconVerticalSolidList"/>
    <dgm:cxn modelId="{BD5297D9-E1DE-40E3-BDB7-F52FA00AB954}" type="presParOf" srcId="{E3D4AC60-8183-41CD-B683-CF315A4330FA}" destId="{91C3AC52-019E-4B66-9D85-59E1773971A8}" srcOrd="2" destOrd="0" presId="urn:microsoft.com/office/officeart/2018/2/layout/IconVerticalSolidList"/>
    <dgm:cxn modelId="{4D665B6B-1B48-40D8-AD01-55A19D291CE6}" type="presParOf" srcId="{E3D4AC60-8183-41CD-B683-CF315A4330FA}" destId="{BC745247-8BFD-4738-97CE-C3E0726893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04F55-ADA5-4D00-933B-E67D54C72F8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BC125AB-C03C-46DB-B475-1B23B08F1D2B}">
      <dgm:prSet/>
      <dgm:spPr/>
      <dgm:t>
        <a:bodyPr/>
        <a:lstStyle/>
        <a:p>
          <a:pPr>
            <a:lnSpc>
              <a:spcPct val="100000"/>
            </a:lnSpc>
          </a:pPr>
          <a:r>
            <a:rPr lang="en-US"/>
            <a:t>Data Quality : Poor data leads to unreliable results, which can significantly impact decision-making and lead to erroneous conclusions.</a:t>
          </a:r>
        </a:p>
      </dgm:t>
    </dgm:pt>
    <dgm:pt modelId="{93ECD3EB-B4A1-4F71-8313-9D22B9170664}" type="parTrans" cxnId="{5FF17278-1474-4B2F-B643-E140859D1C6B}">
      <dgm:prSet/>
      <dgm:spPr/>
      <dgm:t>
        <a:bodyPr/>
        <a:lstStyle/>
        <a:p>
          <a:endParaRPr lang="en-US"/>
        </a:p>
      </dgm:t>
    </dgm:pt>
    <dgm:pt modelId="{C9D7971C-20D6-4D0E-992B-DE22C299ED42}" type="sibTrans" cxnId="{5FF17278-1474-4B2F-B643-E140859D1C6B}">
      <dgm:prSet/>
      <dgm:spPr/>
      <dgm:t>
        <a:bodyPr/>
        <a:lstStyle/>
        <a:p>
          <a:endParaRPr lang="en-US"/>
        </a:p>
      </dgm:t>
    </dgm:pt>
    <dgm:pt modelId="{A594726C-320D-413A-88DD-BD777D09AD08}">
      <dgm:prSet/>
      <dgm:spPr/>
      <dgm:t>
        <a:bodyPr/>
        <a:lstStyle/>
        <a:p>
          <a:pPr>
            <a:lnSpc>
              <a:spcPct val="100000"/>
            </a:lnSpc>
          </a:pPr>
          <a:r>
            <a:rPr lang="en-US"/>
            <a:t>Bias in Data Models : Bias in training data can amplify stereotypes, leading to unfair or unethical predictions, especially in sensitive areas like hiring, lending, or law enforcement.</a:t>
          </a:r>
        </a:p>
      </dgm:t>
    </dgm:pt>
    <dgm:pt modelId="{2ABB8103-21F6-46BE-A16B-B31E69791CD3}" type="parTrans" cxnId="{BD064F64-1DAC-4688-84DD-E41BE3F09FBD}">
      <dgm:prSet/>
      <dgm:spPr/>
      <dgm:t>
        <a:bodyPr/>
        <a:lstStyle/>
        <a:p>
          <a:endParaRPr lang="en-US"/>
        </a:p>
      </dgm:t>
    </dgm:pt>
    <dgm:pt modelId="{78844C38-93A5-459E-94C4-8CE0BD2B36E4}" type="sibTrans" cxnId="{BD064F64-1DAC-4688-84DD-E41BE3F09FBD}">
      <dgm:prSet/>
      <dgm:spPr/>
      <dgm:t>
        <a:bodyPr/>
        <a:lstStyle/>
        <a:p>
          <a:endParaRPr lang="en-US"/>
        </a:p>
      </dgm:t>
    </dgm:pt>
    <dgm:pt modelId="{216C794C-D304-4316-ADAE-3FF3C49814FA}">
      <dgm:prSet/>
      <dgm:spPr/>
      <dgm:t>
        <a:bodyPr/>
        <a:lstStyle/>
        <a:p>
          <a:pPr>
            <a:lnSpc>
              <a:spcPct val="100000"/>
            </a:lnSpc>
          </a:pPr>
          <a:r>
            <a:rPr lang="en-US"/>
            <a:t>Over-Reliance on ML : Automating critical processes without validating model outputs can reduce accountability and lead to mistakes in applications like healthcare, finance, and law.</a:t>
          </a:r>
        </a:p>
      </dgm:t>
    </dgm:pt>
    <dgm:pt modelId="{25A7E7B2-6E47-433A-A224-5E292CB63D34}" type="parTrans" cxnId="{70E87F96-5861-434D-9149-B0A373F01C47}">
      <dgm:prSet/>
      <dgm:spPr/>
      <dgm:t>
        <a:bodyPr/>
        <a:lstStyle/>
        <a:p>
          <a:endParaRPr lang="en-US"/>
        </a:p>
      </dgm:t>
    </dgm:pt>
    <dgm:pt modelId="{788D3DA6-3E83-47AD-8122-E3C7AB7BA3A1}" type="sibTrans" cxnId="{70E87F96-5861-434D-9149-B0A373F01C47}">
      <dgm:prSet/>
      <dgm:spPr/>
      <dgm:t>
        <a:bodyPr/>
        <a:lstStyle/>
        <a:p>
          <a:endParaRPr lang="en-US"/>
        </a:p>
      </dgm:t>
    </dgm:pt>
    <dgm:pt modelId="{56EBC23C-E11D-4445-842B-487BE2379101}">
      <dgm:prSet/>
      <dgm:spPr/>
      <dgm:t>
        <a:bodyPr/>
        <a:lstStyle/>
        <a:p>
          <a:pPr>
            <a:lnSpc>
              <a:spcPct val="100000"/>
            </a:lnSpc>
          </a:pPr>
          <a:r>
            <a:rPr lang="en-GB"/>
            <a:t>Regulatory Compliance : </a:t>
          </a:r>
          <a:r>
            <a:rPr lang="en-US"/>
            <a:t>Failure to comply with regulations can result in legal penalties, loss of trust, and damage to reputation.</a:t>
          </a:r>
        </a:p>
      </dgm:t>
    </dgm:pt>
    <dgm:pt modelId="{258CB688-60F1-49D7-9B61-E5BEECBE6C02}" type="parTrans" cxnId="{F1E44AE7-164C-4FEA-BEA1-32304630A11B}">
      <dgm:prSet/>
      <dgm:spPr/>
      <dgm:t>
        <a:bodyPr/>
        <a:lstStyle/>
        <a:p>
          <a:endParaRPr lang="en-US"/>
        </a:p>
      </dgm:t>
    </dgm:pt>
    <dgm:pt modelId="{58DD126B-B1EE-4764-B886-1BA3C4AA6E0A}" type="sibTrans" cxnId="{F1E44AE7-164C-4FEA-BEA1-32304630A11B}">
      <dgm:prSet/>
      <dgm:spPr/>
      <dgm:t>
        <a:bodyPr/>
        <a:lstStyle/>
        <a:p>
          <a:endParaRPr lang="en-US"/>
        </a:p>
      </dgm:t>
    </dgm:pt>
    <dgm:pt modelId="{BD9E9FFA-65AD-4E43-B23A-4D175B95FB26}">
      <dgm:prSet/>
      <dgm:spPr/>
      <dgm:t>
        <a:bodyPr/>
        <a:lstStyle/>
        <a:p>
          <a:pPr>
            <a:lnSpc>
              <a:spcPct val="100000"/>
            </a:lnSpc>
          </a:pPr>
          <a:r>
            <a:rPr lang="en-US"/>
            <a:t>Lack of Explainability :Many ML models, especially deep learning, are often viewed as “black boxes,” meaning their decision-making process is difficult to understand. The weights and inner workings of the model might not be transparent.</a:t>
          </a:r>
        </a:p>
      </dgm:t>
    </dgm:pt>
    <dgm:pt modelId="{234831B1-C8A4-446A-B3A8-42FC873C0DA5}" type="parTrans" cxnId="{DD481D57-43EA-4E28-94F0-F043BF2E1EFC}">
      <dgm:prSet/>
      <dgm:spPr/>
      <dgm:t>
        <a:bodyPr/>
        <a:lstStyle/>
        <a:p>
          <a:endParaRPr lang="en-US"/>
        </a:p>
      </dgm:t>
    </dgm:pt>
    <dgm:pt modelId="{73C77603-2A4A-4673-9AF6-2902342DDAFC}" type="sibTrans" cxnId="{DD481D57-43EA-4E28-94F0-F043BF2E1EFC}">
      <dgm:prSet/>
      <dgm:spPr/>
      <dgm:t>
        <a:bodyPr/>
        <a:lstStyle/>
        <a:p>
          <a:endParaRPr lang="en-US"/>
        </a:p>
      </dgm:t>
    </dgm:pt>
    <dgm:pt modelId="{9801919D-DD8E-4221-9A85-4FDA05BF59EB}" type="pres">
      <dgm:prSet presAssocID="{8DF04F55-ADA5-4D00-933B-E67D54C72F80}" presName="root" presStyleCnt="0">
        <dgm:presLayoutVars>
          <dgm:dir/>
          <dgm:resizeHandles val="exact"/>
        </dgm:presLayoutVars>
      </dgm:prSet>
      <dgm:spPr/>
    </dgm:pt>
    <dgm:pt modelId="{9F93F1FE-DD30-4AFE-9638-F38C6B734A48}" type="pres">
      <dgm:prSet presAssocID="{8BC125AB-C03C-46DB-B475-1B23B08F1D2B}" presName="compNode" presStyleCnt="0"/>
      <dgm:spPr/>
    </dgm:pt>
    <dgm:pt modelId="{14422664-76B5-4187-BD96-AF144E0463AC}" type="pres">
      <dgm:prSet presAssocID="{8BC125AB-C03C-46DB-B475-1B23B08F1D2B}" presName="bgRect" presStyleLbl="bgShp" presStyleIdx="0" presStyleCnt="5"/>
      <dgm:spPr/>
    </dgm:pt>
    <dgm:pt modelId="{06626DDD-9441-4E17-9AF9-444098444295}" type="pres">
      <dgm:prSet presAssocID="{8BC125AB-C03C-46DB-B475-1B23B08F1D2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Bar Chart"/>
        </a:ext>
      </dgm:extLst>
    </dgm:pt>
    <dgm:pt modelId="{D8402CAD-3D76-40EA-97FF-8A0489CE4A61}" type="pres">
      <dgm:prSet presAssocID="{8BC125AB-C03C-46DB-B475-1B23B08F1D2B}" presName="spaceRect" presStyleCnt="0"/>
      <dgm:spPr/>
    </dgm:pt>
    <dgm:pt modelId="{59550505-55C8-4506-B91E-3AF14A119CE7}" type="pres">
      <dgm:prSet presAssocID="{8BC125AB-C03C-46DB-B475-1B23B08F1D2B}" presName="parTx" presStyleLbl="revTx" presStyleIdx="0" presStyleCnt="5">
        <dgm:presLayoutVars>
          <dgm:chMax val="0"/>
          <dgm:chPref val="0"/>
        </dgm:presLayoutVars>
      </dgm:prSet>
      <dgm:spPr/>
    </dgm:pt>
    <dgm:pt modelId="{3219CE94-5C3C-4495-92EB-A75D165F248C}" type="pres">
      <dgm:prSet presAssocID="{C9D7971C-20D6-4D0E-992B-DE22C299ED42}" presName="sibTrans" presStyleCnt="0"/>
      <dgm:spPr/>
    </dgm:pt>
    <dgm:pt modelId="{082A1FC9-E42E-4E5A-A15A-2E199798F837}" type="pres">
      <dgm:prSet presAssocID="{A594726C-320D-413A-88DD-BD777D09AD08}" presName="compNode" presStyleCnt="0"/>
      <dgm:spPr/>
    </dgm:pt>
    <dgm:pt modelId="{CA588A86-CAC7-4619-9A1C-76BAD9E39BE7}" type="pres">
      <dgm:prSet presAssocID="{A594726C-320D-413A-88DD-BD777D09AD08}" presName="bgRect" presStyleLbl="bgShp" presStyleIdx="1" presStyleCnt="5"/>
      <dgm:spPr/>
    </dgm:pt>
    <dgm:pt modelId="{8CD22A8A-0734-4F51-9D4F-B84B2E74A4F6}" type="pres">
      <dgm:prSet presAssocID="{A594726C-320D-413A-88DD-BD777D09AD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2967CEE9-04A7-4F58-A8F1-A8EC36E6F2D1}" type="pres">
      <dgm:prSet presAssocID="{A594726C-320D-413A-88DD-BD777D09AD08}" presName="spaceRect" presStyleCnt="0"/>
      <dgm:spPr/>
    </dgm:pt>
    <dgm:pt modelId="{1671D66C-594D-4689-9FFD-B30A6BF701BD}" type="pres">
      <dgm:prSet presAssocID="{A594726C-320D-413A-88DD-BD777D09AD08}" presName="parTx" presStyleLbl="revTx" presStyleIdx="1" presStyleCnt="5">
        <dgm:presLayoutVars>
          <dgm:chMax val="0"/>
          <dgm:chPref val="0"/>
        </dgm:presLayoutVars>
      </dgm:prSet>
      <dgm:spPr/>
    </dgm:pt>
    <dgm:pt modelId="{AAFF8DBE-AEF9-4474-83AF-CA32EB479F33}" type="pres">
      <dgm:prSet presAssocID="{78844C38-93A5-459E-94C4-8CE0BD2B36E4}" presName="sibTrans" presStyleCnt="0"/>
      <dgm:spPr/>
    </dgm:pt>
    <dgm:pt modelId="{2F385C24-D75A-4FFC-B412-3DFB9E111396}" type="pres">
      <dgm:prSet presAssocID="{216C794C-D304-4316-ADAE-3FF3C49814FA}" presName="compNode" presStyleCnt="0"/>
      <dgm:spPr/>
    </dgm:pt>
    <dgm:pt modelId="{13C71A80-4689-4BBB-AE7B-A0841754DA18}" type="pres">
      <dgm:prSet presAssocID="{216C794C-D304-4316-ADAE-3FF3C49814FA}" presName="bgRect" presStyleLbl="bgShp" presStyleIdx="2" presStyleCnt="5"/>
      <dgm:spPr/>
    </dgm:pt>
    <dgm:pt modelId="{B7E8249B-BF7A-4B1D-B795-1A77F734EF7B}" type="pres">
      <dgm:prSet presAssocID="{216C794C-D304-4316-ADAE-3FF3C49814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20644F57-522A-4C97-8D48-2BF3CBDADFB7}" type="pres">
      <dgm:prSet presAssocID="{216C794C-D304-4316-ADAE-3FF3C49814FA}" presName="spaceRect" presStyleCnt="0"/>
      <dgm:spPr/>
    </dgm:pt>
    <dgm:pt modelId="{A2CB5EE5-7DFA-4747-81D0-5951C68BEC4D}" type="pres">
      <dgm:prSet presAssocID="{216C794C-D304-4316-ADAE-3FF3C49814FA}" presName="parTx" presStyleLbl="revTx" presStyleIdx="2" presStyleCnt="5">
        <dgm:presLayoutVars>
          <dgm:chMax val="0"/>
          <dgm:chPref val="0"/>
        </dgm:presLayoutVars>
      </dgm:prSet>
      <dgm:spPr/>
    </dgm:pt>
    <dgm:pt modelId="{0A570F56-7164-4C51-80D0-E184DEAEA645}" type="pres">
      <dgm:prSet presAssocID="{788D3DA6-3E83-47AD-8122-E3C7AB7BA3A1}" presName="sibTrans" presStyleCnt="0"/>
      <dgm:spPr/>
    </dgm:pt>
    <dgm:pt modelId="{3594E617-4BD7-4CAB-B3B0-34596C3F2A28}" type="pres">
      <dgm:prSet presAssocID="{56EBC23C-E11D-4445-842B-487BE2379101}" presName="compNode" presStyleCnt="0"/>
      <dgm:spPr/>
    </dgm:pt>
    <dgm:pt modelId="{F0388910-C308-4AAC-B6B0-274CF9BA13C7}" type="pres">
      <dgm:prSet presAssocID="{56EBC23C-E11D-4445-842B-487BE2379101}" presName="bgRect" presStyleLbl="bgShp" presStyleIdx="3" presStyleCnt="5"/>
      <dgm:spPr/>
    </dgm:pt>
    <dgm:pt modelId="{25C99679-7BD9-4427-8CD4-758AB7D52E69}" type="pres">
      <dgm:prSet presAssocID="{56EBC23C-E11D-4445-842B-487BE237910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904E162C-18A6-45F7-9647-82D36E4ADE21}" type="pres">
      <dgm:prSet presAssocID="{56EBC23C-E11D-4445-842B-487BE2379101}" presName="spaceRect" presStyleCnt="0"/>
      <dgm:spPr/>
    </dgm:pt>
    <dgm:pt modelId="{5D902433-1C41-4011-B7AD-1FE81F79D5DF}" type="pres">
      <dgm:prSet presAssocID="{56EBC23C-E11D-4445-842B-487BE2379101}" presName="parTx" presStyleLbl="revTx" presStyleIdx="3" presStyleCnt="5">
        <dgm:presLayoutVars>
          <dgm:chMax val="0"/>
          <dgm:chPref val="0"/>
        </dgm:presLayoutVars>
      </dgm:prSet>
      <dgm:spPr/>
    </dgm:pt>
    <dgm:pt modelId="{83617542-2BBE-4A8A-A28E-DE5CD33CA9A2}" type="pres">
      <dgm:prSet presAssocID="{58DD126B-B1EE-4764-B886-1BA3C4AA6E0A}" presName="sibTrans" presStyleCnt="0"/>
      <dgm:spPr/>
    </dgm:pt>
    <dgm:pt modelId="{4D1A355F-9E13-4DD3-94C4-606CDF175B13}" type="pres">
      <dgm:prSet presAssocID="{BD9E9FFA-65AD-4E43-B23A-4D175B95FB26}" presName="compNode" presStyleCnt="0"/>
      <dgm:spPr/>
    </dgm:pt>
    <dgm:pt modelId="{84B70D22-DBDE-4C3A-8F1B-9C80D0FC6E53}" type="pres">
      <dgm:prSet presAssocID="{BD9E9FFA-65AD-4E43-B23A-4D175B95FB26}" presName="bgRect" presStyleLbl="bgShp" presStyleIdx="4" presStyleCnt="5"/>
      <dgm:spPr/>
    </dgm:pt>
    <dgm:pt modelId="{CD047656-5A67-4AFE-A50D-F0C690FAF56F}" type="pres">
      <dgm:prSet presAssocID="{BD9E9FFA-65AD-4E43-B23A-4D175B95FB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BA313197-6540-4CFB-92DF-6A038E0D677D}" type="pres">
      <dgm:prSet presAssocID="{BD9E9FFA-65AD-4E43-B23A-4D175B95FB26}" presName="spaceRect" presStyleCnt="0"/>
      <dgm:spPr/>
    </dgm:pt>
    <dgm:pt modelId="{3844FA74-1508-4CE5-B7DA-09C660677783}" type="pres">
      <dgm:prSet presAssocID="{BD9E9FFA-65AD-4E43-B23A-4D175B95FB26}" presName="parTx" presStyleLbl="revTx" presStyleIdx="4" presStyleCnt="5">
        <dgm:presLayoutVars>
          <dgm:chMax val="0"/>
          <dgm:chPref val="0"/>
        </dgm:presLayoutVars>
      </dgm:prSet>
      <dgm:spPr/>
    </dgm:pt>
  </dgm:ptLst>
  <dgm:cxnLst>
    <dgm:cxn modelId="{D74A7A00-4CB6-4728-9574-8E33E2165989}" type="presOf" srcId="{BD9E9FFA-65AD-4E43-B23A-4D175B95FB26}" destId="{3844FA74-1508-4CE5-B7DA-09C660677783}" srcOrd="0" destOrd="0" presId="urn:microsoft.com/office/officeart/2018/2/layout/IconVerticalSolidList"/>
    <dgm:cxn modelId="{83DBEC39-1A16-4693-AE71-A012E2811D38}" type="presOf" srcId="{216C794C-D304-4316-ADAE-3FF3C49814FA}" destId="{A2CB5EE5-7DFA-4747-81D0-5951C68BEC4D}" srcOrd="0" destOrd="0" presId="urn:microsoft.com/office/officeart/2018/2/layout/IconVerticalSolidList"/>
    <dgm:cxn modelId="{BD064F64-1DAC-4688-84DD-E41BE3F09FBD}" srcId="{8DF04F55-ADA5-4D00-933B-E67D54C72F80}" destId="{A594726C-320D-413A-88DD-BD777D09AD08}" srcOrd="1" destOrd="0" parTransId="{2ABB8103-21F6-46BE-A16B-B31E69791CD3}" sibTransId="{78844C38-93A5-459E-94C4-8CE0BD2B36E4}"/>
    <dgm:cxn modelId="{DD481D57-43EA-4E28-94F0-F043BF2E1EFC}" srcId="{8DF04F55-ADA5-4D00-933B-E67D54C72F80}" destId="{BD9E9FFA-65AD-4E43-B23A-4D175B95FB26}" srcOrd="4" destOrd="0" parTransId="{234831B1-C8A4-446A-B3A8-42FC873C0DA5}" sibTransId="{73C77603-2A4A-4673-9AF6-2902342DDAFC}"/>
    <dgm:cxn modelId="{5FF17278-1474-4B2F-B643-E140859D1C6B}" srcId="{8DF04F55-ADA5-4D00-933B-E67D54C72F80}" destId="{8BC125AB-C03C-46DB-B475-1B23B08F1D2B}" srcOrd="0" destOrd="0" parTransId="{93ECD3EB-B4A1-4F71-8313-9D22B9170664}" sibTransId="{C9D7971C-20D6-4D0E-992B-DE22C299ED42}"/>
    <dgm:cxn modelId="{70E87F96-5861-434D-9149-B0A373F01C47}" srcId="{8DF04F55-ADA5-4D00-933B-E67D54C72F80}" destId="{216C794C-D304-4316-ADAE-3FF3C49814FA}" srcOrd="2" destOrd="0" parTransId="{25A7E7B2-6E47-433A-A224-5E292CB63D34}" sibTransId="{788D3DA6-3E83-47AD-8122-E3C7AB7BA3A1}"/>
    <dgm:cxn modelId="{4C080AB3-2ABE-4D83-B8D5-B2FDC66A4468}" type="presOf" srcId="{A594726C-320D-413A-88DD-BD777D09AD08}" destId="{1671D66C-594D-4689-9FFD-B30A6BF701BD}" srcOrd="0" destOrd="0" presId="urn:microsoft.com/office/officeart/2018/2/layout/IconVerticalSolidList"/>
    <dgm:cxn modelId="{51293CBC-9E47-4195-B101-092E972648B5}" type="presOf" srcId="{56EBC23C-E11D-4445-842B-487BE2379101}" destId="{5D902433-1C41-4011-B7AD-1FE81F79D5DF}" srcOrd="0" destOrd="0" presId="urn:microsoft.com/office/officeart/2018/2/layout/IconVerticalSolidList"/>
    <dgm:cxn modelId="{409321DC-FB2C-40EE-9565-8D76DF5F8EBF}" type="presOf" srcId="{8DF04F55-ADA5-4D00-933B-E67D54C72F80}" destId="{9801919D-DD8E-4221-9A85-4FDA05BF59EB}" srcOrd="0" destOrd="0" presId="urn:microsoft.com/office/officeart/2018/2/layout/IconVerticalSolidList"/>
    <dgm:cxn modelId="{8FB83CE0-4910-4856-A844-81C862B7EF53}" type="presOf" srcId="{8BC125AB-C03C-46DB-B475-1B23B08F1D2B}" destId="{59550505-55C8-4506-B91E-3AF14A119CE7}" srcOrd="0" destOrd="0" presId="urn:microsoft.com/office/officeart/2018/2/layout/IconVerticalSolidList"/>
    <dgm:cxn modelId="{F1E44AE7-164C-4FEA-BEA1-32304630A11B}" srcId="{8DF04F55-ADA5-4D00-933B-E67D54C72F80}" destId="{56EBC23C-E11D-4445-842B-487BE2379101}" srcOrd="3" destOrd="0" parTransId="{258CB688-60F1-49D7-9B61-E5BEECBE6C02}" sibTransId="{58DD126B-B1EE-4764-B886-1BA3C4AA6E0A}"/>
    <dgm:cxn modelId="{F1ED0CEB-32CF-40A1-92A3-4C2C8854A657}" type="presParOf" srcId="{9801919D-DD8E-4221-9A85-4FDA05BF59EB}" destId="{9F93F1FE-DD30-4AFE-9638-F38C6B734A48}" srcOrd="0" destOrd="0" presId="urn:microsoft.com/office/officeart/2018/2/layout/IconVerticalSolidList"/>
    <dgm:cxn modelId="{B5CE5F10-1F24-44E8-8047-552860B9B163}" type="presParOf" srcId="{9F93F1FE-DD30-4AFE-9638-F38C6B734A48}" destId="{14422664-76B5-4187-BD96-AF144E0463AC}" srcOrd="0" destOrd="0" presId="urn:microsoft.com/office/officeart/2018/2/layout/IconVerticalSolidList"/>
    <dgm:cxn modelId="{0F07D123-EB4F-489A-A19C-E894719FE866}" type="presParOf" srcId="{9F93F1FE-DD30-4AFE-9638-F38C6B734A48}" destId="{06626DDD-9441-4E17-9AF9-444098444295}" srcOrd="1" destOrd="0" presId="urn:microsoft.com/office/officeart/2018/2/layout/IconVerticalSolidList"/>
    <dgm:cxn modelId="{5C134F72-C06D-451D-A84C-284D2B9DF892}" type="presParOf" srcId="{9F93F1FE-DD30-4AFE-9638-F38C6B734A48}" destId="{D8402CAD-3D76-40EA-97FF-8A0489CE4A61}" srcOrd="2" destOrd="0" presId="urn:microsoft.com/office/officeart/2018/2/layout/IconVerticalSolidList"/>
    <dgm:cxn modelId="{87C74B7B-83F9-42F7-B7B2-4033621E3F01}" type="presParOf" srcId="{9F93F1FE-DD30-4AFE-9638-F38C6B734A48}" destId="{59550505-55C8-4506-B91E-3AF14A119CE7}" srcOrd="3" destOrd="0" presId="urn:microsoft.com/office/officeart/2018/2/layout/IconVerticalSolidList"/>
    <dgm:cxn modelId="{5F58EF98-821D-4CC4-BF5A-531B3C0353C1}" type="presParOf" srcId="{9801919D-DD8E-4221-9A85-4FDA05BF59EB}" destId="{3219CE94-5C3C-4495-92EB-A75D165F248C}" srcOrd="1" destOrd="0" presId="urn:microsoft.com/office/officeart/2018/2/layout/IconVerticalSolidList"/>
    <dgm:cxn modelId="{68C2A64B-3B26-46A6-8636-DFE879A57110}" type="presParOf" srcId="{9801919D-DD8E-4221-9A85-4FDA05BF59EB}" destId="{082A1FC9-E42E-4E5A-A15A-2E199798F837}" srcOrd="2" destOrd="0" presId="urn:microsoft.com/office/officeart/2018/2/layout/IconVerticalSolidList"/>
    <dgm:cxn modelId="{1AAB92B6-0683-4BA6-AEAD-54A22EAFA0AB}" type="presParOf" srcId="{082A1FC9-E42E-4E5A-A15A-2E199798F837}" destId="{CA588A86-CAC7-4619-9A1C-76BAD9E39BE7}" srcOrd="0" destOrd="0" presId="urn:microsoft.com/office/officeart/2018/2/layout/IconVerticalSolidList"/>
    <dgm:cxn modelId="{6F759D63-5846-4CB9-AE42-2CDC24A040D5}" type="presParOf" srcId="{082A1FC9-E42E-4E5A-A15A-2E199798F837}" destId="{8CD22A8A-0734-4F51-9D4F-B84B2E74A4F6}" srcOrd="1" destOrd="0" presId="urn:microsoft.com/office/officeart/2018/2/layout/IconVerticalSolidList"/>
    <dgm:cxn modelId="{C23FCC0F-79CE-409A-9445-7D327F5053CA}" type="presParOf" srcId="{082A1FC9-E42E-4E5A-A15A-2E199798F837}" destId="{2967CEE9-04A7-4F58-A8F1-A8EC36E6F2D1}" srcOrd="2" destOrd="0" presId="urn:microsoft.com/office/officeart/2018/2/layout/IconVerticalSolidList"/>
    <dgm:cxn modelId="{65F78CA2-27FA-4D79-9E59-8F272042C4A2}" type="presParOf" srcId="{082A1FC9-E42E-4E5A-A15A-2E199798F837}" destId="{1671D66C-594D-4689-9FFD-B30A6BF701BD}" srcOrd="3" destOrd="0" presId="urn:microsoft.com/office/officeart/2018/2/layout/IconVerticalSolidList"/>
    <dgm:cxn modelId="{D6532651-9062-472D-8749-C0CC6DA56B6B}" type="presParOf" srcId="{9801919D-DD8E-4221-9A85-4FDA05BF59EB}" destId="{AAFF8DBE-AEF9-4474-83AF-CA32EB479F33}" srcOrd="3" destOrd="0" presId="urn:microsoft.com/office/officeart/2018/2/layout/IconVerticalSolidList"/>
    <dgm:cxn modelId="{761D8CBE-9D06-44E2-914E-3BEDEEE66F3C}" type="presParOf" srcId="{9801919D-DD8E-4221-9A85-4FDA05BF59EB}" destId="{2F385C24-D75A-4FFC-B412-3DFB9E111396}" srcOrd="4" destOrd="0" presId="urn:microsoft.com/office/officeart/2018/2/layout/IconVerticalSolidList"/>
    <dgm:cxn modelId="{018A55E0-2929-4D4C-8EEE-23B8397DBA19}" type="presParOf" srcId="{2F385C24-D75A-4FFC-B412-3DFB9E111396}" destId="{13C71A80-4689-4BBB-AE7B-A0841754DA18}" srcOrd="0" destOrd="0" presId="urn:microsoft.com/office/officeart/2018/2/layout/IconVerticalSolidList"/>
    <dgm:cxn modelId="{1E144992-7F60-4E7B-9E32-EC3839F64BCF}" type="presParOf" srcId="{2F385C24-D75A-4FFC-B412-3DFB9E111396}" destId="{B7E8249B-BF7A-4B1D-B795-1A77F734EF7B}" srcOrd="1" destOrd="0" presId="urn:microsoft.com/office/officeart/2018/2/layout/IconVerticalSolidList"/>
    <dgm:cxn modelId="{D68F4DE9-FE21-44C5-B21B-C895639A4BA6}" type="presParOf" srcId="{2F385C24-D75A-4FFC-B412-3DFB9E111396}" destId="{20644F57-522A-4C97-8D48-2BF3CBDADFB7}" srcOrd="2" destOrd="0" presId="urn:microsoft.com/office/officeart/2018/2/layout/IconVerticalSolidList"/>
    <dgm:cxn modelId="{F2CDE46A-B44D-4493-8E39-86CC8699E577}" type="presParOf" srcId="{2F385C24-D75A-4FFC-B412-3DFB9E111396}" destId="{A2CB5EE5-7DFA-4747-81D0-5951C68BEC4D}" srcOrd="3" destOrd="0" presId="urn:microsoft.com/office/officeart/2018/2/layout/IconVerticalSolidList"/>
    <dgm:cxn modelId="{2F03C0AC-0D03-4571-A4EA-5721E84EA137}" type="presParOf" srcId="{9801919D-DD8E-4221-9A85-4FDA05BF59EB}" destId="{0A570F56-7164-4C51-80D0-E184DEAEA645}" srcOrd="5" destOrd="0" presId="urn:microsoft.com/office/officeart/2018/2/layout/IconVerticalSolidList"/>
    <dgm:cxn modelId="{4C97AA13-4185-4B76-8D47-056CD137AD98}" type="presParOf" srcId="{9801919D-DD8E-4221-9A85-4FDA05BF59EB}" destId="{3594E617-4BD7-4CAB-B3B0-34596C3F2A28}" srcOrd="6" destOrd="0" presId="urn:microsoft.com/office/officeart/2018/2/layout/IconVerticalSolidList"/>
    <dgm:cxn modelId="{FD27E8CF-4267-46BE-8DC9-8D982DD365A0}" type="presParOf" srcId="{3594E617-4BD7-4CAB-B3B0-34596C3F2A28}" destId="{F0388910-C308-4AAC-B6B0-274CF9BA13C7}" srcOrd="0" destOrd="0" presId="urn:microsoft.com/office/officeart/2018/2/layout/IconVerticalSolidList"/>
    <dgm:cxn modelId="{FF8BB39F-B996-4A9E-BD20-6DC9765DF8DE}" type="presParOf" srcId="{3594E617-4BD7-4CAB-B3B0-34596C3F2A28}" destId="{25C99679-7BD9-4427-8CD4-758AB7D52E69}" srcOrd="1" destOrd="0" presId="urn:microsoft.com/office/officeart/2018/2/layout/IconVerticalSolidList"/>
    <dgm:cxn modelId="{BCB8D1D9-B9CB-4E89-8583-B65DB2386F2B}" type="presParOf" srcId="{3594E617-4BD7-4CAB-B3B0-34596C3F2A28}" destId="{904E162C-18A6-45F7-9647-82D36E4ADE21}" srcOrd="2" destOrd="0" presId="urn:microsoft.com/office/officeart/2018/2/layout/IconVerticalSolidList"/>
    <dgm:cxn modelId="{DC8F3D77-F1DD-44D7-8C3F-7570CFBC33A2}" type="presParOf" srcId="{3594E617-4BD7-4CAB-B3B0-34596C3F2A28}" destId="{5D902433-1C41-4011-B7AD-1FE81F79D5DF}" srcOrd="3" destOrd="0" presId="urn:microsoft.com/office/officeart/2018/2/layout/IconVerticalSolidList"/>
    <dgm:cxn modelId="{F42CBE00-6AB0-4BC1-A9CF-A924B9D5F2E5}" type="presParOf" srcId="{9801919D-DD8E-4221-9A85-4FDA05BF59EB}" destId="{83617542-2BBE-4A8A-A28E-DE5CD33CA9A2}" srcOrd="7" destOrd="0" presId="urn:microsoft.com/office/officeart/2018/2/layout/IconVerticalSolidList"/>
    <dgm:cxn modelId="{5B5EB39B-5D4F-4B8A-9A3F-375FF42B1FAD}" type="presParOf" srcId="{9801919D-DD8E-4221-9A85-4FDA05BF59EB}" destId="{4D1A355F-9E13-4DD3-94C4-606CDF175B13}" srcOrd="8" destOrd="0" presId="urn:microsoft.com/office/officeart/2018/2/layout/IconVerticalSolidList"/>
    <dgm:cxn modelId="{22E29CC4-87C2-489C-B3B5-736BAFC7B748}" type="presParOf" srcId="{4D1A355F-9E13-4DD3-94C4-606CDF175B13}" destId="{84B70D22-DBDE-4C3A-8F1B-9C80D0FC6E53}" srcOrd="0" destOrd="0" presId="urn:microsoft.com/office/officeart/2018/2/layout/IconVerticalSolidList"/>
    <dgm:cxn modelId="{823214D1-E7A0-4B96-AEC7-B6A386A8EA00}" type="presParOf" srcId="{4D1A355F-9E13-4DD3-94C4-606CDF175B13}" destId="{CD047656-5A67-4AFE-A50D-F0C690FAF56F}" srcOrd="1" destOrd="0" presId="urn:microsoft.com/office/officeart/2018/2/layout/IconVerticalSolidList"/>
    <dgm:cxn modelId="{8D6EAE3A-46B3-4F9B-AEE9-F252D14C8274}" type="presParOf" srcId="{4D1A355F-9E13-4DD3-94C4-606CDF175B13}" destId="{BA313197-6540-4CFB-92DF-6A038E0D677D}" srcOrd="2" destOrd="0" presId="urn:microsoft.com/office/officeart/2018/2/layout/IconVerticalSolidList"/>
    <dgm:cxn modelId="{05F7DCF3-4C13-4CE8-94E4-EA605665AB4B}" type="presParOf" srcId="{4D1A355F-9E13-4DD3-94C4-606CDF175B13}" destId="{3844FA74-1508-4CE5-B7DA-09C6606777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156AF-F0B8-48BC-AF54-010063A5F5BB}">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0279E-94BC-41E8-8DDA-DC0538D505EC}">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5048CF-F214-4BDE-8F41-921536E75E58}">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dirty="0"/>
            <a:t>Linear Regression</a:t>
          </a:r>
          <a:r>
            <a:rPr lang="en-US" sz="1900" kern="1200" dirty="0"/>
            <a:t>: Predicting numerical values (e.g., stock prices)</a:t>
          </a:r>
        </a:p>
      </dsp:txBody>
      <dsp:txXfrm>
        <a:off x="836323" y="3399"/>
        <a:ext cx="9679276" cy="724089"/>
      </dsp:txXfrm>
    </dsp:sp>
    <dsp:sp modelId="{216BBD9A-22E0-42C4-A2C6-1E842ACED693}">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C108C-72A4-4D46-83AE-3FE109C60828}">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B9CED-4AFB-4026-AD41-BC57D862C8DD}">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Logistic Regression</a:t>
          </a:r>
          <a:r>
            <a:rPr lang="en-US" sz="1900" kern="1200"/>
            <a:t>: Binary classification (e.g., loan approval)</a:t>
          </a:r>
        </a:p>
      </dsp:txBody>
      <dsp:txXfrm>
        <a:off x="836323" y="908511"/>
        <a:ext cx="9679276" cy="724089"/>
      </dsp:txXfrm>
    </dsp:sp>
    <dsp:sp modelId="{F9F447D2-ABD0-4F87-917A-0AEAA7D7E85B}">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C8734-ED39-4CEE-ABE8-3F9C8F806F9C}">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7C27F-5927-4D88-8E5F-DF402BB81F7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dirty="0"/>
            <a:t>Decision Trees</a:t>
          </a:r>
          <a:r>
            <a:rPr lang="en-US" sz="1900" kern="1200" dirty="0"/>
            <a:t>: Rule-based predictions (e.g., investment strategies)</a:t>
          </a:r>
        </a:p>
      </dsp:txBody>
      <dsp:txXfrm>
        <a:off x="836323" y="1813624"/>
        <a:ext cx="9679276" cy="724089"/>
      </dsp:txXfrm>
    </dsp:sp>
    <dsp:sp modelId="{9151577A-DAB8-4AE6-85E4-E909877AC83E}">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92E84-4774-4778-8897-CF6ECE9B3FF0}">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410AE-77E6-48D7-A30E-F8F90AC509E5}">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dirty="0"/>
            <a:t>Random Forests</a:t>
          </a:r>
          <a:r>
            <a:rPr lang="en-US" sz="1900" kern="1200" dirty="0"/>
            <a:t>: Ensemble learning for complex predictions (e.g., customer churn in a telecommunications company)</a:t>
          </a:r>
        </a:p>
      </dsp:txBody>
      <dsp:txXfrm>
        <a:off x="836323" y="2718736"/>
        <a:ext cx="9679276" cy="724089"/>
      </dsp:txXfrm>
    </dsp:sp>
    <dsp:sp modelId="{5A434ED5-4897-4A69-A905-D05C6676A042}">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1615A-99F6-47E4-BC64-1FCA7D3B41FF}">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745247-8BFD-4738-97CE-C3E0726893E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dirty="0"/>
            <a:t>Support Vector Machines</a:t>
          </a:r>
          <a:r>
            <a:rPr lang="en-US" sz="1900" kern="1200" dirty="0"/>
            <a:t>: Finds the best boundary to separate classes  (e.g., d</a:t>
          </a:r>
          <a:r>
            <a:rPr lang="en-US" sz="1900" b="0" i="0" kern="1200" dirty="0"/>
            <a:t>etecting fraudulent credit card transactions.</a:t>
          </a:r>
          <a:r>
            <a:rPr lang="en-US" sz="1900" kern="1200" dirty="0"/>
            <a:t>)</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22664-76B5-4187-BD96-AF144E0463AC}">
      <dsp:nvSpPr>
        <dsp:cNvPr id="0" name=""/>
        <dsp:cNvSpPr/>
      </dsp:nvSpPr>
      <dsp:spPr>
        <a:xfrm>
          <a:off x="0" y="3400"/>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26DDD-9441-4E17-9AF9-444098444295}">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50505-55C8-4506-B91E-3AF14A119CE7}">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kern="1200"/>
            <a:t>Data Quality : Poor data leads to unreliable results, which can significantly impact decision-making and lead to erroneous conclusions.</a:t>
          </a:r>
        </a:p>
      </dsp:txBody>
      <dsp:txXfrm>
        <a:off x="836555" y="3400"/>
        <a:ext cx="9679044" cy="724290"/>
      </dsp:txXfrm>
    </dsp:sp>
    <dsp:sp modelId="{CA588A86-CAC7-4619-9A1C-76BAD9E39BE7}">
      <dsp:nvSpPr>
        <dsp:cNvPr id="0" name=""/>
        <dsp:cNvSpPr/>
      </dsp:nvSpPr>
      <dsp:spPr>
        <a:xfrm>
          <a:off x="0" y="90876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22A8A-0734-4F51-9D4F-B84B2E74A4F6}">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1D66C-594D-4689-9FFD-B30A6BF701BD}">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kern="1200"/>
            <a:t>Bias in Data Models : Bias in training data can amplify stereotypes, leading to unfair or unethical predictions, especially in sensitive areas like hiring, lending, or law enforcement.</a:t>
          </a:r>
        </a:p>
      </dsp:txBody>
      <dsp:txXfrm>
        <a:off x="836555" y="908763"/>
        <a:ext cx="9679044" cy="724290"/>
      </dsp:txXfrm>
    </dsp:sp>
    <dsp:sp modelId="{13C71A80-4689-4BBB-AE7B-A0841754DA18}">
      <dsp:nvSpPr>
        <dsp:cNvPr id="0" name=""/>
        <dsp:cNvSpPr/>
      </dsp:nvSpPr>
      <dsp:spPr>
        <a:xfrm>
          <a:off x="0" y="1814126"/>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8249B-BF7A-4B1D-B795-1A77F734EF7B}">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CB5EE5-7DFA-4747-81D0-5951C68BEC4D}">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kern="1200"/>
            <a:t>Over-Reliance on ML : Automating critical processes without validating model outputs can reduce accountability and lead to mistakes in applications like healthcare, finance, and law.</a:t>
          </a:r>
        </a:p>
      </dsp:txBody>
      <dsp:txXfrm>
        <a:off x="836555" y="1814126"/>
        <a:ext cx="9679044" cy="724290"/>
      </dsp:txXfrm>
    </dsp:sp>
    <dsp:sp modelId="{F0388910-C308-4AAC-B6B0-274CF9BA13C7}">
      <dsp:nvSpPr>
        <dsp:cNvPr id="0" name=""/>
        <dsp:cNvSpPr/>
      </dsp:nvSpPr>
      <dsp:spPr>
        <a:xfrm>
          <a:off x="0" y="2719489"/>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99679-7BD9-4427-8CD4-758AB7D52E69}">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902433-1C41-4011-B7AD-1FE81F79D5DF}">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GB" sz="1400" kern="1200"/>
            <a:t>Regulatory Compliance : </a:t>
          </a:r>
          <a:r>
            <a:rPr lang="en-US" sz="1400" kern="1200"/>
            <a:t>Failure to comply with regulations can result in legal penalties, loss of trust, and damage to reputation.</a:t>
          </a:r>
        </a:p>
      </dsp:txBody>
      <dsp:txXfrm>
        <a:off x="836555" y="2719489"/>
        <a:ext cx="9679044" cy="724290"/>
      </dsp:txXfrm>
    </dsp:sp>
    <dsp:sp modelId="{84B70D22-DBDE-4C3A-8F1B-9C80D0FC6E53}">
      <dsp:nvSpPr>
        <dsp:cNvPr id="0" name=""/>
        <dsp:cNvSpPr/>
      </dsp:nvSpPr>
      <dsp:spPr>
        <a:xfrm>
          <a:off x="0" y="362485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47656-5A67-4AFE-A50D-F0C690FAF56F}">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4FA74-1508-4CE5-B7DA-09C660677783}">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22300">
            <a:lnSpc>
              <a:spcPct val="100000"/>
            </a:lnSpc>
            <a:spcBef>
              <a:spcPct val="0"/>
            </a:spcBef>
            <a:spcAft>
              <a:spcPct val="35000"/>
            </a:spcAft>
            <a:buNone/>
          </a:pPr>
          <a:r>
            <a:rPr lang="en-US" sz="1400" kern="1200"/>
            <a:t>Lack of Explainability :Many ML models, especially deep learning, are often viewed as “black boxes,” meaning their decision-making process is difficult to understand. The weights and inner workings of the model might not be transparent.</a:t>
          </a:r>
        </a:p>
      </dsp:txBody>
      <dsp:txXfrm>
        <a:off x="836555" y="3624853"/>
        <a:ext cx="9679044" cy="7242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106C-429A-5FFF-D296-F0835D447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8FBE7E-9778-3C8B-8C1D-A1D5C9603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45A488-92A3-EFE1-D6A7-170E55CD9E63}"/>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5" name="Footer Placeholder 4">
            <a:extLst>
              <a:ext uri="{FF2B5EF4-FFF2-40B4-BE49-F238E27FC236}">
                <a16:creationId xmlns:a16="http://schemas.microsoft.com/office/drawing/2014/main" id="{2E1D23BC-FC05-C1D6-6B99-3CDF9C3F51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45AFD4-2ED0-6236-EB74-5D9C5841B264}"/>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28706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8E9E-3925-CD1F-CD48-74F46112B9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E2C823-7E25-6641-5750-FA15FA999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511DC4-E226-B839-9CF6-F2D662790D22}"/>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5" name="Footer Placeholder 4">
            <a:extLst>
              <a:ext uri="{FF2B5EF4-FFF2-40B4-BE49-F238E27FC236}">
                <a16:creationId xmlns:a16="http://schemas.microsoft.com/office/drawing/2014/main" id="{9C8DB6A4-4CCD-DD8F-2491-41696D7DF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6FD8B1-439E-065B-F698-B02F82526F67}"/>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211729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6203C-2BAF-00C5-4433-143FB4DD8A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A8C85E-392A-05B9-3A6B-0FD94F023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0D732D-F36F-89B0-E4CD-2C73F7FE69BE}"/>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5" name="Footer Placeholder 4">
            <a:extLst>
              <a:ext uri="{FF2B5EF4-FFF2-40B4-BE49-F238E27FC236}">
                <a16:creationId xmlns:a16="http://schemas.microsoft.com/office/drawing/2014/main" id="{5E33A8EF-D0FD-A284-47E1-9697DBBD2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A0AAC8-438F-3F6B-D04D-F39E45656179}"/>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40784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272F-34E3-0A6D-1FE6-57D5E7FC1A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ABF802-4F9B-2864-5DFB-36107ED3D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921668-C94A-49F9-CD83-42D0AE775796}"/>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5" name="Footer Placeholder 4">
            <a:extLst>
              <a:ext uri="{FF2B5EF4-FFF2-40B4-BE49-F238E27FC236}">
                <a16:creationId xmlns:a16="http://schemas.microsoft.com/office/drawing/2014/main" id="{97A9BAA2-AB98-F2B6-905F-02F468210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F39EA-09CF-FE65-50C7-1A68DA66BFE4}"/>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200258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0C63-3016-8243-6298-3D977B75E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1E98AA-1C5A-8993-44AB-C84FD8BDB1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75CDA0-CFE3-F79E-AE2B-37CCB02C6670}"/>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5" name="Footer Placeholder 4">
            <a:extLst>
              <a:ext uri="{FF2B5EF4-FFF2-40B4-BE49-F238E27FC236}">
                <a16:creationId xmlns:a16="http://schemas.microsoft.com/office/drawing/2014/main" id="{3EDE9FF7-5C75-0E42-C4D3-270E3A9D36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33B270-82CE-1F4B-FA45-895352F0A940}"/>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270661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B-E9ED-4047-C37F-0E5F87A0AE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582E05-1BE5-0E54-0BB9-AC2A2EBDC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17EB42A-B50E-677B-CFB9-217010F31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64C23B-5CB0-9941-ECA8-9912152BDC00}"/>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6" name="Footer Placeholder 5">
            <a:extLst>
              <a:ext uri="{FF2B5EF4-FFF2-40B4-BE49-F238E27FC236}">
                <a16:creationId xmlns:a16="http://schemas.microsoft.com/office/drawing/2014/main" id="{ABC6318A-5338-E54F-1AE1-FF43E7B3A4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FF566A-F058-4F40-F580-F195C74B0F1A}"/>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9450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3563-61E5-E758-FA14-A80680F2DC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F4FF73-D714-3577-F67B-815C2FBC8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FCD6F-1EA7-B757-FC7F-22E623B14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7E3140-D154-3905-D0F5-A3CB84A3F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2C271-BADB-17C4-F41E-E75B6F5E7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1B329A2-4D9B-60FB-1DB4-67652B823112}"/>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8" name="Footer Placeholder 7">
            <a:extLst>
              <a:ext uri="{FF2B5EF4-FFF2-40B4-BE49-F238E27FC236}">
                <a16:creationId xmlns:a16="http://schemas.microsoft.com/office/drawing/2014/main" id="{40CB369A-DB3A-D5B3-9B30-50C709B5571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E0C462-5101-364A-7FE3-217BBB886C34}"/>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293520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66D9-7CCA-219A-A843-05147B92F1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24F52F-A0A4-E230-0A1C-010BDF8CD5AE}"/>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4" name="Footer Placeholder 3">
            <a:extLst>
              <a:ext uri="{FF2B5EF4-FFF2-40B4-BE49-F238E27FC236}">
                <a16:creationId xmlns:a16="http://schemas.microsoft.com/office/drawing/2014/main" id="{106AE16C-9871-6DC7-C3D1-C964FB3D251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8D7CF6-81DD-0EBC-BF58-2BDC106F21F7}"/>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329728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8EADA-8F42-A7D9-657A-197EA50FEB49}"/>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3" name="Footer Placeholder 2">
            <a:extLst>
              <a:ext uri="{FF2B5EF4-FFF2-40B4-BE49-F238E27FC236}">
                <a16:creationId xmlns:a16="http://schemas.microsoft.com/office/drawing/2014/main" id="{24EE08E6-D704-63D1-FBA3-D975CE531E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939BCF-6F5B-E15D-FB2C-A2F6DFE15A86}"/>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154388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E8EF-1E76-C9C7-4C44-A15B3BA9BB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48B3F9-21CC-00CF-969E-FFBBFA273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5F6D92-D3FB-099F-3CDC-939984D45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B0447-C15F-192A-F628-98874DC18C47}"/>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6" name="Footer Placeholder 5">
            <a:extLst>
              <a:ext uri="{FF2B5EF4-FFF2-40B4-BE49-F238E27FC236}">
                <a16:creationId xmlns:a16="http://schemas.microsoft.com/office/drawing/2014/main" id="{8C0E48C8-CD21-18AD-FAAB-FBF6014898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EB9E65-6F58-4702-4476-C20B00634B4C}"/>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310904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23D7-56AA-5BA1-9AB3-600549556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F06806-DC09-C8E8-91E5-A1DB6A72C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58AC6B-7BB4-CBF9-FBD6-6A04DE347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9E0EE-9933-0BE8-2F21-6A3DCE555A43}"/>
              </a:ext>
            </a:extLst>
          </p:cNvPr>
          <p:cNvSpPr>
            <a:spLocks noGrp="1"/>
          </p:cNvSpPr>
          <p:nvPr>
            <p:ph type="dt" sz="half" idx="10"/>
          </p:nvPr>
        </p:nvSpPr>
        <p:spPr/>
        <p:txBody>
          <a:bodyPr/>
          <a:lstStyle/>
          <a:p>
            <a:fld id="{E2B809D0-FD18-4520-9684-5D4CFEFC7FB7}" type="datetimeFigureOut">
              <a:rPr lang="en-GB" smtClean="0"/>
              <a:t>21/11/2024</a:t>
            </a:fld>
            <a:endParaRPr lang="en-GB"/>
          </a:p>
        </p:txBody>
      </p:sp>
      <p:sp>
        <p:nvSpPr>
          <p:cNvPr id="6" name="Footer Placeholder 5">
            <a:extLst>
              <a:ext uri="{FF2B5EF4-FFF2-40B4-BE49-F238E27FC236}">
                <a16:creationId xmlns:a16="http://schemas.microsoft.com/office/drawing/2014/main" id="{7D6F0B52-D26F-6924-4ACA-A9276E4078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AFA7E9-6143-65CE-1573-79D68D7D1E67}"/>
              </a:ext>
            </a:extLst>
          </p:cNvPr>
          <p:cNvSpPr>
            <a:spLocks noGrp="1"/>
          </p:cNvSpPr>
          <p:nvPr>
            <p:ph type="sldNum" sz="quarter" idx="12"/>
          </p:nvPr>
        </p:nvSpPr>
        <p:spPr/>
        <p:txBody>
          <a:bodyPr/>
          <a:lstStyle/>
          <a:p>
            <a:fld id="{28F537A9-7B00-4154-A71F-BA421A2A9AB1}" type="slidenum">
              <a:rPr lang="en-GB" smtClean="0"/>
              <a:t>‹#›</a:t>
            </a:fld>
            <a:endParaRPr lang="en-GB"/>
          </a:p>
        </p:txBody>
      </p:sp>
    </p:spTree>
    <p:extLst>
      <p:ext uri="{BB962C8B-B14F-4D97-AF65-F5344CB8AC3E}">
        <p14:creationId xmlns:p14="http://schemas.microsoft.com/office/powerpoint/2010/main" val="281854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0E4F9-9531-093A-DFA2-DC1475E00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E7B1AD-45F2-EC4F-8BFD-E0A4DEC27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967CEA-03B8-07E3-FA3D-157E72F60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B809D0-FD18-4520-9684-5D4CFEFC7FB7}" type="datetimeFigureOut">
              <a:rPr lang="en-GB" smtClean="0"/>
              <a:t>21/11/2024</a:t>
            </a:fld>
            <a:endParaRPr lang="en-GB"/>
          </a:p>
        </p:txBody>
      </p:sp>
      <p:sp>
        <p:nvSpPr>
          <p:cNvPr id="5" name="Footer Placeholder 4">
            <a:extLst>
              <a:ext uri="{FF2B5EF4-FFF2-40B4-BE49-F238E27FC236}">
                <a16:creationId xmlns:a16="http://schemas.microsoft.com/office/drawing/2014/main" id="{55E8B1F3-5552-12F7-89C9-EB5581DC7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A79AD5C-3F3D-E0E3-6A06-34BBF5A5B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F537A9-7B00-4154-A71F-BA421A2A9AB1}" type="slidenum">
              <a:rPr lang="en-GB" smtClean="0"/>
              <a:t>‹#›</a:t>
            </a:fld>
            <a:endParaRPr lang="en-GB"/>
          </a:p>
        </p:txBody>
      </p:sp>
    </p:spTree>
    <p:extLst>
      <p:ext uri="{BB962C8B-B14F-4D97-AF65-F5344CB8AC3E}">
        <p14:creationId xmlns:p14="http://schemas.microsoft.com/office/powerpoint/2010/main" val="318131818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D768B77-8742-43A0-AF16-6AC4D378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 name="Rectangle 25">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17490" cy="5486399"/>
          </a:xfrm>
          <a:prstGeom prst="rect">
            <a:avLst/>
          </a:prstGeom>
          <a:ln>
            <a:noFill/>
          </a:ln>
          <a:effectLst>
            <a:outerShdw blurRad="393700" dist="127000" dir="5400000" sx="95000" sy="95000" algn="t" rotWithShape="0">
              <a:srgbClr val="00000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8A893-CE3E-C3BA-5DBB-35B52ED98C49}"/>
              </a:ext>
            </a:extLst>
          </p:cNvPr>
          <p:cNvSpPr>
            <a:spLocks noGrp="1"/>
          </p:cNvSpPr>
          <p:nvPr>
            <p:ph type="ctrTitle"/>
          </p:nvPr>
        </p:nvSpPr>
        <p:spPr>
          <a:xfrm>
            <a:off x="758952" y="813574"/>
            <a:ext cx="3221377" cy="3859252"/>
          </a:xfrm>
        </p:spPr>
        <p:txBody>
          <a:bodyPr anchor="t">
            <a:normAutofit/>
          </a:bodyPr>
          <a:lstStyle/>
          <a:p>
            <a:pPr algn="l"/>
            <a:r>
              <a:rPr lang="en-US" sz="4000" dirty="0"/>
              <a:t>Lifting The Hood </a:t>
            </a:r>
            <a:r>
              <a:rPr lang="en-US" sz="4000" dirty="0">
                <a:latin typeface="Helvetica Neue"/>
              </a:rPr>
              <a:t>On</a:t>
            </a:r>
            <a:r>
              <a:rPr lang="en-US" sz="4000" dirty="0"/>
              <a:t> ML</a:t>
            </a:r>
            <a:endParaRPr lang="en-GB" sz="4000" dirty="0"/>
          </a:p>
        </p:txBody>
      </p:sp>
      <p:pic>
        <p:nvPicPr>
          <p:cNvPr id="5" name="Picture 4" descr="Colorful pins linked with threads">
            <a:extLst>
              <a:ext uri="{FF2B5EF4-FFF2-40B4-BE49-F238E27FC236}">
                <a16:creationId xmlns:a16="http://schemas.microsoft.com/office/drawing/2014/main" id="{060953AA-94EF-945A-3909-63BCEC46543D}"/>
              </a:ext>
            </a:extLst>
          </p:cNvPr>
          <p:cNvPicPr>
            <a:picLocks noChangeAspect="1"/>
          </p:cNvPicPr>
          <p:nvPr/>
        </p:nvPicPr>
        <p:blipFill>
          <a:blip r:embed="rId2"/>
          <a:srcRect l="1771" r="24781"/>
          <a:stretch/>
        </p:blipFill>
        <p:spPr>
          <a:xfrm>
            <a:off x="4617490" y="1"/>
            <a:ext cx="7574510" cy="6858000"/>
          </a:xfrm>
          <a:prstGeom prst="rect">
            <a:avLst/>
          </a:prstGeom>
          <a:effectLst>
            <a:outerShdw blurRad="254000" dist="190500" dir="5580000" sx="90000" sy="90000" algn="ctr" rotWithShape="0">
              <a:srgbClr val="000000">
                <a:alpha val="25000"/>
              </a:srgbClr>
            </a:outerShdw>
          </a:effectLst>
        </p:spPr>
      </p:pic>
    </p:spTree>
    <p:extLst>
      <p:ext uri="{BB962C8B-B14F-4D97-AF65-F5344CB8AC3E}">
        <p14:creationId xmlns:p14="http://schemas.microsoft.com/office/powerpoint/2010/main" val="9828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agnifying glass showing decling performance">
            <a:extLst>
              <a:ext uri="{FF2B5EF4-FFF2-40B4-BE49-F238E27FC236}">
                <a16:creationId xmlns:a16="http://schemas.microsoft.com/office/drawing/2014/main" id="{03FE764E-3E70-2EBD-C583-212BDDC7C851}"/>
              </a:ext>
            </a:extLst>
          </p:cNvPr>
          <p:cNvPicPr>
            <a:picLocks noChangeAspect="1"/>
          </p:cNvPicPr>
          <p:nvPr/>
        </p:nvPicPr>
        <p:blipFill>
          <a:blip r:embed="rId2"/>
          <a:srcRect l="3899" r="36836" b="-1"/>
          <a:stretch/>
        </p:blipFill>
        <p:spPr>
          <a:xfrm>
            <a:off x="6103027" y="10"/>
            <a:ext cx="6088971" cy="6857990"/>
          </a:xfrm>
          <a:prstGeom prst="rect">
            <a:avLst/>
          </a:prstGeom>
        </p:spPr>
      </p:pic>
      <p:sp useBgFill="1">
        <p:nvSpPr>
          <p:cNvPr id="25" name="Rectangle 24">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463E-6E20-BB38-73C4-328B18F0E496}"/>
              </a:ext>
            </a:extLst>
          </p:cNvPr>
          <p:cNvSpPr>
            <a:spLocks noGrp="1"/>
          </p:cNvSpPr>
          <p:nvPr>
            <p:ph type="title"/>
          </p:nvPr>
        </p:nvSpPr>
        <p:spPr>
          <a:xfrm>
            <a:off x="761801" y="328512"/>
            <a:ext cx="4778387" cy="1628970"/>
          </a:xfrm>
        </p:spPr>
        <p:txBody>
          <a:bodyPr anchor="ctr">
            <a:normAutofit/>
          </a:bodyPr>
          <a:lstStyle/>
          <a:p>
            <a:r>
              <a:rPr lang="en-US" sz="4000" b="1"/>
              <a:t>Advanced ML Techniques</a:t>
            </a:r>
            <a:endParaRPr lang="en-GB" sz="4000"/>
          </a:p>
        </p:txBody>
      </p:sp>
      <p:sp>
        <p:nvSpPr>
          <p:cNvPr id="3" name="Content Placeholder 2">
            <a:extLst>
              <a:ext uri="{FF2B5EF4-FFF2-40B4-BE49-F238E27FC236}">
                <a16:creationId xmlns:a16="http://schemas.microsoft.com/office/drawing/2014/main" id="{52EB500D-26A7-B6E5-4AE5-52699914E15F}"/>
              </a:ext>
            </a:extLst>
          </p:cNvPr>
          <p:cNvSpPr>
            <a:spLocks noGrp="1"/>
          </p:cNvSpPr>
          <p:nvPr>
            <p:ph idx="1"/>
          </p:nvPr>
        </p:nvSpPr>
        <p:spPr>
          <a:xfrm>
            <a:off x="761801" y="2884929"/>
            <a:ext cx="4659756" cy="3374137"/>
          </a:xfrm>
        </p:spPr>
        <p:txBody>
          <a:bodyPr anchor="ctr">
            <a:normAutofit/>
          </a:bodyPr>
          <a:lstStyle/>
          <a:p>
            <a:pPr rtl="0">
              <a:buFont typeface="Arial" panose="020B0604020202020204" pitchFamily="34" charset="0"/>
              <a:buChar char="•"/>
            </a:pPr>
            <a:r>
              <a:rPr lang="en-US" sz="1700" dirty="0">
                <a:latin typeface="Helvetica Neue"/>
              </a:rPr>
              <a:t>Deep Learning: </a:t>
            </a:r>
            <a:r>
              <a:rPr lang="en-US" sz="1700" b="0" i="0" dirty="0">
                <a:effectLst/>
                <a:latin typeface="Helvetica Neue"/>
              </a:rPr>
              <a:t>Deep learning, particularly neural networks, has become increasingly popular for complex financial modeling due to its ability to handle large amounts of data and capture non-linear relationships.</a:t>
            </a:r>
            <a:endParaRPr lang="en-US" sz="1700" dirty="0">
              <a:latin typeface="Helvetica Neue"/>
            </a:endParaRPr>
          </a:p>
          <a:p>
            <a:pPr rtl="0">
              <a:buFont typeface="Arial" panose="020B0604020202020204" pitchFamily="34" charset="0"/>
              <a:buChar char="•"/>
            </a:pPr>
            <a:r>
              <a:rPr lang="en-US" sz="1700" dirty="0">
                <a:latin typeface="Helvetica Neue"/>
              </a:rPr>
              <a:t>Natural Language Processing: </a:t>
            </a:r>
            <a:r>
              <a:rPr lang="en-US" sz="1700" b="0" i="0" dirty="0">
                <a:effectLst/>
                <a:latin typeface="Helvetica Neue"/>
              </a:rPr>
              <a:t>NLP techniques are used to extract valuable insights from unstructured text data in financial news, reports, and social media.</a:t>
            </a:r>
            <a:endParaRPr lang="en-US" sz="1700" dirty="0">
              <a:latin typeface="Helvetica Neue"/>
            </a:endParaRPr>
          </a:p>
          <a:p>
            <a:pPr rtl="0">
              <a:buFont typeface="Arial" panose="020B0604020202020204" pitchFamily="34" charset="0"/>
              <a:buChar char="•"/>
            </a:pPr>
            <a:r>
              <a:rPr lang="en-US" sz="1700" dirty="0">
                <a:latin typeface="Helvetica Neue"/>
              </a:rPr>
              <a:t>Time Series Analysis: </a:t>
            </a:r>
            <a:r>
              <a:rPr lang="en-US" sz="1700" b="0" i="0" dirty="0">
                <a:effectLst/>
                <a:latin typeface="Helvetica Neue"/>
              </a:rPr>
              <a:t>Time series analysis is crucial for understanding and predicting trends over time.</a:t>
            </a:r>
            <a:endParaRPr lang="en-US" sz="1700" dirty="0">
              <a:latin typeface="Helvetica Neue"/>
            </a:endParaRPr>
          </a:p>
        </p:txBody>
      </p:sp>
    </p:spTree>
    <p:extLst>
      <p:ext uri="{BB962C8B-B14F-4D97-AF65-F5344CB8AC3E}">
        <p14:creationId xmlns:p14="http://schemas.microsoft.com/office/powerpoint/2010/main" val="271575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30542-E981-87B1-0353-CE9CD5B586D1}"/>
              </a:ext>
            </a:extLst>
          </p:cNvPr>
          <p:cNvSpPr>
            <a:spLocks noGrp="1"/>
          </p:cNvSpPr>
          <p:nvPr>
            <p:ph type="title"/>
          </p:nvPr>
        </p:nvSpPr>
        <p:spPr>
          <a:xfrm>
            <a:off x="411480" y="991443"/>
            <a:ext cx="4443154" cy="1087819"/>
          </a:xfrm>
        </p:spPr>
        <p:txBody>
          <a:bodyPr anchor="b">
            <a:normAutofit/>
          </a:bodyPr>
          <a:lstStyle/>
          <a:p>
            <a:r>
              <a:rPr lang="en-US" sz="3400">
                <a:latin typeface="Helvetica Neue"/>
              </a:rPr>
              <a:t>What is Machine Learning</a:t>
            </a:r>
            <a:endParaRPr lang="en-GB" sz="3400">
              <a:latin typeface="Helvetica Neue"/>
            </a:endParaRP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E2AACE-CC7D-F65B-4B68-FB0FA524E24B}"/>
              </a:ext>
            </a:extLst>
          </p:cNvPr>
          <p:cNvSpPr>
            <a:spLocks noGrp="1"/>
          </p:cNvSpPr>
          <p:nvPr>
            <p:ph idx="1"/>
          </p:nvPr>
        </p:nvSpPr>
        <p:spPr>
          <a:xfrm>
            <a:off x="411480" y="2684095"/>
            <a:ext cx="4443154" cy="3492868"/>
          </a:xfrm>
        </p:spPr>
        <p:txBody>
          <a:bodyPr>
            <a:normAutofit/>
          </a:bodyPr>
          <a:lstStyle/>
          <a:p>
            <a:r>
              <a:rPr lang="en-US" sz="1800">
                <a:latin typeface="Helvetica Neue"/>
              </a:rPr>
              <a:t>What - Machine learning is a subset of artificial intelligence that enables systems to learn from data and improve over time without being explicitly programmed.</a:t>
            </a:r>
          </a:p>
          <a:p>
            <a:pPr marL="0" indent="0">
              <a:buNone/>
            </a:pPr>
            <a:endParaRPr lang="en-US" sz="1800">
              <a:latin typeface="Helvetica Neue"/>
            </a:endParaRPr>
          </a:p>
          <a:p>
            <a:r>
              <a:rPr lang="en-US" sz="1800">
                <a:latin typeface="Helvetica Neue"/>
              </a:rPr>
              <a:t>How - By giving the computer lots of data to look at. The system then tries to find patterns and learn from them. As it sees more examples, it gets better at making predictions or decisions.</a:t>
            </a:r>
            <a:endParaRPr lang="en-GB" sz="1800">
              <a:latin typeface="Helvetica Neue"/>
            </a:endParaRPr>
          </a:p>
        </p:txBody>
      </p:sp>
      <p:pic>
        <p:nvPicPr>
          <p:cNvPr id="7" name="Content Placeholder 6" descr="A screen shot of a computer&#10;&#10;Description automatically generated">
            <a:extLst>
              <a:ext uri="{FF2B5EF4-FFF2-40B4-BE49-F238E27FC236}">
                <a16:creationId xmlns:a16="http://schemas.microsoft.com/office/drawing/2014/main" id="{39198283-4AAC-5FD7-F333-B4689D33C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865" y="625683"/>
            <a:ext cx="5204325" cy="5551280"/>
          </a:xfrm>
          <a:prstGeom prst="rect">
            <a:avLst/>
          </a:prstGeom>
        </p:spPr>
      </p:pic>
    </p:spTree>
    <p:extLst>
      <p:ext uri="{BB962C8B-B14F-4D97-AF65-F5344CB8AC3E}">
        <p14:creationId xmlns:p14="http://schemas.microsoft.com/office/powerpoint/2010/main" val="282278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6E41A-4307-2629-9709-0C50586474EC}"/>
              </a:ext>
            </a:extLst>
          </p:cNvPr>
          <p:cNvSpPr>
            <a:spLocks noGrp="1"/>
          </p:cNvSpPr>
          <p:nvPr>
            <p:ph type="title"/>
          </p:nvPr>
        </p:nvSpPr>
        <p:spPr>
          <a:xfrm>
            <a:off x="411480" y="991443"/>
            <a:ext cx="4443154" cy="1087819"/>
          </a:xfrm>
        </p:spPr>
        <p:txBody>
          <a:bodyPr anchor="b">
            <a:normAutofit/>
          </a:bodyPr>
          <a:lstStyle/>
          <a:p>
            <a:r>
              <a:rPr lang="en-US" sz="3400">
                <a:latin typeface="Helvetica Neue"/>
              </a:rPr>
              <a:t>Use Case – Credit Card Fraud Detection</a:t>
            </a:r>
            <a:endParaRPr lang="en-GB" sz="3400">
              <a:latin typeface="Helvetica Neue"/>
            </a:endParaRP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7DFF74D-B616-3BEE-C666-261EE13762D1}"/>
              </a:ext>
            </a:extLst>
          </p:cNvPr>
          <p:cNvSpPr>
            <a:spLocks noGrp="1"/>
          </p:cNvSpPr>
          <p:nvPr>
            <p:ph idx="1"/>
          </p:nvPr>
        </p:nvSpPr>
        <p:spPr>
          <a:xfrm>
            <a:off x="411480" y="2684095"/>
            <a:ext cx="4443154" cy="3492868"/>
          </a:xfrm>
        </p:spPr>
        <p:txBody>
          <a:bodyPr>
            <a:normAutofit/>
          </a:bodyPr>
          <a:lstStyle/>
          <a:p>
            <a:r>
              <a:rPr lang="en-US" sz="1300" b="0" i="0">
                <a:effectLst/>
                <a:latin typeface="Helvetica Neue"/>
              </a:rPr>
              <a:t>The data set includes credit card transactions made by European cardholders over a period of two days</a:t>
            </a:r>
          </a:p>
          <a:p>
            <a:r>
              <a:rPr lang="en-US" sz="1300" b="0" i="0">
                <a:effectLst/>
                <a:latin typeface="Helvetica Neue"/>
              </a:rPr>
              <a:t>Out of a total of 2,84,807 transactions, 492 were fraudulent.</a:t>
            </a:r>
            <a:endParaRPr lang="en-US" sz="1300">
              <a:latin typeface="Helvetica Neue"/>
            </a:endParaRPr>
          </a:p>
          <a:p>
            <a:r>
              <a:rPr lang="en-US" sz="1300" b="0" i="0">
                <a:effectLst/>
                <a:latin typeface="Helvetica Neue"/>
              </a:rPr>
              <a:t>This data set is highly unbalanced, with the positive class (frauds) accounting for 0.172% of the total transactions.</a:t>
            </a:r>
          </a:p>
          <a:p>
            <a:r>
              <a:rPr lang="en-US" sz="1300" b="0" i="0">
                <a:effectLst/>
                <a:latin typeface="Helvetica Neue"/>
              </a:rPr>
              <a:t>The data set has also been modified to maintain confidentiality.</a:t>
            </a:r>
          </a:p>
          <a:p>
            <a:r>
              <a:rPr lang="en-US" sz="1300" b="0" i="0">
                <a:effectLst/>
                <a:latin typeface="Helvetica Neue"/>
              </a:rPr>
              <a:t>Apart from ‘time’ and ‘amount’, all the other features (V1, V2, V3, up to V28) are obtained after modification</a:t>
            </a:r>
          </a:p>
          <a:p>
            <a:r>
              <a:rPr lang="en-US" sz="1300" b="0" i="0">
                <a:effectLst/>
                <a:latin typeface="Helvetica Neue"/>
              </a:rPr>
              <a:t>The feature 'class' represents class labelling, and it takes the value of 1 in cases of fraud and 0 in others.</a:t>
            </a:r>
            <a:endParaRPr lang="en-GB" sz="1300"/>
          </a:p>
        </p:txBody>
      </p:sp>
      <p:pic>
        <p:nvPicPr>
          <p:cNvPr id="5" name="Picture 4" descr="A stack of bank cards">
            <a:extLst>
              <a:ext uri="{FF2B5EF4-FFF2-40B4-BE49-F238E27FC236}">
                <a16:creationId xmlns:a16="http://schemas.microsoft.com/office/drawing/2014/main" id="{0126F544-28FA-D724-4960-C3ADE4016F8B}"/>
              </a:ext>
            </a:extLst>
          </p:cNvPr>
          <p:cNvPicPr>
            <a:picLocks noChangeAspect="1"/>
          </p:cNvPicPr>
          <p:nvPr/>
        </p:nvPicPr>
        <p:blipFill>
          <a:blip r:embed="rId2"/>
          <a:srcRect l="40512" r="2" b="2"/>
          <a:stretch/>
        </p:blipFill>
        <p:spPr>
          <a:xfrm>
            <a:off x="6141624" y="625683"/>
            <a:ext cx="4928807" cy="5551280"/>
          </a:xfrm>
          <a:prstGeom prst="rect">
            <a:avLst/>
          </a:prstGeom>
        </p:spPr>
      </p:pic>
    </p:spTree>
    <p:extLst>
      <p:ext uri="{BB962C8B-B14F-4D97-AF65-F5344CB8AC3E}">
        <p14:creationId xmlns:p14="http://schemas.microsoft.com/office/powerpoint/2010/main" val="96512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054A9-0E92-36BC-918A-E83CA200DC89}"/>
              </a:ext>
            </a:extLst>
          </p:cNvPr>
          <p:cNvSpPr>
            <a:spLocks noGrp="1"/>
          </p:cNvSpPr>
          <p:nvPr>
            <p:ph type="title"/>
          </p:nvPr>
        </p:nvSpPr>
        <p:spPr>
          <a:xfrm>
            <a:off x="838200" y="556995"/>
            <a:ext cx="10515600" cy="1133693"/>
          </a:xfrm>
        </p:spPr>
        <p:txBody>
          <a:bodyPr>
            <a:normAutofit/>
          </a:bodyPr>
          <a:lstStyle/>
          <a:p>
            <a:r>
              <a:rPr lang="en-US" sz="3600" b="1"/>
              <a:t>Exploring Algorithms</a:t>
            </a:r>
            <a:br>
              <a:rPr lang="en-US" sz="3600" b="1"/>
            </a:br>
            <a:endParaRPr lang="en-GB" sz="3600"/>
          </a:p>
        </p:txBody>
      </p:sp>
      <p:graphicFrame>
        <p:nvGraphicFramePr>
          <p:cNvPr id="84" name="Content Placeholder 2">
            <a:extLst>
              <a:ext uri="{FF2B5EF4-FFF2-40B4-BE49-F238E27FC236}">
                <a16:creationId xmlns:a16="http://schemas.microsoft.com/office/drawing/2014/main" id="{DA75B65B-A293-E7CB-5227-88096D24548D}"/>
              </a:ext>
            </a:extLst>
          </p:cNvPr>
          <p:cNvGraphicFramePr>
            <a:graphicFrameLocks noGrp="1"/>
          </p:cNvGraphicFramePr>
          <p:nvPr>
            <p:ph idx="1"/>
            <p:extLst>
              <p:ext uri="{D42A27DB-BD31-4B8C-83A1-F6EECF244321}">
                <p14:modId xmlns:p14="http://schemas.microsoft.com/office/powerpoint/2010/main" val="16504418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89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2D21F2-3631-FE3E-8EC0-A539907E238B}"/>
              </a:ext>
            </a:extLst>
          </p:cNvPr>
          <p:cNvSpPr>
            <a:spLocks noGrp="1"/>
          </p:cNvSpPr>
          <p:nvPr>
            <p:ph type="title"/>
          </p:nvPr>
        </p:nvSpPr>
        <p:spPr>
          <a:xfrm>
            <a:off x="371094" y="1161288"/>
            <a:ext cx="3438144" cy="1239012"/>
          </a:xfrm>
        </p:spPr>
        <p:txBody>
          <a:bodyPr anchor="ctr">
            <a:normAutofit/>
          </a:bodyPr>
          <a:lstStyle/>
          <a:p>
            <a:r>
              <a:rPr lang="en-US" sz="2600"/>
              <a:t>Data Preparation and Model Training Workflow</a:t>
            </a:r>
            <a:endParaRPr lang="en-GB" sz="26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226B55-02F2-317A-06C2-C37D359721B7}"/>
              </a:ext>
            </a:extLst>
          </p:cNvPr>
          <p:cNvSpPr>
            <a:spLocks noGrp="1"/>
          </p:cNvSpPr>
          <p:nvPr>
            <p:ph idx="1"/>
          </p:nvPr>
        </p:nvSpPr>
        <p:spPr>
          <a:xfrm>
            <a:off x="371094" y="2718054"/>
            <a:ext cx="3438906" cy="3207258"/>
          </a:xfrm>
        </p:spPr>
        <p:txBody>
          <a:bodyPr anchor="t">
            <a:normAutofit/>
          </a:bodyPr>
          <a:lstStyle/>
          <a:p>
            <a:pPr marL="0" indent="0">
              <a:buNone/>
            </a:pPr>
            <a:r>
              <a:rPr lang="en-US" sz="1700"/>
              <a:t>Step 1: Separating output(y) from input(x) to ensure clear distinction between input and output</a:t>
            </a:r>
          </a:p>
          <a:p>
            <a:pPr marL="0" indent="0">
              <a:buNone/>
            </a:pPr>
            <a:r>
              <a:rPr lang="en-US" sz="1700"/>
              <a:t>Step 2: Splitting the data and output into two sets – train and test sets</a:t>
            </a:r>
          </a:p>
        </p:txBody>
      </p:sp>
      <p:pic>
        <p:nvPicPr>
          <p:cNvPr id="5" name="Picture 4">
            <a:extLst>
              <a:ext uri="{FF2B5EF4-FFF2-40B4-BE49-F238E27FC236}">
                <a16:creationId xmlns:a16="http://schemas.microsoft.com/office/drawing/2014/main" id="{BEC7EC90-06E8-65FA-F572-A2EB0CBCB76B}"/>
              </a:ext>
            </a:extLst>
          </p:cNvPr>
          <p:cNvPicPr>
            <a:picLocks noChangeAspect="1"/>
          </p:cNvPicPr>
          <p:nvPr/>
        </p:nvPicPr>
        <p:blipFill>
          <a:blip r:embed="rId2"/>
          <a:stretch>
            <a:fillRect/>
          </a:stretch>
        </p:blipFill>
        <p:spPr>
          <a:xfrm>
            <a:off x="4924997" y="841248"/>
            <a:ext cx="6874382" cy="5276088"/>
          </a:xfrm>
          <a:prstGeom prst="rect">
            <a:avLst/>
          </a:prstGeom>
        </p:spPr>
      </p:pic>
    </p:spTree>
    <p:extLst>
      <p:ext uri="{BB962C8B-B14F-4D97-AF65-F5344CB8AC3E}">
        <p14:creationId xmlns:p14="http://schemas.microsoft.com/office/powerpoint/2010/main" val="139446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457C-520B-4BB4-9919-76C44914C73C}"/>
              </a:ext>
            </a:extLst>
          </p:cNvPr>
          <p:cNvSpPr>
            <a:spLocks noGrp="1"/>
          </p:cNvSpPr>
          <p:nvPr>
            <p:ph type="title"/>
          </p:nvPr>
        </p:nvSpPr>
        <p:spPr>
          <a:xfrm>
            <a:off x="572493" y="238539"/>
            <a:ext cx="11018520" cy="1434415"/>
          </a:xfrm>
        </p:spPr>
        <p:txBody>
          <a:bodyPr anchor="b">
            <a:normAutofit/>
          </a:bodyPr>
          <a:lstStyle/>
          <a:p>
            <a:r>
              <a:rPr lang="en-US" sz="4600"/>
              <a:t>Performance metrics and Model Evaluation</a:t>
            </a:r>
            <a:endParaRPr lang="en-GB" sz="4600"/>
          </a:p>
        </p:txBody>
      </p:sp>
      <p:sp>
        <p:nvSpPr>
          <p:cNvPr id="3" name="Content Placeholder 2">
            <a:extLst>
              <a:ext uri="{FF2B5EF4-FFF2-40B4-BE49-F238E27FC236}">
                <a16:creationId xmlns:a16="http://schemas.microsoft.com/office/drawing/2014/main" id="{9217A7A3-53B2-A0D5-24AB-C747B70B9589}"/>
              </a:ext>
            </a:extLst>
          </p:cNvPr>
          <p:cNvSpPr>
            <a:spLocks noGrp="1"/>
          </p:cNvSpPr>
          <p:nvPr>
            <p:ph idx="1"/>
          </p:nvPr>
        </p:nvSpPr>
        <p:spPr>
          <a:xfrm>
            <a:off x="572493" y="2071316"/>
            <a:ext cx="6713552" cy="4119172"/>
          </a:xfrm>
        </p:spPr>
        <p:txBody>
          <a:bodyPr anchor="t">
            <a:normAutofit/>
          </a:bodyPr>
          <a:lstStyle/>
          <a:p>
            <a:r>
              <a:rPr lang="en-US" sz="1500"/>
              <a:t>Accuracy: It is the percentage of predictions that the model got right out of all the predictions it made.</a:t>
            </a:r>
          </a:p>
          <a:p>
            <a:pPr marL="0" indent="0">
              <a:buNone/>
            </a:pPr>
            <a:r>
              <a:rPr lang="en-US" sz="1500"/>
              <a:t>	</a:t>
            </a:r>
            <a:r>
              <a:rPr lang="en-GB" sz="1500"/>
              <a:t>Accuracy= Correct Predictions / Total Predictions</a:t>
            </a:r>
          </a:p>
          <a:p>
            <a:r>
              <a:rPr lang="en-US" sz="1500"/>
              <a:t>Precision: Tells you how many of the positive predictions made by the model were actually correct. It’s about the quality of the positive predictions.</a:t>
            </a:r>
          </a:p>
          <a:p>
            <a:pPr marL="0" indent="0">
              <a:buNone/>
            </a:pPr>
            <a:r>
              <a:rPr lang="en-US" sz="1500"/>
              <a:t>	</a:t>
            </a:r>
            <a:r>
              <a:rPr lang="en-GB" sz="1500"/>
              <a:t>Precision= True Positives​ /True Positives + False Positives</a:t>
            </a:r>
          </a:p>
          <a:p>
            <a:r>
              <a:rPr lang="en-US" sz="1500"/>
              <a:t>Recall : Measures how well the model is at identifying all the actual positive instances. It’s about not missing any positives</a:t>
            </a:r>
          </a:p>
          <a:p>
            <a:pPr marL="0" indent="0">
              <a:buNone/>
            </a:pPr>
            <a:r>
              <a:rPr lang="en-US" sz="1500"/>
              <a:t>	</a:t>
            </a:r>
            <a:r>
              <a:rPr lang="en-GB" sz="1500"/>
              <a:t> Recall=True Positives​/ True Positives + False Negatives</a:t>
            </a:r>
          </a:p>
          <a:p>
            <a:r>
              <a:rPr lang="en-US" sz="1500"/>
              <a:t>AUC measures the overall ability of the model to distinguish between classes (positive vs. negative) across all possible thresholds. A higher AUC means the model is better at separating the classes</a:t>
            </a:r>
            <a:endParaRPr lang="en-GB" sz="1500"/>
          </a:p>
        </p:txBody>
      </p:sp>
      <p:pic>
        <p:nvPicPr>
          <p:cNvPr id="14" name="Picture 13" descr="Colorful math learning objects">
            <a:extLst>
              <a:ext uri="{FF2B5EF4-FFF2-40B4-BE49-F238E27FC236}">
                <a16:creationId xmlns:a16="http://schemas.microsoft.com/office/drawing/2014/main" id="{66CAD293-9EBB-2FAD-FF6B-30D49D146702}"/>
              </a:ext>
            </a:extLst>
          </p:cNvPr>
          <p:cNvPicPr>
            <a:picLocks noChangeAspect="1"/>
          </p:cNvPicPr>
          <p:nvPr/>
        </p:nvPicPr>
        <p:blipFill>
          <a:blip r:embed="rId2"/>
          <a:srcRect l="17209" r="18575" b="2"/>
          <a:stretch/>
        </p:blipFill>
        <p:spPr>
          <a:xfrm>
            <a:off x="7675658" y="2093976"/>
            <a:ext cx="3941064" cy="4096512"/>
          </a:xfrm>
          <a:prstGeom prst="rect">
            <a:avLst/>
          </a:prstGeom>
        </p:spPr>
      </p:pic>
    </p:spTree>
    <p:extLst>
      <p:ext uri="{BB962C8B-B14F-4D97-AF65-F5344CB8AC3E}">
        <p14:creationId xmlns:p14="http://schemas.microsoft.com/office/powerpoint/2010/main" val="390195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0" name="Rectangle 3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C8153-5B74-7D4C-1621-FF23B583B871}"/>
              </a:ext>
            </a:extLst>
          </p:cNvPr>
          <p:cNvSpPr>
            <a:spLocks noGrp="1"/>
          </p:cNvSpPr>
          <p:nvPr>
            <p:ph type="title"/>
          </p:nvPr>
        </p:nvSpPr>
        <p:spPr>
          <a:xfrm>
            <a:off x="761803" y="350196"/>
            <a:ext cx="4646904" cy="1624520"/>
          </a:xfrm>
        </p:spPr>
        <p:txBody>
          <a:bodyPr anchor="ctr">
            <a:normAutofit/>
          </a:bodyPr>
          <a:lstStyle/>
          <a:p>
            <a:r>
              <a:rPr lang="en-US" sz="4000"/>
              <a:t>Cross Validation and Fine Tuning</a:t>
            </a:r>
            <a:endParaRPr lang="en-GB" sz="4000"/>
          </a:p>
        </p:txBody>
      </p:sp>
      <p:sp>
        <p:nvSpPr>
          <p:cNvPr id="3" name="Content Placeholder 2">
            <a:extLst>
              <a:ext uri="{FF2B5EF4-FFF2-40B4-BE49-F238E27FC236}">
                <a16:creationId xmlns:a16="http://schemas.microsoft.com/office/drawing/2014/main" id="{83D87403-3623-BA3C-E883-AE33FC648CE7}"/>
              </a:ext>
            </a:extLst>
          </p:cNvPr>
          <p:cNvSpPr>
            <a:spLocks noGrp="1"/>
          </p:cNvSpPr>
          <p:nvPr>
            <p:ph idx="1"/>
          </p:nvPr>
        </p:nvSpPr>
        <p:spPr>
          <a:xfrm>
            <a:off x="761802" y="2743200"/>
            <a:ext cx="4646905" cy="3613149"/>
          </a:xfrm>
        </p:spPr>
        <p:txBody>
          <a:bodyPr anchor="ctr">
            <a:normAutofit/>
          </a:bodyPr>
          <a:lstStyle/>
          <a:p>
            <a:r>
              <a:rPr lang="en-US" sz="2000" dirty="0" err="1"/>
              <a:t>RepeatedKFold</a:t>
            </a:r>
            <a:r>
              <a:rPr lang="en-US" sz="2000" dirty="0"/>
              <a:t>: </a:t>
            </a:r>
            <a:r>
              <a:rPr lang="en-US" sz="2000" b="0" i="0" dirty="0">
                <a:effectLst/>
                <a:latin typeface="__fkGroteskNeue_598ab8"/>
              </a:rPr>
              <a:t>Shuffling th</a:t>
            </a:r>
            <a:r>
              <a:rPr lang="en-US" sz="2000" dirty="0">
                <a:latin typeface="__fkGroteskNeue_598ab8"/>
              </a:rPr>
              <a:t>e data set multiple times to train the model to cover the maximum training and testing operations</a:t>
            </a:r>
            <a:endParaRPr lang="en-US" sz="2000" dirty="0"/>
          </a:p>
          <a:p>
            <a:r>
              <a:rPr lang="en-US" sz="2000" dirty="0" err="1"/>
              <a:t>StratifiedKFold</a:t>
            </a:r>
            <a:r>
              <a:rPr lang="en-US" sz="2000" dirty="0"/>
              <a:t>: </a:t>
            </a:r>
            <a:r>
              <a:rPr lang="en-US" sz="2000" dirty="0">
                <a:latin typeface="__fkGroteskNeue_598ab8"/>
              </a:rPr>
              <a:t>Folds are made while preserving the percentage of samples for each class.</a:t>
            </a:r>
          </a:p>
          <a:p>
            <a:r>
              <a:rPr lang="en-US" sz="2000" dirty="0">
                <a:latin typeface="__fkGroteskNeue_598ab8"/>
              </a:rPr>
              <a:t>Fine Tuning:  Oversampling methods such as SMOTE and ADASYN are used.</a:t>
            </a:r>
            <a:endParaRPr lang="en-GB" sz="2000" dirty="0"/>
          </a:p>
        </p:txBody>
      </p:sp>
      <p:pic>
        <p:nvPicPr>
          <p:cNvPr id="18" name="Picture 17" descr="Hand with red strings">
            <a:extLst>
              <a:ext uri="{FF2B5EF4-FFF2-40B4-BE49-F238E27FC236}">
                <a16:creationId xmlns:a16="http://schemas.microsoft.com/office/drawing/2014/main" id="{3F2A15D8-F694-A2F6-755B-E270D2D5AD03}"/>
              </a:ext>
            </a:extLst>
          </p:cNvPr>
          <p:cNvPicPr>
            <a:picLocks noChangeAspect="1"/>
          </p:cNvPicPr>
          <p:nvPr/>
        </p:nvPicPr>
        <p:blipFill>
          <a:blip r:embed="rId2"/>
          <a:srcRect l="22278" r="18321" b="-2"/>
          <a:stretch/>
        </p:blipFill>
        <p:spPr>
          <a:xfrm>
            <a:off x="6096000" y="1"/>
            <a:ext cx="6102825" cy="6858000"/>
          </a:xfrm>
          <a:prstGeom prst="rect">
            <a:avLst/>
          </a:prstGeom>
        </p:spPr>
      </p:pic>
    </p:spTree>
    <p:extLst>
      <p:ext uri="{BB962C8B-B14F-4D97-AF65-F5344CB8AC3E}">
        <p14:creationId xmlns:p14="http://schemas.microsoft.com/office/powerpoint/2010/main" val="185130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923D-3C92-0E48-F4F5-DF248BE14EE7}"/>
              </a:ext>
            </a:extLst>
          </p:cNvPr>
          <p:cNvSpPr>
            <a:spLocks noGrp="1"/>
          </p:cNvSpPr>
          <p:nvPr>
            <p:ph type="title"/>
          </p:nvPr>
        </p:nvSpPr>
        <p:spPr>
          <a:xfrm>
            <a:off x="5868557" y="361638"/>
            <a:ext cx="5444382" cy="1111562"/>
          </a:xfrm>
        </p:spPr>
        <p:txBody>
          <a:bodyPr anchor="t">
            <a:normAutofit/>
          </a:bodyPr>
          <a:lstStyle/>
          <a:p>
            <a:r>
              <a:rPr lang="en-US" sz="3200" dirty="0"/>
              <a:t>Transparency and Accountability </a:t>
            </a:r>
            <a:endParaRPr lang="en-GB" sz="3200" dirty="0"/>
          </a:p>
        </p:txBody>
      </p:sp>
      <p:sp>
        <p:nvSpPr>
          <p:cNvPr id="22" name="Content Placeholder 2">
            <a:extLst>
              <a:ext uri="{FF2B5EF4-FFF2-40B4-BE49-F238E27FC236}">
                <a16:creationId xmlns:a16="http://schemas.microsoft.com/office/drawing/2014/main" id="{C08A7238-7898-0FCA-FC89-D3A70DCF6A9D}"/>
              </a:ext>
            </a:extLst>
          </p:cNvPr>
          <p:cNvSpPr>
            <a:spLocks noGrp="1"/>
          </p:cNvSpPr>
          <p:nvPr>
            <p:ph idx="1"/>
          </p:nvPr>
        </p:nvSpPr>
        <p:spPr>
          <a:xfrm>
            <a:off x="5868557" y="1473200"/>
            <a:ext cx="5444382" cy="4669183"/>
          </a:xfrm>
        </p:spPr>
        <p:txBody>
          <a:bodyPr>
            <a:normAutofit/>
          </a:bodyPr>
          <a:lstStyle/>
          <a:p>
            <a:pPr marL="514350" indent="-514350">
              <a:buFont typeface="+mj-lt"/>
              <a:buAutoNum type="arabicPeriod"/>
            </a:pPr>
            <a:r>
              <a:rPr lang="en-US" sz="2000" dirty="0"/>
              <a:t> Customizable and Simple Architectures</a:t>
            </a:r>
          </a:p>
          <a:p>
            <a:pPr lvl="1"/>
            <a:r>
              <a:rPr lang="en-US" sz="2000" dirty="0"/>
              <a:t>The model’s decisions are easier to trace and understand because the logic behind them is less complex.</a:t>
            </a:r>
          </a:p>
          <a:p>
            <a:pPr lvl="1"/>
            <a:r>
              <a:rPr lang="en-US" sz="2000" dirty="0"/>
              <a:t>Simpler models allow for direct investigation into how and why a decision was made, enabling accountability.</a:t>
            </a:r>
            <a:endParaRPr lang="en-GB" sz="2000" dirty="0"/>
          </a:p>
          <a:p>
            <a:pPr marL="514350" indent="-514350">
              <a:buFont typeface="+mj-lt"/>
              <a:buAutoNum type="arabicPeriod"/>
            </a:pPr>
            <a:r>
              <a:rPr lang="en-US" sz="2000" dirty="0"/>
              <a:t>Control Over Training Data and Sources</a:t>
            </a:r>
            <a:endParaRPr lang="en-GB" sz="2000" dirty="0"/>
          </a:p>
          <a:p>
            <a:pPr lvl="1"/>
            <a:r>
              <a:rPr lang="en-US" sz="2000" dirty="0"/>
              <a:t>Documenting and tracking the origins and transformations of the data used in training is possible</a:t>
            </a:r>
          </a:p>
          <a:p>
            <a:pPr lvl="1"/>
            <a:r>
              <a:rPr lang="en-US" sz="2000" dirty="0"/>
              <a:t>One can ensure the data meets ethical standards and is free from biases, as you have full visibility and control over the data pipeline.</a:t>
            </a:r>
          </a:p>
        </p:txBody>
      </p:sp>
      <p:pic>
        <p:nvPicPr>
          <p:cNvPr id="20" name="Picture 19" descr="Cubes connected with a red line">
            <a:extLst>
              <a:ext uri="{FF2B5EF4-FFF2-40B4-BE49-F238E27FC236}">
                <a16:creationId xmlns:a16="http://schemas.microsoft.com/office/drawing/2014/main" id="{B93CC4DF-F80A-885E-AF58-03DAE3F30FD6}"/>
              </a:ext>
            </a:extLst>
          </p:cNvPr>
          <p:cNvPicPr>
            <a:picLocks noChangeAspect="1"/>
          </p:cNvPicPr>
          <p:nvPr/>
        </p:nvPicPr>
        <p:blipFill>
          <a:blip r:embed="rId2"/>
          <a:srcRect l="26797" r="15367" b="-1"/>
          <a:stretch/>
        </p:blipFill>
        <p:spPr>
          <a:xfrm>
            <a:off x="-1" y="10"/>
            <a:ext cx="5151179" cy="6857990"/>
          </a:xfrm>
          <a:prstGeom prst="rect">
            <a:avLst/>
          </a:prstGeom>
        </p:spPr>
      </p:pic>
      <p:sp>
        <p:nvSpPr>
          <p:cNvPr id="4" name="Rectangle 1">
            <a:extLst>
              <a:ext uri="{FF2B5EF4-FFF2-40B4-BE49-F238E27FC236}">
                <a16:creationId xmlns:a16="http://schemas.microsoft.com/office/drawing/2014/main" id="{EAEA437C-9028-A85D-42E1-E9C184A30307}"/>
              </a:ext>
            </a:extLst>
          </p:cNvPr>
          <p:cNvSpPr>
            <a:spLocks noChangeArrowheads="1"/>
          </p:cNvSpPr>
          <p:nvPr/>
        </p:nvSpPr>
        <p:spPr bwMode="auto">
          <a:xfrm>
            <a:off x="0" y="-361637"/>
            <a:ext cx="12896479"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ensure the data meets ethical standards and is free from biases, as you have full visibility and control over the data pipeline.</a:t>
            </a: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0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6724B-C893-D1E8-0ABB-E1459C57C2A5}"/>
              </a:ext>
            </a:extLst>
          </p:cNvPr>
          <p:cNvSpPr>
            <a:spLocks noGrp="1"/>
          </p:cNvSpPr>
          <p:nvPr>
            <p:ph type="title"/>
          </p:nvPr>
        </p:nvSpPr>
        <p:spPr>
          <a:xfrm>
            <a:off x="838200" y="557188"/>
            <a:ext cx="10515600" cy="1133499"/>
          </a:xfrm>
        </p:spPr>
        <p:txBody>
          <a:bodyPr>
            <a:normAutofit/>
          </a:bodyPr>
          <a:lstStyle/>
          <a:p>
            <a:pPr algn="ctr"/>
            <a:r>
              <a:rPr lang="en-US" sz="5200"/>
              <a:t>Risks and Limitations</a:t>
            </a:r>
            <a:endParaRPr lang="en-GB" sz="5200"/>
          </a:p>
        </p:txBody>
      </p:sp>
      <p:graphicFrame>
        <p:nvGraphicFramePr>
          <p:cNvPr id="5" name="Content Placeholder 2">
            <a:extLst>
              <a:ext uri="{FF2B5EF4-FFF2-40B4-BE49-F238E27FC236}">
                <a16:creationId xmlns:a16="http://schemas.microsoft.com/office/drawing/2014/main" id="{28D6B20C-7F98-5C5B-5481-E71DD71EDB00}"/>
              </a:ext>
            </a:extLst>
          </p:cNvPr>
          <p:cNvGraphicFramePr>
            <a:graphicFrameLocks noGrp="1"/>
          </p:cNvGraphicFramePr>
          <p:nvPr>
            <p:ph idx="1"/>
            <p:extLst>
              <p:ext uri="{D42A27DB-BD31-4B8C-83A1-F6EECF244321}">
                <p14:modId xmlns:p14="http://schemas.microsoft.com/office/powerpoint/2010/main" val="419225246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66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865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__fkGroteskNeue_598ab8</vt:lpstr>
      <vt:lpstr>Aptos</vt:lpstr>
      <vt:lpstr>Aptos Display</vt:lpstr>
      <vt:lpstr>Arial</vt:lpstr>
      <vt:lpstr>Calibri</vt:lpstr>
      <vt:lpstr>Helvetica Neue</vt:lpstr>
      <vt:lpstr>Office Theme</vt:lpstr>
      <vt:lpstr>Lifting The Hood On ML</vt:lpstr>
      <vt:lpstr>What is Machine Learning</vt:lpstr>
      <vt:lpstr>Use Case – Credit Card Fraud Detection</vt:lpstr>
      <vt:lpstr>Exploring Algorithms </vt:lpstr>
      <vt:lpstr>Data Preparation and Model Training Workflow</vt:lpstr>
      <vt:lpstr>Performance metrics and Model Evaluation</vt:lpstr>
      <vt:lpstr>Cross Validation and Fine Tuning</vt:lpstr>
      <vt:lpstr>Transparency and Accountability </vt:lpstr>
      <vt:lpstr>Risks and Limitations</vt:lpstr>
      <vt:lpstr>Advanced ML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Chakravarthy</dc:creator>
  <cp:lastModifiedBy>Nidhi Chakravarthy</cp:lastModifiedBy>
  <cp:revision>18</cp:revision>
  <dcterms:created xsi:type="dcterms:W3CDTF">2024-11-11T14:19:14Z</dcterms:created>
  <dcterms:modified xsi:type="dcterms:W3CDTF">2024-11-22T00:30:04Z</dcterms:modified>
</cp:coreProperties>
</file>