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6" r:id="rId2"/>
    <p:sldId id="278" r:id="rId3"/>
    <p:sldId id="279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6" r:id="rId17"/>
    <p:sldId id="293" r:id="rId18"/>
    <p:sldId id="297" r:id="rId19"/>
    <p:sldId id="294" r:id="rId20"/>
    <p:sldId id="29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35" autoAdjust="0"/>
    <p:restoredTop sz="94660"/>
  </p:normalViewPr>
  <p:slideViewPr>
    <p:cSldViewPr snapToGrid="0">
      <p:cViewPr>
        <p:scale>
          <a:sx n="89" d="100"/>
          <a:sy n="89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778F0-918C-48DF-A955-A7A7C2E2FD66}" type="datetimeFigureOut">
              <a:rPr lang="fr-FR" smtClean="0"/>
              <a:t>27/10/2018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63096-3F26-41C0-8455-5911BE987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41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1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Inconvénients :</a:t>
            </a:r>
          </a:p>
          <a:p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 Effets indésirables et comportement peu intuitif, conséquence de la production automatique de</a:t>
            </a:r>
          </a:p>
          <a:p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</a:t>
            </a:r>
          </a:p>
          <a:p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Syntaxe parfois lourde et peu naturelle.</a:t>
            </a:r>
          </a:p>
          <a:p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Le langage ne définit pas de techniques de récupération automatique de mémoire (</a:t>
            </a:r>
            <a:r>
              <a:rPr lang="fr-FR" sz="1200" i="1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garbage</a:t>
            </a:r>
            <a:endParaRPr lang="fr-FR" sz="1200" i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i="1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collector</a:t>
            </a:r>
            <a:r>
              <a:rPr lang="fr-FR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comme c’est le cas en JAVA.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388D-C342-4751-86CA-4F0283FFCF4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24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388D-C342-4751-86CA-4F0283FFCF4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15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Dev</a:t>
            </a:r>
            <a:r>
              <a:rPr lang="fr-FR" baseline="0" dirty="0"/>
              <a:t> C++</a:t>
            </a:r>
          </a:p>
          <a:p>
            <a:r>
              <a:rPr lang="fr-FR" baseline="0" dirty="0" err="1"/>
              <a:t>CodeBlocks</a:t>
            </a:r>
            <a:endParaRPr lang="fr-FR" baseline="0" dirty="0"/>
          </a:p>
          <a:p>
            <a:r>
              <a:rPr lang="fr-FR" baseline="0" dirty="0" err="1"/>
              <a:t>Ecipse</a:t>
            </a:r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388D-C342-4751-86CA-4F0283FFCF4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956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fr-FR" sz="1200" i="1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</a:t>
            </a:r>
            <a:r>
              <a:rPr lang="fr-FR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 = 3.14</a:t>
            </a:r>
          </a:p>
          <a:p>
            <a:r>
              <a:rPr lang="fr-FR" sz="1200" i="1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fr-FR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HELLO = "Salut";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388D-C342-4751-86CA-4F0283FFCF4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4045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"</a:t>
            </a:r>
            <a:r>
              <a:rPr lang="fr-FR" sz="1200" b="1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fr-F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est en fait disponible pour éviter d'éventuels "\n", en fin de ligne.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388D-C342-4751-86CA-4F0283FFCF4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231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 de référence à donner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388D-C342-4751-86CA-4F0283FFCF4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53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12B9-9CCA-4093-8AB9-F360A690EA89}" type="datetimeFigureOut">
              <a:rPr lang="fr-FR" smtClean="0"/>
              <a:pPr/>
              <a:t>27/10/2018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AF0F6C-7C64-4A48-B833-4C291154777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61275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12B9-9CCA-4093-8AB9-F360A690EA89}" type="datetimeFigureOut">
              <a:rPr lang="fr-FR" smtClean="0"/>
              <a:pPr/>
              <a:t>27/10/2018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0F6C-7C64-4A48-B833-4C291154777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45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12B9-9CCA-4093-8AB9-F360A690EA89}" type="datetimeFigureOut">
              <a:rPr lang="fr-FR" smtClean="0"/>
              <a:pPr/>
              <a:t>27/10/2018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0F6C-7C64-4A48-B833-4C291154777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3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12B9-9CCA-4093-8AB9-F360A690EA89}" type="datetimeFigureOut">
              <a:rPr lang="fr-FR" smtClean="0"/>
              <a:pPr/>
              <a:t>27/10/2018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0F6C-7C64-4A48-B833-4C291154777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243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12B9-9CCA-4093-8AB9-F360A690EA89}" type="datetimeFigureOut">
              <a:rPr lang="fr-FR" smtClean="0"/>
              <a:pPr/>
              <a:t>27/10/2018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5AF0F6C-7C64-4A48-B833-4C291154777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073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12B9-9CCA-4093-8AB9-F360A690EA89}" type="datetimeFigureOut">
              <a:rPr lang="fr-FR" smtClean="0"/>
              <a:pPr/>
              <a:t>27/10/2018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0F6C-7C64-4A48-B833-4C291154777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800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12B9-9CCA-4093-8AB9-F360A690EA89}" type="datetimeFigureOut">
              <a:rPr lang="fr-FR" smtClean="0"/>
              <a:pPr/>
              <a:t>27/10/2018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0F6C-7C64-4A48-B833-4C291154777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8682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12B9-9CCA-4093-8AB9-F360A690EA89}" type="datetimeFigureOut">
              <a:rPr lang="fr-FR" smtClean="0"/>
              <a:pPr/>
              <a:t>27/10/2018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0F6C-7C64-4A48-B833-4C291154777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52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12B9-9CCA-4093-8AB9-F360A690EA89}" type="datetimeFigureOut">
              <a:rPr lang="fr-FR" smtClean="0"/>
              <a:pPr/>
              <a:t>27/10/2018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0F6C-7C64-4A48-B833-4C291154777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36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12B9-9CCA-4093-8AB9-F360A690EA89}" type="datetimeFigureOut">
              <a:rPr lang="fr-FR" smtClean="0"/>
              <a:pPr/>
              <a:t>27/10/2018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0F6C-7C64-4A48-B833-4C291154777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3267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12B9-9CCA-4093-8AB9-F360A690EA89}" type="datetimeFigureOut">
              <a:rPr lang="fr-FR" smtClean="0"/>
              <a:pPr/>
              <a:t>27/10/2018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5AF0F6C-7C64-4A48-B833-4C291154777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2147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C512B9-9CCA-4093-8AB9-F360A690EA89}" type="datetimeFigureOut">
              <a:rPr lang="fr-FR" smtClean="0"/>
              <a:pPr/>
              <a:t>27/10/2018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AF0F6C-7C64-4A48-B833-4C291154777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58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Algerian" pitchFamily="82" charset="0"/>
              </a:rPr>
              <a:t>Programmation Orientée Objet C++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10512" y="3857629"/>
            <a:ext cx="2571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prstClr val="black"/>
                </a:solidFill>
                <a:latin typeface="Perpetua"/>
              </a:rPr>
              <a:t>    Réalisé par :</a:t>
            </a:r>
          </a:p>
          <a:p>
            <a:endParaRPr lang="fr-FR" sz="2000" b="1" dirty="0">
              <a:solidFill>
                <a:prstClr val="black"/>
              </a:solidFill>
              <a:latin typeface="Perpetua"/>
            </a:endParaRPr>
          </a:p>
          <a:p>
            <a:pPr algn="ctr"/>
            <a:r>
              <a:rPr lang="fr-FR" sz="2000" b="1" dirty="0">
                <a:solidFill>
                  <a:prstClr val="black"/>
                </a:solidFill>
                <a:latin typeface="Perpetua"/>
              </a:rPr>
              <a:t>Bougatf Nidhal</a:t>
            </a:r>
          </a:p>
        </p:txBody>
      </p:sp>
    </p:spTree>
    <p:extLst>
      <p:ext uri="{BB962C8B-B14F-4D97-AF65-F5344CB8AC3E}">
        <p14:creationId xmlns:p14="http://schemas.microsoft.com/office/powerpoint/2010/main" val="119709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24034" y="285728"/>
            <a:ext cx="7467600" cy="70328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Nouvelles possibilités du C++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467600" cy="30432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/>
              <a:t>Les constantes:</a:t>
            </a:r>
          </a:p>
          <a:p>
            <a:pPr>
              <a:buFont typeface="Wingdings" pitchFamily="2" charset="2"/>
              <a:buChar char="v"/>
            </a:pPr>
            <a:r>
              <a:rPr lang="fr-FR" dirty="0"/>
              <a:t>C++ offre la possibilité de définir des entités constantes (variables, fonctions).</a:t>
            </a:r>
          </a:p>
          <a:p>
            <a:pPr>
              <a:buFont typeface="Wingdings" pitchFamily="2" charset="2"/>
              <a:buChar char="v"/>
            </a:pPr>
            <a:r>
              <a:rPr lang="fr-FR" dirty="0"/>
              <a:t> La valeur de ces entités ne peut alors plus être modifiée lors de l’exécution du programme, ce qui suppose qu’elles doivent être initialisées à la déclaration.</a:t>
            </a:r>
          </a:p>
          <a:p>
            <a:pPr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9786" y="4572008"/>
            <a:ext cx="7215238" cy="191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llipse 4"/>
          <p:cNvSpPr/>
          <p:nvPr/>
        </p:nvSpPr>
        <p:spPr>
          <a:xfrm>
            <a:off x="9882246" y="6215082"/>
            <a:ext cx="714348" cy="428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  <a:latin typeface="Perpetua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8200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1224" y="285728"/>
            <a:ext cx="7772400" cy="70328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Nouvelles possibilités du C++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038296" y="1276224"/>
            <a:ext cx="8115328" cy="3114684"/>
          </a:xfrm>
        </p:spPr>
        <p:txBody>
          <a:bodyPr/>
          <a:lstStyle/>
          <a:p>
            <a:pPr>
              <a:buNone/>
            </a:pPr>
            <a:r>
              <a:rPr lang="fr-FR" b="1" dirty="0"/>
              <a:t>Déclaration des variables :</a:t>
            </a:r>
          </a:p>
          <a:p>
            <a:r>
              <a:rPr lang="fr-FR" dirty="0"/>
              <a:t>Contrairement au C qui impose de définir toutes les variables d’un bloc </a:t>
            </a:r>
            <a:r>
              <a:rPr lang="fr-FR" b="1" dirty="0"/>
              <a:t>au début de ce bloc, C++</a:t>
            </a:r>
          </a:p>
          <a:p>
            <a:pPr>
              <a:buNone/>
            </a:pPr>
            <a:r>
              <a:rPr lang="fr-FR" dirty="0"/>
              <a:t>   offre la possibilité de définir les différentes variables utilisées au fur et à mesure des besoins. </a:t>
            </a:r>
          </a:p>
          <a:p>
            <a:r>
              <a:rPr lang="fr-FR" dirty="0"/>
              <a:t>Si une variable locale est déclarée au début d’un bloc, sa portée est limitée à ce bloc.</a:t>
            </a:r>
          </a:p>
          <a:p>
            <a:endParaRPr lang="fr-FR" dirty="0"/>
          </a:p>
          <a:p>
            <a:pPr>
              <a:buNone/>
            </a:pP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00" y="4678122"/>
            <a:ext cx="7000924" cy="176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llipse 4"/>
          <p:cNvSpPr/>
          <p:nvPr/>
        </p:nvSpPr>
        <p:spPr>
          <a:xfrm>
            <a:off x="9882246" y="6215082"/>
            <a:ext cx="714348" cy="428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  <a:latin typeface="Perpetua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3686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b="1" dirty="0"/>
              <a:t>Les entrées-sorties :</a:t>
            </a:r>
          </a:p>
          <a:p>
            <a:endParaRPr lang="fr-FR" b="1" dirty="0"/>
          </a:p>
          <a:p>
            <a:pPr>
              <a:buFont typeface="Wingdings" pitchFamily="2" charset="2"/>
              <a:buChar char="v"/>
            </a:pPr>
            <a:r>
              <a:rPr lang="fr-FR" dirty="0"/>
              <a:t>On peut utiliser en C++ les fonctions d’entrée/sortie classiques du C (</a:t>
            </a:r>
            <a:r>
              <a:rPr lang="fr-FR" dirty="0" err="1"/>
              <a:t>printf</a:t>
            </a:r>
            <a:r>
              <a:rPr lang="fr-FR" dirty="0"/>
              <a:t>, </a:t>
            </a:r>
            <a:r>
              <a:rPr lang="fr-FR" dirty="0" err="1"/>
              <a:t>scanf</a:t>
            </a:r>
            <a:r>
              <a:rPr lang="fr-FR" dirty="0"/>
              <a:t>, </a:t>
            </a:r>
            <a:r>
              <a:rPr lang="fr-FR" dirty="0" err="1"/>
              <a:t>puts</a:t>
            </a:r>
            <a:r>
              <a:rPr lang="fr-FR" dirty="0"/>
              <a:t>, </a:t>
            </a:r>
            <a:r>
              <a:rPr lang="fr-FR" dirty="0" err="1"/>
              <a:t>gets</a:t>
            </a:r>
            <a:r>
              <a:rPr lang="fr-FR" dirty="0"/>
              <a:t>, </a:t>
            </a:r>
            <a:r>
              <a:rPr lang="fr-FR" dirty="0" err="1"/>
              <a:t>putc,getc</a:t>
            </a:r>
            <a:r>
              <a:rPr lang="fr-FR" dirty="0"/>
              <a:t> ...), à condition de déclarer le fichier d’en-tête </a:t>
            </a:r>
            <a:r>
              <a:rPr lang="fr-FR" dirty="0" err="1"/>
              <a:t>stdio.h</a:t>
            </a:r>
            <a:r>
              <a:rPr lang="fr-FR" dirty="0"/>
              <a:t>.</a:t>
            </a:r>
          </a:p>
          <a:p>
            <a:pPr>
              <a:buFont typeface="Wingdings" pitchFamily="2" charset="2"/>
              <a:buChar char="v"/>
            </a:pPr>
            <a:endParaRPr lang="fr-FR" dirty="0"/>
          </a:p>
          <a:p>
            <a:pPr>
              <a:buFont typeface="Wingdings" pitchFamily="2" charset="2"/>
              <a:buChar char="v"/>
            </a:pPr>
            <a:r>
              <a:rPr lang="fr-FR" dirty="0"/>
              <a:t>Il existe de nouvelles possibilités en C++ qui sont plus simples à utiliser, à condition de déclarer le</a:t>
            </a:r>
          </a:p>
          <a:p>
            <a:pPr>
              <a:buNone/>
            </a:pPr>
            <a:r>
              <a:rPr lang="fr-FR" dirty="0"/>
              <a:t>    fichier d’en-tête </a:t>
            </a:r>
            <a:r>
              <a:rPr lang="fr-FR" b="1" dirty="0" err="1"/>
              <a:t>iostream</a:t>
            </a:r>
            <a:endParaRPr lang="fr-FR" dirty="0"/>
          </a:p>
          <a:p>
            <a:endParaRPr lang="fr-FR" b="1" dirty="0"/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381224" y="285728"/>
            <a:ext cx="7772400" cy="70328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fr-FR" sz="3600" b="1" dirty="0">
                <a:solidFill>
                  <a:srgbClr val="D34817"/>
                </a:solidFill>
                <a:latin typeface="Times New Roman" pitchFamily="18" charset="0"/>
                <a:cs typeface="Times New Roman" pitchFamily="18" charset="0"/>
              </a:rPr>
              <a:t>Nouvelles possibilités du C++</a:t>
            </a:r>
          </a:p>
        </p:txBody>
      </p:sp>
      <p:sp>
        <p:nvSpPr>
          <p:cNvPr id="6" name="Ellipse 5"/>
          <p:cNvSpPr/>
          <p:nvPr/>
        </p:nvSpPr>
        <p:spPr>
          <a:xfrm>
            <a:off x="9882246" y="6215082"/>
            <a:ext cx="714348" cy="428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  <a:latin typeface="Perpetu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0679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186766" cy="48737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/>
              <a:t> 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La sortie standard "cout" :</a:t>
            </a:r>
          </a:p>
          <a:p>
            <a:pPr>
              <a:buNone/>
            </a:pPr>
            <a:endParaRPr lang="fr-FR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b="1" u="sng" dirty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permet d’afficher, sans formatage :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 Des entiers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 Des réels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 Des caractères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 Des chaînes de caractères (variables ou constantes)</a:t>
            </a:r>
          </a:p>
          <a:p>
            <a:pPr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L'entrée standard "</a:t>
            </a:r>
            <a:r>
              <a:rPr lang="fr-FR" b="1" i="1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" :</a:t>
            </a:r>
          </a:p>
          <a:p>
            <a:pPr>
              <a:buNone/>
            </a:pPr>
            <a:endParaRPr lang="fr-FR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b="1" u="sng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permet de saisir, sans formatage, et sans utiliser l’opérateur d’adressage &amp; :</a:t>
            </a:r>
          </a:p>
          <a:p>
            <a:pPr>
              <a:buNone/>
            </a:pPr>
            <a:endParaRPr lang="fr-FR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 Des entiers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 Des réels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 Des caractères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 Des chaînes de caractères</a:t>
            </a:r>
          </a:p>
          <a:p>
            <a:endParaRPr lang="fr-FR" dirty="0"/>
          </a:p>
          <a:p>
            <a:pPr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381224" y="285728"/>
            <a:ext cx="7772400" cy="70328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fr-FR" sz="3600" b="1" dirty="0">
                <a:solidFill>
                  <a:srgbClr val="D34817"/>
                </a:solidFill>
                <a:latin typeface="Times New Roman" pitchFamily="18" charset="0"/>
                <a:cs typeface="Times New Roman" pitchFamily="18" charset="0"/>
              </a:rPr>
              <a:t>Nouvelles possibilités du C++</a:t>
            </a:r>
          </a:p>
        </p:txBody>
      </p:sp>
      <p:sp>
        <p:nvSpPr>
          <p:cNvPr id="6" name="Ellipse 5"/>
          <p:cNvSpPr/>
          <p:nvPr/>
        </p:nvSpPr>
        <p:spPr>
          <a:xfrm>
            <a:off x="9882246" y="6215082"/>
            <a:ext cx="714348" cy="428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  <a:latin typeface="Perpetua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2204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/>
              <a:t>Les arguments par défaut pour les fonctions:</a:t>
            </a:r>
          </a:p>
          <a:p>
            <a:r>
              <a:rPr lang="fr-FR" dirty="0"/>
              <a:t>En C++, on peut préciser la valeur prise par défaut pour un argument de fonction. </a:t>
            </a:r>
          </a:p>
          <a:p>
            <a:r>
              <a:rPr lang="fr-FR" dirty="0"/>
              <a:t>Lors de l’appel de cette fonction, si on ne met pas un argument, il prendra la valeur indiquée par défaut, sinon cette valeur par défaut est ignorée.</a:t>
            </a:r>
          </a:p>
          <a:p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6077" y="3645830"/>
            <a:ext cx="8570517" cy="2749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381224" y="285728"/>
            <a:ext cx="7772400" cy="70328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fr-FR" sz="3600" b="1" dirty="0">
                <a:solidFill>
                  <a:srgbClr val="D34817"/>
                </a:solidFill>
                <a:latin typeface="Times New Roman" pitchFamily="18" charset="0"/>
                <a:cs typeface="Times New Roman" pitchFamily="18" charset="0"/>
              </a:rPr>
              <a:t>Nouvelles possibilités du C++</a:t>
            </a:r>
          </a:p>
        </p:txBody>
      </p:sp>
      <p:sp>
        <p:nvSpPr>
          <p:cNvPr id="8" name="Ellipse 7"/>
          <p:cNvSpPr/>
          <p:nvPr/>
        </p:nvSpPr>
        <p:spPr>
          <a:xfrm>
            <a:off x="9882246" y="6215082"/>
            <a:ext cx="714348" cy="428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  <a:latin typeface="Perpetua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212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/>
              <a:t>Surcharge (surdéfinition) des fonctions :</a:t>
            </a:r>
          </a:p>
          <a:p>
            <a:r>
              <a:rPr lang="fr-FR" dirty="0"/>
              <a:t>En C++, il est possible, que dans un même programme, plusieurs fonctions possèdent le même nom.</a:t>
            </a:r>
          </a:p>
          <a:p>
            <a:r>
              <a:rPr lang="fr-FR" dirty="0"/>
              <a:t>La surcharge permet d’attribuer le même nom à plusieurs fonctions qui se différencient par le type et/ou le nombre de leurs arguments.</a:t>
            </a:r>
          </a:p>
          <a:p>
            <a:r>
              <a:rPr lang="fr-FR" dirty="0"/>
              <a:t>Cela permet par exemple de déclarer dans un même programme les fonctions présentées: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381224" y="285728"/>
            <a:ext cx="7772400" cy="70328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fr-FR" sz="3600" b="1" dirty="0">
                <a:solidFill>
                  <a:srgbClr val="D34817"/>
                </a:solidFill>
                <a:latin typeface="Times New Roman" pitchFamily="18" charset="0"/>
                <a:cs typeface="Times New Roman" pitchFamily="18" charset="0"/>
              </a:rPr>
              <a:t>Nouvelles possibilités du C++</a:t>
            </a:r>
          </a:p>
        </p:txBody>
      </p:sp>
      <p:sp>
        <p:nvSpPr>
          <p:cNvPr id="8" name="Ellipse 7"/>
          <p:cNvSpPr/>
          <p:nvPr/>
        </p:nvSpPr>
        <p:spPr>
          <a:xfrm>
            <a:off x="9882246" y="6215082"/>
            <a:ext cx="714348" cy="428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  <a:latin typeface="Perpetua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569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5554" y="557198"/>
            <a:ext cx="614366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800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881158" y="1600200"/>
            <a:ext cx="8358246" cy="4873752"/>
          </a:xfrm>
        </p:spPr>
        <p:txBody>
          <a:bodyPr/>
          <a:lstStyle/>
          <a:p>
            <a:pPr>
              <a:buNone/>
            </a:pPr>
            <a:r>
              <a:rPr lang="fr-FR" b="1" dirty="0"/>
              <a:t>Les opérateurs NEW et DELETE :</a:t>
            </a:r>
          </a:p>
          <a:p>
            <a:r>
              <a:rPr lang="fr-FR" dirty="0"/>
              <a:t>En plus des "anciens" </a:t>
            </a:r>
            <a:r>
              <a:rPr lang="fr-FR" b="1" dirty="0" err="1"/>
              <a:t>malloc</a:t>
            </a:r>
            <a:r>
              <a:rPr lang="fr-FR" b="1" dirty="0"/>
              <a:t> et free du C, C++ possède un nouveau jeu d'opérateurs </a:t>
            </a:r>
            <a:r>
              <a:rPr lang="fr-FR" dirty="0"/>
              <a:t>d’allocation</a:t>
            </a:r>
          </a:p>
          <a:p>
            <a:pPr>
              <a:buNone/>
            </a:pPr>
            <a:r>
              <a:rPr lang="fr-FR" dirty="0"/>
              <a:t>/désallocation de mémoire : </a:t>
            </a:r>
            <a:r>
              <a:rPr lang="fr-FR" b="1" dirty="0"/>
              <a:t>new et delete.</a:t>
            </a:r>
          </a:p>
          <a:p>
            <a:r>
              <a:rPr lang="fr-FR" dirty="0"/>
              <a:t>Ils ont été créés principalement pour la gestion dynamique des objets, mais on peut les utiliser</a:t>
            </a:r>
          </a:p>
          <a:p>
            <a:pPr>
              <a:buNone/>
            </a:pPr>
            <a:r>
              <a:rPr lang="fr-FR" dirty="0"/>
              <a:t>    également pour des variables simples. Voici une comparaison d'utilisation :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381224" y="285728"/>
            <a:ext cx="7772400" cy="70328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fr-FR" sz="3600" b="1" dirty="0">
                <a:solidFill>
                  <a:srgbClr val="D34817"/>
                </a:solidFill>
                <a:latin typeface="Times New Roman" pitchFamily="18" charset="0"/>
                <a:cs typeface="Times New Roman" pitchFamily="18" charset="0"/>
              </a:rPr>
              <a:t>Nouvelles possibilités du C++</a:t>
            </a:r>
          </a:p>
        </p:txBody>
      </p:sp>
      <p:sp>
        <p:nvSpPr>
          <p:cNvPr id="8" name="Ellipse 7"/>
          <p:cNvSpPr/>
          <p:nvPr/>
        </p:nvSpPr>
        <p:spPr>
          <a:xfrm>
            <a:off x="9882246" y="6215082"/>
            <a:ext cx="714348" cy="428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  <a:latin typeface="Perpetua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117322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212" y="1549101"/>
            <a:ext cx="11107576" cy="301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45242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/>
              <a:t>Les références :</a:t>
            </a:r>
          </a:p>
          <a:p>
            <a:pPr>
              <a:buFont typeface="Wingdings" pitchFamily="2" charset="2"/>
              <a:buChar char="v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A coté des pointeurs, les références sont une autre manière de manipuler les adresses des objets placés dans la mémoire.</a:t>
            </a:r>
          </a:p>
          <a:p>
            <a:pPr>
              <a:buNone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Une référence est un pointeur géré de manière interne par la machine. Si </a:t>
            </a:r>
            <a:r>
              <a:rPr lang="fr-FR" sz="2800" i="1" dirty="0">
                <a:latin typeface="Times New Roman" pitchFamily="18" charset="0"/>
                <a:cs typeface="Times New Roman" pitchFamily="18" charset="0"/>
              </a:rPr>
              <a:t>T est un type donné, le type référence sur T se note T &amp;.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381224" y="285728"/>
            <a:ext cx="7772400" cy="70328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fr-FR" sz="3600" b="1" dirty="0">
                <a:solidFill>
                  <a:srgbClr val="D34817"/>
                </a:solidFill>
                <a:latin typeface="Times New Roman" pitchFamily="18" charset="0"/>
                <a:cs typeface="Times New Roman" pitchFamily="18" charset="0"/>
              </a:rPr>
              <a:t>Nouvelles possibilités du C++</a:t>
            </a:r>
          </a:p>
        </p:txBody>
      </p:sp>
      <p:sp>
        <p:nvSpPr>
          <p:cNvPr id="6" name="Ellipse 5"/>
          <p:cNvSpPr/>
          <p:nvPr/>
        </p:nvSpPr>
        <p:spPr>
          <a:xfrm>
            <a:off x="9882246" y="6215082"/>
            <a:ext cx="714348" cy="428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  <a:latin typeface="Perpetua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7333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lgerian" pitchFamily="82" charset="0"/>
              </a:rPr>
              <a:t>Chapitre 1 :Introduction</a:t>
            </a:r>
          </a:p>
        </p:txBody>
      </p:sp>
    </p:spTree>
    <p:extLst>
      <p:ext uri="{BB962C8B-B14F-4D97-AF65-F5344CB8AC3E}">
        <p14:creationId xmlns:p14="http://schemas.microsoft.com/office/powerpoint/2010/main" val="3409899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9786" y="2928934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fr-FR" sz="8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Fin Chapitre 1</a:t>
            </a:r>
          </a:p>
        </p:txBody>
      </p:sp>
    </p:spTree>
    <p:extLst>
      <p:ext uri="{BB962C8B-B14F-4D97-AF65-F5344CB8AC3E}">
        <p14:creationId xmlns:p14="http://schemas.microsoft.com/office/powerpoint/2010/main" val="336684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309918" y="142852"/>
            <a:ext cx="64008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fr-CA" sz="4000" b="1" dirty="0">
                <a:solidFill>
                  <a:srgbClr val="D34817"/>
                </a:solidFill>
                <a:latin typeface="Lucida Calligraphy" pitchFamily="66" charset="0"/>
              </a:rPr>
              <a:t>Plan</a:t>
            </a: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4391044" y="2492372"/>
            <a:ext cx="4419600" cy="508000"/>
          </a:xfrm>
          <a:prstGeom prst="roundRect">
            <a:avLst>
              <a:gd name="adj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en-US" sz="2000" b="1" dirty="0">
              <a:solidFill>
                <a:prstClr val="black"/>
              </a:solidFill>
              <a:latin typeface="Georgia" pitchFamily="18" charset="0"/>
            </a:endParaRPr>
          </a:p>
          <a:p>
            <a:pPr eaLnBrk="0" hangingPunct="0">
              <a:defRPr/>
            </a:pPr>
            <a:r>
              <a:rPr lang="fr-FR" sz="2000" b="1" dirty="0">
                <a:solidFill>
                  <a:prstClr val="black"/>
                </a:solidFill>
                <a:latin typeface="Georgia" pitchFamily="18" charset="0"/>
              </a:rPr>
              <a:t>Historique et Présentation</a:t>
            </a:r>
            <a:endParaRPr lang="en-US" sz="2000" b="1" dirty="0">
              <a:solidFill>
                <a:prstClr val="black"/>
              </a:solidFill>
              <a:latin typeface="Georgia" pitchFamily="18" charset="0"/>
            </a:endParaRPr>
          </a:p>
          <a:p>
            <a:pPr eaLnBrk="0" hangingPunct="0">
              <a:defRPr/>
            </a:pPr>
            <a:endParaRPr lang="en-US" sz="2000" b="1" dirty="0">
              <a:solidFill>
                <a:prstClr val="black"/>
              </a:solidFill>
              <a:latin typeface="Georgia" pitchFamily="18" charset="0"/>
            </a:endParaRPr>
          </a:p>
        </p:txBody>
      </p:sp>
      <p:sp>
        <p:nvSpPr>
          <p:cNvPr id="7" name="Oval 49"/>
          <p:cNvSpPr>
            <a:spLocks noChangeArrowheads="1"/>
          </p:cNvSpPr>
          <p:nvPr/>
        </p:nvSpPr>
        <p:spPr bwMode="gray">
          <a:xfrm>
            <a:off x="3986231" y="2581272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fr-FR" dirty="0">
              <a:solidFill>
                <a:prstClr val="white"/>
              </a:solidFill>
              <a:latin typeface="Perpetua"/>
            </a:endParaRPr>
          </a:p>
        </p:txBody>
      </p:sp>
      <p:sp>
        <p:nvSpPr>
          <p:cNvPr id="9" name="AutoShape 41"/>
          <p:cNvSpPr>
            <a:spLocks noChangeArrowheads="1"/>
          </p:cNvSpPr>
          <p:nvPr/>
        </p:nvSpPr>
        <p:spPr bwMode="ltGray">
          <a:xfrm rot="5400000">
            <a:off x="-860473" y="145573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fr-FR" dirty="0">
              <a:solidFill>
                <a:prstClr val="black"/>
              </a:solidFill>
              <a:latin typeface="Perpetua"/>
            </a:endParaRPr>
          </a:p>
        </p:txBody>
      </p:sp>
      <p:sp>
        <p:nvSpPr>
          <p:cNvPr id="10" name="AutoShape 42"/>
          <p:cNvSpPr>
            <a:spLocks noChangeArrowheads="1"/>
          </p:cNvSpPr>
          <p:nvPr/>
        </p:nvSpPr>
        <p:spPr bwMode="ltGray">
          <a:xfrm rot="5400000" flipH="1">
            <a:off x="-385013" y="1908959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>
              <a:alpha val="36078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ar-TN">
              <a:solidFill>
                <a:prstClr val="black"/>
              </a:solidFill>
              <a:latin typeface="Perpetua"/>
              <a:cs typeface="Times New Roman" panose="02020603050405020304" pitchFamily="18" charset="0"/>
            </a:endParaRPr>
          </a:p>
        </p:txBody>
      </p:sp>
      <p:pic>
        <p:nvPicPr>
          <p:cNvPr id="11" name="Picture 2" descr="C:\Documents and Settings\aouatef\Bureau\GCON\images\Sans titr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8282" y="2970213"/>
            <a:ext cx="13716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47"/>
          <p:cNvSpPr>
            <a:spLocks noChangeArrowheads="1"/>
          </p:cNvSpPr>
          <p:nvPr/>
        </p:nvSpPr>
        <p:spPr bwMode="gray">
          <a:xfrm>
            <a:off x="4481516" y="4349760"/>
            <a:ext cx="5114947" cy="508000"/>
          </a:xfrm>
          <a:prstGeom prst="roundRect">
            <a:avLst>
              <a:gd name="adj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r>
              <a:rPr lang="fr-FR" sz="2000" b="1" dirty="0">
                <a:solidFill>
                  <a:prstClr val="black"/>
                </a:solidFill>
                <a:latin typeface="Georgia" pitchFamily="18" charset="0"/>
              </a:rPr>
              <a:t>Nouvelles Possibilité en C++</a:t>
            </a:r>
            <a:endParaRPr lang="en-US" sz="2000" b="1" dirty="0">
              <a:solidFill>
                <a:prstClr val="black"/>
              </a:solidFill>
              <a:latin typeface="Georgia" pitchFamily="18" charset="0"/>
            </a:endParaRPr>
          </a:p>
        </p:txBody>
      </p:sp>
      <p:sp>
        <p:nvSpPr>
          <p:cNvPr id="14" name="Oval 49"/>
          <p:cNvSpPr>
            <a:spLocks noChangeArrowheads="1"/>
          </p:cNvSpPr>
          <p:nvPr/>
        </p:nvSpPr>
        <p:spPr bwMode="gray">
          <a:xfrm>
            <a:off x="4076704" y="4405323"/>
            <a:ext cx="3810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fr-FR" dirty="0">
              <a:solidFill>
                <a:prstClr val="white"/>
              </a:solidFill>
              <a:latin typeface="Perpetua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9919" y="1214422"/>
            <a:ext cx="6429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773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24034" y="285728"/>
            <a:ext cx="7467600" cy="70328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Présentation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610375" y="1711354"/>
            <a:ext cx="7467600" cy="3999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Un langage de programmation évolué et structuré, il est considéré comme un successeur de C. </a:t>
            </a:r>
          </a:p>
          <a:p>
            <a:pPr marL="0" indent="0"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Tout en gardant les points forts de ce langage, il corrige certains points faibles et permet l’abstraction de données.</a:t>
            </a:r>
          </a:p>
          <a:p>
            <a:pPr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C’est un langage à typage fort, Compilé (impératif) et orienté objet (POO) (il repend aux trois principes fondamentaux : encapsulation, polymorphisme et  héritage).</a:t>
            </a:r>
          </a:p>
          <a:p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9882246" y="6215082"/>
            <a:ext cx="714348" cy="428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  <a:latin typeface="Perpetu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7615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24034" y="0"/>
            <a:ext cx="7467600" cy="1143000"/>
          </a:xfrm>
        </p:spPr>
        <p:txBody>
          <a:bodyPr/>
          <a:lstStyle/>
          <a:p>
            <a:pPr algn="ctr"/>
            <a:r>
              <a:rPr lang="fr-FR" dirty="0"/>
              <a:t> </a:t>
            </a:r>
            <a:r>
              <a:rPr lang="fr-FR" sz="3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Avantage de C++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972452" cy="48737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Les principaux avantages du C++ sont les suivants :</a:t>
            </a: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Grand nombre de fonctionnalités .</a:t>
            </a:r>
          </a:p>
          <a:p>
            <a:pPr>
              <a:buFont typeface="Wingdings" pitchFamily="2" charset="2"/>
              <a:buChar char="Ø"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Performances du C .</a:t>
            </a:r>
          </a:p>
          <a:p>
            <a:pPr>
              <a:buFont typeface="Wingdings" pitchFamily="2" charset="2"/>
              <a:buChar char="Ø"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Portabilité des fichiers sources .</a:t>
            </a:r>
          </a:p>
          <a:p>
            <a:pPr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Facilité de conversion des programmes C en C++, et en particulier, possibilité d'utiliser toutes les fonctionnalités du langage C .</a:t>
            </a:r>
          </a:p>
          <a:p>
            <a:pPr>
              <a:buFont typeface="Wingdings" pitchFamily="2" charset="2"/>
              <a:buChar char="Ø"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Applications efficaces grâce à la compilation.</a:t>
            </a:r>
          </a:p>
          <a:p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9882246" y="6215082"/>
            <a:ext cx="714348" cy="428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  <a:latin typeface="Perpetu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6722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95472" y="285728"/>
            <a:ext cx="7467600" cy="857248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Comparaison avec C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fr-CA" dirty="0">
                <a:latin typeface="Times New Roman" pitchFamily="18" charset="0"/>
                <a:cs typeface="Times New Roman" pitchFamily="18" charset="0"/>
              </a:rPr>
              <a:t>C est un sous-ensemble de C++</a:t>
            </a:r>
          </a:p>
          <a:p>
            <a:pPr>
              <a:buNone/>
            </a:pPr>
            <a:endParaRPr lang="fr-CA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fr-CA" dirty="0">
                <a:latin typeface="Times New Roman" pitchFamily="18" charset="0"/>
                <a:cs typeface="Times New Roman" pitchFamily="18" charset="0"/>
              </a:rPr>
              <a:t>Comporte des caractéristiques de l’OO</a:t>
            </a:r>
          </a:p>
          <a:p>
            <a:pPr>
              <a:buNone/>
            </a:pPr>
            <a:endParaRPr lang="fr-CA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fr-CA" dirty="0">
                <a:latin typeface="Times New Roman" pitchFamily="18" charset="0"/>
                <a:cs typeface="Times New Roman" pitchFamily="18" charset="0"/>
              </a:rPr>
              <a:t>Allocation dynamique différente</a:t>
            </a:r>
          </a:p>
          <a:p>
            <a:pPr>
              <a:buNone/>
            </a:pPr>
            <a:endParaRPr lang="fr-CA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fr-CA" dirty="0">
                <a:latin typeface="Times New Roman" pitchFamily="18" charset="0"/>
                <a:cs typeface="Times New Roman" pitchFamily="18" charset="0"/>
              </a:rPr>
              <a:t>Librairie de fonction paramétrées</a:t>
            </a:r>
          </a:p>
          <a:p>
            <a:pPr>
              <a:buNone/>
            </a:pPr>
            <a:endParaRPr lang="fr-CA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fr-CA" dirty="0">
                <a:latin typeface="Times New Roman" pitchFamily="18" charset="0"/>
                <a:cs typeface="Times New Roman" pitchFamily="18" charset="0"/>
              </a:rPr>
              <a:t>Surcharge des opérateurs</a:t>
            </a:r>
          </a:p>
          <a:p>
            <a:pPr>
              <a:buNone/>
            </a:pPr>
            <a:endParaRPr lang="fr-CA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fr-CA" dirty="0">
                <a:latin typeface="Times New Roman" pitchFamily="18" charset="0"/>
                <a:cs typeface="Times New Roman" pitchFamily="18" charset="0"/>
              </a:rPr>
              <a:t>Traitement des exceptions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9882246" y="6215082"/>
            <a:ext cx="714348" cy="428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  <a:latin typeface="Perpetu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4506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module C++ est généralement implanté par deux fichiers : un fichier d’interface qui regroupe les services offerts par le module (définition de types, constantes, déclaration de fonctions) et un fichier d’implantation qui permet de définir les fonctions déclarées dans l’interface.</a:t>
            </a:r>
          </a:p>
          <a:p>
            <a:r>
              <a:rPr lang="fr-FR" dirty="0"/>
              <a:t> Les extensions conventionnellement utilisées en C++ sont :</a:t>
            </a:r>
          </a:p>
          <a:p>
            <a:pPr>
              <a:buNone/>
            </a:pPr>
            <a:endParaRPr lang="fr-FR" dirty="0"/>
          </a:p>
          <a:p>
            <a:pPr>
              <a:buFont typeface="Wingdings" pitchFamily="2" charset="2"/>
              <a:buChar char="v"/>
            </a:pPr>
            <a:r>
              <a:rPr lang="fr-FR" dirty="0"/>
              <a:t> </a:t>
            </a:r>
            <a:r>
              <a:rPr lang="fr-FR" b="1" dirty="0"/>
              <a:t>.h pour les fichiers d’interface C++ (les </a:t>
            </a:r>
            <a:r>
              <a:rPr lang="fr-FR" b="1" i="1" dirty="0"/>
              <a:t>headers). </a:t>
            </a:r>
          </a:p>
          <a:p>
            <a:pPr>
              <a:buFont typeface="Wingdings" pitchFamily="2" charset="2"/>
              <a:buChar char="v"/>
            </a:pPr>
            <a:r>
              <a:rPr lang="fr-FR" b="1" dirty="0"/>
              <a:t>.</a:t>
            </a:r>
            <a:r>
              <a:rPr lang="fr-FR" b="1" dirty="0" err="1"/>
              <a:t>cpp</a:t>
            </a:r>
            <a:r>
              <a:rPr lang="fr-FR" b="1" dirty="0"/>
              <a:t>  pour les fichiers d’implantation C++.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381224" y="285728"/>
            <a:ext cx="7772400" cy="70328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3600" b="1" dirty="0">
                <a:solidFill>
                  <a:srgbClr val="D34817"/>
                </a:solidFill>
                <a:latin typeface="Times New Roman" pitchFamily="18" charset="0"/>
                <a:cs typeface="Times New Roman" pitchFamily="18" charset="0"/>
              </a:rPr>
              <a:t>Implantation des modules en C++ </a:t>
            </a:r>
            <a:endParaRPr lang="fr-FR" sz="3700" b="1" dirty="0">
              <a:solidFill>
                <a:srgbClr val="D3481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9882246" y="6215082"/>
            <a:ext cx="714348" cy="428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  <a:latin typeface="Perpetu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0044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24034" y="357166"/>
            <a:ext cx="7467600" cy="631844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Nouvelles possibilités du C++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09787" y="3000373"/>
            <a:ext cx="7072361" cy="213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2166910" y="1428737"/>
            <a:ext cx="6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prstClr val="black"/>
                </a:solidFill>
                <a:latin typeface="Perpetua"/>
              </a:rPr>
              <a:t>Les commentaires:</a:t>
            </a:r>
          </a:p>
        </p:txBody>
      </p:sp>
      <p:sp>
        <p:nvSpPr>
          <p:cNvPr id="5" name="Ellipse 4"/>
          <p:cNvSpPr/>
          <p:nvPr/>
        </p:nvSpPr>
        <p:spPr>
          <a:xfrm>
            <a:off x="9882246" y="6215082"/>
            <a:ext cx="714348" cy="428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  <a:latin typeface="Perpetua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3728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24034" y="357166"/>
            <a:ext cx="7467600" cy="631844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Nouvelles possibilités du C++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166910" y="1428737"/>
            <a:ext cx="6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prstClr val="black"/>
                </a:solidFill>
                <a:latin typeface="Perpetua"/>
              </a:rPr>
              <a:t>Les types de base: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1981200" y="2214554"/>
            <a:ext cx="7467600" cy="425939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fr-FR" dirty="0"/>
              <a:t>Les types de bases disponibles en C, tels que char, </a:t>
            </a:r>
            <a:r>
              <a:rPr lang="fr-FR" dirty="0" err="1"/>
              <a:t>int</a:t>
            </a:r>
            <a:r>
              <a:rPr lang="fr-FR" dirty="0"/>
              <a:t>, </a:t>
            </a:r>
            <a:r>
              <a:rPr lang="fr-FR" dirty="0" err="1"/>
              <a:t>float</a:t>
            </a:r>
            <a:r>
              <a:rPr lang="fr-FR" dirty="0"/>
              <a:t>, double, </a:t>
            </a:r>
            <a:r>
              <a:rPr lang="fr-FR" dirty="0" err="1"/>
              <a:t>void</a:t>
            </a:r>
            <a:r>
              <a:rPr lang="fr-FR" dirty="0"/>
              <a:t> sont également disponibles en C++. </a:t>
            </a:r>
          </a:p>
          <a:p>
            <a:pPr>
              <a:buFont typeface="Wingdings" pitchFamily="2" charset="2"/>
              <a:buChar char="v"/>
            </a:pPr>
            <a:endParaRPr lang="fr-FR" dirty="0"/>
          </a:p>
          <a:p>
            <a:pPr>
              <a:buFont typeface="Wingdings" pitchFamily="2" charset="2"/>
              <a:buChar char="v"/>
            </a:pPr>
            <a:r>
              <a:rPr lang="fr-FR" dirty="0"/>
              <a:t>Un type supplémentaire a été introduit pour manipuler de manière plus rigoureuse et plus explicite les booléens, c’est le type </a:t>
            </a:r>
            <a:r>
              <a:rPr lang="fr-FR" b="1" dirty="0" err="1"/>
              <a:t>bool</a:t>
            </a:r>
            <a:r>
              <a:rPr lang="fr-FR" b="1" dirty="0"/>
              <a:t>.</a:t>
            </a:r>
          </a:p>
          <a:p>
            <a:pPr>
              <a:buFont typeface="Wingdings" pitchFamily="2" charset="2"/>
              <a:buChar char="v"/>
            </a:pPr>
            <a:endParaRPr lang="fr-FR" b="1" dirty="0"/>
          </a:p>
          <a:p>
            <a:pPr>
              <a:buFont typeface="Wingdings" pitchFamily="2" charset="2"/>
              <a:buChar char="v"/>
            </a:pPr>
            <a:r>
              <a:rPr lang="fr-FR" b="1" dirty="0"/>
              <a:t> Les variables de type </a:t>
            </a:r>
            <a:r>
              <a:rPr lang="fr-FR" b="1" dirty="0" err="1"/>
              <a:t>bool</a:t>
            </a:r>
            <a:r>
              <a:rPr lang="fr-FR" b="1" dirty="0"/>
              <a:t> </a:t>
            </a:r>
            <a:r>
              <a:rPr lang="fr-FR" dirty="0"/>
              <a:t>peuvent avoir deux valeurs différentes : </a:t>
            </a:r>
            <a:r>
              <a:rPr lang="fr-FR" b="1" dirty="0" err="1"/>
              <a:t>true</a:t>
            </a:r>
            <a:r>
              <a:rPr lang="fr-FR" b="1" dirty="0"/>
              <a:t> ou false.</a:t>
            </a:r>
            <a:endParaRPr lang="fr-FR" dirty="0"/>
          </a:p>
          <a:p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9882246" y="6215082"/>
            <a:ext cx="714348" cy="428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  <a:latin typeface="Perpetua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33487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984</Words>
  <Application>Microsoft Office PowerPoint</Application>
  <PresentationFormat>Grand écran</PresentationFormat>
  <Paragraphs>143</Paragraphs>
  <Slides>20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30" baseType="lpstr">
      <vt:lpstr>Algerian</vt:lpstr>
      <vt:lpstr>Calibri</vt:lpstr>
      <vt:lpstr>Franklin Gothic Book</vt:lpstr>
      <vt:lpstr>Georgia</vt:lpstr>
      <vt:lpstr>Lucida Calligraphy</vt:lpstr>
      <vt:lpstr>Perpetua</vt:lpstr>
      <vt:lpstr>Times New Roman</vt:lpstr>
      <vt:lpstr>Wingdings</vt:lpstr>
      <vt:lpstr>Wingdings 2</vt:lpstr>
      <vt:lpstr>Capitaux</vt:lpstr>
      <vt:lpstr>Programmation Orientée Objet C++</vt:lpstr>
      <vt:lpstr>Chapitre 1 :Introduction</vt:lpstr>
      <vt:lpstr>Présentation PowerPoint</vt:lpstr>
      <vt:lpstr>Présentation</vt:lpstr>
      <vt:lpstr> Avantage de C++</vt:lpstr>
      <vt:lpstr>Comparaison avec C </vt:lpstr>
      <vt:lpstr>Présentation PowerPoint</vt:lpstr>
      <vt:lpstr>Nouvelles possibilités du C++</vt:lpstr>
      <vt:lpstr>Nouvelles possibilités du C++</vt:lpstr>
      <vt:lpstr>Nouvelles possibilités du C++</vt:lpstr>
      <vt:lpstr>Nouvelles possibilités du C++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Fin Chapitre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Bougatf Nidhal</dc:creator>
  <cp:lastModifiedBy>Nidhal Bougatf</cp:lastModifiedBy>
  <cp:revision>11</cp:revision>
  <dcterms:created xsi:type="dcterms:W3CDTF">2018-07-17T17:44:48Z</dcterms:created>
  <dcterms:modified xsi:type="dcterms:W3CDTF">2018-10-27T15:53:24Z</dcterms:modified>
</cp:coreProperties>
</file>