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6">
          <p15:clr>
            <a:srgbClr val="A4A3A4"/>
          </p15:clr>
        </p15:guide>
        <p15:guide id="2" pos="3840">
          <p15:clr>
            <a:srgbClr val="A4A3A4"/>
          </p15:clr>
        </p15:guide>
        <p15:guide id="3" orient="horz" pos="4032">
          <p15:clr>
            <a:srgbClr val="A4A3A4"/>
          </p15:clr>
        </p15:guide>
        <p15:guide id="4" orient="horz" pos="2472">
          <p15:clr>
            <a:srgbClr val="A4A3A4"/>
          </p15:clr>
        </p15:guide>
        <p15:guide id="5" pos="7464">
          <p15:clr>
            <a:srgbClr val="A4A3A4"/>
          </p15:clr>
        </p15:guide>
        <p15:guide id="6"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4BF4B8-26E1-475D-A3AD-259B8727AFD7}">
  <a:tblStyle styleId="{1D4BF4B8-26E1-475D-A3AD-259B8727AF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46" autoAdjust="0"/>
  </p:normalViewPr>
  <p:slideViewPr>
    <p:cSldViewPr snapToGrid="0">
      <p:cViewPr varScale="1">
        <p:scale>
          <a:sx n="69" d="100"/>
          <a:sy n="69" d="100"/>
        </p:scale>
        <p:origin x="1357" y="60"/>
      </p:cViewPr>
      <p:guideLst>
        <p:guide orient="horz" pos="936"/>
        <p:guide pos="3840"/>
        <p:guide orient="horz" pos="4032"/>
        <p:guide orient="horz" pos="2472"/>
        <p:guide pos="7464"/>
        <p:guide pos="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4500598283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4500598283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4500598283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4500598283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4500598283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g4500598283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4500598283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4500598283_2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g4500598283_2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03" name="Google Shape;50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Pour la comprehenssion du metier ca  se divise en deux chemin qui convergent (l’objectifs metier et les objectif data science) .</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Malgre son experience dans le domaine aierien puisqu’elle été forme en 1948 Tunisair n’arriva pas d’etre parmis les companies les plus populaires dans les monde.Tunisair oppere sur 4 continent du globe mais avec un intervalle limité. Les limitations de son budget est un points crucials constaté depuis , </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L’evolution lente de la companie.elle admet une flotte de 28 avions avec une moyenne d’age plus que 16 ans .</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C’est pour cela la companie vise a moderniser la flotte pour qu’elle puisse repondre mieux  au exigence internationnales.</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pour executer notre etude nous devons repondres au question suivants :</a:t>
            </a:r>
            <a:endParaRPr/>
          </a:p>
          <a:p>
            <a:pPr marL="171450" marR="0" lvl="0" indent="-171450" algn="l" rtl="0">
              <a:spcBef>
                <a:spcPts val="0"/>
              </a:spcBef>
              <a:spcAft>
                <a:spcPts val="0"/>
              </a:spcAft>
              <a:buClr>
                <a:schemeClr val="dk1"/>
              </a:buClr>
              <a:buSzPts val="1200"/>
              <a:buFont typeface="Calibri"/>
              <a:buChar char="-"/>
            </a:pPr>
            <a:r>
              <a:rPr lang="fr-FR" sz="1200" b="0" i="0" u="none" strike="noStrike" cap="none">
                <a:solidFill>
                  <a:schemeClr val="dk1"/>
                </a:solidFill>
                <a:latin typeface="Calibri"/>
                <a:ea typeface="Calibri"/>
                <a:cs typeface="Calibri"/>
                <a:sym typeface="Calibri"/>
              </a:rPr>
              <a:t>Est-ce que la flotte actuelle de Tunisair répond aux exigences internationales ?  </a:t>
            </a:r>
            <a:endParaRPr/>
          </a:p>
          <a:p>
            <a:pPr marL="0" marR="0" lvl="0" indent="0" algn="l" rtl="0">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 Peut-on affirmer que les modèles disponibles dans la compagnie tunisienne joignent les normes </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standards favorisant la concurrence sur l’échelle régionale et/ou internationale ? </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 - Comment peut-on catégoriser une telle panoplie de modèles d’avions ?  </a:t>
            </a:r>
            <a:endParaRPr/>
          </a:p>
          <a:p>
            <a:pPr marL="171450" marR="0" lvl="0" indent="-171450" algn="l" rtl="0">
              <a:spcBef>
                <a:spcPts val="0"/>
              </a:spcBef>
              <a:spcAft>
                <a:spcPts val="0"/>
              </a:spcAft>
              <a:buClr>
                <a:schemeClr val="dk1"/>
              </a:buClr>
              <a:buSzPts val="1200"/>
              <a:buFont typeface="Calibri"/>
              <a:buChar char="-"/>
            </a:pPr>
            <a:r>
              <a:rPr lang="fr-FR" sz="1200" b="0" i="0" u="none" strike="noStrike" cap="none">
                <a:solidFill>
                  <a:schemeClr val="dk1"/>
                </a:solidFill>
                <a:latin typeface="Calibri"/>
                <a:ea typeface="Calibri"/>
                <a:cs typeface="Calibri"/>
                <a:sym typeface="Calibri"/>
              </a:rPr>
              <a:t>Quel est le profil typique des avions dans le monde ?</a:t>
            </a:r>
            <a:endParaRPr/>
          </a:p>
          <a:p>
            <a:pPr marL="0" marR="0" lvl="0" indent="0" algn="l" rtl="0">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D’où nos objectif data science seront la segmentation des avions de tunisair et du monde pour distinguer les caracteristiques </a:t>
            </a:r>
            <a:endParaRPr/>
          </a:p>
          <a:p>
            <a:pPr marL="0" marR="0" lvl="0" indent="0" algn="l" rtl="0">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Et enfin trouver une solution ou une équation pour aider les administrateurs de la companie a evoluer la copmpanie.</a:t>
            </a:r>
            <a:endParaRPr/>
          </a:p>
          <a:p>
            <a:pPr marL="457200" marR="0" lvl="1" indent="0" algn="l" rtl="0">
              <a:spcBef>
                <a:spcPts val="0"/>
              </a:spcBef>
              <a:spcAft>
                <a:spcPts val="0"/>
              </a:spcAft>
              <a:buClr>
                <a:schemeClr val="dk1"/>
              </a:buClr>
              <a:buSzPts val="1200"/>
              <a:buFont typeface="Calibri"/>
              <a:buNone/>
            </a:pPr>
            <a:r>
              <a:rPr lang="fr-FR" sz="1200" b="0" i="0" u="none" strike="noStrike" cap="none">
                <a:solidFill>
                  <a:schemeClr val="dk1"/>
                </a:solidFill>
                <a:latin typeface="Calibri"/>
                <a:ea typeface="Calibri"/>
                <a:cs typeface="Calibri"/>
                <a:sym typeface="Calibri"/>
              </a:rPr>
              <a:t>Dont leurs buts pricipaux seront d’ </a:t>
            </a:r>
            <a:r>
              <a:rPr lang="fr-FR" sz="1800" b="0" i="0" u="none" strike="noStrike" cap="none">
                <a:solidFill>
                  <a:schemeClr val="dk1"/>
                </a:solidFill>
                <a:latin typeface="Calibri"/>
                <a:ea typeface="Calibri"/>
                <a:cs typeface="Calibri"/>
                <a:sym typeface="Calibri"/>
              </a:rPr>
              <a:t>assurer les conditions les plus favorables aux visiteurs de notre pays,suivre les progrès scientifiques et technologiques et s’adapter avec l’augmentation exponentielle du trafic aérien</a:t>
            </a:r>
            <a:endParaRPr/>
          </a:p>
          <a:p>
            <a:pPr marL="0" marR="0" lvl="0" indent="0" algn="l" rtl="0">
              <a:spcBef>
                <a:spcPts val="0"/>
              </a:spcBef>
              <a:spcAft>
                <a:spcPts val="0"/>
              </a:spcAft>
              <a:buNone/>
            </a:pPr>
            <a:r>
              <a:rPr lang="fr-FR" sz="1200" b="0" i="0" u="none" strike="noStrike" cap="none">
                <a:solidFill>
                  <a:schemeClr val="dk1"/>
                </a:solidFill>
                <a:latin typeface="Calibri"/>
                <a:ea typeface="Calibri"/>
                <a:cs typeface="Calibri"/>
                <a:sym typeface="Calibri"/>
              </a:rPr>
              <a:t> </a:t>
            </a:r>
            <a:endParaRPr/>
          </a:p>
        </p:txBody>
      </p:sp>
      <p:sp>
        <p:nvSpPr>
          <p:cNvPr id="271" name="Google Shape;27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fr-FR"/>
              <a:t>le long de notre travail , ona a utilisé ses données concernant des flottes régionales tq Egyptair et royal air maroc,</a:t>
            </a:r>
            <a:endParaRPr/>
          </a:p>
          <a:p>
            <a:pPr marL="0" marR="0" lvl="0" indent="0" algn="l" rtl="0">
              <a:spcBef>
                <a:spcPts val="0"/>
              </a:spcBef>
              <a:spcAft>
                <a:spcPts val="0"/>
              </a:spcAft>
              <a:buClr>
                <a:schemeClr val="dk1"/>
              </a:buClr>
              <a:buSzPts val="1100"/>
              <a:buFont typeface="Arial"/>
              <a:buNone/>
            </a:pPr>
            <a:r>
              <a:rPr lang="fr-FR"/>
              <a:t>etdes flottes intenationales, citons Air Fance et la Flotte américaine Delta.</a:t>
            </a:r>
            <a:endParaRPr/>
          </a:p>
          <a:p>
            <a:pPr marL="0" marR="0" lvl="0" indent="0" algn="l" rtl="0">
              <a:spcBef>
                <a:spcPts val="0"/>
              </a:spcBef>
              <a:spcAft>
                <a:spcPts val="0"/>
              </a:spcAft>
              <a:buNone/>
            </a:pPr>
            <a:endParaRPr/>
          </a:p>
        </p:txBody>
      </p:sp>
      <p:sp>
        <p:nvSpPr>
          <p:cNvPr id="293" name="Google Shape;29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fr-FR"/>
              <a:t>Nos données sont basées essentiellement sur le plan de la cabine des différents modéles d'avion, la consommation, le coût,</a:t>
            </a:r>
            <a:endParaRPr/>
          </a:p>
          <a:p>
            <a:pPr marL="0" marR="0" lvl="0" indent="0" algn="l" rtl="0">
              <a:spcBef>
                <a:spcPts val="0"/>
              </a:spcBef>
              <a:spcAft>
                <a:spcPts val="0"/>
              </a:spcAft>
              <a:buClr>
                <a:schemeClr val="dk1"/>
              </a:buClr>
              <a:buSzPts val="1100"/>
              <a:buFont typeface="Arial"/>
              <a:buNone/>
            </a:pPr>
            <a:r>
              <a:rPr lang="fr-FR"/>
              <a:t>les options technologiques (tq le wifi, le laptop, la disponibilité du courant électrique)</a:t>
            </a:r>
            <a:endParaRPr/>
          </a:p>
          <a:p>
            <a:pPr marL="0" marR="0" lvl="0" indent="0" algn="l" rtl="0">
              <a:spcBef>
                <a:spcPts val="0"/>
              </a:spcBef>
              <a:spcAft>
                <a:spcPts val="0"/>
              </a:spcAft>
              <a:buClr>
                <a:schemeClr val="dk1"/>
              </a:buClr>
              <a:buSzPts val="1100"/>
              <a:buFont typeface="Arial"/>
              <a:buNone/>
            </a:pPr>
            <a:r>
              <a:rPr lang="fr-FR"/>
              <a:t>Ainsi, on a utilisé le moyen d'âge pour chaque modéle</a:t>
            </a:r>
            <a:endParaRPr/>
          </a:p>
          <a:p>
            <a:pPr marL="0" marR="0" lvl="0" indent="0" algn="l" rtl="0">
              <a:spcBef>
                <a:spcPts val="0"/>
              </a:spcBef>
              <a:spcAft>
                <a:spcPts val="0"/>
              </a:spcAft>
              <a:buNone/>
            </a:pPr>
            <a:endParaRPr/>
          </a:p>
        </p:txBody>
      </p:sp>
      <p:sp>
        <p:nvSpPr>
          <p:cNvPr id="311" name="Google Shape;3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dirty="0" err="1">
                <a:solidFill>
                  <a:schemeClr val="dk1"/>
                </a:solidFill>
                <a:latin typeface="Calibri"/>
                <a:ea typeface="Calibri"/>
                <a:cs typeface="Calibri"/>
                <a:sym typeface="Calibri"/>
              </a:rPr>
              <a:t>apres</a:t>
            </a:r>
            <a:r>
              <a:rPr lang="fr-FR" sz="1200" b="0" i="0" u="none" strike="noStrike" cap="none" dirty="0">
                <a:solidFill>
                  <a:schemeClr val="dk1"/>
                </a:solidFill>
                <a:latin typeface="Calibri"/>
                <a:ea typeface="Calibri"/>
                <a:cs typeface="Calibri"/>
                <a:sym typeface="Calibri"/>
              </a:rPr>
              <a:t> la partie de compréhension de métier et données, on arrive maintenant a la partie de préparation de données,</a:t>
            </a:r>
          </a:p>
          <a:p>
            <a:pPr marL="0" marR="0" lvl="0" indent="0" algn="l" rtl="0">
              <a:spcBef>
                <a:spcPts val="0"/>
              </a:spcBef>
              <a:spcAft>
                <a:spcPts val="0"/>
              </a:spcAft>
              <a:buNone/>
            </a:pPr>
            <a:r>
              <a:rPr lang="fr-FR" sz="1200" b="0" i="0" u="none" strike="noStrike" cap="none" dirty="0">
                <a:solidFill>
                  <a:schemeClr val="dk1"/>
                </a:solidFill>
                <a:latin typeface="Calibri"/>
                <a:ea typeface="Calibri"/>
                <a:cs typeface="Calibri"/>
                <a:sym typeface="Calibri"/>
              </a:rPr>
              <a:t>le récolte des données nous a fournies avec 4 data sets de  grande taille. </a:t>
            </a:r>
          </a:p>
          <a:p>
            <a:pPr marL="0" marR="0" lvl="0" indent="0" algn="l" rtl="0">
              <a:spcBef>
                <a:spcPts val="0"/>
              </a:spcBef>
              <a:spcAft>
                <a:spcPts val="0"/>
              </a:spcAft>
              <a:buNone/>
            </a:pPr>
            <a:r>
              <a:rPr lang="fr-FR" sz="1200" b="0" i="0" u="none" strike="noStrike" cap="none" dirty="0">
                <a:solidFill>
                  <a:schemeClr val="dk1"/>
                </a:solidFill>
                <a:latin typeface="Calibri"/>
                <a:ea typeface="Calibri"/>
                <a:cs typeface="Calibri"/>
                <a:sym typeface="Calibri"/>
              </a:rPr>
              <a:t>avant de commencer de faire nos études, il faut d'abord inspecter les données pour vérifier s'il sont conforme avec les normes imposés par les méthodes qu'on va utilisé. dans ce cas, on note premièrement le présence des cases manquantes ou ayant dans valeurs illogique (prix ou </a:t>
            </a:r>
            <a:r>
              <a:rPr lang="fr-FR" sz="1200" b="0" i="0" u="none" strike="noStrike" cap="none" dirty="0" err="1">
                <a:solidFill>
                  <a:schemeClr val="dk1"/>
                </a:solidFill>
                <a:latin typeface="Calibri"/>
                <a:ea typeface="Calibri"/>
                <a:cs typeface="Calibri"/>
                <a:sym typeface="Calibri"/>
              </a:rPr>
              <a:t>age</a:t>
            </a:r>
            <a:r>
              <a:rPr lang="fr-FR" sz="1200" b="0" i="0" u="none" strike="noStrike" cap="none" dirty="0">
                <a:solidFill>
                  <a:schemeClr val="dk1"/>
                </a:solidFill>
                <a:latin typeface="Calibri"/>
                <a:ea typeface="Calibri"/>
                <a:cs typeface="Calibri"/>
                <a:sym typeface="Calibri"/>
              </a:rPr>
              <a:t> </a:t>
            </a:r>
            <a:r>
              <a:rPr lang="fr-FR" sz="1200" b="0" i="0" u="none" strike="noStrike" cap="none" dirty="0" err="1">
                <a:solidFill>
                  <a:schemeClr val="dk1"/>
                </a:solidFill>
                <a:latin typeface="Calibri"/>
                <a:ea typeface="Calibri"/>
                <a:cs typeface="Calibri"/>
                <a:sym typeface="Calibri"/>
              </a:rPr>
              <a:t>negatif</a:t>
            </a:r>
            <a:r>
              <a:rPr lang="fr-FR" sz="1200" b="0" i="0" u="none" strike="noStrike" cap="none" dirty="0">
                <a:solidFill>
                  <a:schemeClr val="dk1"/>
                </a:solidFill>
                <a:latin typeface="Calibri"/>
                <a:ea typeface="Calibri"/>
                <a:cs typeface="Calibri"/>
                <a:sym typeface="Calibri"/>
              </a:rPr>
              <a:t>), pour préserver l'</a:t>
            </a:r>
            <a:r>
              <a:rPr lang="fr-FR" sz="1200" b="0" i="0" u="none" strike="noStrike" cap="none" dirty="0" err="1">
                <a:solidFill>
                  <a:schemeClr val="dk1"/>
                </a:solidFill>
                <a:latin typeface="Calibri"/>
                <a:ea typeface="Calibri"/>
                <a:cs typeface="Calibri"/>
                <a:sym typeface="Calibri"/>
              </a:rPr>
              <a:t>integrité</a:t>
            </a:r>
            <a:r>
              <a:rPr lang="fr-FR" sz="1200" b="0" i="0" u="none" strike="noStrike" cap="none" dirty="0">
                <a:solidFill>
                  <a:schemeClr val="dk1"/>
                </a:solidFill>
                <a:latin typeface="Calibri"/>
                <a:ea typeface="Calibri"/>
                <a:cs typeface="Calibri"/>
                <a:sym typeface="Calibri"/>
              </a:rPr>
              <a:t> des données, on a fait une recherche et </a:t>
            </a:r>
            <a:r>
              <a:rPr lang="fr-FR" sz="1200" b="0" i="0" u="none" strike="noStrike" cap="none" dirty="0" err="1">
                <a:solidFill>
                  <a:schemeClr val="dk1"/>
                </a:solidFill>
                <a:latin typeface="Calibri"/>
                <a:ea typeface="Calibri"/>
                <a:cs typeface="Calibri"/>
                <a:sym typeface="Calibri"/>
              </a:rPr>
              <a:t>scrapping</a:t>
            </a:r>
            <a:r>
              <a:rPr lang="fr-FR" sz="1200" b="0" i="0" u="none" strike="noStrike" cap="none" dirty="0">
                <a:solidFill>
                  <a:schemeClr val="dk1"/>
                </a:solidFill>
                <a:latin typeface="Calibri"/>
                <a:ea typeface="Calibri"/>
                <a:cs typeface="Calibri"/>
                <a:sym typeface="Calibri"/>
              </a:rPr>
              <a:t> extensive pour remplir les cases manquantes et on a éliminer les lignes qu' on n'a pas pu remplir.</a:t>
            </a:r>
          </a:p>
          <a:p>
            <a:pPr marL="0" marR="0" lvl="0" indent="0" algn="l" rtl="0">
              <a:spcBef>
                <a:spcPts val="0"/>
              </a:spcBef>
              <a:spcAft>
                <a:spcPts val="0"/>
              </a:spcAft>
              <a:buNone/>
            </a:pPr>
            <a:r>
              <a:rPr lang="fr-FR" sz="1200" b="0" i="0" u="none" strike="noStrike" cap="none" dirty="0">
                <a:solidFill>
                  <a:schemeClr val="dk1"/>
                </a:solidFill>
                <a:latin typeface="Calibri"/>
                <a:ea typeface="Calibri"/>
                <a:cs typeface="Calibri"/>
                <a:sym typeface="Calibri"/>
              </a:rPr>
              <a:t>on procède maintenant a créer des </a:t>
            </a:r>
            <a:r>
              <a:rPr lang="fr-FR" sz="1200" b="0" i="0" u="none" strike="noStrike" cap="none" dirty="0" err="1">
                <a:solidFill>
                  <a:schemeClr val="dk1"/>
                </a:solidFill>
                <a:latin typeface="Calibri"/>
                <a:ea typeface="Calibri"/>
                <a:cs typeface="Calibri"/>
                <a:sym typeface="Calibri"/>
              </a:rPr>
              <a:t>subsets</a:t>
            </a:r>
            <a:r>
              <a:rPr lang="fr-FR" sz="1200" b="0" i="0" u="none" strike="noStrike" cap="none" dirty="0">
                <a:solidFill>
                  <a:schemeClr val="dk1"/>
                </a:solidFill>
                <a:latin typeface="Calibri"/>
                <a:ea typeface="Calibri"/>
                <a:cs typeface="Calibri"/>
                <a:sym typeface="Calibri"/>
              </a:rPr>
              <a:t> séparés contenant seulement les variables nécessaires pour </a:t>
            </a:r>
            <a:r>
              <a:rPr lang="fr-FR" sz="1200" b="0" i="0" u="none" strike="noStrike" cap="none" dirty="0" err="1">
                <a:solidFill>
                  <a:schemeClr val="dk1"/>
                </a:solidFill>
                <a:latin typeface="Calibri"/>
                <a:ea typeface="Calibri"/>
                <a:cs typeface="Calibri"/>
                <a:sym typeface="Calibri"/>
              </a:rPr>
              <a:t>chaques</a:t>
            </a:r>
            <a:r>
              <a:rPr lang="fr-FR" sz="1200" b="0" i="0" u="none" strike="noStrike" cap="none" dirty="0">
                <a:solidFill>
                  <a:schemeClr val="dk1"/>
                </a:solidFill>
                <a:latin typeface="Calibri"/>
                <a:ea typeface="Calibri"/>
                <a:cs typeface="Calibri"/>
                <a:sym typeface="Calibri"/>
              </a:rPr>
              <a:t> traitements ( par ex rendre les </a:t>
            </a:r>
            <a:r>
              <a:rPr lang="fr-FR" sz="1200" b="0" i="0" u="none" strike="noStrike" cap="none" dirty="0" err="1">
                <a:solidFill>
                  <a:schemeClr val="dk1"/>
                </a:solidFill>
                <a:latin typeface="Calibri"/>
                <a:ea typeface="Calibri"/>
                <a:cs typeface="Calibri"/>
                <a:sym typeface="Calibri"/>
              </a:rPr>
              <a:t>donnnées</a:t>
            </a:r>
            <a:r>
              <a:rPr lang="fr-FR" sz="1200" b="0" i="0" u="none" strike="noStrike" cap="none" dirty="0">
                <a:solidFill>
                  <a:schemeClr val="dk1"/>
                </a:solidFill>
                <a:latin typeface="Calibri"/>
                <a:ea typeface="Calibri"/>
                <a:cs typeface="Calibri"/>
                <a:sym typeface="Calibri"/>
              </a:rPr>
              <a:t> anonymes en éliminant les noms des </a:t>
            </a:r>
            <a:r>
              <a:rPr lang="fr-FR" sz="1200" b="0" i="0" u="none" strike="noStrike" cap="none" dirty="0" err="1">
                <a:solidFill>
                  <a:schemeClr val="dk1"/>
                </a:solidFill>
                <a:latin typeface="Calibri"/>
                <a:ea typeface="Calibri"/>
                <a:cs typeface="Calibri"/>
                <a:sym typeface="Calibri"/>
              </a:rPr>
              <a:t>airlines</a:t>
            </a:r>
            <a:r>
              <a:rPr lang="fr-FR" sz="1200" b="0" i="0" u="none" strike="noStrike" cap="none" dirty="0">
                <a:solidFill>
                  <a:schemeClr val="dk1"/>
                </a:solidFill>
                <a:latin typeface="Calibri"/>
                <a:ea typeface="Calibri"/>
                <a:cs typeface="Calibri"/>
                <a:sym typeface="Calibri"/>
              </a:rPr>
              <a:t> et avions ) </a:t>
            </a:r>
          </a:p>
          <a:p>
            <a:pPr marL="0" marR="0" lvl="0" indent="0" algn="l" rtl="0">
              <a:spcBef>
                <a:spcPts val="0"/>
              </a:spcBef>
              <a:spcAft>
                <a:spcPts val="0"/>
              </a:spcAft>
              <a:buNone/>
            </a:pPr>
            <a:r>
              <a:rPr lang="fr-FR" sz="1200" b="0" i="0" u="none" strike="noStrike" cap="none" dirty="0">
                <a:solidFill>
                  <a:schemeClr val="dk1"/>
                </a:solidFill>
                <a:latin typeface="Calibri"/>
                <a:ea typeface="Calibri"/>
                <a:cs typeface="Calibri"/>
                <a:sym typeface="Calibri"/>
              </a:rPr>
              <a:t>et transformer les données de type qualitative en celles de type quantitative, remplacer les cases de type </a:t>
            </a:r>
            <a:r>
              <a:rPr lang="fr-FR" sz="1200" b="0" i="0" u="none" strike="noStrike" cap="none" dirty="0" err="1">
                <a:solidFill>
                  <a:schemeClr val="dk1"/>
                </a:solidFill>
                <a:latin typeface="Calibri"/>
                <a:ea typeface="Calibri"/>
                <a:cs typeface="Calibri"/>
                <a:sym typeface="Calibri"/>
              </a:rPr>
              <a:t>intervales</a:t>
            </a:r>
            <a:r>
              <a:rPr lang="fr-FR" sz="1200" b="0" i="0" u="none" strike="noStrike" cap="none" dirty="0">
                <a:solidFill>
                  <a:schemeClr val="dk1"/>
                </a:solidFill>
                <a:latin typeface="Calibri"/>
                <a:ea typeface="Calibri"/>
                <a:cs typeface="Calibri"/>
                <a:sym typeface="Calibri"/>
              </a:rPr>
              <a:t> par ses valeurs moyennes respectives, </a:t>
            </a:r>
          </a:p>
          <a:p>
            <a:pPr marL="0" marR="0" lvl="0" indent="0" algn="l" rtl="0">
              <a:spcBef>
                <a:spcPts val="0"/>
              </a:spcBef>
              <a:spcAft>
                <a:spcPts val="0"/>
              </a:spcAft>
              <a:buNone/>
            </a:pPr>
            <a:r>
              <a:rPr lang="fr-FR" sz="1200" b="0" i="0" u="none" strike="noStrike" cap="none" dirty="0">
                <a:solidFill>
                  <a:schemeClr val="dk1"/>
                </a:solidFill>
                <a:latin typeface="Calibri"/>
                <a:ea typeface="Calibri"/>
                <a:cs typeface="Calibri"/>
                <a:sym typeface="Calibri"/>
              </a:rPr>
              <a:t>enfin mettre les valeurs en échelle pour éviter les </a:t>
            </a:r>
            <a:r>
              <a:rPr lang="fr-FR" sz="1200" b="0" i="0" u="none" strike="noStrike" cap="none" dirty="0" err="1">
                <a:solidFill>
                  <a:schemeClr val="dk1"/>
                </a:solidFill>
                <a:latin typeface="Calibri"/>
                <a:ea typeface="Calibri"/>
                <a:cs typeface="Calibri"/>
                <a:sym typeface="Calibri"/>
              </a:rPr>
              <a:t>problemes</a:t>
            </a:r>
            <a:r>
              <a:rPr lang="fr-FR" sz="1200" b="0" i="0" u="none" strike="noStrike" cap="none" dirty="0">
                <a:solidFill>
                  <a:schemeClr val="dk1"/>
                </a:solidFill>
                <a:latin typeface="Calibri"/>
                <a:ea typeface="Calibri"/>
                <a:cs typeface="Calibri"/>
                <a:sym typeface="Calibri"/>
              </a:rPr>
              <a:t> d'unité et avoir des </a:t>
            </a:r>
            <a:r>
              <a:rPr lang="fr-FR" sz="1200" b="0" i="0" u="none" strike="noStrike" cap="none" dirty="0" err="1">
                <a:solidFill>
                  <a:schemeClr val="dk1"/>
                </a:solidFill>
                <a:latin typeface="Calibri"/>
                <a:ea typeface="Calibri"/>
                <a:cs typeface="Calibri"/>
                <a:sym typeface="Calibri"/>
              </a:rPr>
              <a:t>resultats</a:t>
            </a:r>
            <a:r>
              <a:rPr lang="fr-FR" sz="1200" b="0" i="0" u="none" strike="noStrike" cap="none" dirty="0">
                <a:solidFill>
                  <a:schemeClr val="dk1"/>
                </a:solidFill>
                <a:latin typeface="Calibri"/>
                <a:ea typeface="Calibri"/>
                <a:cs typeface="Calibri"/>
                <a:sym typeface="Calibri"/>
              </a:rPr>
              <a:t> claires.</a:t>
            </a:r>
            <a:endParaRPr dirty="0"/>
          </a:p>
        </p:txBody>
      </p:sp>
      <p:sp>
        <p:nvSpPr>
          <p:cNvPr id="332" name="Google Shape;3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04" name="Google Shape;10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7" name="Google Shape;117;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9" name="Google Shape;119;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 name="Google Shape;12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Google Shape;12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5" name="Google Shape;135;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6" name="Google Shape;13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1" name="Google Shape;141;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2" name="Google Shape;142;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8" name="Google Shape;148;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 name="Google Shape;14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5" name="Google Shape;1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5" name="Google Shape;16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6" name="Google Shape;16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7" name="Google Shape;16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8" name="Google Shape;168;p26"/>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9"/>
        <p:cNvGrpSpPr/>
        <p:nvPr/>
      </p:nvGrpSpPr>
      <p:grpSpPr>
        <a:xfrm>
          <a:off x="0" y="0"/>
          <a:ext cx="0" cy="0"/>
          <a:chOff x="0" y="0"/>
          <a:chExt cx="0" cy="0"/>
        </a:xfrm>
      </p:grpSpPr>
      <p:sp>
        <p:nvSpPr>
          <p:cNvPr id="170" name="Google Shape;170;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72" name="Google Shape;17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4" name="Google Shape;174;p27"/>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7" name="Google Shape;177;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78" name="Google Shape;17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8"/>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3" name="Google Shape;183;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4" name="Google Shape;184;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5" name="Google Shape;18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6" name="Google Shape;18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7" name="Google Shape;187;p29"/>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1" name="Google Shape;191;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2" name="Google Shape;192;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3" name="Google Shape;193;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4" name="Google Shape;19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5" name="Google Shape;19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6" name="Google Shape;196;p30"/>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0" name="Google Shape;20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1" name="Google Shape;201;p31"/>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
        <p:nvSpPr>
          <p:cNvPr id="203" name="Google Shape;20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32"/>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8" name="Google Shape;208;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9" name="Google Shape;209;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10" name="Google Shape;21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33"/>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5" name="Google Shape;215;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16" name="Google Shape;216;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17" name="Google Shape;21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9" name="Google Shape;219;p34"/>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2" name="Google Shape;222;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3" name="Google Shape;22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5" name="Google Shape;225;p35"/>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8" name="Google Shape;228;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9" name="Google Shape;22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0" name="Google Shape;23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1" name="Google Shape;231;p36"/>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entury Gothic"/>
              <a:buNone/>
              <a:defRPr sz="32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sldNum" idx="12"/>
          </p:nvPr>
        </p:nvSpPr>
        <p:spPr>
          <a:xfrm>
            <a:off x="10834759" y="6295269"/>
            <a:ext cx="460135"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0" name="Google Shape;16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222A3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7"/>
          <p:cNvPicPr preferRelativeResize="0"/>
          <p:nvPr/>
        </p:nvPicPr>
        <p:blipFill rotWithShape="1">
          <a:blip r:embed="rId3">
            <a:alphaModFix/>
          </a:blip>
          <a:srcRect l="9134" r="2910"/>
          <a:stretch/>
        </p:blipFill>
        <p:spPr>
          <a:xfrm>
            <a:off x="-14288" y="0"/>
            <a:ext cx="12244388" cy="6858000"/>
          </a:xfrm>
          <a:prstGeom prst="rect">
            <a:avLst/>
          </a:prstGeom>
          <a:noFill/>
          <a:ln>
            <a:noFill/>
          </a:ln>
        </p:spPr>
      </p:pic>
      <p:sp>
        <p:nvSpPr>
          <p:cNvPr id="237" name="Google Shape;237;p37"/>
          <p:cNvSpPr/>
          <p:nvPr/>
        </p:nvSpPr>
        <p:spPr>
          <a:xfrm>
            <a:off x="-14288" y="0"/>
            <a:ext cx="12244389" cy="6858000"/>
          </a:xfrm>
          <a:prstGeom prst="rect">
            <a:avLst/>
          </a:prstGeom>
          <a:solidFill>
            <a:srgbClr val="222A35">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8" name="Google Shape;238;p37"/>
          <p:cNvSpPr/>
          <p:nvPr/>
        </p:nvSpPr>
        <p:spPr>
          <a:xfrm>
            <a:off x="3709988" y="1042988"/>
            <a:ext cx="4772025" cy="4772025"/>
          </a:xfrm>
          <a:prstGeom prst="ellipse">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9" name="Google Shape;239;p37"/>
          <p:cNvSpPr/>
          <p:nvPr/>
        </p:nvSpPr>
        <p:spPr>
          <a:xfrm>
            <a:off x="3952875" y="1285875"/>
            <a:ext cx="4286250" cy="4286250"/>
          </a:xfrm>
          <a:prstGeom prst="arc">
            <a:avLst>
              <a:gd name="adj1" fmla="val 16200000"/>
              <a:gd name="adj2" fmla="val 12750714"/>
            </a:avLst>
          </a:prstGeom>
          <a:noFill/>
          <a:ln w="38100" cap="flat" cmpd="sng">
            <a:solidFill>
              <a:srgbClr val="222A35"/>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0" name="Google Shape;240;p37"/>
          <p:cNvSpPr/>
          <p:nvPr/>
        </p:nvSpPr>
        <p:spPr>
          <a:xfrm>
            <a:off x="3476625" y="809625"/>
            <a:ext cx="5238750" cy="5238750"/>
          </a:xfrm>
          <a:prstGeom prst="arc">
            <a:avLst>
              <a:gd name="adj1" fmla="val 3083197"/>
              <a:gd name="adj2" fmla="val 2219221"/>
            </a:avLst>
          </a:prstGeom>
          <a:noFill/>
          <a:ln w="38100"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41" name="Google Shape;241;p37"/>
          <p:cNvPicPr preferRelativeResize="0"/>
          <p:nvPr/>
        </p:nvPicPr>
        <p:blipFill rotWithShape="1">
          <a:blip r:embed="rId4">
            <a:alphaModFix/>
          </a:blip>
          <a:srcRect/>
          <a:stretch/>
        </p:blipFill>
        <p:spPr>
          <a:xfrm>
            <a:off x="4123114" y="2976653"/>
            <a:ext cx="3810001" cy="87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457" name="Google Shape;45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458" name="Google Shape;458;p46"/>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46"/>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60" name="Google Shape;460;p46"/>
          <p:cNvGrpSpPr/>
          <p:nvPr/>
        </p:nvGrpSpPr>
        <p:grpSpPr>
          <a:xfrm>
            <a:off x="3187732" y="3394280"/>
            <a:ext cx="477066" cy="477068"/>
            <a:chOff x="11606213" y="5354638"/>
            <a:chExt cx="280987" cy="280988"/>
          </a:xfrm>
        </p:grpSpPr>
        <p:sp>
          <p:nvSpPr>
            <p:cNvPr id="461" name="Google Shape;461;p46"/>
            <p:cNvSpPr/>
            <p:nvPr/>
          </p:nvSpPr>
          <p:spPr>
            <a:xfrm>
              <a:off x="11606213" y="5392738"/>
              <a:ext cx="128587" cy="90488"/>
            </a:xfrm>
            <a:custGeom>
              <a:avLst/>
              <a:gdLst/>
              <a:ahLst/>
              <a:cxnLst/>
              <a:rect l="l" t="t" r="r" b="b"/>
              <a:pathLst>
                <a:path w="325" h="230" extrusionOk="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2" name="Google Shape;462;p46"/>
            <p:cNvSpPr/>
            <p:nvPr/>
          </p:nvSpPr>
          <p:spPr>
            <a:xfrm>
              <a:off x="11631613" y="5354638"/>
              <a:ext cx="79375" cy="36513"/>
            </a:xfrm>
            <a:custGeom>
              <a:avLst/>
              <a:gdLst/>
              <a:ahLst/>
              <a:cxnLst/>
              <a:rect l="l" t="t" r="r" b="b"/>
              <a:pathLst>
                <a:path w="199" h="92" extrusionOk="0">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3" name="Google Shape;463;p46"/>
            <p:cNvSpPr/>
            <p:nvPr/>
          </p:nvSpPr>
          <p:spPr>
            <a:xfrm>
              <a:off x="11758613" y="5392738"/>
              <a:ext cx="128587" cy="90488"/>
            </a:xfrm>
            <a:custGeom>
              <a:avLst/>
              <a:gdLst/>
              <a:ahLst/>
              <a:cxnLst/>
              <a:rect l="l" t="t" r="r" b="b"/>
              <a:pathLst>
                <a:path w="325" h="230" extrusionOk="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4" name="Google Shape;464;p46"/>
            <p:cNvSpPr/>
            <p:nvPr/>
          </p:nvSpPr>
          <p:spPr>
            <a:xfrm>
              <a:off x="11784013" y="5354638"/>
              <a:ext cx="79375" cy="36513"/>
            </a:xfrm>
            <a:custGeom>
              <a:avLst/>
              <a:gdLst/>
              <a:ahLst/>
              <a:cxnLst/>
              <a:rect l="l" t="t" r="r" b="b"/>
              <a:pathLst>
                <a:path w="198" h="92" extrusionOk="0">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5" name="Google Shape;465;p46"/>
            <p:cNvSpPr/>
            <p:nvPr/>
          </p:nvSpPr>
          <p:spPr>
            <a:xfrm>
              <a:off x="11703050" y="5507038"/>
              <a:ext cx="79375" cy="36513"/>
            </a:xfrm>
            <a:custGeom>
              <a:avLst/>
              <a:gdLst/>
              <a:ahLst/>
              <a:cxnLst/>
              <a:rect l="l" t="t" r="r" b="b"/>
              <a:pathLst>
                <a:path w="197" h="93" extrusionOk="0">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6" name="Google Shape;466;p46"/>
            <p:cNvSpPr/>
            <p:nvPr/>
          </p:nvSpPr>
          <p:spPr>
            <a:xfrm>
              <a:off x="11677650" y="5545138"/>
              <a:ext cx="128587" cy="90488"/>
            </a:xfrm>
            <a:custGeom>
              <a:avLst/>
              <a:gdLst/>
              <a:ahLst/>
              <a:cxnLst/>
              <a:rect l="l" t="t" r="r" b="b"/>
              <a:pathLst>
                <a:path w="325" h="230" extrusionOk="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7" name="Google Shape;467;p46"/>
            <p:cNvSpPr/>
            <p:nvPr/>
          </p:nvSpPr>
          <p:spPr>
            <a:xfrm>
              <a:off x="11642725" y="5494338"/>
              <a:ext cx="39687" cy="39688"/>
            </a:xfrm>
            <a:custGeom>
              <a:avLst/>
              <a:gdLst/>
              <a:ahLst/>
              <a:cxnLst/>
              <a:rect l="l" t="t" r="r" b="b"/>
              <a:pathLst>
                <a:path w="100" h="100" extrusionOk="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8" name="Google Shape;468;p46"/>
            <p:cNvSpPr/>
            <p:nvPr/>
          </p:nvSpPr>
          <p:spPr>
            <a:xfrm>
              <a:off x="11806238" y="5494338"/>
              <a:ext cx="38100" cy="39688"/>
            </a:xfrm>
            <a:custGeom>
              <a:avLst/>
              <a:gdLst/>
              <a:ahLst/>
              <a:cxnLst/>
              <a:rect l="l" t="t" r="r" b="b"/>
              <a:pathLst>
                <a:path w="98" h="100" extrusionOk="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469" name="Google Shape;469;p46"/>
          <p:cNvGrpSpPr/>
          <p:nvPr/>
        </p:nvGrpSpPr>
        <p:grpSpPr>
          <a:xfrm>
            <a:off x="1643389" y="3362691"/>
            <a:ext cx="351171" cy="540247"/>
            <a:chOff x="7666038" y="5922964"/>
            <a:chExt cx="185740" cy="285745"/>
          </a:xfrm>
        </p:grpSpPr>
        <p:sp>
          <p:nvSpPr>
            <p:cNvPr id="470" name="Google Shape;470;p46"/>
            <p:cNvSpPr/>
            <p:nvPr/>
          </p:nvSpPr>
          <p:spPr>
            <a:xfrm>
              <a:off x="7689850" y="5922964"/>
              <a:ext cx="95250" cy="95250"/>
            </a:xfrm>
            <a:custGeom>
              <a:avLst/>
              <a:gdLst/>
              <a:ahLst/>
              <a:cxnLst/>
              <a:rect l="l" t="t" r="r" b="b"/>
              <a:pathLst>
                <a:path w="240" h="240" extrusionOk="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1" name="Google Shape;471;p46"/>
            <p:cNvSpPr/>
            <p:nvPr/>
          </p:nvSpPr>
          <p:spPr>
            <a:xfrm>
              <a:off x="7666038" y="6027734"/>
              <a:ext cx="142875" cy="180975"/>
            </a:xfrm>
            <a:custGeom>
              <a:avLst/>
              <a:gdLst/>
              <a:ahLst/>
              <a:cxnLst/>
              <a:rect l="l" t="t" r="r" b="b"/>
              <a:pathLst>
                <a:path w="361" h="456" extrusionOk="0">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2" name="Google Shape;472;p46"/>
            <p:cNvSpPr/>
            <p:nvPr/>
          </p:nvSpPr>
          <p:spPr>
            <a:xfrm>
              <a:off x="7804153" y="6103931"/>
              <a:ext cx="47625" cy="104775"/>
            </a:xfrm>
            <a:custGeom>
              <a:avLst/>
              <a:gdLst/>
              <a:ahLst/>
              <a:cxnLst/>
              <a:rect l="l" t="t" r="r" b="b"/>
              <a:pathLst>
                <a:path w="120" h="264" extrusionOk="0">
                  <a:moveTo>
                    <a:pt x="72" y="24"/>
                  </a:moveTo>
                  <a:lnTo>
                    <a:pt x="72" y="0"/>
                  </a:lnTo>
                  <a:lnTo>
                    <a:pt x="48" y="0"/>
                  </a:lnTo>
                  <a:lnTo>
                    <a:pt x="48" y="24"/>
                  </a:lnTo>
                  <a:lnTo>
                    <a:pt x="0" y="24"/>
                  </a:lnTo>
                  <a:lnTo>
                    <a:pt x="0" y="264"/>
                  </a:lnTo>
                  <a:lnTo>
                    <a:pt x="120" y="264"/>
                  </a:lnTo>
                  <a:lnTo>
                    <a:pt x="120" y="24"/>
                  </a:lnTo>
                  <a:lnTo>
                    <a:pt x="72"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73" name="Google Shape;473;p46"/>
          <p:cNvSpPr txBox="1"/>
          <p:nvPr/>
        </p:nvSpPr>
        <p:spPr>
          <a:xfrm>
            <a:off x="4702918" y="414337"/>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Modélisation age &amp; nombre</a:t>
            </a:r>
            <a:endParaRPr sz="4000">
              <a:solidFill>
                <a:srgbClr val="D2B057"/>
              </a:solidFill>
              <a:latin typeface="Century Gothic"/>
              <a:ea typeface="Century Gothic"/>
              <a:cs typeface="Century Gothic"/>
              <a:sym typeface="Century Gothic"/>
            </a:endParaRPr>
          </a:p>
        </p:txBody>
      </p:sp>
      <p:sp>
        <p:nvSpPr>
          <p:cNvPr id="474" name="Google Shape;474;p46"/>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graphicFrame>
        <p:nvGraphicFramePr>
          <p:cNvPr id="475" name="Google Shape;475;p46"/>
          <p:cNvGraphicFramePr/>
          <p:nvPr/>
        </p:nvGraphicFramePr>
        <p:xfrm>
          <a:off x="952500" y="2667000"/>
          <a:ext cx="10287000" cy="1584840"/>
        </p:xfrm>
        <a:graphic>
          <a:graphicData uri="http://schemas.openxmlformats.org/drawingml/2006/table">
            <a:tbl>
              <a:tblPr>
                <a:noFill/>
                <a:tableStyleId>{1D4BF4B8-26E1-475D-A3AD-259B8727AFD7}</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FR"/>
                        <a:t>current</a:t>
                      </a:r>
                      <a:endParaRPr/>
                    </a:p>
                  </a:txBody>
                  <a:tcPr marL="91425" marR="91425" marT="91425" marB="91425"/>
                </a:tc>
                <a:tc>
                  <a:txBody>
                    <a:bodyPr/>
                    <a:lstStyle/>
                    <a:p>
                      <a:pPr marL="0" lvl="0" indent="0" algn="l" rtl="0">
                        <a:spcBef>
                          <a:spcPts val="0"/>
                        </a:spcBef>
                        <a:spcAft>
                          <a:spcPts val="0"/>
                        </a:spcAft>
                        <a:buNone/>
                      </a:pPr>
                      <a:r>
                        <a:rPr lang="fr-FR"/>
                        <a:t>historic</a:t>
                      </a:r>
                      <a:endParaRPr/>
                    </a:p>
                  </a:txBody>
                  <a:tcPr marL="91425" marR="91425" marT="91425" marB="91425"/>
                </a:tc>
                <a:tc>
                  <a:txBody>
                    <a:bodyPr/>
                    <a:lstStyle/>
                    <a:p>
                      <a:pPr marL="0" lvl="0" indent="0" algn="l" rtl="0">
                        <a:spcBef>
                          <a:spcPts val="0"/>
                        </a:spcBef>
                        <a:spcAft>
                          <a:spcPts val="0"/>
                        </a:spcAft>
                        <a:buNone/>
                      </a:pPr>
                      <a:r>
                        <a:rPr lang="fr-FR"/>
                        <a:t>total</a:t>
                      </a:r>
                      <a:endParaRPr/>
                    </a:p>
                  </a:txBody>
                  <a:tcPr marL="91425" marR="91425" marT="91425" marB="91425"/>
                </a:tc>
                <a:tc>
                  <a:txBody>
                    <a:bodyPr/>
                    <a:lstStyle/>
                    <a:p>
                      <a:pPr marL="0" lvl="0" indent="0" algn="l" rtl="0">
                        <a:spcBef>
                          <a:spcPts val="0"/>
                        </a:spcBef>
                        <a:spcAft>
                          <a:spcPts val="0"/>
                        </a:spcAft>
                        <a:buNone/>
                      </a:pPr>
                      <a:r>
                        <a:rPr lang="fr-FR"/>
                        <a:t>average age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FR"/>
                        <a:t>1</a:t>
                      </a:r>
                      <a:endParaRPr/>
                    </a:p>
                  </a:txBody>
                  <a:tcPr marL="91425" marR="91425" marT="91425" marB="91425"/>
                </a:tc>
                <a:tc>
                  <a:txBody>
                    <a:bodyPr/>
                    <a:lstStyle/>
                    <a:p>
                      <a:pPr marL="0" lvl="0" indent="0" algn="l" rtl="0">
                        <a:spcBef>
                          <a:spcPts val="0"/>
                        </a:spcBef>
                        <a:spcAft>
                          <a:spcPts val="0"/>
                        </a:spcAft>
                        <a:buNone/>
                      </a:pPr>
                      <a:r>
                        <a:rPr lang="fr-FR"/>
                        <a:t>14</a:t>
                      </a:r>
                      <a:endParaRPr/>
                    </a:p>
                  </a:txBody>
                  <a:tcPr marL="91425" marR="91425" marT="91425" marB="91425"/>
                </a:tc>
                <a:tc>
                  <a:txBody>
                    <a:bodyPr/>
                    <a:lstStyle/>
                    <a:p>
                      <a:pPr marL="0" lvl="0" indent="0" algn="l" rtl="0">
                        <a:spcBef>
                          <a:spcPts val="0"/>
                        </a:spcBef>
                        <a:spcAft>
                          <a:spcPts val="0"/>
                        </a:spcAft>
                        <a:buNone/>
                      </a:pPr>
                      <a:r>
                        <a:rPr lang="fr-FR"/>
                        <a:t>11</a:t>
                      </a:r>
                      <a:endParaRPr/>
                    </a:p>
                  </a:txBody>
                  <a:tcPr marL="91425" marR="91425" marT="91425" marB="91425"/>
                </a:tc>
                <a:tc>
                  <a:txBody>
                    <a:bodyPr/>
                    <a:lstStyle/>
                    <a:p>
                      <a:pPr marL="0" lvl="0" indent="0" algn="l" rtl="0">
                        <a:spcBef>
                          <a:spcPts val="0"/>
                        </a:spcBef>
                        <a:spcAft>
                          <a:spcPts val="0"/>
                        </a:spcAft>
                        <a:buNone/>
                      </a:pPr>
                      <a:r>
                        <a:rPr lang="fr-FR"/>
                        <a:t>26</a:t>
                      </a:r>
                      <a:endParaRPr/>
                    </a:p>
                  </a:txBody>
                  <a:tcPr marL="91425" marR="91425" marT="91425" marB="91425"/>
                </a:tc>
                <a:tc>
                  <a:txBody>
                    <a:bodyPr/>
                    <a:lstStyle/>
                    <a:p>
                      <a:pPr marL="0" lvl="0" indent="0" algn="l" rtl="0">
                        <a:spcBef>
                          <a:spcPts val="0"/>
                        </a:spcBef>
                        <a:spcAft>
                          <a:spcPts val="0"/>
                        </a:spcAft>
                        <a:buNone/>
                      </a:pPr>
                      <a:r>
                        <a:rPr lang="fr-FR"/>
                        <a:t>18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FR"/>
                        <a:t>2</a:t>
                      </a:r>
                      <a:endParaRPr/>
                    </a:p>
                  </a:txBody>
                  <a:tcPr marL="91425" marR="91425" marT="91425" marB="91425"/>
                </a:tc>
                <a:tc>
                  <a:txBody>
                    <a:bodyPr/>
                    <a:lstStyle/>
                    <a:p>
                      <a:pPr marL="0" lvl="0" indent="0" algn="l" rtl="0">
                        <a:spcBef>
                          <a:spcPts val="0"/>
                        </a:spcBef>
                        <a:spcAft>
                          <a:spcPts val="0"/>
                        </a:spcAft>
                        <a:buNone/>
                      </a:pPr>
                      <a:r>
                        <a:rPr lang="fr-FR"/>
                        <a:t>78</a:t>
                      </a:r>
                      <a:endParaRPr/>
                    </a:p>
                  </a:txBody>
                  <a:tcPr marL="91425" marR="91425" marT="91425" marB="91425"/>
                </a:tc>
                <a:tc>
                  <a:txBody>
                    <a:bodyPr/>
                    <a:lstStyle/>
                    <a:p>
                      <a:pPr marL="0" lvl="0" indent="0" algn="l" rtl="0">
                        <a:spcBef>
                          <a:spcPts val="0"/>
                        </a:spcBef>
                        <a:spcAft>
                          <a:spcPts val="0"/>
                        </a:spcAft>
                        <a:buNone/>
                      </a:pPr>
                      <a:r>
                        <a:rPr lang="fr-FR"/>
                        <a:t>41</a:t>
                      </a:r>
                      <a:endParaRPr/>
                    </a:p>
                  </a:txBody>
                  <a:tcPr marL="91425" marR="91425" marT="91425" marB="91425"/>
                </a:tc>
                <a:tc>
                  <a:txBody>
                    <a:bodyPr/>
                    <a:lstStyle/>
                    <a:p>
                      <a:pPr marL="0" lvl="0" indent="0" algn="l" rtl="0">
                        <a:spcBef>
                          <a:spcPts val="0"/>
                        </a:spcBef>
                        <a:spcAft>
                          <a:spcPts val="0"/>
                        </a:spcAft>
                        <a:buNone/>
                      </a:pPr>
                      <a:r>
                        <a:rPr lang="fr-FR"/>
                        <a:t>121</a:t>
                      </a:r>
                      <a:endParaRPr/>
                    </a:p>
                  </a:txBody>
                  <a:tcPr marL="91425" marR="91425" marT="91425" marB="91425"/>
                </a:tc>
                <a:tc>
                  <a:txBody>
                    <a:bodyPr/>
                    <a:lstStyle/>
                    <a:p>
                      <a:pPr marL="0" lvl="0" indent="0" algn="l" rtl="0">
                        <a:spcBef>
                          <a:spcPts val="0"/>
                        </a:spcBef>
                        <a:spcAft>
                          <a:spcPts val="0"/>
                        </a:spcAft>
                        <a:buNone/>
                      </a:pPr>
                      <a:r>
                        <a:rPr lang="fr-FR"/>
                        <a:t>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fr-FR"/>
                        <a:t>3</a:t>
                      </a:r>
                      <a:endParaRPr/>
                    </a:p>
                  </a:txBody>
                  <a:tcPr marL="91425" marR="91425" marT="91425" marB="91425"/>
                </a:tc>
                <a:tc>
                  <a:txBody>
                    <a:bodyPr/>
                    <a:lstStyle/>
                    <a:p>
                      <a:pPr marL="0" lvl="0" indent="0" algn="l" rtl="0">
                        <a:spcBef>
                          <a:spcPts val="0"/>
                        </a:spcBef>
                        <a:spcAft>
                          <a:spcPts val="0"/>
                        </a:spcAft>
                        <a:buNone/>
                      </a:pPr>
                      <a:r>
                        <a:rPr lang="fr-FR"/>
                        <a:t>15</a:t>
                      </a:r>
                      <a:endParaRPr/>
                    </a:p>
                  </a:txBody>
                  <a:tcPr marL="91425" marR="91425" marT="91425" marB="91425"/>
                </a:tc>
                <a:tc>
                  <a:txBody>
                    <a:bodyPr/>
                    <a:lstStyle/>
                    <a:p>
                      <a:pPr marL="0" lvl="0" indent="0" algn="l" rtl="0">
                        <a:spcBef>
                          <a:spcPts val="0"/>
                        </a:spcBef>
                        <a:spcAft>
                          <a:spcPts val="0"/>
                        </a:spcAft>
                        <a:buNone/>
                      </a:pPr>
                      <a:r>
                        <a:rPr lang="fr-FR"/>
                        <a:t>6</a:t>
                      </a:r>
                      <a:endParaRPr/>
                    </a:p>
                  </a:txBody>
                  <a:tcPr marL="91425" marR="91425" marT="91425" marB="91425"/>
                </a:tc>
                <a:tc>
                  <a:txBody>
                    <a:bodyPr/>
                    <a:lstStyle/>
                    <a:p>
                      <a:pPr marL="0" lvl="0" indent="0" algn="l" rtl="0">
                        <a:spcBef>
                          <a:spcPts val="0"/>
                        </a:spcBef>
                        <a:spcAft>
                          <a:spcPts val="0"/>
                        </a:spcAft>
                        <a:buNone/>
                      </a:pPr>
                      <a:r>
                        <a:rPr lang="fr-FR"/>
                        <a:t>22</a:t>
                      </a:r>
                      <a:endParaRPr/>
                    </a:p>
                  </a:txBody>
                  <a:tcPr marL="91425" marR="91425" marT="91425" marB="91425"/>
                </a:tc>
                <a:tc>
                  <a:txBody>
                    <a:bodyPr/>
                    <a:lstStyle/>
                    <a:p>
                      <a:pPr marL="0" lvl="0" indent="0" algn="l" rtl="0">
                        <a:spcBef>
                          <a:spcPts val="0"/>
                        </a:spcBef>
                        <a:spcAft>
                          <a:spcPts val="0"/>
                        </a:spcAft>
                        <a:buNone/>
                      </a:pPr>
                      <a:r>
                        <a:rPr lang="fr-FR"/>
                        <a:t>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47"/>
          <p:cNvPicPr preferRelativeResize="0"/>
          <p:nvPr/>
        </p:nvPicPr>
        <p:blipFill>
          <a:blip r:embed="rId3">
            <a:alphaModFix/>
          </a:blip>
          <a:stretch>
            <a:fillRect/>
          </a:stretch>
        </p:blipFill>
        <p:spPr>
          <a:xfrm>
            <a:off x="918300" y="2128728"/>
            <a:ext cx="10213750" cy="3326885"/>
          </a:xfrm>
          <a:prstGeom prst="rect">
            <a:avLst/>
          </a:prstGeom>
          <a:noFill/>
          <a:ln>
            <a:noFill/>
          </a:ln>
        </p:spPr>
      </p:pic>
      <p:sp>
        <p:nvSpPr>
          <p:cNvPr id="482" name="Google Shape;482;p47"/>
          <p:cNvSpPr/>
          <p:nvPr/>
        </p:nvSpPr>
        <p:spPr>
          <a:xfrm>
            <a:off x="2299545" y="233405"/>
            <a:ext cx="1301400" cy="12525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483" name="Google Shape;483;p47"/>
          <p:cNvSpPr txBox="1"/>
          <p:nvPr/>
        </p:nvSpPr>
        <p:spPr>
          <a:xfrm>
            <a:off x="4053225" y="495975"/>
            <a:ext cx="67896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3600"/>
              <a:t>Tunisair (âge et nombre)</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p:nvPr/>
        </p:nvSpPr>
        <p:spPr>
          <a:xfrm>
            <a:off x="2299545" y="233405"/>
            <a:ext cx="1301400" cy="12525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490" name="Google Shape;490;p48"/>
          <p:cNvSpPr txBox="1"/>
          <p:nvPr/>
        </p:nvSpPr>
        <p:spPr>
          <a:xfrm>
            <a:off x="4053225" y="495975"/>
            <a:ext cx="67896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3600"/>
              <a:t>Royal air maroc (âge et nombre)</a:t>
            </a:r>
            <a:endParaRPr sz="3600"/>
          </a:p>
        </p:txBody>
      </p:sp>
      <p:pic>
        <p:nvPicPr>
          <p:cNvPr id="491" name="Google Shape;491;p48"/>
          <p:cNvPicPr preferRelativeResize="0"/>
          <p:nvPr/>
        </p:nvPicPr>
        <p:blipFill>
          <a:blip r:embed="rId3">
            <a:alphaModFix/>
          </a:blip>
          <a:stretch>
            <a:fillRect/>
          </a:stretch>
        </p:blipFill>
        <p:spPr>
          <a:xfrm>
            <a:off x="1138488" y="1543044"/>
            <a:ext cx="9915032" cy="47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p:nvPr/>
        </p:nvSpPr>
        <p:spPr>
          <a:xfrm>
            <a:off x="2299545" y="233405"/>
            <a:ext cx="1301400" cy="1252500"/>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498" name="Google Shape;498;p49"/>
          <p:cNvSpPr txBox="1"/>
          <p:nvPr/>
        </p:nvSpPr>
        <p:spPr>
          <a:xfrm>
            <a:off x="4053225" y="495975"/>
            <a:ext cx="67896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3600"/>
              <a:t>egyptair (âge et nombre)</a:t>
            </a:r>
            <a:endParaRPr sz="3600"/>
          </a:p>
        </p:txBody>
      </p:sp>
      <p:pic>
        <p:nvPicPr>
          <p:cNvPr id="499" name="Google Shape;499;p49"/>
          <p:cNvPicPr preferRelativeResize="0"/>
          <p:nvPr/>
        </p:nvPicPr>
        <p:blipFill>
          <a:blip r:embed="rId3">
            <a:alphaModFix/>
          </a:blip>
          <a:stretch>
            <a:fillRect/>
          </a:stretch>
        </p:blipFill>
        <p:spPr>
          <a:xfrm>
            <a:off x="1264375" y="2514026"/>
            <a:ext cx="9663275" cy="179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506" name="Google Shape;50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507" name="Google Shape;507;p50"/>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8" name="Google Shape;508;p50"/>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9" name="Google Shape;509;p50"/>
          <p:cNvSpPr txBox="1"/>
          <p:nvPr/>
        </p:nvSpPr>
        <p:spPr>
          <a:xfrm>
            <a:off x="4702918" y="414337"/>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Evaluation</a:t>
            </a:r>
            <a:endParaRPr sz="4000">
              <a:solidFill>
                <a:srgbClr val="D2B057"/>
              </a:solidFill>
              <a:latin typeface="Century Gothic"/>
              <a:ea typeface="Century Gothic"/>
              <a:cs typeface="Century Gothic"/>
              <a:sym typeface="Century Gothic"/>
            </a:endParaRPr>
          </a:p>
        </p:txBody>
      </p:sp>
      <p:sp>
        <p:nvSpPr>
          <p:cNvPr id="510" name="Google Shape;510;p50"/>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511" name="Google Shape;511;p50"/>
          <p:cNvSpPr txBox="1"/>
          <p:nvPr/>
        </p:nvSpPr>
        <p:spPr>
          <a:xfrm>
            <a:off x="1374549" y="1532000"/>
            <a:ext cx="7971163" cy="4824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chemeClr val="dk1"/>
              </a:buClr>
              <a:buSzPts val="1800"/>
              <a:buFont typeface="Arial"/>
              <a:buChar char="•"/>
            </a:pPr>
            <a:r>
              <a:rPr lang="fr-FR" sz="1800" dirty="0">
                <a:solidFill>
                  <a:schemeClr val="dk1"/>
                </a:solidFill>
                <a:latin typeface="Calibri"/>
                <a:ea typeface="Calibri"/>
                <a:cs typeface="Calibri"/>
                <a:sym typeface="Calibri"/>
              </a:rPr>
              <a:t>Est-ce que la flotte actuelle de Tunisair répond aux exigences internationales ?</a:t>
            </a:r>
            <a:endParaRPr sz="1800" dirty="0">
              <a:solidFill>
                <a:schemeClr val="dk1"/>
              </a:solidFill>
              <a:latin typeface="Calibri"/>
              <a:ea typeface="Calibri"/>
              <a:cs typeface="Calibri"/>
              <a:sym typeface="Calibri"/>
            </a:endParaRPr>
          </a:p>
          <a:p>
            <a:pPr marL="285750" marR="0" lvl="0" indent="0" algn="l" rtl="0">
              <a:lnSpc>
                <a:spcPct val="200000"/>
              </a:lnSpc>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lnSpc>
                <a:spcPct val="200000"/>
              </a:lnSpc>
              <a:spcBef>
                <a:spcPts val="0"/>
              </a:spcBef>
              <a:spcAft>
                <a:spcPts val="0"/>
              </a:spcAft>
              <a:buClr>
                <a:schemeClr val="dk1"/>
              </a:buClr>
              <a:buSzPts val="1800"/>
              <a:buFont typeface="Arial"/>
              <a:buChar char="•"/>
            </a:pPr>
            <a:r>
              <a:rPr lang="fr-FR" sz="1800" dirty="0">
                <a:solidFill>
                  <a:schemeClr val="dk1"/>
                </a:solidFill>
                <a:latin typeface="Calibri"/>
                <a:ea typeface="Calibri"/>
                <a:cs typeface="Calibri"/>
                <a:sym typeface="Calibri"/>
              </a:rPr>
              <a:t>Est-ce que les modèles de Tunisair  joignent les normes standards favorisant la concurrence  ?</a:t>
            </a:r>
            <a:endParaRPr sz="1800" dirty="0">
              <a:solidFill>
                <a:schemeClr val="dk1"/>
              </a:solidFill>
              <a:latin typeface="Calibri"/>
              <a:ea typeface="Calibri"/>
              <a:cs typeface="Calibri"/>
              <a:sym typeface="Calibri"/>
            </a:endParaRPr>
          </a:p>
          <a:p>
            <a:pPr marL="285750" marR="0" lvl="0" indent="0" algn="l" rtl="0">
              <a:lnSpc>
                <a:spcPct val="200000"/>
              </a:lnSpc>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lnSpc>
                <a:spcPct val="200000"/>
              </a:lnSpc>
              <a:spcBef>
                <a:spcPts val="0"/>
              </a:spcBef>
              <a:spcAft>
                <a:spcPts val="0"/>
              </a:spcAft>
              <a:buClr>
                <a:schemeClr val="dk1"/>
              </a:buClr>
              <a:buSzPts val="1800"/>
              <a:buFont typeface="Arial"/>
              <a:buChar char="•"/>
            </a:pPr>
            <a:r>
              <a:rPr lang="fr-FR" sz="1800" dirty="0">
                <a:solidFill>
                  <a:schemeClr val="dk1"/>
                </a:solidFill>
                <a:latin typeface="Calibri"/>
                <a:ea typeface="Calibri"/>
                <a:cs typeface="Calibri"/>
                <a:sym typeface="Calibri"/>
              </a:rPr>
              <a:t>Comment peut-on catégoriser une telle panoplie de modèles d’avions ?</a:t>
            </a:r>
            <a:endParaRPr sz="1800" dirty="0">
              <a:solidFill>
                <a:schemeClr val="dk1"/>
              </a:solidFill>
              <a:latin typeface="Calibri"/>
              <a:ea typeface="Calibri"/>
              <a:cs typeface="Calibri"/>
              <a:sym typeface="Calibri"/>
            </a:endParaRPr>
          </a:p>
          <a:p>
            <a:pPr marL="285750" marR="0" lvl="0" indent="0" algn="l" rtl="0">
              <a:lnSpc>
                <a:spcPct val="200000"/>
              </a:lnSpc>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lnSpc>
                <a:spcPct val="200000"/>
              </a:lnSpc>
              <a:spcBef>
                <a:spcPts val="0"/>
              </a:spcBef>
              <a:spcAft>
                <a:spcPts val="0"/>
              </a:spcAft>
              <a:buClr>
                <a:schemeClr val="dk1"/>
              </a:buClr>
              <a:buSzPts val="1800"/>
              <a:buFont typeface="Arial"/>
              <a:buChar char="•"/>
            </a:pPr>
            <a:r>
              <a:rPr lang="fr-FR" sz="1800" dirty="0">
                <a:solidFill>
                  <a:schemeClr val="dk1"/>
                </a:solidFill>
                <a:latin typeface="Calibri"/>
                <a:ea typeface="Calibri"/>
                <a:cs typeface="Calibri"/>
                <a:sym typeface="Calibri"/>
              </a:rPr>
              <a:t>Quel est le profil typique des avions dans le monde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512" name="Google Shape;512;p50"/>
          <p:cNvPicPr preferRelativeResize="0"/>
          <p:nvPr/>
        </p:nvPicPr>
        <p:blipFill>
          <a:blip r:embed="rId3">
            <a:alphaModFix/>
          </a:blip>
          <a:stretch>
            <a:fillRect/>
          </a:stretch>
        </p:blipFill>
        <p:spPr>
          <a:xfrm rot="-590526">
            <a:off x="7594915" y="5221167"/>
            <a:ext cx="3503417" cy="1098363"/>
          </a:xfrm>
          <a:prstGeom prst="rect">
            <a:avLst/>
          </a:prstGeom>
          <a:noFill/>
          <a:ln>
            <a:noFill/>
          </a:ln>
        </p:spPr>
      </p:pic>
      <p:pic>
        <p:nvPicPr>
          <p:cNvPr id="513" name="Google Shape;513;p50"/>
          <p:cNvPicPr preferRelativeResize="0"/>
          <p:nvPr/>
        </p:nvPicPr>
        <p:blipFill>
          <a:blip r:embed="rId4">
            <a:alphaModFix/>
          </a:blip>
          <a:stretch>
            <a:fillRect/>
          </a:stretch>
        </p:blipFill>
        <p:spPr>
          <a:xfrm>
            <a:off x="9710199" y="414327"/>
            <a:ext cx="1686175" cy="1681050"/>
          </a:xfrm>
          <a:prstGeom prst="rect">
            <a:avLst/>
          </a:prstGeom>
          <a:noFill/>
          <a:ln>
            <a:noFill/>
          </a:ln>
        </p:spPr>
      </p:pic>
      <p:pic>
        <p:nvPicPr>
          <p:cNvPr id="514" name="Google Shape;514;p50"/>
          <p:cNvPicPr preferRelativeResize="0"/>
          <p:nvPr/>
        </p:nvPicPr>
        <p:blipFill>
          <a:blip r:embed="rId5">
            <a:alphaModFix/>
          </a:blip>
          <a:stretch>
            <a:fillRect/>
          </a:stretch>
        </p:blipFill>
        <p:spPr>
          <a:xfrm>
            <a:off x="9533088" y="2533312"/>
            <a:ext cx="2169400" cy="1299575"/>
          </a:xfrm>
          <a:prstGeom prst="rect">
            <a:avLst/>
          </a:prstGeom>
          <a:noFill/>
          <a:ln>
            <a:noFill/>
          </a:ln>
        </p:spPr>
      </p:pic>
      <p:pic>
        <p:nvPicPr>
          <p:cNvPr id="515" name="Google Shape;515;p50"/>
          <p:cNvPicPr preferRelativeResize="0"/>
          <p:nvPr/>
        </p:nvPicPr>
        <p:blipFill>
          <a:blip r:embed="rId6">
            <a:alphaModFix/>
          </a:blip>
          <a:stretch>
            <a:fillRect/>
          </a:stretch>
        </p:blipFill>
        <p:spPr>
          <a:xfrm>
            <a:off x="8610600" y="4055312"/>
            <a:ext cx="985114" cy="9851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521" name="Google Shape;52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522" name="Google Shape;522;p51"/>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3" name="Google Shape;523;p51"/>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4" name="Google Shape;524;p51"/>
          <p:cNvSpPr txBox="1"/>
          <p:nvPr/>
        </p:nvSpPr>
        <p:spPr>
          <a:xfrm>
            <a:off x="4778222" y="431468"/>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Conclusion</a:t>
            </a:r>
            <a:endParaRPr/>
          </a:p>
        </p:txBody>
      </p:sp>
      <p:sp>
        <p:nvSpPr>
          <p:cNvPr id="525" name="Google Shape;525;p51"/>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pic>
        <p:nvPicPr>
          <p:cNvPr id="526" name="Google Shape;526;p51" descr="http://www.tunisair.com.tn/site/publish/images/carte_reseau_fr.jpg"/>
          <p:cNvPicPr preferRelativeResize="0"/>
          <p:nvPr/>
        </p:nvPicPr>
        <p:blipFill rotWithShape="1">
          <a:blip r:embed="rId3">
            <a:alphaModFix/>
          </a:blip>
          <a:srcRect/>
          <a:stretch/>
        </p:blipFill>
        <p:spPr>
          <a:xfrm>
            <a:off x="2435063" y="1576224"/>
            <a:ext cx="7321875" cy="407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2"/>
          <p:cNvSpPr txBox="1">
            <a:spLocks noGrp="1"/>
          </p:cNvSpPr>
          <p:nvPr>
            <p:ph type="sldNum" idx="12"/>
          </p:nvPr>
        </p:nvSpPr>
        <p:spPr>
          <a:xfrm>
            <a:off x="8610600" y="6356349"/>
            <a:ext cx="27432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fr-FR" sz="1800" b="0" i="0" u="none" strike="noStrike" cap="none">
                <a:solidFill>
                  <a:srgbClr val="000000"/>
                </a:solidFill>
                <a:latin typeface="Calibri"/>
                <a:ea typeface="Calibri"/>
                <a:cs typeface="Calibri"/>
                <a:sym typeface="Calibri"/>
              </a:rPr>
              <a:t>16</a:t>
            </a:fld>
            <a:endParaRPr sz="1800" b="0" i="0" u="none" strike="noStrike" cap="none">
              <a:solidFill>
                <a:srgbClr val="000000"/>
              </a:solidFill>
              <a:latin typeface="Calibri"/>
              <a:ea typeface="Calibri"/>
              <a:cs typeface="Calibri"/>
              <a:sym typeface="Calibri"/>
            </a:endParaRPr>
          </a:p>
        </p:txBody>
      </p:sp>
      <p:pic>
        <p:nvPicPr>
          <p:cNvPr id="532" name="Google Shape;532;p52"/>
          <p:cNvPicPr preferRelativeResize="0"/>
          <p:nvPr/>
        </p:nvPicPr>
        <p:blipFill rotWithShape="1">
          <a:blip r:embed="rId3">
            <a:alphaModFix/>
          </a:blip>
          <a:srcRect/>
          <a:stretch/>
        </p:blipFill>
        <p:spPr>
          <a:xfrm>
            <a:off x="0" y="-1"/>
            <a:ext cx="12244388" cy="7472053"/>
          </a:xfrm>
          <a:prstGeom prst="rect">
            <a:avLst/>
          </a:prstGeom>
          <a:noFill/>
          <a:ln>
            <a:noFill/>
          </a:ln>
        </p:spPr>
      </p:pic>
      <p:sp>
        <p:nvSpPr>
          <p:cNvPr id="533" name="Google Shape;533;p52"/>
          <p:cNvSpPr/>
          <p:nvPr/>
        </p:nvSpPr>
        <p:spPr>
          <a:xfrm>
            <a:off x="-26194" y="-1"/>
            <a:ext cx="12244389" cy="6858000"/>
          </a:xfrm>
          <a:prstGeom prst="rect">
            <a:avLst/>
          </a:prstGeom>
          <a:solidFill>
            <a:srgbClr val="222A35">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4" name="Google Shape;534;p52"/>
          <p:cNvSpPr/>
          <p:nvPr/>
        </p:nvSpPr>
        <p:spPr>
          <a:xfrm>
            <a:off x="3709988" y="1042988"/>
            <a:ext cx="4772025" cy="4772025"/>
          </a:xfrm>
          <a:prstGeom prst="ellipse">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5" name="Google Shape;535;p52"/>
          <p:cNvSpPr txBox="1"/>
          <p:nvPr/>
        </p:nvSpPr>
        <p:spPr>
          <a:xfrm>
            <a:off x="4203011" y="2173094"/>
            <a:ext cx="3952236" cy="25853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Quattrocento Sans"/>
              <a:buNone/>
            </a:pPr>
            <a:r>
              <a:rPr lang="fr-FR" sz="5400" b="1" i="0" u="none" strike="noStrike" cap="none">
                <a:solidFill>
                  <a:srgbClr val="000000"/>
                </a:solidFill>
                <a:latin typeface="Quattrocento Sans"/>
                <a:ea typeface="Quattrocento Sans"/>
                <a:cs typeface="Quattrocento Sans"/>
                <a:sym typeface="Quattrocento Sans"/>
              </a:rPr>
              <a:t>Merci pour </a:t>
            </a:r>
            <a:endParaRPr/>
          </a:p>
          <a:p>
            <a:pPr marL="0" marR="0" lvl="0" indent="0" algn="ctr" rtl="0">
              <a:lnSpc>
                <a:spcPct val="100000"/>
              </a:lnSpc>
              <a:spcBef>
                <a:spcPts val="0"/>
              </a:spcBef>
              <a:spcAft>
                <a:spcPts val="0"/>
              </a:spcAft>
              <a:buClr>
                <a:srgbClr val="000000"/>
              </a:buClr>
              <a:buSzPts val="5400"/>
              <a:buFont typeface="Quattrocento Sans"/>
              <a:buNone/>
            </a:pPr>
            <a:r>
              <a:rPr lang="fr-FR" sz="5400" b="1">
                <a:solidFill>
                  <a:srgbClr val="000000"/>
                </a:solidFill>
                <a:latin typeface="Quattrocento Sans"/>
                <a:ea typeface="Quattrocento Sans"/>
                <a:cs typeface="Quattrocento Sans"/>
                <a:sym typeface="Quattrocento Sans"/>
              </a:rPr>
              <a:t>Votre </a:t>
            </a:r>
            <a:endParaRPr/>
          </a:p>
          <a:p>
            <a:pPr marL="0" marR="0" lvl="0" indent="0" algn="ctr" rtl="0">
              <a:lnSpc>
                <a:spcPct val="100000"/>
              </a:lnSpc>
              <a:spcBef>
                <a:spcPts val="0"/>
              </a:spcBef>
              <a:spcAft>
                <a:spcPts val="0"/>
              </a:spcAft>
              <a:buClr>
                <a:srgbClr val="000000"/>
              </a:buClr>
              <a:buSzPts val="5400"/>
              <a:buFont typeface="Quattrocento Sans"/>
              <a:buNone/>
            </a:pPr>
            <a:r>
              <a:rPr lang="fr-FR" sz="5400" b="1" i="0" u="none" strike="noStrike" cap="none">
                <a:solidFill>
                  <a:srgbClr val="000000"/>
                </a:solidFill>
                <a:latin typeface="Quattrocento Sans"/>
                <a:ea typeface="Quattrocento Sans"/>
                <a:cs typeface="Quattrocento Sans"/>
                <a:sym typeface="Quattrocento Sans"/>
              </a:rPr>
              <a:t>Attention</a:t>
            </a:r>
            <a:endParaRPr sz="5400" b="1" i="0" u="none" strike="noStrike" cap="none">
              <a:solidFill>
                <a:srgbClr val="000000"/>
              </a:solidFill>
              <a:latin typeface="Quattrocento Sans"/>
              <a:ea typeface="Quattrocento Sans"/>
              <a:cs typeface="Quattrocento Sans"/>
              <a:sym typeface="Quattrocento Sans"/>
            </a:endParaRPr>
          </a:p>
        </p:txBody>
      </p:sp>
      <p:sp>
        <p:nvSpPr>
          <p:cNvPr id="536" name="Google Shape;536;p52"/>
          <p:cNvSpPr/>
          <p:nvPr/>
        </p:nvSpPr>
        <p:spPr>
          <a:xfrm rot="9900000">
            <a:off x="3952875" y="1285875"/>
            <a:ext cx="4286250" cy="4286250"/>
          </a:xfrm>
          <a:prstGeom prst="arc">
            <a:avLst>
              <a:gd name="adj1" fmla="val 16200000"/>
              <a:gd name="adj2" fmla="val 12750714"/>
            </a:avLst>
          </a:prstGeom>
          <a:noFill/>
          <a:ln w="38100" cap="flat" cmpd="sng">
            <a:solidFill>
              <a:srgbClr val="222A35"/>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7" name="Google Shape;537;p52"/>
          <p:cNvSpPr/>
          <p:nvPr/>
        </p:nvSpPr>
        <p:spPr>
          <a:xfrm>
            <a:off x="3476625" y="809625"/>
            <a:ext cx="5238750" cy="5238750"/>
          </a:xfrm>
          <a:prstGeom prst="arc">
            <a:avLst>
              <a:gd name="adj1" fmla="val 3083197"/>
              <a:gd name="adj2" fmla="val 2219221"/>
            </a:avLst>
          </a:prstGeom>
          <a:noFill/>
          <a:ln w="38100"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8" name="Google Shape;53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22A35"/>
              </a:buClr>
              <a:buSzPts val="1200"/>
              <a:buFont typeface="Calibri"/>
              <a:buNone/>
            </a:pPr>
            <a:r>
              <a:rPr lang="fr-FR" sz="1200" b="0" i="0" u="none" strike="noStrike" cap="none">
                <a:solidFill>
                  <a:srgbClr val="222A35"/>
                </a:solidFill>
                <a:latin typeface="Calibri"/>
                <a:ea typeface="Calibri"/>
                <a:cs typeface="Calibri"/>
                <a:sym typeface="Calibri"/>
              </a:rPr>
              <a:t>16/10/2018</a:t>
            </a:r>
            <a:endParaRPr sz="1200" b="0" i="0" u="none" strike="noStrike" cap="none">
              <a:solidFill>
                <a:srgbClr val="222A35"/>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48" name="Google Shape;248;p38"/>
          <p:cNvGrpSpPr/>
          <p:nvPr/>
        </p:nvGrpSpPr>
        <p:grpSpPr>
          <a:xfrm>
            <a:off x="151703" y="376433"/>
            <a:ext cx="11071860" cy="803679"/>
            <a:chOff x="1070602" y="340269"/>
            <a:chExt cx="12118426" cy="803679"/>
          </a:xfrm>
        </p:grpSpPr>
        <p:sp>
          <p:nvSpPr>
            <p:cNvPr id="249" name="Google Shape;249;p38"/>
            <p:cNvSpPr txBox="1"/>
            <p:nvPr/>
          </p:nvSpPr>
          <p:spPr>
            <a:xfrm>
              <a:off x="5246809" y="340269"/>
              <a:ext cx="7942219"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222A35"/>
                  </a:solidFill>
                  <a:latin typeface="Century Gothic"/>
                  <a:ea typeface="Century Gothic"/>
                  <a:cs typeface="Century Gothic"/>
                  <a:sym typeface="Century Gothic"/>
                </a:rPr>
                <a:t>Plan de</a:t>
              </a:r>
              <a:r>
                <a:rPr lang="fr-FR" sz="4000" b="1">
                  <a:solidFill>
                    <a:srgbClr val="222A35"/>
                  </a:solidFill>
                  <a:latin typeface="Century Gothic"/>
                  <a:ea typeface="Century Gothic"/>
                  <a:cs typeface="Century Gothic"/>
                  <a:sym typeface="Century Gothic"/>
                </a:rPr>
                <a:t> </a:t>
              </a:r>
              <a:r>
                <a:rPr lang="fr-FR" sz="4000" b="1">
                  <a:solidFill>
                    <a:srgbClr val="D2B057"/>
                  </a:solidFill>
                  <a:latin typeface="Century Gothic"/>
                  <a:ea typeface="Century Gothic"/>
                  <a:cs typeface="Century Gothic"/>
                  <a:sym typeface="Century Gothic"/>
                </a:rPr>
                <a:t>Travail</a:t>
              </a:r>
              <a:endParaRPr sz="4000" b="1">
                <a:solidFill>
                  <a:srgbClr val="D2B057"/>
                </a:solidFill>
                <a:latin typeface="Century Gothic"/>
                <a:ea typeface="Century Gothic"/>
                <a:cs typeface="Century Gothic"/>
                <a:sym typeface="Century Gothic"/>
              </a:endParaRPr>
            </a:p>
          </p:txBody>
        </p:sp>
        <p:sp>
          <p:nvSpPr>
            <p:cNvPr id="250" name="Google Shape;250;p38"/>
            <p:cNvSpPr/>
            <p:nvPr/>
          </p:nvSpPr>
          <p:spPr>
            <a:xfrm>
              <a:off x="1070602" y="897727"/>
              <a:ext cx="10071265"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grpSp>
      <p:sp>
        <p:nvSpPr>
          <p:cNvPr id="251" name="Google Shape;2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252" name="Google Shape;25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2</a:t>
            </a:fld>
            <a:endParaRPr sz="1200">
              <a:solidFill>
                <a:srgbClr val="888888"/>
              </a:solidFill>
              <a:latin typeface="Calibri"/>
              <a:ea typeface="Calibri"/>
              <a:cs typeface="Calibri"/>
              <a:sym typeface="Calibri"/>
            </a:endParaRPr>
          </a:p>
        </p:txBody>
      </p:sp>
      <p:sp>
        <p:nvSpPr>
          <p:cNvPr id="253" name="Google Shape;253;p38"/>
          <p:cNvSpPr/>
          <p:nvPr/>
        </p:nvSpPr>
        <p:spPr>
          <a:xfrm>
            <a:off x="2382512" y="86643"/>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254" name="Google Shape;254;p38"/>
          <p:cNvSpPr/>
          <p:nvPr/>
        </p:nvSpPr>
        <p:spPr>
          <a:xfrm>
            <a:off x="-863600" y="-14912"/>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38"/>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38"/>
          <p:cNvSpPr/>
          <p:nvPr/>
        </p:nvSpPr>
        <p:spPr>
          <a:xfrm>
            <a:off x="114300" y="5303251"/>
            <a:ext cx="800100" cy="800100"/>
          </a:xfrm>
          <a:prstGeom prst="ellipse">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03</a:t>
            </a:r>
            <a:endParaRPr/>
          </a:p>
        </p:txBody>
      </p:sp>
      <p:sp>
        <p:nvSpPr>
          <p:cNvPr id="257" name="Google Shape;257;p38"/>
          <p:cNvSpPr/>
          <p:nvPr/>
        </p:nvSpPr>
        <p:spPr>
          <a:xfrm>
            <a:off x="114300" y="3645458"/>
            <a:ext cx="800100" cy="800100"/>
          </a:xfrm>
          <a:prstGeom prst="ellipse">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02</a:t>
            </a:r>
            <a:endParaRPr/>
          </a:p>
        </p:txBody>
      </p:sp>
      <p:sp>
        <p:nvSpPr>
          <p:cNvPr id="258" name="Google Shape;258;p38"/>
          <p:cNvSpPr/>
          <p:nvPr/>
        </p:nvSpPr>
        <p:spPr>
          <a:xfrm>
            <a:off x="6559434" y="2012621"/>
            <a:ext cx="800100" cy="800100"/>
          </a:xfrm>
          <a:prstGeom prst="ellipse">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04</a:t>
            </a:r>
            <a:endParaRPr sz="2400">
              <a:solidFill>
                <a:schemeClr val="lt1"/>
              </a:solidFill>
              <a:latin typeface="Century Gothic"/>
              <a:ea typeface="Century Gothic"/>
              <a:cs typeface="Century Gothic"/>
              <a:sym typeface="Century Gothic"/>
            </a:endParaRPr>
          </a:p>
        </p:txBody>
      </p:sp>
      <p:sp>
        <p:nvSpPr>
          <p:cNvPr id="259" name="Google Shape;259;p38"/>
          <p:cNvSpPr/>
          <p:nvPr/>
        </p:nvSpPr>
        <p:spPr>
          <a:xfrm>
            <a:off x="115892" y="1987665"/>
            <a:ext cx="800100" cy="800100"/>
          </a:xfrm>
          <a:prstGeom prst="ellipse">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01</a:t>
            </a:r>
            <a:endParaRPr/>
          </a:p>
        </p:txBody>
      </p:sp>
      <p:sp>
        <p:nvSpPr>
          <p:cNvPr id="260" name="Google Shape;260;p38"/>
          <p:cNvSpPr txBox="1"/>
          <p:nvPr/>
        </p:nvSpPr>
        <p:spPr>
          <a:xfrm>
            <a:off x="1379913" y="2103868"/>
            <a:ext cx="448887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Compréhension du métier</a:t>
            </a:r>
            <a:endParaRPr/>
          </a:p>
        </p:txBody>
      </p:sp>
      <p:sp>
        <p:nvSpPr>
          <p:cNvPr id="261" name="Google Shape;261;p38"/>
          <p:cNvSpPr/>
          <p:nvPr/>
        </p:nvSpPr>
        <p:spPr>
          <a:xfrm>
            <a:off x="6603769" y="3645230"/>
            <a:ext cx="800100" cy="800100"/>
          </a:xfrm>
          <a:prstGeom prst="ellipse">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05</a:t>
            </a:r>
            <a:endParaRPr/>
          </a:p>
        </p:txBody>
      </p:sp>
      <p:sp>
        <p:nvSpPr>
          <p:cNvPr id="262" name="Google Shape;262;p38"/>
          <p:cNvSpPr/>
          <p:nvPr/>
        </p:nvSpPr>
        <p:spPr>
          <a:xfrm>
            <a:off x="6603769" y="5147196"/>
            <a:ext cx="800100" cy="800100"/>
          </a:xfrm>
          <a:prstGeom prst="ellipse">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chemeClr val="lt1"/>
                </a:solidFill>
                <a:latin typeface="Century Gothic"/>
                <a:ea typeface="Century Gothic"/>
                <a:cs typeface="Century Gothic"/>
                <a:sym typeface="Century Gothic"/>
              </a:rPr>
              <a:t>06</a:t>
            </a:r>
            <a:endParaRPr/>
          </a:p>
        </p:txBody>
      </p:sp>
      <p:sp>
        <p:nvSpPr>
          <p:cNvPr id="263" name="Google Shape;263;p38"/>
          <p:cNvSpPr txBox="1"/>
          <p:nvPr/>
        </p:nvSpPr>
        <p:spPr>
          <a:xfrm>
            <a:off x="1379913" y="3769247"/>
            <a:ext cx="491282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Compréhension des données</a:t>
            </a:r>
            <a:endParaRPr/>
          </a:p>
        </p:txBody>
      </p:sp>
      <p:sp>
        <p:nvSpPr>
          <p:cNvPr id="264" name="Google Shape;264;p38"/>
          <p:cNvSpPr txBox="1"/>
          <p:nvPr/>
        </p:nvSpPr>
        <p:spPr>
          <a:xfrm>
            <a:off x="1379913" y="5434626"/>
            <a:ext cx="491282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Préparation des données</a:t>
            </a:r>
            <a:endParaRPr/>
          </a:p>
        </p:txBody>
      </p:sp>
      <p:sp>
        <p:nvSpPr>
          <p:cNvPr id="265" name="Google Shape;265;p38"/>
          <p:cNvSpPr txBox="1"/>
          <p:nvPr/>
        </p:nvSpPr>
        <p:spPr>
          <a:xfrm>
            <a:off x="7833345" y="2153872"/>
            <a:ext cx="491282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Modélisation</a:t>
            </a:r>
            <a:endParaRPr/>
          </a:p>
        </p:txBody>
      </p:sp>
      <p:sp>
        <p:nvSpPr>
          <p:cNvPr id="266" name="Google Shape;266;p38"/>
          <p:cNvSpPr txBox="1"/>
          <p:nvPr/>
        </p:nvSpPr>
        <p:spPr>
          <a:xfrm>
            <a:off x="7833345" y="3768114"/>
            <a:ext cx="491282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Evaluation</a:t>
            </a:r>
            <a:endParaRPr/>
          </a:p>
        </p:txBody>
      </p:sp>
      <p:sp>
        <p:nvSpPr>
          <p:cNvPr id="267" name="Google Shape;267;p38"/>
          <p:cNvSpPr txBox="1"/>
          <p:nvPr/>
        </p:nvSpPr>
        <p:spPr>
          <a:xfrm>
            <a:off x="7833345" y="5225504"/>
            <a:ext cx="4912822" cy="49244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200">
                <a:solidFill>
                  <a:srgbClr val="3F3F3F"/>
                </a:solidFill>
                <a:latin typeface="Calibri"/>
                <a:ea typeface="Calibri"/>
                <a:cs typeface="Calibri"/>
                <a:sym typeface="Calibri"/>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p:nvPr/>
        </p:nvSpPr>
        <p:spPr>
          <a:xfrm>
            <a:off x="3896585" y="389398"/>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alibri"/>
                <a:ea typeface="Calibri"/>
                <a:cs typeface="Calibri"/>
                <a:sym typeface="Calibri"/>
              </a:rPr>
              <a:t>Compréhension du </a:t>
            </a:r>
            <a:r>
              <a:rPr lang="fr-FR" sz="4000" b="1">
                <a:solidFill>
                  <a:srgbClr val="D2B057"/>
                </a:solidFill>
                <a:latin typeface="Century Gothic"/>
                <a:ea typeface="Century Gothic"/>
                <a:cs typeface="Century Gothic"/>
                <a:sym typeface="Century Gothic"/>
              </a:rPr>
              <a:t>Métier</a:t>
            </a:r>
            <a:endParaRPr sz="4000" b="1">
              <a:solidFill>
                <a:srgbClr val="D2B057"/>
              </a:solidFill>
              <a:latin typeface="Century Gothic"/>
              <a:ea typeface="Century Gothic"/>
              <a:cs typeface="Century Gothic"/>
              <a:sym typeface="Century Gothic"/>
            </a:endParaRPr>
          </a:p>
        </p:txBody>
      </p:sp>
      <p:sp>
        <p:nvSpPr>
          <p:cNvPr id="274" name="Google Shape;27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275" name="Google Shape;27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276" name="Google Shape;276;p39"/>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39"/>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8" name="Google Shape;278;p39"/>
          <p:cNvGrpSpPr/>
          <p:nvPr/>
        </p:nvGrpSpPr>
        <p:grpSpPr>
          <a:xfrm>
            <a:off x="2244556" y="3045311"/>
            <a:ext cx="3131820" cy="3131820"/>
            <a:chOff x="2288216" y="2837673"/>
            <a:chExt cx="3131820" cy="3131820"/>
          </a:xfrm>
        </p:grpSpPr>
        <p:sp>
          <p:nvSpPr>
            <p:cNvPr id="279" name="Google Shape;279;p39"/>
            <p:cNvSpPr/>
            <p:nvPr/>
          </p:nvSpPr>
          <p:spPr>
            <a:xfrm rot="8637929" flipH="1">
              <a:off x="2733165" y="3282622"/>
              <a:ext cx="2241922" cy="2241922"/>
            </a:xfrm>
            <a:custGeom>
              <a:avLst/>
              <a:gdLst/>
              <a:ahLst/>
              <a:cxnLst/>
              <a:rect l="l" t="t" r="r" b="b"/>
              <a:pathLst>
                <a:path w="120000" h="120000" extrusionOk="0">
                  <a:moveTo>
                    <a:pt x="22981" y="14619"/>
                  </a:moveTo>
                  <a:lnTo>
                    <a:pt x="22981" y="14619"/>
                  </a:lnTo>
                  <a:cubicBezTo>
                    <a:pt x="38360" y="2074"/>
                    <a:pt x="59047" y="-1829"/>
                    <a:pt x="77940" y="4250"/>
                  </a:cubicBezTo>
                  <a:cubicBezTo>
                    <a:pt x="96832" y="10330"/>
                    <a:pt x="111361" y="25564"/>
                    <a:pt x="116537" y="44724"/>
                  </a:cubicBezTo>
                  <a:lnTo>
                    <a:pt x="117381" y="44715"/>
                  </a:lnTo>
                  <a:lnTo>
                    <a:pt x="104998" y="59526"/>
                  </a:lnTo>
                  <a:lnTo>
                    <a:pt x="87382" y="45031"/>
                  </a:lnTo>
                  <a:lnTo>
                    <a:pt x="87641" y="45029"/>
                  </a:lnTo>
                  <a:lnTo>
                    <a:pt x="87641" y="45029"/>
                  </a:lnTo>
                  <a:cubicBezTo>
                    <a:pt x="83181" y="36794"/>
                    <a:pt x="75281" y="30976"/>
                    <a:pt x="66093" y="29161"/>
                  </a:cubicBezTo>
                  <a:cubicBezTo>
                    <a:pt x="56906" y="27346"/>
                    <a:pt x="47387" y="29721"/>
                    <a:pt x="40130" y="35641"/>
                  </a:cubicBezTo>
                  <a:close/>
                </a:path>
              </a:pathLst>
            </a:cu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39"/>
            <p:cNvSpPr/>
            <p:nvPr/>
          </p:nvSpPr>
          <p:spPr>
            <a:xfrm>
              <a:off x="2601185" y="4992980"/>
              <a:ext cx="1519316" cy="502945"/>
            </a:xfrm>
            <a:prstGeom prst="homePlate">
              <a:avLst>
                <a:gd name="adj" fmla="val 50000"/>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1" name="Google Shape;281;p39"/>
          <p:cNvSpPr/>
          <p:nvPr/>
        </p:nvSpPr>
        <p:spPr>
          <a:xfrm rot="1703693">
            <a:off x="4032411" y="1791222"/>
            <a:ext cx="4574336" cy="4574335"/>
          </a:xfrm>
          <a:custGeom>
            <a:avLst/>
            <a:gdLst/>
            <a:ahLst/>
            <a:cxnLst/>
            <a:rect l="l" t="t" r="r" b="b"/>
            <a:pathLst>
              <a:path w="120000" h="120000" extrusionOk="0">
                <a:moveTo>
                  <a:pt x="85378" y="105959"/>
                </a:moveTo>
                <a:cubicBezTo>
                  <a:pt x="65860" y="116736"/>
                  <a:pt x="41664" y="114011"/>
                  <a:pt x="25034" y="99161"/>
                </a:cubicBezTo>
                <a:cubicBezTo>
                  <a:pt x="8403" y="84312"/>
                  <a:pt x="2965" y="60578"/>
                  <a:pt x="11471" y="39970"/>
                </a:cubicBezTo>
                <a:cubicBezTo>
                  <a:pt x="19978" y="19361"/>
                  <a:pt x="40573" y="6373"/>
                  <a:pt x="62835" y="7577"/>
                </a:cubicBezTo>
                <a:cubicBezTo>
                  <a:pt x="85098" y="8781"/>
                  <a:pt x="104172" y="23915"/>
                  <a:pt x="110406" y="45321"/>
                </a:cubicBezTo>
                <a:lnTo>
                  <a:pt x="117538" y="45321"/>
                </a:lnTo>
                <a:lnTo>
                  <a:pt x="105000" y="60000"/>
                </a:lnTo>
                <a:lnTo>
                  <a:pt x="87538" y="45321"/>
                </a:lnTo>
                <a:lnTo>
                  <a:pt x="94508" y="45321"/>
                </a:lnTo>
                <a:lnTo>
                  <a:pt x="94508" y="45321"/>
                </a:lnTo>
                <a:cubicBezTo>
                  <a:pt x="88433" y="31042"/>
                  <a:pt x="74192" y="21979"/>
                  <a:pt x="58685" y="22523"/>
                </a:cubicBezTo>
                <a:cubicBezTo>
                  <a:pt x="43177" y="23067"/>
                  <a:pt x="29606" y="33106"/>
                  <a:pt x="24548" y="47776"/>
                </a:cubicBezTo>
                <a:cubicBezTo>
                  <a:pt x="19490" y="62446"/>
                  <a:pt x="23989" y="78715"/>
                  <a:pt x="35866" y="88702"/>
                </a:cubicBezTo>
                <a:cubicBezTo>
                  <a:pt x="47742" y="98688"/>
                  <a:pt x="64543" y="100329"/>
                  <a:pt x="78127" y="92828"/>
                </a:cubicBezTo>
                <a:close/>
              </a:path>
            </a:pathLst>
          </a:cu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9"/>
          <p:cNvSpPr/>
          <p:nvPr/>
        </p:nvSpPr>
        <p:spPr>
          <a:xfrm>
            <a:off x="6348099" y="5203125"/>
            <a:ext cx="4199390" cy="550779"/>
          </a:xfrm>
          <a:prstGeom prst="homePlate">
            <a:avLst>
              <a:gd name="adj" fmla="val 50000"/>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39"/>
          <p:cNvSpPr/>
          <p:nvPr/>
        </p:nvSpPr>
        <p:spPr>
          <a:xfrm rot="-5400000">
            <a:off x="4467138" y="2009307"/>
            <a:ext cx="3744597" cy="3744597"/>
          </a:xfrm>
          <a:prstGeom prst="blockArc">
            <a:avLst>
              <a:gd name="adj1" fmla="val 10763192"/>
              <a:gd name="adj2" fmla="val 16180477"/>
              <a:gd name="adj3" fmla="val 14686"/>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84" name="Google Shape;284;p39"/>
          <p:cNvGrpSpPr/>
          <p:nvPr/>
        </p:nvGrpSpPr>
        <p:grpSpPr>
          <a:xfrm>
            <a:off x="901519" y="3773085"/>
            <a:ext cx="3475953" cy="1172124"/>
            <a:chOff x="164517" y="4169753"/>
            <a:chExt cx="2843584" cy="627948"/>
          </a:xfrm>
        </p:grpSpPr>
        <p:sp>
          <p:nvSpPr>
            <p:cNvPr id="285" name="Google Shape;285;p39"/>
            <p:cNvSpPr txBox="1"/>
            <p:nvPr/>
          </p:nvSpPr>
          <p:spPr>
            <a:xfrm>
              <a:off x="785161" y="4169753"/>
              <a:ext cx="2222940" cy="11542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fr-FR" sz="1400">
                  <a:solidFill>
                    <a:srgbClr val="3F3F3F"/>
                  </a:solidFill>
                  <a:latin typeface="Calibri"/>
                  <a:ea typeface="Calibri"/>
                  <a:cs typeface="Calibri"/>
                  <a:sym typeface="Calibri"/>
                </a:rPr>
                <a:t>.</a:t>
              </a:r>
              <a:endParaRPr/>
            </a:p>
          </p:txBody>
        </p:sp>
        <p:sp>
          <p:nvSpPr>
            <p:cNvPr id="286" name="Google Shape;286;p39"/>
            <p:cNvSpPr txBox="1"/>
            <p:nvPr/>
          </p:nvSpPr>
          <p:spPr>
            <a:xfrm>
              <a:off x="164517" y="4566860"/>
              <a:ext cx="2222940" cy="230841"/>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fr-FR" sz="2800">
                  <a:solidFill>
                    <a:srgbClr val="3F3F3F"/>
                  </a:solidFill>
                  <a:latin typeface="Century Gothic"/>
                  <a:ea typeface="Century Gothic"/>
                  <a:cs typeface="Century Gothic"/>
                  <a:sym typeface="Century Gothic"/>
                </a:rPr>
                <a:t>Objectifs Métier</a:t>
              </a:r>
              <a:endParaRPr/>
            </a:p>
          </p:txBody>
        </p:sp>
      </p:grpSp>
      <p:sp>
        <p:nvSpPr>
          <p:cNvPr id="287" name="Google Shape;287;p39"/>
          <p:cNvSpPr txBox="1"/>
          <p:nvPr/>
        </p:nvSpPr>
        <p:spPr>
          <a:xfrm>
            <a:off x="8131445" y="2458098"/>
            <a:ext cx="3857105" cy="430887"/>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800" b="1">
                <a:solidFill>
                  <a:srgbClr val="3F3F3F"/>
                </a:solidFill>
                <a:latin typeface="Calibri"/>
                <a:ea typeface="Calibri"/>
                <a:cs typeface="Calibri"/>
                <a:sym typeface="Calibri"/>
              </a:rPr>
              <a:t>Objectifs Data Science</a:t>
            </a:r>
            <a:endParaRPr/>
          </a:p>
        </p:txBody>
      </p:sp>
      <p:sp>
        <p:nvSpPr>
          <p:cNvPr id="288" name="Google Shape;288;p39"/>
          <p:cNvSpPr/>
          <p:nvPr/>
        </p:nvSpPr>
        <p:spPr>
          <a:xfrm>
            <a:off x="2382512" y="20141"/>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pic>
        <p:nvPicPr>
          <p:cNvPr id="289" name="Google Shape;289;p39"/>
          <p:cNvPicPr preferRelativeResize="0"/>
          <p:nvPr/>
        </p:nvPicPr>
        <p:blipFill rotWithShape="1">
          <a:blip r:embed="rId3">
            <a:alphaModFix/>
          </a:blip>
          <a:srcRect/>
          <a:stretch/>
        </p:blipFill>
        <p:spPr>
          <a:xfrm>
            <a:off x="5148034" y="2622872"/>
            <a:ext cx="2515868" cy="25158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grpSp>
        <p:nvGrpSpPr>
          <p:cNvPr id="295" name="Google Shape;295;p40"/>
          <p:cNvGrpSpPr/>
          <p:nvPr/>
        </p:nvGrpSpPr>
        <p:grpSpPr>
          <a:xfrm>
            <a:off x="2209800" y="124914"/>
            <a:ext cx="7628407" cy="1255002"/>
            <a:chOff x="1070602" y="489762"/>
            <a:chExt cx="10542275" cy="1255002"/>
          </a:xfrm>
        </p:grpSpPr>
        <p:sp>
          <p:nvSpPr>
            <p:cNvPr id="296" name="Google Shape;296;p40"/>
            <p:cNvSpPr txBox="1"/>
            <p:nvPr/>
          </p:nvSpPr>
          <p:spPr>
            <a:xfrm>
              <a:off x="4184679" y="489762"/>
              <a:ext cx="7428198" cy="1255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alibri"/>
                  <a:ea typeface="Calibri"/>
                  <a:cs typeface="Calibri"/>
                  <a:sym typeface="Calibri"/>
                </a:rPr>
                <a:t>Compréhension des</a:t>
              </a:r>
              <a:endParaRPr/>
            </a:p>
            <a:p>
              <a:pPr marL="0" marR="0" lvl="0" indent="0" algn="l" rtl="0">
                <a:spcBef>
                  <a:spcPts val="0"/>
                </a:spcBef>
                <a:spcAft>
                  <a:spcPts val="0"/>
                </a:spcAft>
                <a:buNone/>
              </a:pPr>
              <a:r>
                <a:rPr lang="fr-FR" sz="4000" b="1">
                  <a:solidFill>
                    <a:srgbClr val="D2B057"/>
                  </a:solidFill>
                  <a:latin typeface="Century Gothic"/>
                  <a:ea typeface="Century Gothic"/>
                  <a:cs typeface="Century Gothic"/>
                  <a:sym typeface="Century Gothic"/>
                </a:rPr>
                <a:t>Données</a:t>
              </a:r>
              <a:endParaRPr sz="4000" b="1">
                <a:solidFill>
                  <a:srgbClr val="D2B057"/>
                </a:solidFill>
                <a:latin typeface="Century Gothic"/>
                <a:ea typeface="Century Gothic"/>
                <a:cs typeface="Century Gothic"/>
                <a:sym typeface="Century Gothic"/>
              </a:endParaRPr>
            </a:p>
          </p:txBody>
        </p:sp>
        <p:sp>
          <p:nvSpPr>
            <p:cNvPr id="297" name="Google Shape;297;p40"/>
            <p:cNvSpPr/>
            <p:nvPr/>
          </p:nvSpPr>
          <p:spPr>
            <a:xfrm>
              <a:off x="1070602" y="897727"/>
              <a:ext cx="10071265"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grpSp>
      <p:sp>
        <p:nvSpPr>
          <p:cNvPr id="298" name="Google Shape;29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299" name="Google Shape;29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4</a:t>
            </a:fld>
            <a:endParaRPr sz="1200">
              <a:solidFill>
                <a:srgbClr val="888888"/>
              </a:solidFill>
              <a:latin typeface="Calibri"/>
              <a:ea typeface="Calibri"/>
              <a:cs typeface="Calibri"/>
              <a:sym typeface="Calibri"/>
            </a:endParaRPr>
          </a:p>
        </p:txBody>
      </p:sp>
      <p:sp>
        <p:nvSpPr>
          <p:cNvPr id="300" name="Google Shape;300;p40"/>
          <p:cNvSpPr/>
          <p:nvPr/>
        </p:nvSpPr>
        <p:spPr>
          <a:xfrm>
            <a:off x="2875429" y="81165"/>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301" name="Google Shape;301;p40"/>
          <p:cNvSpPr/>
          <p:nvPr/>
        </p:nvSpPr>
        <p:spPr>
          <a:xfrm>
            <a:off x="-863600" y="-14912"/>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40"/>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3" name="Google Shape;303;p40"/>
          <p:cNvPicPr preferRelativeResize="0"/>
          <p:nvPr/>
        </p:nvPicPr>
        <p:blipFill rotWithShape="1">
          <a:blip r:embed="rId3">
            <a:alphaModFix/>
          </a:blip>
          <a:srcRect/>
          <a:stretch/>
        </p:blipFill>
        <p:spPr>
          <a:xfrm>
            <a:off x="4456931" y="3823857"/>
            <a:ext cx="2560091" cy="394254"/>
          </a:xfrm>
          <a:prstGeom prst="rect">
            <a:avLst/>
          </a:prstGeom>
          <a:noFill/>
          <a:ln>
            <a:noFill/>
          </a:ln>
        </p:spPr>
      </p:pic>
      <p:pic>
        <p:nvPicPr>
          <p:cNvPr id="304" name="Google Shape;304;p40"/>
          <p:cNvPicPr preferRelativeResize="0"/>
          <p:nvPr/>
        </p:nvPicPr>
        <p:blipFill rotWithShape="1">
          <a:blip r:embed="rId4">
            <a:alphaModFix/>
          </a:blip>
          <a:srcRect/>
          <a:stretch/>
        </p:blipFill>
        <p:spPr>
          <a:xfrm>
            <a:off x="3351568" y="2004352"/>
            <a:ext cx="4714997" cy="1084449"/>
          </a:xfrm>
          <a:prstGeom prst="rect">
            <a:avLst/>
          </a:prstGeom>
          <a:noFill/>
          <a:ln>
            <a:noFill/>
          </a:ln>
        </p:spPr>
      </p:pic>
      <p:pic>
        <p:nvPicPr>
          <p:cNvPr id="305" name="Google Shape;305;p40"/>
          <p:cNvPicPr preferRelativeResize="0"/>
          <p:nvPr/>
        </p:nvPicPr>
        <p:blipFill rotWithShape="1">
          <a:blip r:embed="rId5">
            <a:alphaModFix/>
          </a:blip>
          <a:srcRect/>
          <a:stretch/>
        </p:blipFill>
        <p:spPr>
          <a:xfrm>
            <a:off x="444426" y="5242317"/>
            <a:ext cx="3241967" cy="486295"/>
          </a:xfrm>
          <a:prstGeom prst="rect">
            <a:avLst/>
          </a:prstGeom>
          <a:noFill/>
          <a:ln>
            <a:noFill/>
          </a:ln>
        </p:spPr>
      </p:pic>
      <p:pic>
        <p:nvPicPr>
          <p:cNvPr id="306" name="Google Shape;306;p40"/>
          <p:cNvPicPr preferRelativeResize="0"/>
          <p:nvPr/>
        </p:nvPicPr>
        <p:blipFill rotWithShape="1">
          <a:blip r:embed="rId6">
            <a:alphaModFix/>
          </a:blip>
          <a:srcRect/>
          <a:stretch/>
        </p:blipFill>
        <p:spPr>
          <a:xfrm>
            <a:off x="5043267" y="4722245"/>
            <a:ext cx="1646933" cy="1277660"/>
          </a:xfrm>
          <a:prstGeom prst="rect">
            <a:avLst/>
          </a:prstGeom>
          <a:noFill/>
          <a:ln>
            <a:noFill/>
          </a:ln>
        </p:spPr>
      </p:pic>
      <p:pic>
        <p:nvPicPr>
          <p:cNvPr id="307" name="Google Shape;307;p40"/>
          <p:cNvPicPr preferRelativeResize="0"/>
          <p:nvPr/>
        </p:nvPicPr>
        <p:blipFill rotWithShape="1">
          <a:blip r:embed="rId7">
            <a:alphaModFix/>
          </a:blip>
          <a:srcRect/>
          <a:stretch/>
        </p:blipFill>
        <p:spPr>
          <a:xfrm>
            <a:off x="7769748" y="5242317"/>
            <a:ext cx="4172869" cy="365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41"/>
          <p:cNvGrpSpPr/>
          <p:nvPr/>
        </p:nvGrpSpPr>
        <p:grpSpPr>
          <a:xfrm>
            <a:off x="2209800" y="124914"/>
            <a:ext cx="7628407" cy="1255002"/>
            <a:chOff x="1070602" y="489762"/>
            <a:chExt cx="10542275" cy="1255002"/>
          </a:xfrm>
        </p:grpSpPr>
        <p:sp>
          <p:nvSpPr>
            <p:cNvPr id="314" name="Google Shape;314;p41"/>
            <p:cNvSpPr txBox="1"/>
            <p:nvPr/>
          </p:nvSpPr>
          <p:spPr>
            <a:xfrm>
              <a:off x="4184679" y="489762"/>
              <a:ext cx="7428198" cy="1255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alibri"/>
                  <a:ea typeface="Calibri"/>
                  <a:cs typeface="Calibri"/>
                  <a:sym typeface="Calibri"/>
                </a:rPr>
                <a:t>Compréhension des</a:t>
              </a:r>
              <a:endParaRPr/>
            </a:p>
            <a:p>
              <a:pPr marL="0" marR="0" lvl="0" indent="0" algn="l" rtl="0">
                <a:spcBef>
                  <a:spcPts val="0"/>
                </a:spcBef>
                <a:spcAft>
                  <a:spcPts val="0"/>
                </a:spcAft>
                <a:buNone/>
              </a:pPr>
              <a:r>
                <a:rPr lang="fr-FR" sz="4000" b="1">
                  <a:solidFill>
                    <a:srgbClr val="D2B057"/>
                  </a:solidFill>
                  <a:latin typeface="Century Gothic"/>
                  <a:ea typeface="Century Gothic"/>
                  <a:cs typeface="Century Gothic"/>
                  <a:sym typeface="Century Gothic"/>
                </a:rPr>
                <a:t>Données</a:t>
              </a:r>
              <a:endParaRPr sz="4000" b="1">
                <a:solidFill>
                  <a:srgbClr val="D2B057"/>
                </a:solidFill>
                <a:latin typeface="Century Gothic"/>
                <a:ea typeface="Century Gothic"/>
                <a:cs typeface="Century Gothic"/>
                <a:sym typeface="Century Gothic"/>
              </a:endParaRPr>
            </a:p>
          </p:txBody>
        </p:sp>
        <p:sp>
          <p:nvSpPr>
            <p:cNvPr id="315" name="Google Shape;315;p41"/>
            <p:cNvSpPr/>
            <p:nvPr/>
          </p:nvSpPr>
          <p:spPr>
            <a:xfrm>
              <a:off x="1070602" y="897727"/>
              <a:ext cx="10071265"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grpSp>
      <p:sp>
        <p:nvSpPr>
          <p:cNvPr id="316" name="Google Shape;31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317" name="Google Shape;31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318" name="Google Shape;318;p41"/>
          <p:cNvSpPr/>
          <p:nvPr/>
        </p:nvSpPr>
        <p:spPr>
          <a:xfrm>
            <a:off x="2875429" y="81165"/>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
        <p:nvSpPr>
          <p:cNvPr id="319" name="Google Shape;319;p41"/>
          <p:cNvSpPr/>
          <p:nvPr/>
        </p:nvSpPr>
        <p:spPr>
          <a:xfrm>
            <a:off x="-863600" y="-14912"/>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41"/>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21" name="Google Shape;321;p41"/>
          <p:cNvPicPr preferRelativeResize="0"/>
          <p:nvPr/>
        </p:nvPicPr>
        <p:blipFill rotWithShape="1">
          <a:blip r:embed="rId3">
            <a:alphaModFix/>
          </a:blip>
          <a:srcRect/>
          <a:stretch/>
        </p:blipFill>
        <p:spPr>
          <a:xfrm>
            <a:off x="280211" y="2533631"/>
            <a:ext cx="1409472" cy="1252558"/>
          </a:xfrm>
          <a:prstGeom prst="rect">
            <a:avLst/>
          </a:prstGeom>
          <a:noFill/>
          <a:ln>
            <a:noFill/>
          </a:ln>
        </p:spPr>
      </p:pic>
      <p:pic>
        <p:nvPicPr>
          <p:cNvPr id="322" name="Google Shape;322;p41"/>
          <p:cNvPicPr preferRelativeResize="0"/>
          <p:nvPr/>
        </p:nvPicPr>
        <p:blipFill rotWithShape="1">
          <a:blip r:embed="rId4">
            <a:alphaModFix/>
          </a:blip>
          <a:srcRect/>
          <a:stretch/>
        </p:blipFill>
        <p:spPr>
          <a:xfrm>
            <a:off x="2431893" y="2581537"/>
            <a:ext cx="1784167" cy="1252558"/>
          </a:xfrm>
          <a:prstGeom prst="rect">
            <a:avLst/>
          </a:prstGeom>
          <a:noFill/>
          <a:ln>
            <a:noFill/>
          </a:ln>
        </p:spPr>
      </p:pic>
      <p:pic>
        <p:nvPicPr>
          <p:cNvPr id="323" name="Google Shape;323;p41"/>
          <p:cNvPicPr preferRelativeResize="0"/>
          <p:nvPr/>
        </p:nvPicPr>
        <p:blipFill rotWithShape="1">
          <a:blip r:embed="rId5">
            <a:alphaModFix/>
          </a:blip>
          <a:srcRect/>
          <a:stretch/>
        </p:blipFill>
        <p:spPr>
          <a:xfrm>
            <a:off x="4907327" y="2397099"/>
            <a:ext cx="1607124" cy="1608764"/>
          </a:xfrm>
          <a:prstGeom prst="rect">
            <a:avLst/>
          </a:prstGeom>
          <a:noFill/>
          <a:ln>
            <a:noFill/>
          </a:ln>
        </p:spPr>
      </p:pic>
      <p:pic>
        <p:nvPicPr>
          <p:cNvPr id="324" name="Google Shape;324;p41"/>
          <p:cNvPicPr preferRelativeResize="0"/>
          <p:nvPr/>
        </p:nvPicPr>
        <p:blipFill rotWithShape="1">
          <a:blip r:embed="rId6">
            <a:alphaModFix/>
          </a:blip>
          <a:srcRect/>
          <a:stretch/>
        </p:blipFill>
        <p:spPr>
          <a:xfrm>
            <a:off x="7205718" y="2403434"/>
            <a:ext cx="1768977" cy="1694512"/>
          </a:xfrm>
          <a:prstGeom prst="rect">
            <a:avLst/>
          </a:prstGeom>
          <a:noFill/>
          <a:ln>
            <a:noFill/>
          </a:ln>
        </p:spPr>
      </p:pic>
      <p:pic>
        <p:nvPicPr>
          <p:cNvPr id="325" name="Google Shape;325;p41"/>
          <p:cNvPicPr preferRelativeResize="0"/>
          <p:nvPr/>
        </p:nvPicPr>
        <p:blipFill rotWithShape="1">
          <a:blip r:embed="rId7">
            <a:alphaModFix/>
          </a:blip>
          <a:srcRect/>
          <a:stretch/>
        </p:blipFill>
        <p:spPr>
          <a:xfrm>
            <a:off x="9665962" y="2153261"/>
            <a:ext cx="2116026" cy="1852602"/>
          </a:xfrm>
          <a:prstGeom prst="rect">
            <a:avLst/>
          </a:prstGeom>
          <a:noFill/>
          <a:ln>
            <a:noFill/>
          </a:ln>
        </p:spPr>
      </p:pic>
      <p:pic>
        <p:nvPicPr>
          <p:cNvPr id="326" name="Google Shape;326;p41"/>
          <p:cNvPicPr preferRelativeResize="0"/>
          <p:nvPr/>
        </p:nvPicPr>
        <p:blipFill rotWithShape="1">
          <a:blip r:embed="rId8">
            <a:alphaModFix/>
          </a:blip>
          <a:srcRect/>
          <a:stretch/>
        </p:blipFill>
        <p:spPr>
          <a:xfrm>
            <a:off x="1931993" y="4754745"/>
            <a:ext cx="1784167" cy="1784167"/>
          </a:xfrm>
          <a:prstGeom prst="rect">
            <a:avLst/>
          </a:prstGeom>
          <a:noFill/>
          <a:ln>
            <a:noFill/>
          </a:ln>
        </p:spPr>
      </p:pic>
      <p:pic>
        <p:nvPicPr>
          <p:cNvPr id="327" name="Google Shape;327;p41"/>
          <p:cNvPicPr preferRelativeResize="0"/>
          <p:nvPr/>
        </p:nvPicPr>
        <p:blipFill rotWithShape="1">
          <a:blip r:embed="rId9">
            <a:alphaModFix/>
          </a:blip>
          <a:srcRect/>
          <a:stretch/>
        </p:blipFill>
        <p:spPr>
          <a:xfrm>
            <a:off x="4713108" y="4459997"/>
            <a:ext cx="2001454" cy="2001454"/>
          </a:xfrm>
          <a:prstGeom prst="rect">
            <a:avLst/>
          </a:prstGeom>
          <a:noFill/>
          <a:ln>
            <a:noFill/>
          </a:ln>
        </p:spPr>
      </p:pic>
      <p:pic>
        <p:nvPicPr>
          <p:cNvPr id="328" name="Google Shape;328;p41"/>
          <p:cNvPicPr preferRelativeResize="0"/>
          <p:nvPr/>
        </p:nvPicPr>
        <p:blipFill rotWithShape="1">
          <a:blip r:embed="rId10">
            <a:alphaModFix/>
          </a:blip>
          <a:srcRect/>
          <a:stretch/>
        </p:blipFill>
        <p:spPr>
          <a:xfrm>
            <a:off x="7889796" y="4537458"/>
            <a:ext cx="2001454" cy="2001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335" name="Google Shape;33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
        <p:nvSpPr>
          <p:cNvPr id="336" name="Google Shape;336;p42"/>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42"/>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8" name="Google Shape;338;p42"/>
          <p:cNvGrpSpPr/>
          <p:nvPr/>
        </p:nvGrpSpPr>
        <p:grpSpPr>
          <a:xfrm>
            <a:off x="4160561" y="4767944"/>
            <a:ext cx="396530" cy="396532"/>
            <a:chOff x="11606213" y="5354638"/>
            <a:chExt cx="280987" cy="280988"/>
          </a:xfrm>
        </p:grpSpPr>
        <p:sp>
          <p:nvSpPr>
            <p:cNvPr id="339" name="Google Shape;339;p42"/>
            <p:cNvSpPr/>
            <p:nvPr/>
          </p:nvSpPr>
          <p:spPr>
            <a:xfrm>
              <a:off x="11606213" y="5392738"/>
              <a:ext cx="128587" cy="90488"/>
            </a:xfrm>
            <a:custGeom>
              <a:avLst/>
              <a:gdLst/>
              <a:ahLst/>
              <a:cxnLst/>
              <a:rect l="l" t="t" r="r" b="b"/>
              <a:pathLst>
                <a:path w="325" h="230" extrusionOk="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0" name="Google Shape;340;p42"/>
            <p:cNvSpPr/>
            <p:nvPr/>
          </p:nvSpPr>
          <p:spPr>
            <a:xfrm>
              <a:off x="11631613" y="5354638"/>
              <a:ext cx="79375" cy="36513"/>
            </a:xfrm>
            <a:custGeom>
              <a:avLst/>
              <a:gdLst/>
              <a:ahLst/>
              <a:cxnLst/>
              <a:rect l="l" t="t" r="r" b="b"/>
              <a:pathLst>
                <a:path w="199" h="92" extrusionOk="0">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1" name="Google Shape;341;p42"/>
            <p:cNvSpPr/>
            <p:nvPr/>
          </p:nvSpPr>
          <p:spPr>
            <a:xfrm>
              <a:off x="11758613" y="5392738"/>
              <a:ext cx="128587" cy="90488"/>
            </a:xfrm>
            <a:custGeom>
              <a:avLst/>
              <a:gdLst/>
              <a:ahLst/>
              <a:cxnLst/>
              <a:rect l="l" t="t" r="r" b="b"/>
              <a:pathLst>
                <a:path w="325" h="230" extrusionOk="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2" name="Google Shape;342;p42"/>
            <p:cNvSpPr/>
            <p:nvPr/>
          </p:nvSpPr>
          <p:spPr>
            <a:xfrm>
              <a:off x="11784013" y="5354638"/>
              <a:ext cx="79375" cy="36513"/>
            </a:xfrm>
            <a:custGeom>
              <a:avLst/>
              <a:gdLst/>
              <a:ahLst/>
              <a:cxnLst/>
              <a:rect l="l" t="t" r="r" b="b"/>
              <a:pathLst>
                <a:path w="198" h="92" extrusionOk="0">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3" name="Google Shape;343;p42"/>
            <p:cNvSpPr/>
            <p:nvPr/>
          </p:nvSpPr>
          <p:spPr>
            <a:xfrm>
              <a:off x="11703050" y="5507038"/>
              <a:ext cx="79375" cy="36513"/>
            </a:xfrm>
            <a:custGeom>
              <a:avLst/>
              <a:gdLst/>
              <a:ahLst/>
              <a:cxnLst/>
              <a:rect l="l" t="t" r="r" b="b"/>
              <a:pathLst>
                <a:path w="197" h="93" extrusionOk="0">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4" name="Google Shape;344;p42"/>
            <p:cNvSpPr/>
            <p:nvPr/>
          </p:nvSpPr>
          <p:spPr>
            <a:xfrm>
              <a:off x="11677650" y="5545138"/>
              <a:ext cx="128587" cy="90488"/>
            </a:xfrm>
            <a:custGeom>
              <a:avLst/>
              <a:gdLst/>
              <a:ahLst/>
              <a:cxnLst/>
              <a:rect l="l" t="t" r="r" b="b"/>
              <a:pathLst>
                <a:path w="325" h="230" extrusionOk="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5" name="Google Shape;345;p42"/>
            <p:cNvSpPr/>
            <p:nvPr/>
          </p:nvSpPr>
          <p:spPr>
            <a:xfrm>
              <a:off x="11642725" y="5494338"/>
              <a:ext cx="39687" cy="39688"/>
            </a:xfrm>
            <a:custGeom>
              <a:avLst/>
              <a:gdLst/>
              <a:ahLst/>
              <a:cxnLst/>
              <a:rect l="l" t="t" r="r" b="b"/>
              <a:pathLst>
                <a:path w="100" h="100" extrusionOk="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sp>
          <p:nvSpPr>
            <p:cNvPr id="346" name="Google Shape;346;p42"/>
            <p:cNvSpPr/>
            <p:nvPr/>
          </p:nvSpPr>
          <p:spPr>
            <a:xfrm>
              <a:off x="11806238" y="5494338"/>
              <a:ext cx="38100" cy="39688"/>
            </a:xfrm>
            <a:custGeom>
              <a:avLst/>
              <a:gdLst/>
              <a:ahLst/>
              <a:cxnLst/>
              <a:rect l="l" t="t" r="r" b="b"/>
              <a:pathLst>
                <a:path w="98" h="100" extrusionOk="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222A35"/>
                </a:solidFill>
                <a:latin typeface="Calibri"/>
                <a:ea typeface="Calibri"/>
                <a:cs typeface="Calibri"/>
                <a:sym typeface="Calibri"/>
              </a:endParaRPr>
            </a:p>
          </p:txBody>
        </p:sp>
      </p:grpSp>
      <p:grpSp>
        <p:nvGrpSpPr>
          <p:cNvPr id="347" name="Google Shape;347;p42"/>
          <p:cNvGrpSpPr/>
          <p:nvPr/>
        </p:nvGrpSpPr>
        <p:grpSpPr>
          <a:xfrm>
            <a:off x="7252475" y="4491812"/>
            <a:ext cx="372070" cy="374137"/>
            <a:chOff x="2025650" y="2516188"/>
            <a:chExt cx="285750" cy="287337"/>
          </a:xfrm>
        </p:grpSpPr>
        <p:sp>
          <p:nvSpPr>
            <p:cNvPr id="348" name="Google Shape;348;p42"/>
            <p:cNvSpPr/>
            <p:nvPr/>
          </p:nvSpPr>
          <p:spPr>
            <a:xfrm>
              <a:off x="2187575" y="2554288"/>
              <a:ext cx="38100" cy="107950"/>
            </a:xfrm>
            <a:custGeom>
              <a:avLst/>
              <a:gdLst/>
              <a:ahLst/>
              <a:cxnLst/>
              <a:rect l="l" t="t" r="r" b="b"/>
              <a:pathLst>
                <a:path w="95" h="271" extrusionOk="0">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9" name="Google Shape;349;p42"/>
            <p:cNvSpPr/>
            <p:nvPr/>
          </p:nvSpPr>
          <p:spPr>
            <a:xfrm>
              <a:off x="2025650" y="2554288"/>
              <a:ext cx="146050" cy="220663"/>
            </a:xfrm>
            <a:custGeom>
              <a:avLst/>
              <a:gdLst/>
              <a:ahLst/>
              <a:cxnLst/>
              <a:rect l="l" t="t" r="r" b="b"/>
              <a:pathLst>
                <a:path w="369" h="554" extrusionOk="0">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0" name="Google Shape;350;p42"/>
            <p:cNvSpPr/>
            <p:nvPr/>
          </p:nvSpPr>
          <p:spPr>
            <a:xfrm>
              <a:off x="2085975" y="2622550"/>
              <a:ext cx="69850" cy="9525"/>
            </a:xfrm>
            <a:custGeom>
              <a:avLst/>
              <a:gdLst/>
              <a:ahLst/>
              <a:cxnLst/>
              <a:rect l="l" t="t" r="r" b="b"/>
              <a:pathLst>
                <a:path w="176" h="25" extrusionOk="0">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1" name="Google Shape;351;p42"/>
            <p:cNvSpPr/>
            <p:nvPr/>
          </p:nvSpPr>
          <p:spPr>
            <a:xfrm>
              <a:off x="2085975" y="2651125"/>
              <a:ext cx="69850" cy="9525"/>
            </a:xfrm>
            <a:custGeom>
              <a:avLst/>
              <a:gdLst/>
              <a:ahLst/>
              <a:cxnLst/>
              <a:rect l="l" t="t" r="r" b="b"/>
              <a:pathLst>
                <a:path w="176" h="23" extrusionOk="0">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2" name="Google Shape;352;p42"/>
            <p:cNvSpPr/>
            <p:nvPr/>
          </p:nvSpPr>
          <p:spPr>
            <a:xfrm>
              <a:off x="2085975" y="2679700"/>
              <a:ext cx="69850" cy="9525"/>
            </a:xfrm>
            <a:custGeom>
              <a:avLst/>
              <a:gdLst/>
              <a:ahLst/>
              <a:cxnLst/>
              <a:rect l="l" t="t" r="r" b="b"/>
              <a:pathLst>
                <a:path w="176" h="23" extrusionOk="0">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3" name="Google Shape;353;p42"/>
            <p:cNvSpPr/>
            <p:nvPr/>
          </p:nvSpPr>
          <p:spPr>
            <a:xfrm>
              <a:off x="2085975" y="2708275"/>
              <a:ext cx="44450" cy="9525"/>
            </a:xfrm>
            <a:custGeom>
              <a:avLst/>
              <a:gdLst/>
              <a:ahLst/>
              <a:cxnLst/>
              <a:rect l="l" t="t" r="r" b="b"/>
              <a:pathLst>
                <a:path w="115" h="24" extrusionOk="0">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4" name="Google Shape;354;p42"/>
            <p:cNvSpPr/>
            <p:nvPr/>
          </p:nvSpPr>
          <p:spPr>
            <a:xfrm>
              <a:off x="2168525" y="2660650"/>
              <a:ext cx="142875" cy="142875"/>
            </a:xfrm>
            <a:custGeom>
              <a:avLst/>
              <a:gdLst/>
              <a:ahLst/>
              <a:cxnLst/>
              <a:rect l="l" t="t" r="r" b="b"/>
              <a:pathLst>
                <a:path w="361" h="362" extrusionOk="0">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5" name="Google Shape;355;p42"/>
            <p:cNvSpPr/>
            <p:nvPr/>
          </p:nvSpPr>
          <p:spPr>
            <a:xfrm>
              <a:off x="2073275" y="2516188"/>
              <a:ext cx="104775" cy="82550"/>
            </a:xfrm>
            <a:custGeom>
              <a:avLst/>
              <a:gdLst/>
              <a:ahLst/>
              <a:cxnLst/>
              <a:rect l="l" t="t" r="r" b="b"/>
              <a:pathLst>
                <a:path w="264" h="205" extrusionOk="0">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pic>
        <p:nvPicPr>
          <p:cNvPr id="356" name="Google Shape;356;p42"/>
          <p:cNvPicPr preferRelativeResize="0"/>
          <p:nvPr/>
        </p:nvPicPr>
        <p:blipFill rotWithShape="1">
          <a:blip r:embed="rId3">
            <a:alphaModFix/>
          </a:blip>
          <a:srcRect/>
          <a:stretch/>
        </p:blipFill>
        <p:spPr>
          <a:xfrm>
            <a:off x="764356" y="2485841"/>
            <a:ext cx="2762809" cy="1970231"/>
          </a:xfrm>
          <a:prstGeom prst="rect">
            <a:avLst/>
          </a:prstGeom>
          <a:noFill/>
          <a:ln>
            <a:noFill/>
          </a:ln>
        </p:spPr>
      </p:pic>
      <p:sp>
        <p:nvSpPr>
          <p:cNvPr id="357" name="Google Shape;357;p42"/>
          <p:cNvSpPr txBox="1"/>
          <p:nvPr/>
        </p:nvSpPr>
        <p:spPr>
          <a:xfrm>
            <a:off x="8407180" y="4734987"/>
            <a:ext cx="3727504" cy="61555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3200">
                <a:solidFill>
                  <a:srgbClr val="222A35"/>
                </a:solidFill>
                <a:latin typeface="Calibri"/>
                <a:ea typeface="Calibri"/>
                <a:cs typeface="Calibri"/>
                <a:sym typeface="Calibri"/>
              </a:rPr>
              <a:t>Intégration de données </a:t>
            </a:r>
            <a:endParaRPr/>
          </a:p>
        </p:txBody>
      </p:sp>
      <p:pic>
        <p:nvPicPr>
          <p:cNvPr id="358" name="Google Shape;358;p42"/>
          <p:cNvPicPr preferRelativeResize="0"/>
          <p:nvPr/>
        </p:nvPicPr>
        <p:blipFill rotWithShape="1">
          <a:blip r:embed="rId4">
            <a:alphaModFix/>
          </a:blip>
          <a:srcRect/>
          <a:stretch/>
        </p:blipFill>
        <p:spPr>
          <a:xfrm>
            <a:off x="5162373" y="2485841"/>
            <a:ext cx="1867252" cy="1867252"/>
          </a:xfrm>
          <a:prstGeom prst="rect">
            <a:avLst/>
          </a:prstGeom>
          <a:noFill/>
          <a:ln>
            <a:noFill/>
          </a:ln>
        </p:spPr>
      </p:pic>
      <p:pic>
        <p:nvPicPr>
          <p:cNvPr id="359" name="Google Shape;359;p42"/>
          <p:cNvPicPr preferRelativeResize="0"/>
          <p:nvPr/>
        </p:nvPicPr>
        <p:blipFill rotWithShape="1">
          <a:blip r:embed="rId5">
            <a:alphaModFix/>
          </a:blip>
          <a:srcRect/>
          <a:stretch/>
        </p:blipFill>
        <p:spPr>
          <a:xfrm>
            <a:off x="9149992" y="2485841"/>
            <a:ext cx="1664415" cy="1820454"/>
          </a:xfrm>
          <a:prstGeom prst="rect">
            <a:avLst/>
          </a:prstGeom>
          <a:noFill/>
          <a:ln>
            <a:noFill/>
          </a:ln>
        </p:spPr>
      </p:pic>
      <p:sp>
        <p:nvSpPr>
          <p:cNvPr id="360" name="Google Shape;360;p42"/>
          <p:cNvSpPr txBox="1"/>
          <p:nvPr/>
        </p:nvSpPr>
        <p:spPr>
          <a:xfrm>
            <a:off x="3902380" y="4731590"/>
            <a:ext cx="4387239" cy="61555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3200">
                <a:solidFill>
                  <a:srgbClr val="222A35"/>
                </a:solidFill>
                <a:latin typeface="Calibri"/>
                <a:ea typeface="Calibri"/>
                <a:cs typeface="Calibri"/>
                <a:sym typeface="Calibri"/>
              </a:rPr>
              <a:t>Construction de nouvelles données</a:t>
            </a:r>
            <a:endParaRPr sz="3200">
              <a:solidFill>
                <a:srgbClr val="222A35"/>
              </a:solidFill>
              <a:latin typeface="Calibri"/>
              <a:ea typeface="Calibri"/>
              <a:cs typeface="Calibri"/>
              <a:sym typeface="Calibri"/>
            </a:endParaRPr>
          </a:p>
        </p:txBody>
      </p:sp>
      <p:sp>
        <p:nvSpPr>
          <p:cNvPr id="361" name="Google Shape;361;p42"/>
          <p:cNvSpPr txBox="1"/>
          <p:nvPr/>
        </p:nvSpPr>
        <p:spPr>
          <a:xfrm>
            <a:off x="57316" y="4733146"/>
            <a:ext cx="4176890" cy="5518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3200">
                <a:solidFill>
                  <a:srgbClr val="222A35"/>
                </a:solidFill>
                <a:latin typeface="Calibri"/>
                <a:ea typeface="Calibri"/>
                <a:cs typeface="Calibri"/>
                <a:sym typeface="Calibri"/>
              </a:rPr>
              <a:t>Vérification de la qualité des données </a:t>
            </a:r>
            <a:endParaRPr sz="3200">
              <a:solidFill>
                <a:srgbClr val="222A35"/>
              </a:solidFill>
              <a:latin typeface="Calibri"/>
              <a:ea typeface="Calibri"/>
              <a:cs typeface="Calibri"/>
              <a:sym typeface="Calibri"/>
            </a:endParaRPr>
          </a:p>
        </p:txBody>
      </p:sp>
      <p:grpSp>
        <p:nvGrpSpPr>
          <p:cNvPr id="362" name="Google Shape;362;p42"/>
          <p:cNvGrpSpPr/>
          <p:nvPr/>
        </p:nvGrpSpPr>
        <p:grpSpPr>
          <a:xfrm>
            <a:off x="2225282" y="51590"/>
            <a:ext cx="7544033" cy="1231106"/>
            <a:chOff x="1070602" y="210044"/>
            <a:chExt cx="10425672" cy="1231106"/>
          </a:xfrm>
        </p:grpSpPr>
        <p:sp>
          <p:nvSpPr>
            <p:cNvPr id="363" name="Google Shape;363;p42"/>
            <p:cNvSpPr txBox="1"/>
            <p:nvPr/>
          </p:nvSpPr>
          <p:spPr>
            <a:xfrm>
              <a:off x="4209513" y="210044"/>
              <a:ext cx="7286761" cy="123110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chemeClr val="dk1"/>
                  </a:solidFill>
                  <a:latin typeface="Calibri"/>
                  <a:ea typeface="Calibri"/>
                  <a:cs typeface="Calibri"/>
                  <a:sym typeface="Calibri"/>
                </a:rPr>
                <a:t>Préparation des</a:t>
              </a:r>
              <a:endParaRPr/>
            </a:p>
            <a:p>
              <a:pPr marL="0" marR="0" lvl="0" indent="0" algn="l" rtl="0">
                <a:spcBef>
                  <a:spcPts val="0"/>
                </a:spcBef>
                <a:spcAft>
                  <a:spcPts val="0"/>
                </a:spcAft>
                <a:buNone/>
              </a:pPr>
              <a:r>
                <a:rPr lang="fr-FR" sz="4000" b="1">
                  <a:solidFill>
                    <a:srgbClr val="D2B057"/>
                  </a:solidFill>
                  <a:latin typeface="Century Gothic"/>
                  <a:ea typeface="Century Gothic"/>
                  <a:cs typeface="Century Gothic"/>
                  <a:sym typeface="Century Gothic"/>
                </a:rPr>
                <a:t>Données</a:t>
              </a:r>
              <a:endParaRPr sz="4000" b="1">
                <a:solidFill>
                  <a:srgbClr val="D2B057"/>
                </a:solidFill>
                <a:latin typeface="Century Gothic"/>
                <a:ea typeface="Century Gothic"/>
                <a:cs typeface="Century Gothic"/>
                <a:sym typeface="Century Gothic"/>
              </a:endParaRPr>
            </a:p>
          </p:txBody>
        </p:sp>
        <p:sp>
          <p:nvSpPr>
            <p:cNvPr id="364" name="Google Shape;364;p42"/>
            <p:cNvSpPr/>
            <p:nvPr/>
          </p:nvSpPr>
          <p:spPr>
            <a:xfrm>
              <a:off x="1070602" y="897727"/>
              <a:ext cx="10071265"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grpSp>
      <p:sp>
        <p:nvSpPr>
          <p:cNvPr id="365" name="Google Shape;365;p42"/>
          <p:cNvSpPr/>
          <p:nvPr/>
        </p:nvSpPr>
        <p:spPr>
          <a:xfrm>
            <a:off x="2949877" y="102069"/>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371" name="Google Shape;3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372" name="Google Shape;372;p43"/>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43"/>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4" name="Google Shape;374;p43"/>
          <p:cNvGrpSpPr/>
          <p:nvPr/>
        </p:nvGrpSpPr>
        <p:grpSpPr>
          <a:xfrm>
            <a:off x="3187732" y="3394280"/>
            <a:ext cx="477066" cy="477068"/>
            <a:chOff x="11606213" y="5354638"/>
            <a:chExt cx="280987" cy="280988"/>
          </a:xfrm>
        </p:grpSpPr>
        <p:sp>
          <p:nvSpPr>
            <p:cNvPr id="375" name="Google Shape;375;p43"/>
            <p:cNvSpPr/>
            <p:nvPr/>
          </p:nvSpPr>
          <p:spPr>
            <a:xfrm>
              <a:off x="11606213" y="5392738"/>
              <a:ext cx="128587" cy="90488"/>
            </a:xfrm>
            <a:custGeom>
              <a:avLst/>
              <a:gdLst/>
              <a:ahLst/>
              <a:cxnLst/>
              <a:rect l="l" t="t" r="r" b="b"/>
              <a:pathLst>
                <a:path w="325" h="230" extrusionOk="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p43"/>
            <p:cNvSpPr/>
            <p:nvPr/>
          </p:nvSpPr>
          <p:spPr>
            <a:xfrm>
              <a:off x="11631613" y="5354638"/>
              <a:ext cx="79375" cy="36513"/>
            </a:xfrm>
            <a:custGeom>
              <a:avLst/>
              <a:gdLst/>
              <a:ahLst/>
              <a:cxnLst/>
              <a:rect l="l" t="t" r="r" b="b"/>
              <a:pathLst>
                <a:path w="199" h="92" extrusionOk="0">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7" name="Google Shape;377;p43"/>
            <p:cNvSpPr/>
            <p:nvPr/>
          </p:nvSpPr>
          <p:spPr>
            <a:xfrm>
              <a:off x="11758613" y="5392738"/>
              <a:ext cx="128587" cy="90488"/>
            </a:xfrm>
            <a:custGeom>
              <a:avLst/>
              <a:gdLst/>
              <a:ahLst/>
              <a:cxnLst/>
              <a:rect l="l" t="t" r="r" b="b"/>
              <a:pathLst>
                <a:path w="325" h="230" extrusionOk="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8" name="Google Shape;378;p43"/>
            <p:cNvSpPr/>
            <p:nvPr/>
          </p:nvSpPr>
          <p:spPr>
            <a:xfrm>
              <a:off x="11784013" y="5354638"/>
              <a:ext cx="79375" cy="36513"/>
            </a:xfrm>
            <a:custGeom>
              <a:avLst/>
              <a:gdLst/>
              <a:ahLst/>
              <a:cxnLst/>
              <a:rect l="l" t="t" r="r" b="b"/>
              <a:pathLst>
                <a:path w="198" h="92" extrusionOk="0">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9" name="Google Shape;379;p43"/>
            <p:cNvSpPr/>
            <p:nvPr/>
          </p:nvSpPr>
          <p:spPr>
            <a:xfrm>
              <a:off x="11703050" y="5507038"/>
              <a:ext cx="79375" cy="36513"/>
            </a:xfrm>
            <a:custGeom>
              <a:avLst/>
              <a:gdLst/>
              <a:ahLst/>
              <a:cxnLst/>
              <a:rect l="l" t="t" r="r" b="b"/>
              <a:pathLst>
                <a:path w="197" h="93" extrusionOk="0">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0" name="Google Shape;380;p43"/>
            <p:cNvSpPr/>
            <p:nvPr/>
          </p:nvSpPr>
          <p:spPr>
            <a:xfrm>
              <a:off x="11677650" y="5545138"/>
              <a:ext cx="128587" cy="90488"/>
            </a:xfrm>
            <a:custGeom>
              <a:avLst/>
              <a:gdLst/>
              <a:ahLst/>
              <a:cxnLst/>
              <a:rect l="l" t="t" r="r" b="b"/>
              <a:pathLst>
                <a:path w="325" h="230" extrusionOk="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1" name="Google Shape;381;p43"/>
            <p:cNvSpPr/>
            <p:nvPr/>
          </p:nvSpPr>
          <p:spPr>
            <a:xfrm>
              <a:off x="11642725" y="5494338"/>
              <a:ext cx="39687" cy="39688"/>
            </a:xfrm>
            <a:custGeom>
              <a:avLst/>
              <a:gdLst/>
              <a:ahLst/>
              <a:cxnLst/>
              <a:rect l="l" t="t" r="r" b="b"/>
              <a:pathLst>
                <a:path w="100" h="100" extrusionOk="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82" name="Google Shape;382;p43"/>
          <p:cNvGrpSpPr/>
          <p:nvPr/>
        </p:nvGrpSpPr>
        <p:grpSpPr>
          <a:xfrm>
            <a:off x="1643389" y="3362691"/>
            <a:ext cx="351171" cy="540247"/>
            <a:chOff x="7666038" y="5922964"/>
            <a:chExt cx="185740" cy="285745"/>
          </a:xfrm>
        </p:grpSpPr>
        <p:sp>
          <p:nvSpPr>
            <p:cNvPr id="383" name="Google Shape;383;p43"/>
            <p:cNvSpPr/>
            <p:nvPr/>
          </p:nvSpPr>
          <p:spPr>
            <a:xfrm>
              <a:off x="7689850" y="5922964"/>
              <a:ext cx="95250" cy="95250"/>
            </a:xfrm>
            <a:custGeom>
              <a:avLst/>
              <a:gdLst/>
              <a:ahLst/>
              <a:cxnLst/>
              <a:rect l="l" t="t" r="r" b="b"/>
              <a:pathLst>
                <a:path w="240" h="240" extrusionOk="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4" name="Google Shape;384;p43"/>
            <p:cNvSpPr/>
            <p:nvPr/>
          </p:nvSpPr>
          <p:spPr>
            <a:xfrm>
              <a:off x="7666038" y="6027734"/>
              <a:ext cx="142875" cy="180975"/>
            </a:xfrm>
            <a:custGeom>
              <a:avLst/>
              <a:gdLst/>
              <a:ahLst/>
              <a:cxnLst/>
              <a:rect l="l" t="t" r="r" b="b"/>
              <a:pathLst>
                <a:path w="361" h="456" extrusionOk="0">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5" name="Google Shape;385;p43"/>
            <p:cNvSpPr/>
            <p:nvPr/>
          </p:nvSpPr>
          <p:spPr>
            <a:xfrm>
              <a:off x="7804153" y="6103931"/>
              <a:ext cx="47625" cy="104775"/>
            </a:xfrm>
            <a:custGeom>
              <a:avLst/>
              <a:gdLst/>
              <a:ahLst/>
              <a:cxnLst/>
              <a:rect l="l" t="t" r="r" b="b"/>
              <a:pathLst>
                <a:path w="120" h="264" extrusionOk="0">
                  <a:moveTo>
                    <a:pt x="72" y="24"/>
                  </a:moveTo>
                  <a:lnTo>
                    <a:pt x="72" y="0"/>
                  </a:lnTo>
                  <a:lnTo>
                    <a:pt x="48" y="0"/>
                  </a:lnTo>
                  <a:lnTo>
                    <a:pt x="48" y="24"/>
                  </a:lnTo>
                  <a:lnTo>
                    <a:pt x="0" y="24"/>
                  </a:lnTo>
                  <a:lnTo>
                    <a:pt x="0" y="264"/>
                  </a:lnTo>
                  <a:lnTo>
                    <a:pt x="120" y="264"/>
                  </a:lnTo>
                  <a:lnTo>
                    <a:pt x="120" y="24"/>
                  </a:lnTo>
                  <a:lnTo>
                    <a:pt x="72"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86" name="Google Shape;386;p43"/>
          <p:cNvSpPr txBox="1"/>
          <p:nvPr/>
        </p:nvSpPr>
        <p:spPr>
          <a:xfrm>
            <a:off x="4702918" y="414337"/>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Modélisation</a:t>
            </a:r>
            <a:endParaRPr sz="4000">
              <a:solidFill>
                <a:srgbClr val="D2B057"/>
              </a:solidFill>
              <a:latin typeface="Century Gothic"/>
              <a:ea typeface="Century Gothic"/>
              <a:cs typeface="Century Gothic"/>
              <a:sym typeface="Century Gothic"/>
            </a:endParaRPr>
          </a:p>
        </p:txBody>
      </p:sp>
      <p:sp>
        <p:nvSpPr>
          <p:cNvPr id="387" name="Google Shape;387;p43"/>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pic>
        <p:nvPicPr>
          <p:cNvPr id="388" name="Google Shape;388;p43"/>
          <p:cNvPicPr preferRelativeResize="0"/>
          <p:nvPr/>
        </p:nvPicPr>
        <p:blipFill rotWithShape="1">
          <a:blip r:embed="rId3">
            <a:alphaModFix/>
          </a:blip>
          <a:srcRect/>
          <a:stretch/>
        </p:blipFill>
        <p:spPr>
          <a:xfrm>
            <a:off x="381000" y="2131049"/>
            <a:ext cx="5715001" cy="4031166"/>
          </a:xfrm>
          <a:prstGeom prst="rect">
            <a:avLst/>
          </a:prstGeom>
          <a:noFill/>
          <a:ln>
            <a:noFill/>
          </a:ln>
        </p:spPr>
      </p:pic>
      <p:sp>
        <p:nvSpPr>
          <p:cNvPr id="389" name="Google Shape;389;p43"/>
          <p:cNvSpPr txBox="1"/>
          <p:nvPr/>
        </p:nvSpPr>
        <p:spPr>
          <a:xfrm>
            <a:off x="381000" y="1382250"/>
            <a:ext cx="8297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Segmentation de la classe économique des compagnies aériennes autour du monde </a:t>
            </a:r>
            <a:endParaRPr/>
          </a:p>
        </p:txBody>
      </p:sp>
      <p:pic>
        <p:nvPicPr>
          <p:cNvPr id="390" name="Google Shape;390;p43"/>
          <p:cNvPicPr preferRelativeResize="0"/>
          <p:nvPr/>
        </p:nvPicPr>
        <p:blipFill>
          <a:blip r:embed="rId4">
            <a:alphaModFix/>
          </a:blip>
          <a:stretch>
            <a:fillRect/>
          </a:stretch>
        </p:blipFill>
        <p:spPr>
          <a:xfrm>
            <a:off x="6003251" y="1850178"/>
            <a:ext cx="5114925" cy="971550"/>
          </a:xfrm>
          <a:prstGeom prst="rect">
            <a:avLst/>
          </a:prstGeom>
          <a:noFill/>
          <a:ln>
            <a:noFill/>
          </a:ln>
        </p:spPr>
      </p:pic>
      <p:pic>
        <p:nvPicPr>
          <p:cNvPr id="391" name="Google Shape;391;p43"/>
          <p:cNvPicPr preferRelativeResize="0"/>
          <p:nvPr/>
        </p:nvPicPr>
        <p:blipFill>
          <a:blip r:embed="rId5">
            <a:alphaModFix/>
          </a:blip>
          <a:stretch>
            <a:fillRect/>
          </a:stretch>
        </p:blipFill>
        <p:spPr>
          <a:xfrm>
            <a:off x="6555525" y="3642025"/>
            <a:ext cx="2545222" cy="431800"/>
          </a:xfrm>
          <a:prstGeom prst="rect">
            <a:avLst/>
          </a:prstGeom>
          <a:noFill/>
          <a:ln w="38100" cap="flat" cmpd="sng">
            <a:solidFill>
              <a:srgbClr val="FF0000"/>
            </a:solidFill>
            <a:prstDash val="solid"/>
            <a:round/>
            <a:headEnd type="none" w="sm" len="sm"/>
            <a:tailEnd type="none" w="sm" len="sm"/>
          </a:ln>
        </p:spPr>
      </p:pic>
      <p:pic>
        <p:nvPicPr>
          <p:cNvPr id="392" name="Google Shape;392;p43"/>
          <p:cNvPicPr preferRelativeResize="0"/>
          <p:nvPr/>
        </p:nvPicPr>
        <p:blipFill>
          <a:blip r:embed="rId6">
            <a:alphaModFix/>
          </a:blip>
          <a:stretch>
            <a:fillRect/>
          </a:stretch>
        </p:blipFill>
        <p:spPr>
          <a:xfrm>
            <a:off x="9437421" y="3642025"/>
            <a:ext cx="1680750" cy="1342100"/>
          </a:xfrm>
          <a:prstGeom prst="rect">
            <a:avLst/>
          </a:prstGeom>
          <a:noFill/>
          <a:ln w="38100" cap="flat" cmpd="sng">
            <a:solidFill>
              <a:srgbClr val="00FF00"/>
            </a:solidFill>
            <a:prstDash val="solid"/>
            <a:round/>
            <a:headEnd type="none" w="sm" len="sm"/>
            <a:tailEnd type="none" w="sm" len="sm"/>
          </a:ln>
        </p:spPr>
      </p:pic>
      <p:pic>
        <p:nvPicPr>
          <p:cNvPr id="393" name="Google Shape;393;p43"/>
          <p:cNvPicPr preferRelativeResize="0"/>
          <p:nvPr/>
        </p:nvPicPr>
        <p:blipFill>
          <a:blip r:embed="rId7">
            <a:alphaModFix/>
          </a:blip>
          <a:stretch>
            <a:fillRect/>
          </a:stretch>
        </p:blipFill>
        <p:spPr>
          <a:xfrm>
            <a:off x="6555526" y="4471875"/>
            <a:ext cx="2313216" cy="971549"/>
          </a:xfrm>
          <a:prstGeom prst="rect">
            <a:avLst/>
          </a:prstGeom>
          <a:noFill/>
          <a:ln w="38100" cap="flat" cmpd="sng">
            <a:solidFill>
              <a:srgbClr val="0000FF"/>
            </a:solidFill>
            <a:prstDash val="solid"/>
            <a:round/>
            <a:headEnd type="none" w="sm" len="sm"/>
            <a:tailEnd type="none" w="sm" len="sm"/>
          </a:ln>
        </p:spPr>
      </p:pic>
      <p:pic>
        <p:nvPicPr>
          <p:cNvPr id="394" name="Google Shape;394;p43"/>
          <p:cNvPicPr preferRelativeResize="0"/>
          <p:nvPr/>
        </p:nvPicPr>
        <p:blipFill>
          <a:blip r:embed="rId8">
            <a:alphaModFix/>
          </a:blip>
          <a:stretch>
            <a:fillRect/>
          </a:stretch>
        </p:blipFill>
        <p:spPr>
          <a:xfrm>
            <a:off x="8933275" y="5256716"/>
            <a:ext cx="1885950" cy="1464754"/>
          </a:xfrm>
          <a:prstGeom prst="rect">
            <a:avLst/>
          </a:prstGeom>
          <a:noFill/>
          <a:ln w="38100" cap="flat" cmpd="sng">
            <a:solidFill>
              <a:srgbClr val="00FF00"/>
            </a:solidFill>
            <a:prstDash val="solid"/>
            <a:round/>
            <a:headEnd type="none" w="sm" len="sm"/>
            <a:tailEnd type="none" w="sm" len="sm"/>
          </a:ln>
        </p:spPr>
      </p:pic>
      <p:pic>
        <p:nvPicPr>
          <p:cNvPr id="395" name="Google Shape;395;p43"/>
          <p:cNvPicPr preferRelativeResize="0"/>
          <p:nvPr/>
        </p:nvPicPr>
        <p:blipFill>
          <a:blip r:embed="rId9">
            <a:alphaModFix/>
          </a:blip>
          <a:stretch>
            <a:fillRect/>
          </a:stretch>
        </p:blipFill>
        <p:spPr>
          <a:xfrm>
            <a:off x="5800027" y="5773200"/>
            <a:ext cx="2878673" cy="431800"/>
          </a:xfrm>
          <a:prstGeom prst="rect">
            <a:avLst/>
          </a:prstGeom>
          <a:noFill/>
          <a:ln w="38100" cap="flat" cmpd="sng">
            <a:solidFill>
              <a:srgbClr val="00FF00"/>
            </a:solidFill>
            <a:prstDash val="solid"/>
            <a:round/>
            <a:headEnd type="none" w="sm" len="sm"/>
            <a:tailEnd type="none" w="sm" len="sm"/>
          </a:ln>
        </p:spPr>
      </p:pic>
      <p:sp>
        <p:nvSpPr>
          <p:cNvPr id="396" name="Google Shape;396;p43"/>
          <p:cNvSpPr txBox="1"/>
          <p:nvPr/>
        </p:nvSpPr>
        <p:spPr>
          <a:xfrm>
            <a:off x="5612550" y="2709625"/>
            <a:ext cx="8739300" cy="10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solidFill>
                  <a:srgbClr val="FF0000"/>
                </a:solidFill>
              </a:rPr>
              <a:t>Segment [1]: Avions Modernes avec les dimensions de chaise les plus petits.</a:t>
            </a:r>
            <a:endParaRPr>
              <a:solidFill>
                <a:srgbClr val="FF0000"/>
              </a:solidFill>
            </a:endParaRPr>
          </a:p>
          <a:p>
            <a:pPr marL="0" lvl="0" indent="0" algn="l" rtl="0">
              <a:spcBef>
                <a:spcPts val="0"/>
              </a:spcBef>
              <a:spcAft>
                <a:spcPts val="0"/>
              </a:spcAft>
              <a:buNone/>
            </a:pPr>
            <a:r>
              <a:rPr lang="fr-FR">
                <a:solidFill>
                  <a:srgbClr val="00FF00"/>
                </a:solidFill>
              </a:rPr>
              <a:t>Segment [2]: Avions non Modernes avec les dimensions de chaise moyennes.</a:t>
            </a:r>
            <a:endParaRPr>
              <a:solidFill>
                <a:srgbClr val="00FF00"/>
              </a:solidFill>
            </a:endParaRPr>
          </a:p>
          <a:p>
            <a:pPr marL="0" lvl="0" indent="0" algn="l" rtl="0">
              <a:spcBef>
                <a:spcPts val="0"/>
              </a:spcBef>
              <a:spcAft>
                <a:spcPts val="0"/>
              </a:spcAft>
              <a:buNone/>
            </a:pPr>
            <a:r>
              <a:rPr lang="fr-FR">
                <a:solidFill>
                  <a:srgbClr val="0000FF"/>
                </a:solidFill>
              </a:rPr>
              <a:t>Segment [3]: Avions Modernes avec les meilleures dimensions de chaise.</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402" name="Google Shape;40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403" name="Google Shape;403;p44"/>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44"/>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5" name="Google Shape;405;p44"/>
          <p:cNvGrpSpPr/>
          <p:nvPr/>
        </p:nvGrpSpPr>
        <p:grpSpPr>
          <a:xfrm>
            <a:off x="3187732" y="3394280"/>
            <a:ext cx="477066" cy="477068"/>
            <a:chOff x="11606213" y="5354638"/>
            <a:chExt cx="280987" cy="280988"/>
          </a:xfrm>
        </p:grpSpPr>
        <p:sp>
          <p:nvSpPr>
            <p:cNvPr id="406" name="Google Shape;406;p44"/>
            <p:cNvSpPr/>
            <p:nvPr/>
          </p:nvSpPr>
          <p:spPr>
            <a:xfrm>
              <a:off x="11606213" y="5392738"/>
              <a:ext cx="128587" cy="90488"/>
            </a:xfrm>
            <a:custGeom>
              <a:avLst/>
              <a:gdLst/>
              <a:ahLst/>
              <a:cxnLst/>
              <a:rect l="l" t="t" r="r" b="b"/>
              <a:pathLst>
                <a:path w="325" h="230" extrusionOk="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7" name="Google Shape;407;p44"/>
            <p:cNvSpPr/>
            <p:nvPr/>
          </p:nvSpPr>
          <p:spPr>
            <a:xfrm>
              <a:off x="11631613" y="5354638"/>
              <a:ext cx="79375" cy="36513"/>
            </a:xfrm>
            <a:custGeom>
              <a:avLst/>
              <a:gdLst/>
              <a:ahLst/>
              <a:cxnLst/>
              <a:rect l="l" t="t" r="r" b="b"/>
              <a:pathLst>
                <a:path w="199" h="92" extrusionOk="0">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8" name="Google Shape;408;p44"/>
            <p:cNvSpPr/>
            <p:nvPr/>
          </p:nvSpPr>
          <p:spPr>
            <a:xfrm>
              <a:off x="11758613" y="5392738"/>
              <a:ext cx="128587" cy="90488"/>
            </a:xfrm>
            <a:custGeom>
              <a:avLst/>
              <a:gdLst/>
              <a:ahLst/>
              <a:cxnLst/>
              <a:rect l="l" t="t" r="r" b="b"/>
              <a:pathLst>
                <a:path w="325" h="230" extrusionOk="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9" name="Google Shape;409;p44"/>
            <p:cNvSpPr/>
            <p:nvPr/>
          </p:nvSpPr>
          <p:spPr>
            <a:xfrm>
              <a:off x="11784013" y="5354638"/>
              <a:ext cx="79375" cy="36513"/>
            </a:xfrm>
            <a:custGeom>
              <a:avLst/>
              <a:gdLst/>
              <a:ahLst/>
              <a:cxnLst/>
              <a:rect l="l" t="t" r="r" b="b"/>
              <a:pathLst>
                <a:path w="198" h="92" extrusionOk="0">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0" name="Google Shape;410;p44"/>
            <p:cNvSpPr/>
            <p:nvPr/>
          </p:nvSpPr>
          <p:spPr>
            <a:xfrm>
              <a:off x="11703050" y="5507038"/>
              <a:ext cx="79375" cy="36513"/>
            </a:xfrm>
            <a:custGeom>
              <a:avLst/>
              <a:gdLst/>
              <a:ahLst/>
              <a:cxnLst/>
              <a:rect l="l" t="t" r="r" b="b"/>
              <a:pathLst>
                <a:path w="197" h="93" extrusionOk="0">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1" name="Google Shape;411;p44"/>
            <p:cNvSpPr/>
            <p:nvPr/>
          </p:nvSpPr>
          <p:spPr>
            <a:xfrm>
              <a:off x="11677650" y="5545138"/>
              <a:ext cx="128587" cy="90488"/>
            </a:xfrm>
            <a:custGeom>
              <a:avLst/>
              <a:gdLst/>
              <a:ahLst/>
              <a:cxnLst/>
              <a:rect l="l" t="t" r="r" b="b"/>
              <a:pathLst>
                <a:path w="325" h="230" extrusionOk="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2" name="Google Shape;412;p44"/>
            <p:cNvSpPr/>
            <p:nvPr/>
          </p:nvSpPr>
          <p:spPr>
            <a:xfrm>
              <a:off x="11642725" y="5494338"/>
              <a:ext cx="39687" cy="39688"/>
            </a:xfrm>
            <a:custGeom>
              <a:avLst/>
              <a:gdLst/>
              <a:ahLst/>
              <a:cxnLst/>
              <a:rect l="l" t="t" r="r" b="b"/>
              <a:pathLst>
                <a:path w="100" h="100" extrusionOk="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3" name="Google Shape;413;p44"/>
            <p:cNvSpPr/>
            <p:nvPr/>
          </p:nvSpPr>
          <p:spPr>
            <a:xfrm>
              <a:off x="11806238" y="5494338"/>
              <a:ext cx="38100" cy="39688"/>
            </a:xfrm>
            <a:custGeom>
              <a:avLst/>
              <a:gdLst/>
              <a:ahLst/>
              <a:cxnLst/>
              <a:rect l="l" t="t" r="r" b="b"/>
              <a:pathLst>
                <a:path w="98" h="100" extrusionOk="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414" name="Google Shape;414;p44"/>
          <p:cNvGrpSpPr/>
          <p:nvPr/>
        </p:nvGrpSpPr>
        <p:grpSpPr>
          <a:xfrm>
            <a:off x="1643389" y="3362691"/>
            <a:ext cx="351171" cy="540247"/>
            <a:chOff x="7666038" y="5922964"/>
            <a:chExt cx="185740" cy="285745"/>
          </a:xfrm>
        </p:grpSpPr>
        <p:sp>
          <p:nvSpPr>
            <p:cNvPr id="415" name="Google Shape;415;p44"/>
            <p:cNvSpPr/>
            <p:nvPr/>
          </p:nvSpPr>
          <p:spPr>
            <a:xfrm>
              <a:off x="7689850" y="5922964"/>
              <a:ext cx="95250" cy="95250"/>
            </a:xfrm>
            <a:custGeom>
              <a:avLst/>
              <a:gdLst/>
              <a:ahLst/>
              <a:cxnLst/>
              <a:rect l="l" t="t" r="r" b="b"/>
              <a:pathLst>
                <a:path w="240" h="240" extrusionOk="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6" name="Google Shape;416;p44"/>
            <p:cNvSpPr/>
            <p:nvPr/>
          </p:nvSpPr>
          <p:spPr>
            <a:xfrm>
              <a:off x="7666038" y="6027734"/>
              <a:ext cx="142875" cy="180975"/>
            </a:xfrm>
            <a:custGeom>
              <a:avLst/>
              <a:gdLst/>
              <a:ahLst/>
              <a:cxnLst/>
              <a:rect l="l" t="t" r="r" b="b"/>
              <a:pathLst>
                <a:path w="361" h="456" extrusionOk="0">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7" name="Google Shape;417;p44"/>
            <p:cNvSpPr/>
            <p:nvPr/>
          </p:nvSpPr>
          <p:spPr>
            <a:xfrm>
              <a:off x="7804153" y="6103931"/>
              <a:ext cx="47625" cy="104775"/>
            </a:xfrm>
            <a:custGeom>
              <a:avLst/>
              <a:gdLst/>
              <a:ahLst/>
              <a:cxnLst/>
              <a:rect l="l" t="t" r="r" b="b"/>
              <a:pathLst>
                <a:path w="120" h="264" extrusionOk="0">
                  <a:moveTo>
                    <a:pt x="72" y="24"/>
                  </a:moveTo>
                  <a:lnTo>
                    <a:pt x="72" y="0"/>
                  </a:lnTo>
                  <a:lnTo>
                    <a:pt x="48" y="0"/>
                  </a:lnTo>
                  <a:lnTo>
                    <a:pt x="48" y="24"/>
                  </a:lnTo>
                  <a:lnTo>
                    <a:pt x="0" y="24"/>
                  </a:lnTo>
                  <a:lnTo>
                    <a:pt x="0" y="264"/>
                  </a:lnTo>
                  <a:lnTo>
                    <a:pt x="120" y="264"/>
                  </a:lnTo>
                  <a:lnTo>
                    <a:pt x="120" y="24"/>
                  </a:lnTo>
                  <a:lnTo>
                    <a:pt x="72"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18" name="Google Shape;418;p44"/>
          <p:cNvSpPr txBox="1"/>
          <p:nvPr/>
        </p:nvSpPr>
        <p:spPr>
          <a:xfrm>
            <a:off x="4702918" y="414337"/>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Modélisation</a:t>
            </a:r>
            <a:endParaRPr sz="4000">
              <a:solidFill>
                <a:srgbClr val="D2B057"/>
              </a:solidFill>
              <a:latin typeface="Century Gothic"/>
              <a:ea typeface="Century Gothic"/>
              <a:cs typeface="Century Gothic"/>
              <a:sym typeface="Century Gothic"/>
            </a:endParaRPr>
          </a:p>
        </p:txBody>
      </p:sp>
      <p:sp>
        <p:nvSpPr>
          <p:cNvPr id="419" name="Google Shape;419;p44"/>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pic>
        <p:nvPicPr>
          <p:cNvPr id="420" name="Google Shape;420;p44"/>
          <p:cNvPicPr preferRelativeResize="0"/>
          <p:nvPr/>
        </p:nvPicPr>
        <p:blipFill rotWithShape="1">
          <a:blip r:embed="rId3">
            <a:alphaModFix/>
          </a:blip>
          <a:srcRect/>
          <a:stretch/>
        </p:blipFill>
        <p:spPr>
          <a:xfrm>
            <a:off x="381000" y="2299450"/>
            <a:ext cx="5053579" cy="3548251"/>
          </a:xfrm>
          <a:prstGeom prst="rect">
            <a:avLst/>
          </a:prstGeom>
          <a:noFill/>
          <a:ln>
            <a:noFill/>
          </a:ln>
        </p:spPr>
      </p:pic>
      <p:sp>
        <p:nvSpPr>
          <p:cNvPr id="421" name="Google Shape;421;p44"/>
          <p:cNvSpPr txBox="1"/>
          <p:nvPr/>
        </p:nvSpPr>
        <p:spPr>
          <a:xfrm>
            <a:off x="381000" y="1382250"/>
            <a:ext cx="8055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Segmentation de la première classe des compagnies aériennes autour du monde</a:t>
            </a:r>
            <a:endParaRPr/>
          </a:p>
        </p:txBody>
      </p:sp>
      <p:pic>
        <p:nvPicPr>
          <p:cNvPr id="422" name="Google Shape;422;p44"/>
          <p:cNvPicPr preferRelativeResize="0"/>
          <p:nvPr/>
        </p:nvPicPr>
        <p:blipFill>
          <a:blip r:embed="rId4">
            <a:alphaModFix/>
          </a:blip>
          <a:stretch>
            <a:fillRect/>
          </a:stretch>
        </p:blipFill>
        <p:spPr>
          <a:xfrm>
            <a:off x="5799404" y="1760615"/>
            <a:ext cx="4819650" cy="1143000"/>
          </a:xfrm>
          <a:prstGeom prst="rect">
            <a:avLst/>
          </a:prstGeom>
          <a:noFill/>
          <a:ln>
            <a:noFill/>
          </a:ln>
        </p:spPr>
      </p:pic>
      <p:pic>
        <p:nvPicPr>
          <p:cNvPr id="423" name="Google Shape;423;p44"/>
          <p:cNvPicPr preferRelativeResize="0"/>
          <p:nvPr/>
        </p:nvPicPr>
        <p:blipFill>
          <a:blip r:embed="rId5">
            <a:alphaModFix/>
          </a:blip>
          <a:stretch>
            <a:fillRect/>
          </a:stretch>
        </p:blipFill>
        <p:spPr>
          <a:xfrm>
            <a:off x="5980525" y="3958937"/>
            <a:ext cx="2545222" cy="431800"/>
          </a:xfrm>
          <a:prstGeom prst="rect">
            <a:avLst/>
          </a:prstGeom>
          <a:noFill/>
          <a:ln w="38100" cap="flat" cmpd="sng">
            <a:solidFill>
              <a:srgbClr val="0000FF"/>
            </a:solidFill>
            <a:prstDash val="solid"/>
            <a:round/>
            <a:headEnd type="none" w="sm" len="sm"/>
            <a:tailEnd type="none" w="sm" len="sm"/>
          </a:ln>
        </p:spPr>
      </p:pic>
      <p:pic>
        <p:nvPicPr>
          <p:cNvPr id="424" name="Google Shape;424;p44"/>
          <p:cNvPicPr preferRelativeResize="0"/>
          <p:nvPr/>
        </p:nvPicPr>
        <p:blipFill>
          <a:blip r:embed="rId6">
            <a:alphaModFix/>
          </a:blip>
          <a:stretch>
            <a:fillRect/>
          </a:stretch>
        </p:blipFill>
        <p:spPr>
          <a:xfrm>
            <a:off x="8862421" y="3958938"/>
            <a:ext cx="1680750" cy="1342100"/>
          </a:xfrm>
          <a:prstGeom prst="rect">
            <a:avLst/>
          </a:prstGeom>
          <a:noFill/>
          <a:ln w="38100" cap="flat" cmpd="sng">
            <a:solidFill>
              <a:srgbClr val="0000FF"/>
            </a:solidFill>
            <a:prstDash val="solid"/>
            <a:round/>
            <a:headEnd type="none" w="sm" len="sm"/>
            <a:tailEnd type="none" w="sm" len="sm"/>
          </a:ln>
        </p:spPr>
      </p:pic>
      <p:pic>
        <p:nvPicPr>
          <p:cNvPr id="425" name="Google Shape;425;p44"/>
          <p:cNvPicPr preferRelativeResize="0"/>
          <p:nvPr/>
        </p:nvPicPr>
        <p:blipFill>
          <a:blip r:embed="rId7">
            <a:alphaModFix/>
          </a:blip>
          <a:stretch>
            <a:fillRect/>
          </a:stretch>
        </p:blipFill>
        <p:spPr>
          <a:xfrm>
            <a:off x="5980526" y="4788788"/>
            <a:ext cx="2313216" cy="971549"/>
          </a:xfrm>
          <a:prstGeom prst="rect">
            <a:avLst/>
          </a:prstGeom>
          <a:noFill/>
          <a:ln w="38100" cap="flat" cmpd="sng">
            <a:solidFill>
              <a:srgbClr val="0000FF"/>
            </a:solidFill>
            <a:prstDash val="solid"/>
            <a:round/>
            <a:headEnd type="none" w="sm" len="sm"/>
            <a:tailEnd type="none" w="sm" len="sm"/>
          </a:ln>
        </p:spPr>
      </p:pic>
      <p:sp>
        <p:nvSpPr>
          <p:cNvPr id="426" name="Google Shape;426;p44"/>
          <p:cNvSpPr txBox="1"/>
          <p:nvPr/>
        </p:nvSpPr>
        <p:spPr>
          <a:xfrm>
            <a:off x="5434575" y="2903625"/>
            <a:ext cx="8739300" cy="10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solidFill>
                  <a:srgbClr val="FF0000"/>
                </a:solidFill>
              </a:rPr>
              <a:t>Segment [1]: Avions non Modernes avec les dimensions de chaise les plus petits.</a:t>
            </a:r>
            <a:endParaRPr>
              <a:solidFill>
                <a:srgbClr val="FF0000"/>
              </a:solidFill>
            </a:endParaRPr>
          </a:p>
          <a:p>
            <a:pPr marL="0" lvl="0" indent="0" algn="l" rtl="0">
              <a:spcBef>
                <a:spcPts val="0"/>
              </a:spcBef>
              <a:spcAft>
                <a:spcPts val="0"/>
              </a:spcAft>
              <a:buNone/>
            </a:pPr>
            <a:r>
              <a:rPr lang="fr-FR">
                <a:solidFill>
                  <a:srgbClr val="00FF00"/>
                </a:solidFill>
              </a:rPr>
              <a:t>Segment [2]: Avions  Modernes avec les meilleures dimensions de chaise.</a:t>
            </a:r>
            <a:endParaRPr>
              <a:solidFill>
                <a:srgbClr val="00FF00"/>
              </a:solidFill>
            </a:endParaRPr>
          </a:p>
          <a:p>
            <a:pPr marL="0" lvl="0" indent="0" algn="l" rtl="0">
              <a:spcBef>
                <a:spcPts val="0"/>
              </a:spcBef>
              <a:spcAft>
                <a:spcPts val="0"/>
              </a:spcAft>
              <a:buNone/>
            </a:pPr>
            <a:r>
              <a:rPr lang="fr-FR">
                <a:solidFill>
                  <a:srgbClr val="0000FF"/>
                </a:solidFill>
              </a:rPr>
              <a:t>Segment [3]: Avions Modernes avec les dimensions de chaise intérmédiaires.</a:t>
            </a:r>
            <a:endParaRPr>
              <a:solidFill>
                <a:srgbClr val="0000FF"/>
              </a:solidFill>
            </a:endParaRPr>
          </a:p>
          <a:p>
            <a:pPr marL="0" lvl="0" indent="0" algn="l" rtl="0">
              <a:spcBef>
                <a:spcPts val="0"/>
              </a:spcBef>
              <a:spcAft>
                <a:spcPts val="0"/>
              </a:spcAft>
              <a:buNone/>
            </a:pPr>
            <a:r>
              <a:rPr lang="fr-FR">
                <a:solidFill>
                  <a:srgbClr val="FF00FF"/>
                </a:solidFill>
              </a:rPr>
              <a:t>Segment [4]: Avions non Modernes avec les dimensions de chaise intérmédiaires.</a:t>
            </a:r>
            <a:endParaRPr>
              <a:solidFill>
                <a:srgbClr val="FF00FF"/>
              </a:solidFill>
            </a:endParaRPr>
          </a:p>
          <a:p>
            <a:pPr marL="0" lvl="0" indent="0" algn="l" rtl="0">
              <a:spcBef>
                <a:spcPts val="0"/>
              </a:spcBef>
              <a:spcAft>
                <a:spcPts val="0"/>
              </a:spcAft>
              <a:buNone/>
            </a:pPr>
            <a:r>
              <a:rPr lang="fr-F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200">
                <a:solidFill>
                  <a:srgbClr val="888888"/>
                </a:solidFill>
                <a:latin typeface="Calibri"/>
                <a:ea typeface="Calibri"/>
                <a:cs typeface="Calibri"/>
                <a:sym typeface="Calibri"/>
              </a:rPr>
              <a:t>10/16/2018</a:t>
            </a:r>
            <a:endParaRPr sz="1200">
              <a:solidFill>
                <a:srgbClr val="888888"/>
              </a:solidFill>
              <a:latin typeface="Calibri"/>
              <a:ea typeface="Calibri"/>
              <a:cs typeface="Calibri"/>
              <a:sym typeface="Calibri"/>
            </a:endParaRPr>
          </a:p>
        </p:txBody>
      </p:sp>
      <p:sp>
        <p:nvSpPr>
          <p:cNvPr id="432" name="Google Shape;43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433" name="Google Shape;433;p45"/>
          <p:cNvSpPr/>
          <p:nvPr/>
        </p:nvSpPr>
        <p:spPr>
          <a:xfrm>
            <a:off x="-863600" y="51590"/>
            <a:ext cx="431800" cy="431800"/>
          </a:xfrm>
          <a:prstGeom prst="rect">
            <a:avLst/>
          </a:prstGeom>
          <a:solidFill>
            <a:srgbClr val="D2B05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45"/>
          <p:cNvSpPr/>
          <p:nvPr/>
        </p:nvSpPr>
        <p:spPr>
          <a:xfrm>
            <a:off x="-863600" y="577088"/>
            <a:ext cx="431800" cy="431800"/>
          </a:xfrm>
          <a:prstGeom prst="rect">
            <a:avLst/>
          </a:prstGeom>
          <a:solidFill>
            <a:srgbClr val="222A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35" name="Google Shape;435;p45"/>
          <p:cNvGrpSpPr/>
          <p:nvPr/>
        </p:nvGrpSpPr>
        <p:grpSpPr>
          <a:xfrm>
            <a:off x="3187732" y="3394280"/>
            <a:ext cx="477066" cy="477068"/>
            <a:chOff x="11606213" y="5354638"/>
            <a:chExt cx="280987" cy="280988"/>
          </a:xfrm>
        </p:grpSpPr>
        <p:sp>
          <p:nvSpPr>
            <p:cNvPr id="436" name="Google Shape;436;p45"/>
            <p:cNvSpPr/>
            <p:nvPr/>
          </p:nvSpPr>
          <p:spPr>
            <a:xfrm>
              <a:off x="11606213" y="5392738"/>
              <a:ext cx="128587" cy="90488"/>
            </a:xfrm>
            <a:custGeom>
              <a:avLst/>
              <a:gdLst/>
              <a:ahLst/>
              <a:cxnLst/>
              <a:rect l="l" t="t" r="r" b="b"/>
              <a:pathLst>
                <a:path w="325" h="230" extrusionOk="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7" name="Google Shape;437;p45"/>
            <p:cNvSpPr/>
            <p:nvPr/>
          </p:nvSpPr>
          <p:spPr>
            <a:xfrm>
              <a:off x="11631613" y="5354638"/>
              <a:ext cx="79375" cy="36513"/>
            </a:xfrm>
            <a:custGeom>
              <a:avLst/>
              <a:gdLst/>
              <a:ahLst/>
              <a:cxnLst/>
              <a:rect l="l" t="t" r="r" b="b"/>
              <a:pathLst>
                <a:path w="199" h="92" extrusionOk="0">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8" name="Google Shape;438;p45"/>
            <p:cNvSpPr/>
            <p:nvPr/>
          </p:nvSpPr>
          <p:spPr>
            <a:xfrm>
              <a:off x="11758613" y="5392738"/>
              <a:ext cx="128587" cy="90488"/>
            </a:xfrm>
            <a:custGeom>
              <a:avLst/>
              <a:gdLst/>
              <a:ahLst/>
              <a:cxnLst/>
              <a:rect l="l" t="t" r="r" b="b"/>
              <a:pathLst>
                <a:path w="325" h="230" extrusionOk="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9" name="Google Shape;439;p45"/>
            <p:cNvSpPr/>
            <p:nvPr/>
          </p:nvSpPr>
          <p:spPr>
            <a:xfrm>
              <a:off x="11784013" y="5354638"/>
              <a:ext cx="79375" cy="36513"/>
            </a:xfrm>
            <a:custGeom>
              <a:avLst/>
              <a:gdLst/>
              <a:ahLst/>
              <a:cxnLst/>
              <a:rect l="l" t="t" r="r" b="b"/>
              <a:pathLst>
                <a:path w="198" h="92" extrusionOk="0">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0" name="Google Shape;440;p45"/>
            <p:cNvSpPr/>
            <p:nvPr/>
          </p:nvSpPr>
          <p:spPr>
            <a:xfrm>
              <a:off x="11703050" y="5507038"/>
              <a:ext cx="79375" cy="36513"/>
            </a:xfrm>
            <a:custGeom>
              <a:avLst/>
              <a:gdLst/>
              <a:ahLst/>
              <a:cxnLst/>
              <a:rect l="l" t="t" r="r" b="b"/>
              <a:pathLst>
                <a:path w="197" h="93" extrusionOk="0">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1" name="Google Shape;441;p45"/>
            <p:cNvSpPr/>
            <p:nvPr/>
          </p:nvSpPr>
          <p:spPr>
            <a:xfrm>
              <a:off x="11677650" y="5545138"/>
              <a:ext cx="128587" cy="90488"/>
            </a:xfrm>
            <a:custGeom>
              <a:avLst/>
              <a:gdLst/>
              <a:ahLst/>
              <a:cxnLst/>
              <a:rect l="l" t="t" r="r" b="b"/>
              <a:pathLst>
                <a:path w="325" h="230" extrusionOk="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2" name="Google Shape;442;p45"/>
            <p:cNvSpPr/>
            <p:nvPr/>
          </p:nvSpPr>
          <p:spPr>
            <a:xfrm>
              <a:off x="11642725" y="5494338"/>
              <a:ext cx="39687" cy="39688"/>
            </a:xfrm>
            <a:custGeom>
              <a:avLst/>
              <a:gdLst/>
              <a:ahLst/>
              <a:cxnLst/>
              <a:rect l="l" t="t" r="r" b="b"/>
              <a:pathLst>
                <a:path w="100" h="100" extrusionOk="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3" name="Google Shape;443;p45"/>
            <p:cNvSpPr/>
            <p:nvPr/>
          </p:nvSpPr>
          <p:spPr>
            <a:xfrm>
              <a:off x="11806238" y="5494338"/>
              <a:ext cx="38100" cy="39688"/>
            </a:xfrm>
            <a:custGeom>
              <a:avLst/>
              <a:gdLst/>
              <a:ahLst/>
              <a:cxnLst/>
              <a:rect l="l" t="t" r="r" b="b"/>
              <a:pathLst>
                <a:path w="98" h="100" extrusionOk="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444" name="Google Shape;444;p45"/>
          <p:cNvGrpSpPr/>
          <p:nvPr/>
        </p:nvGrpSpPr>
        <p:grpSpPr>
          <a:xfrm>
            <a:off x="1643389" y="3362691"/>
            <a:ext cx="351171" cy="540247"/>
            <a:chOff x="7666038" y="5922964"/>
            <a:chExt cx="185740" cy="285745"/>
          </a:xfrm>
        </p:grpSpPr>
        <p:sp>
          <p:nvSpPr>
            <p:cNvPr id="445" name="Google Shape;445;p45"/>
            <p:cNvSpPr/>
            <p:nvPr/>
          </p:nvSpPr>
          <p:spPr>
            <a:xfrm>
              <a:off x="7689850" y="5922964"/>
              <a:ext cx="95250" cy="95250"/>
            </a:xfrm>
            <a:custGeom>
              <a:avLst/>
              <a:gdLst/>
              <a:ahLst/>
              <a:cxnLst/>
              <a:rect l="l" t="t" r="r" b="b"/>
              <a:pathLst>
                <a:path w="240" h="240" extrusionOk="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6" name="Google Shape;446;p45"/>
            <p:cNvSpPr/>
            <p:nvPr/>
          </p:nvSpPr>
          <p:spPr>
            <a:xfrm>
              <a:off x="7666038" y="6027734"/>
              <a:ext cx="142875" cy="180975"/>
            </a:xfrm>
            <a:custGeom>
              <a:avLst/>
              <a:gdLst/>
              <a:ahLst/>
              <a:cxnLst/>
              <a:rect l="l" t="t" r="r" b="b"/>
              <a:pathLst>
                <a:path w="361" h="456" extrusionOk="0">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7" name="Google Shape;447;p45"/>
            <p:cNvSpPr/>
            <p:nvPr/>
          </p:nvSpPr>
          <p:spPr>
            <a:xfrm>
              <a:off x="7804153" y="6103931"/>
              <a:ext cx="47625" cy="104775"/>
            </a:xfrm>
            <a:custGeom>
              <a:avLst/>
              <a:gdLst/>
              <a:ahLst/>
              <a:cxnLst/>
              <a:rect l="l" t="t" r="r" b="b"/>
              <a:pathLst>
                <a:path w="120" h="264" extrusionOk="0">
                  <a:moveTo>
                    <a:pt x="72" y="24"/>
                  </a:moveTo>
                  <a:lnTo>
                    <a:pt x="72" y="0"/>
                  </a:lnTo>
                  <a:lnTo>
                    <a:pt x="48" y="0"/>
                  </a:lnTo>
                  <a:lnTo>
                    <a:pt x="48" y="24"/>
                  </a:lnTo>
                  <a:lnTo>
                    <a:pt x="0" y="24"/>
                  </a:lnTo>
                  <a:lnTo>
                    <a:pt x="0" y="264"/>
                  </a:lnTo>
                  <a:lnTo>
                    <a:pt x="120" y="264"/>
                  </a:lnTo>
                  <a:lnTo>
                    <a:pt x="120" y="24"/>
                  </a:lnTo>
                  <a:lnTo>
                    <a:pt x="72" y="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48" name="Google Shape;448;p45"/>
          <p:cNvSpPr txBox="1"/>
          <p:nvPr/>
        </p:nvSpPr>
        <p:spPr>
          <a:xfrm>
            <a:off x="4702918" y="414337"/>
            <a:ext cx="9287395" cy="6155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4000">
                <a:solidFill>
                  <a:srgbClr val="3F3F3F"/>
                </a:solidFill>
                <a:latin typeface="Century Gothic"/>
                <a:ea typeface="Century Gothic"/>
                <a:cs typeface="Century Gothic"/>
                <a:sym typeface="Century Gothic"/>
              </a:rPr>
              <a:t>Modélisation </a:t>
            </a:r>
            <a:endParaRPr sz="4000">
              <a:solidFill>
                <a:srgbClr val="D2B057"/>
              </a:solidFill>
              <a:latin typeface="Century Gothic"/>
              <a:ea typeface="Century Gothic"/>
              <a:cs typeface="Century Gothic"/>
              <a:sym typeface="Century Gothic"/>
            </a:endParaRPr>
          </a:p>
        </p:txBody>
      </p:sp>
      <p:sp>
        <p:nvSpPr>
          <p:cNvPr id="449" name="Google Shape;449;p45"/>
          <p:cNvSpPr/>
          <p:nvPr/>
        </p:nvSpPr>
        <p:spPr>
          <a:xfrm>
            <a:off x="3188845" y="45080"/>
            <a:ext cx="1301414" cy="1252558"/>
          </a:xfrm>
          <a:prstGeom prst="arc">
            <a:avLst>
              <a:gd name="adj1" fmla="val 3083197"/>
              <a:gd name="adj2" fmla="val 2219221"/>
            </a:avLst>
          </a:prstGeom>
          <a:noFill/>
          <a:ln w="28575" cap="flat" cmpd="sng">
            <a:solidFill>
              <a:srgbClr val="D2B057"/>
            </a:solidFill>
            <a:prstDash val="solid"/>
            <a:miter lim="800000"/>
            <a:headEnd type="oval" w="med" len="med"/>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D2B057"/>
              </a:buClr>
              <a:buSzPts val="3200"/>
              <a:buFont typeface="Century Gothic"/>
              <a:buNone/>
            </a:pPr>
            <a:r>
              <a:rPr lang="fr-FR" sz="3200" b="0" i="0" u="none" strike="noStrike" cap="none">
                <a:solidFill>
                  <a:srgbClr val="D2B057"/>
                </a:solidFill>
                <a:latin typeface="Century Gothic"/>
                <a:ea typeface="Century Gothic"/>
                <a:cs typeface="Century Gothic"/>
                <a:sym typeface="Century Gothic"/>
              </a:rPr>
              <a:t>CRISP</a:t>
            </a:r>
            <a:endParaRPr sz="3200" b="0" i="0" u="none" strike="noStrike" cap="none">
              <a:solidFill>
                <a:srgbClr val="D2B057"/>
              </a:solidFill>
              <a:latin typeface="Century Gothic"/>
              <a:ea typeface="Century Gothic"/>
              <a:cs typeface="Century Gothic"/>
              <a:sym typeface="Century Gothic"/>
            </a:endParaRPr>
          </a:p>
        </p:txBody>
      </p:sp>
      <p:pic>
        <p:nvPicPr>
          <p:cNvPr id="450" name="Google Shape;450;p45"/>
          <p:cNvPicPr preferRelativeResize="0"/>
          <p:nvPr/>
        </p:nvPicPr>
        <p:blipFill rotWithShape="1">
          <a:blip r:embed="rId3">
            <a:alphaModFix/>
          </a:blip>
          <a:srcRect/>
          <a:stretch/>
        </p:blipFill>
        <p:spPr>
          <a:xfrm>
            <a:off x="112558" y="1814729"/>
            <a:ext cx="5154829" cy="4024556"/>
          </a:xfrm>
          <a:prstGeom prst="rect">
            <a:avLst/>
          </a:prstGeom>
          <a:noFill/>
          <a:ln>
            <a:noFill/>
          </a:ln>
        </p:spPr>
      </p:pic>
      <p:graphicFrame>
        <p:nvGraphicFramePr>
          <p:cNvPr id="451" name="Google Shape;451;p45"/>
          <p:cNvGraphicFramePr/>
          <p:nvPr/>
        </p:nvGraphicFramePr>
        <p:xfrm>
          <a:off x="5558125" y="1316375"/>
          <a:ext cx="5972125" cy="4715100"/>
        </p:xfrm>
        <a:graphic>
          <a:graphicData uri="http://schemas.openxmlformats.org/drawingml/2006/table">
            <a:tbl>
              <a:tblPr>
                <a:noFill/>
                <a:tableStyleId>{1D4BF4B8-26E1-475D-A3AD-259B8727AFD7}</a:tableStyleId>
              </a:tblPr>
              <a:tblGrid>
                <a:gridCol w="1194425">
                  <a:extLst>
                    <a:ext uri="{9D8B030D-6E8A-4147-A177-3AD203B41FA5}">
                      <a16:colId xmlns:a16="http://schemas.microsoft.com/office/drawing/2014/main" val="20000"/>
                    </a:ext>
                  </a:extLst>
                </a:gridCol>
                <a:gridCol w="1194425">
                  <a:extLst>
                    <a:ext uri="{9D8B030D-6E8A-4147-A177-3AD203B41FA5}">
                      <a16:colId xmlns:a16="http://schemas.microsoft.com/office/drawing/2014/main" val="20001"/>
                    </a:ext>
                  </a:extLst>
                </a:gridCol>
                <a:gridCol w="1194425">
                  <a:extLst>
                    <a:ext uri="{9D8B030D-6E8A-4147-A177-3AD203B41FA5}">
                      <a16:colId xmlns:a16="http://schemas.microsoft.com/office/drawing/2014/main" val="20002"/>
                    </a:ext>
                  </a:extLst>
                </a:gridCol>
                <a:gridCol w="1194425">
                  <a:extLst>
                    <a:ext uri="{9D8B030D-6E8A-4147-A177-3AD203B41FA5}">
                      <a16:colId xmlns:a16="http://schemas.microsoft.com/office/drawing/2014/main" val="20003"/>
                    </a:ext>
                  </a:extLst>
                </a:gridCol>
                <a:gridCol w="1194425">
                  <a:extLst>
                    <a:ext uri="{9D8B030D-6E8A-4147-A177-3AD203B41FA5}">
                      <a16:colId xmlns:a16="http://schemas.microsoft.com/office/drawing/2014/main" val="20004"/>
                    </a:ext>
                  </a:extLst>
                </a:gridCol>
              </a:tblGrid>
              <a:tr h="9429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fr-FR"/>
                        <a:t>c1</a:t>
                      </a:r>
                      <a:endParaRPr/>
                    </a:p>
                  </a:txBody>
                  <a:tcPr marL="91425" marR="91425" marT="91425" marB="91425"/>
                </a:tc>
                <a:tc>
                  <a:txBody>
                    <a:bodyPr/>
                    <a:lstStyle/>
                    <a:p>
                      <a:pPr marL="0" lvl="0" indent="0" algn="l" rtl="0">
                        <a:spcBef>
                          <a:spcPts val="0"/>
                        </a:spcBef>
                        <a:spcAft>
                          <a:spcPts val="0"/>
                        </a:spcAft>
                        <a:buNone/>
                      </a:pPr>
                      <a:r>
                        <a:rPr lang="fr-FR"/>
                        <a:t>c2 </a:t>
                      </a:r>
                      <a:endParaRPr/>
                    </a:p>
                  </a:txBody>
                  <a:tcPr marL="91425" marR="91425" marT="91425" marB="91425"/>
                </a:tc>
                <a:tc>
                  <a:txBody>
                    <a:bodyPr/>
                    <a:lstStyle/>
                    <a:p>
                      <a:pPr marL="0" lvl="0" indent="0" algn="l" rtl="0">
                        <a:spcBef>
                          <a:spcPts val="0"/>
                        </a:spcBef>
                        <a:spcAft>
                          <a:spcPts val="0"/>
                        </a:spcAft>
                        <a:buNone/>
                      </a:pPr>
                      <a:r>
                        <a:rPr lang="fr-FR"/>
                        <a:t>c3</a:t>
                      </a:r>
                      <a:endParaRPr/>
                    </a:p>
                  </a:txBody>
                  <a:tcPr marL="91425" marR="91425" marT="91425" marB="91425"/>
                </a:tc>
                <a:tc>
                  <a:txBody>
                    <a:bodyPr/>
                    <a:lstStyle/>
                    <a:p>
                      <a:pPr marL="0" lvl="0" indent="0" algn="l" rtl="0">
                        <a:spcBef>
                          <a:spcPts val="0"/>
                        </a:spcBef>
                        <a:spcAft>
                          <a:spcPts val="0"/>
                        </a:spcAft>
                        <a:buNone/>
                      </a:pPr>
                      <a:r>
                        <a:rPr lang="fr-FR"/>
                        <a:t>c4</a:t>
                      </a:r>
                      <a:endParaRPr/>
                    </a:p>
                  </a:txBody>
                  <a:tcPr marL="91425" marR="91425" marT="91425" marB="91425"/>
                </a:tc>
                <a:extLst>
                  <a:ext uri="{0D108BD9-81ED-4DB2-BD59-A6C34878D82A}">
                    <a16:rowId xmlns:a16="http://schemas.microsoft.com/office/drawing/2014/main" val="10000"/>
                  </a:ext>
                </a:extLst>
              </a:tr>
              <a:tr h="942975">
                <a:tc>
                  <a:txBody>
                    <a:bodyPr/>
                    <a:lstStyle/>
                    <a:p>
                      <a:pPr marL="0" lvl="0" indent="0" algn="l" rtl="0">
                        <a:spcBef>
                          <a:spcPts val="0"/>
                        </a:spcBef>
                        <a:spcAft>
                          <a:spcPts val="0"/>
                        </a:spcAft>
                        <a:buNone/>
                      </a:pPr>
                      <a:r>
                        <a:rPr lang="fr-FR"/>
                        <a:t>prix</a:t>
                      </a:r>
                      <a:endParaRPr/>
                    </a:p>
                  </a:txBody>
                  <a:tcPr marL="91425" marR="91425" marT="91425" marB="91425"/>
                </a:tc>
                <a:tc>
                  <a:txBody>
                    <a:bodyPr/>
                    <a:lstStyle/>
                    <a:p>
                      <a:pPr marL="0" lvl="0" indent="0" algn="l" rtl="0">
                        <a:spcBef>
                          <a:spcPts val="0"/>
                        </a:spcBef>
                        <a:spcAft>
                          <a:spcPts val="0"/>
                        </a:spcAft>
                        <a:buNone/>
                      </a:pPr>
                      <a:r>
                        <a:rPr lang="fr-FR"/>
                        <a:t>très élevée</a:t>
                      </a:r>
                      <a:endParaRPr/>
                    </a:p>
                  </a:txBody>
                  <a:tcPr marL="91425" marR="91425" marT="91425" marB="91425"/>
                </a:tc>
                <a:tc>
                  <a:txBody>
                    <a:bodyPr/>
                    <a:lstStyle/>
                    <a:p>
                      <a:pPr marL="0" lvl="0" indent="0" algn="l" rtl="0">
                        <a:spcBef>
                          <a:spcPts val="0"/>
                        </a:spcBef>
                        <a:spcAft>
                          <a:spcPts val="0"/>
                        </a:spcAft>
                        <a:buNone/>
                      </a:pPr>
                      <a:r>
                        <a:rPr lang="fr-FR"/>
                        <a:t>bas</a:t>
                      </a:r>
                      <a:endParaRPr/>
                    </a:p>
                  </a:txBody>
                  <a:tcPr marL="91425" marR="91425" marT="91425" marB="91425"/>
                </a:tc>
                <a:tc>
                  <a:txBody>
                    <a:bodyPr/>
                    <a:lstStyle/>
                    <a:p>
                      <a:pPr marL="0" lvl="0" indent="0" algn="l" rtl="0">
                        <a:spcBef>
                          <a:spcPts val="0"/>
                        </a:spcBef>
                        <a:spcAft>
                          <a:spcPts val="0"/>
                        </a:spcAft>
                        <a:buNone/>
                      </a:pPr>
                      <a:r>
                        <a:rPr lang="fr-FR"/>
                        <a:t>moyen</a:t>
                      </a:r>
                      <a:endParaRPr/>
                    </a:p>
                  </a:txBody>
                  <a:tcPr marL="91425" marR="91425" marT="91425" marB="91425"/>
                </a:tc>
                <a:tc>
                  <a:txBody>
                    <a:bodyPr/>
                    <a:lstStyle/>
                    <a:p>
                      <a:pPr marL="0" lvl="0" indent="0" algn="l" rtl="0">
                        <a:spcBef>
                          <a:spcPts val="0"/>
                        </a:spcBef>
                        <a:spcAft>
                          <a:spcPts val="0"/>
                        </a:spcAft>
                        <a:buNone/>
                      </a:pPr>
                      <a:r>
                        <a:rPr lang="fr-FR"/>
                        <a:t>moyen</a:t>
                      </a:r>
                      <a:endParaRPr/>
                    </a:p>
                  </a:txBody>
                  <a:tcPr marL="91425" marR="91425" marT="91425" marB="91425"/>
                </a:tc>
                <a:extLst>
                  <a:ext uri="{0D108BD9-81ED-4DB2-BD59-A6C34878D82A}">
                    <a16:rowId xmlns:a16="http://schemas.microsoft.com/office/drawing/2014/main" val="10001"/>
                  </a:ext>
                </a:extLst>
              </a:tr>
              <a:tr h="942975">
                <a:tc>
                  <a:txBody>
                    <a:bodyPr/>
                    <a:lstStyle/>
                    <a:p>
                      <a:pPr marL="0" lvl="0" indent="0" algn="l" rtl="0">
                        <a:spcBef>
                          <a:spcPts val="0"/>
                        </a:spcBef>
                        <a:spcAft>
                          <a:spcPts val="0"/>
                        </a:spcAft>
                        <a:buNone/>
                      </a:pPr>
                      <a:r>
                        <a:rPr lang="fr-FR"/>
                        <a:t>capacité</a:t>
                      </a:r>
                      <a:endParaRPr/>
                    </a:p>
                  </a:txBody>
                  <a:tcPr marL="91425" marR="91425" marT="91425" marB="91425"/>
                </a:tc>
                <a:tc>
                  <a:txBody>
                    <a:bodyPr/>
                    <a:lstStyle/>
                    <a:p>
                      <a:pPr marL="0" lvl="0" indent="0" algn="l" rtl="0">
                        <a:spcBef>
                          <a:spcPts val="0"/>
                        </a:spcBef>
                        <a:spcAft>
                          <a:spcPts val="0"/>
                        </a:spcAft>
                        <a:buNone/>
                      </a:pPr>
                      <a:r>
                        <a:rPr lang="fr-FR"/>
                        <a:t>très élevée</a:t>
                      </a:r>
                      <a:endParaRPr/>
                    </a:p>
                  </a:txBody>
                  <a:tcPr marL="91425" marR="91425" marT="91425" marB="91425"/>
                </a:tc>
                <a:tc>
                  <a:txBody>
                    <a:bodyPr/>
                    <a:lstStyle/>
                    <a:p>
                      <a:pPr marL="0" lvl="0" indent="0" algn="l" rtl="0">
                        <a:spcBef>
                          <a:spcPts val="0"/>
                        </a:spcBef>
                        <a:spcAft>
                          <a:spcPts val="0"/>
                        </a:spcAft>
                        <a:buNone/>
                      </a:pPr>
                      <a:r>
                        <a:rPr lang="fr-FR"/>
                        <a:t>faible</a:t>
                      </a:r>
                      <a:endParaRPr/>
                    </a:p>
                  </a:txBody>
                  <a:tcPr marL="91425" marR="91425" marT="91425" marB="91425"/>
                </a:tc>
                <a:tc>
                  <a:txBody>
                    <a:bodyPr/>
                    <a:lstStyle/>
                    <a:p>
                      <a:pPr marL="0" lvl="0" indent="0" algn="l" rtl="0">
                        <a:spcBef>
                          <a:spcPts val="0"/>
                        </a:spcBef>
                        <a:spcAft>
                          <a:spcPts val="0"/>
                        </a:spcAft>
                        <a:buNone/>
                      </a:pPr>
                      <a:r>
                        <a:rPr lang="fr-FR"/>
                        <a:t>elevée</a:t>
                      </a:r>
                      <a:endParaRPr/>
                    </a:p>
                  </a:txBody>
                  <a:tcPr marL="91425" marR="91425" marT="91425" marB="91425"/>
                </a:tc>
                <a:tc>
                  <a:txBody>
                    <a:bodyPr/>
                    <a:lstStyle/>
                    <a:p>
                      <a:pPr marL="0" lvl="0" indent="0" algn="l" rtl="0">
                        <a:spcBef>
                          <a:spcPts val="0"/>
                        </a:spcBef>
                        <a:spcAft>
                          <a:spcPts val="0"/>
                        </a:spcAft>
                        <a:buNone/>
                      </a:pPr>
                      <a:r>
                        <a:rPr lang="fr-FR"/>
                        <a:t>faible</a:t>
                      </a:r>
                      <a:endParaRPr/>
                    </a:p>
                  </a:txBody>
                  <a:tcPr marL="91425" marR="91425" marT="91425" marB="91425"/>
                </a:tc>
                <a:extLst>
                  <a:ext uri="{0D108BD9-81ED-4DB2-BD59-A6C34878D82A}">
                    <a16:rowId xmlns:a16="http://schemas.microsoft.com/office/drawing/2014/main" val="10002"/>
                  </a:ext>
                </a:extLst>
              </a:tr>
              <a:tr h="942975">
                <a:tc>
                  <a:txBody>
                    <a:bodyPr/>
                    <a:lstStyle/>
                    <a:p>
                      <a:pPr marL="0" lvl="0" indent="0" algn="l" rtl="0">
                        <a:spcBef>
                          <a:spcPts val="0"/>
                        </a:spcBef>
                        <a:spcAft>
                          <a:spcPts val="0"/>
                        </a:spcAft>
                        <a:buNone/>
                      </a:pPr>
                      <a:r>
                        <a:rPr lang="fr-FR"/>
                        <a:t>vitesse</a:t>
                      </a:r>
                      <a:endParaRPr/>
                    </a:p>
                  </a:txBody>
                  <a:tcPr marL="91425" marR="91425" marT="91425" marB="91425"/>
                </a:tc>
                <a:tc>
                  <a:txBody>
                    <a:bodyPr/>
                    <a:lstStyle/>
                    <a:p>
                      <a:pPr marL="0" lvl="0" indent="0" algn="l" rtl="0">
                        <a:spcBef>
                          <a:spcPts val="0"/>
                        </a:spcBef>
                        <a:spcAft>
                          <a:spcPts val="0"/>
                        </a:spcAft>
                        <a:buNone/>
                      </a:pPr>
                      <a:r>
                        <a:rPr lang="fr-FR"/>
                        <a:t>elevée</a:t>
                      </a:r>
                      <a:endParaRPr/>
                    </a:p>
                  </a:txBody>
                  <a:tcPr marL="91425" marR="91425" marT="91425" marB="91425"/>
                </a:tc>
                <a:tc>
                  <a:txBody>
                    <a:bodyPr/>
                    <a:lstStyle/>
                    <a:p>
                      <a:pPr marL="0" lvl="0" indent="0" algn="l" rtl="0">
                        <a:spcBef>
                          <a:spcPts val="0"/>
                        </a:spcBef>
                        <a:spcAft>
                          <a:spcPts val="0"/>
                        </a:spcAft>
                        <a:buNone/>
                      </a:pPr>
                      <a:r>
                        <a:rPr lang="fr-FR"/>
                        <a:t>faible</a:t>
                      </a:r>
                      <a:endParaRPr/>
                    </a:p>
                  </a:txBody>
                  <a:tcPr marL="91425" marR="91425" marT="91425" marB="91425"/>
                </a:tc>
                <a:tc>
                  <a:txBody>
                    <a:bodyPr/>
                    <a:lstStyle/>
                    <a:p>
                      <a:pPr marL="0" lvl="0" indent="0" algn="l" rtl="0">
                        <a:spcBef>
                          <a:spcPts val="0"/>
                        </a:spcBef>
                        <a:spcAft>
                          <a:spcPts val="0"/>
                        </a:spcAft>
                        <a:buNone/>
                      </a:pPr>
                      <a:r>
                        <a:rPr lang="fr-FR"/>
                        <a:t>moyenne</a:t>
                      </a:r>
                      <a:endParaRPr/>
                    </a:p>
                  </a:txBody>
                  <a:tcPr marL="91425" marR="91425" marT="91425" marB="91425"/>
                </a:tc>
                <a:tc>
                  <a:txBody>
                    <a:bodyPr/>
                    <a:lstStyle/>
                    <a:p>
                      <a:pPr marL="0" lvl="0" indent="0" algn="l" rtl="0">
                        <a:spcBef>
                          <a:spcPts val="0"/>
                        </a:spcBef>
                        <a:spcAft>
                          <a:spcPts val="0"/>
                        </a:spcAft>
                        <a:buNone/>
                      </a:pPr>
                      <a:r>
                        <a:rPr lang="fr-FR"/>
                        <a:t>moyenne</a:t>
                      </a:r>
                      <a:endParaRPr/>
                    </a:p>
                  </a:txBody>
                  <a:tcPr marL="91425" marR="91425" marT="91425" marB="91425"/>
                </a:tc>
                <a:extLst>
                  <a:ext uri="{0D108BD9-81ED-4DB2-BD59-A6C34878D82A}">
                    <a16:rowId xmlns:a16="http://schemas.microsoft.com/office/drawing/2014/main" val="10003"/>
                  </a:ext>
                </a:extLst>
              </a:tr>
              <a:tr h="943200">
                <a:tc>
                  <a:txBody>
                    <a:bodyPr/>
                    <a:lstStyle/>
                    <a:p>
                      <a:pPr marL="0" lvl="0" indent="0" algn="l" rtl="0">
                        <a:spcBef>
                          <a:spcPts val="0"/>
                        </a:spcBef>
                        <a:spcAft>
                          <a:spcPts val="0"/>
                        </a:spcAft>
                        <a:buNone/>
                      </a:pPr>
                      <a:r>
                        <a:rPr lang="fr-FR"/>
                        <a:t>consommation</a:t>
                      </a:r>
                      <a:endParaRPr/>
                    </a:p>
                  </a:txBody>
                  <a:tcPr marL="91425" marR="91425" marT="91425" marB="91425"/>
                </a:tc>
                <a:tc>
                  <a:txBody>
                    <a:bodyPr/>
                    <a:lstStyle/>
                    <a:p>
                      <a:pPr marL="0" lvl="0" indent="0" algn="l" rtl="0">
                        <a:spcBef>
                          <a:spcPts val="0"/>
                        </a:spcBef>
                        <a:spcAft>
                          <a:spcPts val="0"/>
                        </a:spcAft>
                        <a:buNone/>
                      </a:pPr>
                      <a:r>
                        <a:rPr lang="fr-FR"/>
                        <a:t>moyenne</a:t>
                      </a:r>
                      <a:endParaRPr/>
                    </a:p>
                  </a:txBody>
                  <a:tcPr marL="91425" marR="91425" marT="91425" marB="91425"/>
                </a:tc>
                <a:tc>
                  <a:txBody>
                    <a:bodyPr/>
                    <a:lstStyle/>
                    <a:p>
                      <a:pPr marL="0" lvl="0" indent="0" algn="l" rtl="0">
                        <a:spcBef>
                          <a:spcPts val="0"/>
                        </a:spcBef>
                        <a:spcAft>
                          <a:spcPts val="0"/>
                        </a:spcAft>
                        <a:buNone/>
                      </a:pPr>
                      <a:r>
                        <a:rPr lang="fr-FR"/>
                        <a:t>elevée</a:t>
                      </a:r>
                      <a:endParaRPr/>
                    </a:p>
                  </a:txBody>
                  <a:tcPr marL="91425" marR="91425" marT="91425" marB="91425"/>
                </a:tc>
                <a:tc>
                  <a:txBody>
                    <a:bodyPr/>
                    <a:lstStyle/>
                    <a:p>
                      <a:pPr marL="0" lvl="0" indent="0" algn="l" rtl="0">
                        <a:spcBef>
                          <a:spcPts val="0"/>
                        </a:spcBef>
                        <a:spcAft>
                          <a:spcPts val="0"/>
                        </a:spcAft>
                        <a:buNone/>
                      </a:pPr>
                      <a:r>
                        <a:rPr lang="fr-FR"/>
                        <a:t>moyenne</a:t>
                      </a:r>
                      <a:endParaRPr/>
                    </a:p>
                  </a:txBody>
                  <a:tcPr marL="91425" marR="91425" marT="91425" marB="91425"/>
                </a:tc>
                <a:tc>
                  <a:txBody>
                    <a:bodyPr/>
                    <a:lstStyle/>
                    <a:p>
                      <a:pPr marL="0" lvl="0" indent="0" algn="l" rtl="0">
                        <a:spcBef>
                          <a:spcPts val="0"/>
                        </a:spcBef>
                        <a:spcAft>
                          <a:spcPts val="0"/>
                        </a:spcAft>
                        <a:buNone/>
                      </a:pPr>
                      <a:r>
                        <a:rPr lang="fr-FR"/>
                        <a:t>moyenne</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886</Words>
  <Application>Microsoft Office PowerPoint</Application>
  <PresentationFormat>Grand écran</PresentationFormat>
  <Paragraphs>169</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16</vt:i4>
      </vt:variant>
    </vt:vector>
  </HeadingPairs>
  <TitlesOfParts>
    <vt:vector size="23" baseType="lpstr">
      <vt:lpstr>Arial</vt:lpstr>
      <vt:lpstr>Quattrocento Sans</vt:lpstr>
      <vt:lpstr>Calibri</vt:lpstr>
      <vt:lpstr>Century Gothic</vt:lpstr>
      <vt:lpstr>1_Office Theme</vt:lpstr>
      <vt:lpstr>Office Theme</vt:lpstr>
      <vt:lpstr>2_Office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Nidhal Bougatf</cp:lastModifiedBy>
  <cp:revision>2</cp:revision>
  <dcterms:modified xsi:type="dcterms:W3CDTF">2019-02-23T19:53:45Z</dcterms:modified>
</cp:coreProperties>
</file>