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notesMasterIdLst>
    <p:notesMasterId r:id="rId14"/>
  </p:notesMasterIdLst>
  <p:sldIdLst>
    <p:sldId id="256" r:id="rId2"/>
    <p:sldId id="257" r:id="rId3"/>
    <p:sldId id="258" r:id="rId4"/>
    <p:sldId id="264" r:id="rId5"/>
    <p:sldId id="267" r:id="rId6"/>
    <p:sldId id="268" r:id="rId7"/>
    <p:sldId id="260" r:id="rId8"/>
    <p:sldId id="261" r:id="rId9"/>
    <p:sldId id="269" r:id="rId10"/>
    <p:sldId id="262" r:id="rId11"/>
    <p:sldId id="270"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2" autoAdjust="0"/>
    <p:restoredTop sz="94660"/>
  </p:normalViewPr>
  <p:slideViewPr>
    <p:cSldViewPr snapToGrid="0">
      <p:cViewPr varScale="1">
        <p:scale>
          <a:sx n="94" d="100"/>
          <a:sy n="94" d="100"/>
        </p:scale>
        <p:origin x="208"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A626FB-6268-43D0-942C-AEFA65FF37B6}" type="datetimeFigureOut">
              <a:rPr lang="en-US" smtClean="0"/>
              <a:t>10/27/24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B5674-E949-4FDC-8F34-97CD30CAB9AC}" type="slidenum">
              <a:rPr lang="en-US" smtClean="0"/>
              <a:t>‹#›</a:t>
            </a:fld>
            <a:endParaRPr lang="en-US"/>
          </a:p>
        </p:txBody>
      </p:sp>
    </p:spTree>
    <p:extLst>
      <p:ext uri="{BB962C8B-B14F-4D97-AF65-F5344CB8AC3E}">
        <p14:creationId xmlns:p14="http://schemas.microsoft.com/office/powerpoint/2010/main" val="320907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36B032F-AAFB-4AD9-9D52-E525FE4208D6}" type="datetime1">
              <a:rPr lang="en-US" smtClean="0"/>
              <a:t>10/27/24</a:t>
            </a:fld>
            <a:endParaRPr lang="en-US" dirty="0"/>
          </a:p>
        </p:txBody>
      </p:sp>
      <p:sp>
        <p:nvSpPr>
          <p:cNvPr id="8" name="Footer Placeholder 7"/>
          <p:cNvSpPr>
            <a:spLocks noGrp="1"/>
          </p:cNvSpPr>
          <p:nvPr>
            <p:ph type="ftr" sz="quarter" idx="11"/>
          </p:nvPr>
        </p:nvSpPr>
        <p:spPr/>
        <p:txBody>
          <a:bodyPr/>
          <a:lstStyle/>
          <a:p>
            <a:r>
              <a:rPr lang="en-US"/>
              <a:t>Election Automation Analysis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7CE83-FF77-4AD3-A4E5-1D0668B4E738}" type="datetime1">
              <a:rPr lang="en-US" smtClean="0"/>
              <a:t>10/27/24</a:t>
            </a:fld>
            <a:endParaRPr lang="en-US" dirty="0"/>
          </a:p>
        </p:txBody>
      </p:sp>
      <p:sp>
        <p:nvSpPr>
          <p:cNvPr id="5" name="Footer Placeholder 4"/>
          <p:cNvSpPr>
            <a:spLocks noGrp="1"/>
          </p:cNvSpPr>
          <p:nvPr>
            <p:ph type="ftr" sz="quarter" idx="11"/>
          </p:nvPr>
        </p:nvSpPr>
        <p:spPr/>
        <p:txBody>
          <a:bodyPr/>
          <a:lstStyle/>
          <a:p>
            <a:r>
              <a:rPr lang="en-US"/>
              <a:t>Election Automation Analysis</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0E8E7-7E0B-400A-9D54-13CCB8C73433}" type="datetime1">
              <a:rPr lang="en-US" smtClean="0"/>
              <a:t>10/27/24</a:t>
            </a:fld>
            <a:endParaRPr lang="en-US" dirty="0"/>
          </a:p>
        </p:txBody>
      </p:sp>
      <p:sp>
        <p:nvSpPr>
          <p:cNvPr id="5" name="Footer Placeholder 4"/>
          <p:cNvSpPr>
            <a:spLocks noGrp="1"/>
          </p:cNvSpPr>
          <p:nvPr>
            <p:ph type="ftr" sz="quarter" idx="11"/>
          </p:nvPr>
        </p:nvSpPr>
        <p:spPr/>
        <p:txBody>
          <a:bodyPr/>
          <a:lstStyle/>
          <a:p>
            <a:r>
              <a:rPr lang="en-US"/>
              <a:t>Election Automation Analysis</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2E3B02-AE99-44BB-912C-24F1103C4D5F}" type="datetime1">
              <a:rPr lang="en-US" smtClean="0"/>
              <a:t>10/27/24</a:t>
            </a:fld>
            <a:endParaRPr lang="en-US" dirty="0"/>
          </a:p>
        </p:txBody>
      </p:sp>
      <p:sp>
        <p:nvSpPr>
          <p:cNvPr id="8" name="Footer Placeholder 7"/>
          <p:cNvSpPr>
            <a:spLocks noGrp="1"/>
          </p:cNvSpPr>
          <p:nvPr>
            <p:ph type="ftr" sz="quarter" idx="11"/>
          </p:nvPr>
        </p:nvSpPr>
        <p:spPr/>
        <p:txBody>
          <a:bodyPr/>
          <a:lstStyle/>
          <a:p>
            <a:r>
              <a:rPr lang="en-US"/>
              <a:t>Election Automation Analysis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A54F31D-9F61-4AE0-BD28-C8E14D46965A}" type="datetime1">
              <a:rPr lang="en-US" smtClean="0"/>
              <a:t>10/27/24</a:t>
            </a:fld>
            <a:endParaRPr lang="en-US" dirty="0"/>
          </a:p>
        </p:txBody>
      </p:sp>
      <p:sp>
        <p:nvSpPr>
          <p:cNvPr id="8" name="Footer Placeholder 7"/>
          <p:cNvSpPr>
            <a:spLocks noGrp="1"/>
          </p:cNvSpPr>
          <p:nvPr>
            <p:ph type="ftr" sz="quarter" idx="11"/>
          </p:nvPr>
        </p:nvSpPr>
        <p:spPr/>
        <p:txBody>
          <a:bodyPr/>
          <a:lstStyle/>
          <a:p>
            <a:r>
              <a:rPr lang="en-US"/>
              <a:t>Election Automation Analysis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FC22955-B1EB-41DB-A953-A04C21D60B7F}" type="datetime1">
              <a:rPr lang="en-US" smtClean="0"/>
              <a:t>10/27/24</a:t>
            </a:fld>
            <a:endParaRPr lang="en-US" dirty="0"/>
          </a:p>
        </p:txBody>
      </p:sp>
      <p:sp>
        <p:nvSpPr>
          <p:cNvPr id="9" name="Footer Placeholder 8"/>
          <p:cNvSpPr>
            <a:spLocks noGrp="1"/>
          </p:cNvSpPr>
          <p:nvPr>
            <p:ph type="ftr" sz="quarter" idx="11"/>
          </p:nvPr>
        </p:nvSpPr>
        <p:spPr/>
        <p:txBody>
          <a:bodyPr/>
          <a:lstStyle/>
          <a:p>
            <a:r>
              <a:rPr lang="en-US"/>
              <a:t>Election Automation Analysis</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9A2EB6D-FB41-401B-BF82-8BB053E7BD06}" type="datetime1">
              <a:rPr lang="en-US" smtClean="0"/>
              <a:t>10/27/24</a:t>
            </a:fld>
            <a:endParaRPr lang="en-US" dirty="0"/>
          </a:p>
        </p:txBody>
      </p:sp>
      <p:sp>
        <p:nvSpPr>
          <p:cNvPr id="8" name="Footer Placeholder 7"/>
          <p:cNvSpPr>
            <a:spLocks noGrp="1"/>
          </p:cNvSpPr>
          <p:nvPr>
            <p:ph type="ftr" sz="quarter" idx="11"/>
          </p:nvPr>
        </p:nvSpPr>
        <p:spPr/>
        <p:txBody>
          <a:bodyPr/>
          <a:lstStyle/>
          <a:p>
            <a:r>
              <a:rPr lang="en-US"/>
              <a:t>Election Automation Analysis</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C3386-7FB2-40F1-8251-7988B45EEAFC}" type="datetime1">
              <a:rPr lang="en-US" smtClean="0"/>
              <a:t>10/27/24</a:t>
            </a:fld>
            <a:endParaRPr lang="en-US" dirty="0"/>
          </a:p>
        </p:txBody>
      </p:sp>
      <p:sp>
        <p:nvSpPr>
          <p:cNvPr id="4" name="Footer Placeholder 3"/>
          <p:cNvSpPr>
            <a:spLocks noGrp="1"/>
          </p:cNvSpPr>
          <p:nvPr>
            <p:ph type="ftr" sz="quarter" idx="11"/>
          </p:nvPr>
        </p:nvSpPr>
        <p:spPr/>
        <p:txBody>
          <a:bodyPr/>
          <a:lstStyle/>
          <a:p>
            <a:r>
              <a:rPr lang="en-US"/>
              <a:t>Election Automation Analysis</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13A1E-BDA2-491A-97BB-8467969CB5F6}" type="datetime1">
              <a:rPr lang="en-US" smtClean="0"/>
              <a:t>10/27/24</a:t>
            </a:fld>
            <a:endParaRPr lang="en-US" dirty="0"/>
          </a:p>
        </p:txBody>
      </p:sp>
      <p:sp>
        <p:nvSpPr>
          <p:cNvPr id="3" name="Footer Placeholder 2"/>
          <p:cNvSpPr>
            <a:spLocks noGrp="1"/>
          </p:cNvSpPr>
          <p:nvPr>
            <p:ph type="ftr" sz="quarter" idx="11"/>
          </p:nvPr>
        </p:nvSpPr>
        <p:spPr/>
        <p:txBody>
          <a:bodyPr/>
          <a:lstStyle/>
          <a:p>
            <a:r>
              <a:rPr lang="en-US"/>
              <a:t>Election Automation Analysis</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D291314-13B9-42A1-876E-DB14802A1B6F}" type="datetime1">
              <a:rPr lang="en-US" smtClean="0"/>
              <a:t>10/27/24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Election Automation Analysis</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A816F61-275C-4D4F-93E0-0909549A74A2}" type="datetime1">
              <a:rPr lang="en-US" smtClean="0"/>
              <a:t>10/27/24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Election Automation Analysis</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4543ADE-290D-42C8-A783-7CA20E8895DB}" type="datetime1">
              <a:rPr lang="en-US" smtClean="0"/>
              <a:t>10/27/24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Election Automation Analysis</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553A-3897-3BBE-FDA2-90CA40A5D571}"/>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ELECTION AUTOMATION ANALYSIS</a:t>
            </a:r>
          </a:p>
        </p:txBody>
      </p:sp>
      <p:sp>
        <p:nvSpPr>
          <p:cNvPr id="3" name="Subtitle 2">
            <a:extLst>
              <a:ext uri="{FF2B5EF4-FFF2-40B4-BE49-F238E27FC236}">
                <a16:creationId xmlns:a16="http://schemas.microsoft.com/office/drawing/2014/main" id="{ED2A4476-2466-1856-D0D3-46FC1A74C3A1}"/>
              </a:ext>
            </a:extLst>
          </p:cNvPr>
          <p:cNvSpPr>
            <a:spLocks noGrp="1"/>
          </p:cNvSpPr>
          <p:nvPr>
            <p:ph type="subTitle" idx="1"/>
          </p:nvPr>
        </p:nvSpPr>
        <p:spPr>
          <a:xfrm>
            <a:off x="2695193" y="4352544"/>
            <a:ext cx="9496807" cy="2048256"/>
          </a:xfrm>
        </p:spPr>
        <p:txBody>
          <a:bodyPr>
            <a:noAutofit/>
          </a:bodyPr>
          <a:lstStyle/>
          <a:p>
            <a:pPr algn="just"/>
            <a:r>
              <a:rPr lang="en-US" sz="1200" dirty="0"/>
              <a:t>						</a:t>
            </a:r>
            <a:r>
              <a:rPr lang="en-US" dirty="0">
                <a:solidFill>
                  <a:schemeClr val="bg1"/>
                </a:solidFill>
              </a:rPr>
              <a:t>By 	</a:t>
            </a:r>
            <a:r>
              <a:rPr lang="en-US" dirty="0">
                <a:solidFill>
                  <a:schemeClr val="bg1"/>
                </a:solidFill>
                <a:latin typeface="Times New Roman" panose="02020603050405020304" pitchFamily="18" charset="0"/>
                <a:cs typeface="Times New Roman" panose="02020603050405020304" pitchFamily="18" charset="0"/>
              </a:rPr>
              <a:t>Divya </a:t>
            </a:r>
            <a:r>
              <a:rPr lang="en-US" dirty="0" err="1">
                <a:solidFill>
                  <a:schemeClr val="bg1"/>
                </a:solidFill>
                <a:latin typeface="Times New Roman" panose="02020603050405020304" pitchFamily="18" charset="0"/>
                <a:cs typeface="Times New Roman" panose="02020603050405020304" pitchFamily="18" charset="0"/>
              </a:rPr>
              <a:t>Vipparla</a:t>
            </a:r>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Nidheesha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Rudraraju</a:t>
            </a:r>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							Sri Chetan Vallabhaneni</a:t>
            </a:r>
          </a:p>
          <a:p>
            <a:pPr algn="just"/>
            <a:r>
              <a:rPr lang="en-IN" b="0" i="0">
                <a:solidFill>
                  <a:srgbClr val="202122"/>
                </a:solidFill>
                <a:effectLst/>
                <a:latin typeface="Times New Roman" panose="02020603050405020304" pitchFamily="18" charset="0"/>
              </a:rPr>
              <a:t>							Nandini </a:t>
            </a:r>
            <a:r>
              <a:rPr lang="en-IN" b="0" i="0" dirty="0" err="1">
                <a:solidFill>
                  <a:srgbClr val="202122"/>
                </a:solidFill>
                <a:effectLst/>
                <a:latin typeface="Times New Roman" panose="02020603050405020304" pitchFamily="18" charset="0"/>
              </a:rPr>
              <a:t>Vadlamudi</a:t>
            </a:r>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262623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61623-EDD1-2BC7-27FF-E146CD154299}"/>
              </a:ext>
            </a:extLst>
          </p:cNvPr>
          <p:cNvSpPr>
            <a:spLocks noGrp="1"/>
          </p:cNvSpPr>
          <p:nvPr>
            <p:ph idx="1"/>
          </p:nvPr>
        </p:nvSpPr>
        <p:spPr>
          <a:xfrm>
            <a:off x="750181" y="373225"/>
            <a:ext cx="10191621" cy="2366219"/>
          </a:xfrm>
        </p:spPr>
        <p:txBody>
          <a:bodyPr/>
          <a:lstStyle/>
          <a:p>
            <a:pPr marL="0" indent="0">
              <a:buNone/>
            </a:pPr>
            <a:r>
              <a:rPr lang="en-US">
                <a:latin typeface="Times New Roman" panose="02020603050405020304" pitchFamily="18" charset="0"/>
                <a:cs typeface="Times New Roman" panose="02020603050405020304" pitchFamily="18" charset="0"/>
              </a:rPr>
              <a:t>RESULTS &amp; OBSERVATIONS</a:t>
            </a:r>
          </a:p>
          <a:p>
            <a:endParaRPr lang="en-US">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kern="100">
                <a:effectLst/>
                <a:latin typeface="Times New Roman" panose="02020603050405020304" pitchFamily="18" charset="0"/>
                <a:ea typeface="Calibri" panose="020F0502020204030204" pitchFamily="34" charset="0"/>
                <a:cs typeface="Times New Roman" panose="02020603050405020304" pitchFamily="18" charset="0"/>
              </a:rPr>
              <a:t>The Election-Audit Results present a comprehensive overview of the recent election, with a total of 369,711 votes cast. Notably, Denver County exhibited the highest turnout, with 82.8% of the vote and 306,055 ballots counted. Diana DeGette emerged victorious, securing 73.8% of the total vote, amounting to 272,892 votes. The accuracy and credibility of these results are emphasized, inviting validation by the election commission and Colorado Board of Elections through the provided PyPoll_Challenge.py script. This commitment to electoral integrity underscores the transparency and accountability of the electoral process</a:t>
            </a:r>
            <a:r>
              <a:rPr lang="en-US" sz="1600" kern="100">
                <a:solidFill>
                  <a:srgbClr val="ECECEC"/>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846FB5A2-41DA-E30B-E127-1F2E4BC39567}"/>
              </a:ext>
            </a:extLst>
          </p:cNvPr>
          <p:cNvSpPr>
            <a:spLocks noGrp="1"/>
          </p:cNvSpPr>
          <p:nvPr>
            <p:ph type="ftr" sz="quarter" idx="11"/>
          </p:nvPr>
        </p:nvSpPr>
        <p:spPr/>
        <p:txBody>
          <a:bodyPr/>
          <a:lstStyle/>
          <a:p>
            <a:r>
              <a:rPr lang="en-US"/>
              <a:t>Election Automation Analysis</a:t>
            </a:r>
            <a:endParaRPr lang="en-US" dirty="0"/>
          </a:p>
        </p:txBody>
      </p:sp>
      <p:sp>
        <p:nvSpPr>
          <p:cNvPr id="5" name="Slide Number Placeholder 4">
            <a:extLst>
              <a:ext uri="{FF2B5EF4-FFF2-40B4-BE49-F238E27FC236}">
                <a16:creationId xmlns:a16="http://schemas.microsoft.com/office/drawing/2014/main" id="{560AE19C-6FB7-1F2A-2F6E-C198EFE00547}"/>
              </a:ext>
            </a:extLst>
          </p:cNvPr>
          <p:cNvSpPr>
            <a:spLocks noGrp="1"/>
          </p:cNvSpPr>
          <p:nvPr>
            <p:ph type="sldNum" sz="quarter" idx="12"/>
          </p:nvPr>
        </p:nvSpPr>
        <p:spPr/>
        <p:txBody>
          <a:bodyPr/>
          <a:lstStyle/>
          <a:p>
            <a:fld id="{8A7A6979-0714-4377-B894-6BE4C2D6E202}" type="slidenum">
              <a:rPr lang="en-US" smtClean="0"/>
              <a:pPr/>
              <a:t>10</a:t>
            </a:fld>
            <a:endParaRPr lang="en-US" dirty="0"/>
          </a:p>
        </p:txBody>
      </p:sp>
      <p:pic>
        <p:nvPicPr>
          <p:cNvPr id="7" name="Picture 6">
            <a:extLst>
              <a:ext uri="{FF2B5EF4-FFF2-40B4-BE49-F238E27FC236}">
                <a16:creationId xmlns:a16="http://schemas.microsoft.com/office/drawing/2014/main" id="{6C454191-A0EF-423F-A872-E51AF6910794}"/>
              </a:ext>
            </a:extLst>
          </p:cNvPr>
          <p:cNvPicPr>
            <a:picLocks noChangeAspect="1"/>
          </p:cNvPicPr>
          <p:nvPr/>
        </p:nvPicPr>
        <p:blipFill>
          <a:blip r:embed="rId2"/>
          <a:stretch>
            <a:fillRect/>
          </a:stretch>
        </p:blipFill>
        <p:spPr>
          <a:xfrm>
            <a:off x="5493202" y="2758120"/>
            <a:ext cx="5098598" cy="3478088"/>
          </a:xfrm>
          <a:prstGeom prst="rect">
            <a:avLst/>
          </a:prstGeom>
        </p:spPr>
      </p:pic>
    </p:spTree>
    <p:extLst>
      <p:ext uri="{BB962C8B-B14F-4D97-AF65-F5344CB8AC3E}">
        <p14:creationId xmlns:p14="http://schemas.microsoft.com/office/powerpoint/2010/main" val="3828013575"/>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01DCD-1FE7-9A07-96E8-14860DE49873}"/>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pPr marL="0" marR="0">
              <a:spcAft>
                <a:spcPts val="800"/>
              </a:spcAft>
              <a:tabLst>
                <a:tab pos="4863465" algn="l"/>
              </a:tabLst>
            </a:pPr>
            <a:r>
              <a:rPr lang="en-US" sz="2000" kern="1200" cap="all" spc="200" baseline="0" dirty="0">
                <a:solidFill>
                  <a:srgbClr val="262626"/>
                </a:solidFill>
                <a:effectLst/>
                <a:latin typeface="+mj-lt"/>
                <a:ea typeface="+mj-ea"/>
                <a:cs typeface="+mj-cs"/>
              </a:rPr>
              <a:t> </a:t>
            </a:r>
            <a:br>
              <a:rPr lang="en-US" sz="2000" kern="1200" cap="all" spc="200" baseline="0" dirty="0">
                <a:solidFill>
                  <a:srgbClr val="262626"/>
                </a:solidFill>
                <a:effectLst/>
                <a:latin typeface="+mj-lt"/>
                <a:ea typeface="+mj-ea"/>
                <a:cs typeface="+mj-cs"/>
              </a:rPr>
            </a:br>
            <a:r>
              <a:rPr lang="en-US" sz="2000" b="1" kern="1200" cap="all" spc="200" baseline="0" dirty="0">
                <a:solidFill>
                  <a:srgbClr val="262626"/>
                </a:solidFill>
                <a:effectLst/>
                <a:latin typeface="+mj-lt"/>
                <a:ea typeface="+mj-ea"/>
                <a:cs typeface="+mj-cs"/>
              </a:rPr>
              <a:t>Conclusion</a:t>
            </a:r>
            <a:br>
              <a:rPr lang="en-US" sz="2000" kern="1200" cap="all" spc="200" baseline="0" dirty="0">
                <a:solidFill>
                  <a:srgbClr val="262626"/>
                </a:solidFill>
                <a:effectLst/>
                <a:latin typeface="+mj-lt"/>
                <a:ea typeface="+mj-ea"/>
                <a:cs typeface="+mj-cs"/>
              </a:rPr>
            </a:br>
            <a:endParaRPr lang="en-US" sz="2000" kern="1200" cap="all" spc="200" baseline="0" dirty="0">
              <a:solidFill>
                <a:srgbClr val="262626"/>
              </a:solidFill>
              <a:latin typeface="+mj-lt"/>
              <a:ea typeface="+mj-ea"/>
              <a:cs typeface="+mj-cs"/>
            </a:endParaRPr>
          </a:p>
        </p:txBody>
      </p:sp>
      <p:sp>
        <p:nvSpPr>
          <p:cNvPr id="6" name="TextBox 5">
            <a:extLst>
              <a:ext uri="{FF2B5EF4-FFF2-40B4-BE49-F238E27FC236}">
                <a16:creationId xmlns:a16="http://schemas.microsoft.com/office/drawing/2014/main" id="{3ADC4DD3-E8E3-56EF-1543-918D620DBCA6}"/>
              </a:ext>
            </a:extLst>
          </p:cNvPr>
          <p:cNvSpPr txBox="1"/>
          <p:nvPr/>
        </p:nvSpPr>
        <p:spPr>
          <a:xfrm>
            <a:off x="1706062" y="2291262"/>
            <a:ext cx="8779512" cy="2879256"/>
          </a:xfrm>
          <a:prstGeom prst="rect">
            <a:avLst/>
          </a:prstGeom>
        </p:spPr>
        <p:txBody>
          <a:bodyPr vert="horz" lIns="91440" tIns="45720" rIns="91440" bIns="45720" rtlCol="0">
            <a:normAutofit/>
          </a:bodyPr>
          <a:lstStyle/>
          <a:p>
            <a:pPr marL="0" marR="0" indent="-228600" defTabSz="914400">
              <a:spcBef>
                <a:spcPts val="1000"/>
              </a:spcBef>
              <a:spcAft>
                <a:spcPts val="800"/>
              </a:spcAft>
              <a:buClr>
                <a:schemeClr val="accent2"/>
              </a:buClr>
              <a:buFont typeface="Arial" panose="020B0604020202020204" pitchFamily="34" charset="0"/>
              <a:buChar char="•"/>
              <a:tabLst>
                <a:tab pos="4863465" algn="l"/>
              </a:tabLst>
            </a:pPr>
            <a:r>
              <a:rPr lang="en-US">
                <a:solidFill>
                  <a:srgbClr val="404040"/>
                </a:solidFill>
                <a:effectLst/>
              </a:rPr>
              <a:t>In summary, the project's analysis of the recent congressional election provided valuable insights. Through Python programming, it determined total votes, county-wise turnout, identified the county with the highest turnout, and analyzed candidate performance. Denver County had the highest turnout, and Diana DeGette emerged as the clear winner. The proposed modifications to the auditing script aim to improve its usefulness across different elections, enhancing election analysis and auditing methods. This emphasizes the importance of transparent and credible elections. Overall, the findings offer valuable guidance for election commissions and stakeholders committed to fair and accurate electoral processes.</a:t>
            </a:r>
          </a:p>
        </p:txBody>
      </p:sp>
      <p:sp>
        <p:nvSpPr>
          <p:cNvPr id="4" name="Footer Placeholder 3">
            <a:extLst>
              <a:ext uri="{FF2B5EF4-FFF2-40B4-BE49-F238E27FC236}">
                <a16:creationId xmlns:a16="http://schemas.microsoft.com/office/drawing/2014/main" id="{6C95C80C-8B91-E561-99EB-87171085817A}"/>
              </a:ext>
            </a:extLst>
          </p:cNvPr>
          <p:cNvSpPr>
            <a:spLocks noGrp="1"/>
          </p:cNvSpPr>
          <p:nvPr>
            <p:ph type="ftr" sz="quarter" idx="11"/>
          </p:nvPr>
        </p:nvSpPr>
        <p:spPr>
          <a:xfrm>
            <a:off x="1600200" y="6236208"/>
            <a:ext cx="5901189" cy="320040"/>
          </a:xfrm>
        </p:spPr>
        <p:txBody>
          <a:bodyPr vert="horz" lIns="91440" tIns="45720" rIns="91440" bIns="45720" rtlCol="0" anchor="ctr">
            <a:normAutofit/>
          </a:bodyPr>
          <a:lstStyle/>
          <a:p>
            <a:pPr>
              <a:spcAft>
                <a:spcPts val="600"/>
              </a:spcAft>
            </a:pPr>
            <a:r>
              <a:rPr lang="en-US">
                <a:solidFill>
                  <a:srgbClr val="FFFFFF"/>
                </a:solidFill>
              </a:rPr>
              <a:t>Election Automation Analysis</a:t>
            </a:r>
          </a:p>
        </p:txBody>
      </p:sp>
      <p:sp>
        <p:nvSpPr>
          <p:cNvPr id="5" name="Slide Number Placeholder 4">
            <a:extLst>
              <a:ext uri="{FF2B5EF4-FFF2-40B4-BE49-F238E27FC236}">
                <a16:creationId xmlns:a16="http://schemas.microsoft.com/office/drawing/2014/main" id="{547E30BB-A434-1172-8E5B-FD2F442697C0}"/>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A7A6979-0714-4377-B894-6BE4C2D6E202}" type="slidenum">
              <a:rPr lang="en-US" kern="1200" spc="0" baseline="0" dirty="0">
                <a:solidFill>
                  <a:srgbClr val="FFFFFF"/>
                </a:solidFill>
                <a:latin typeface="+mn-lt"/>
                <a:ea typeface="+mn-ea"/>
                <a:cs typeface="+mn-cs"/>
              </a:rPr>
              <a:pPr>
                <a:lnSpc>
                  <a:spcPct val="90000"/>
                </a:lnSpc>
                <a:spcAft>
                  <a:spcPts val="600"/>
                </a:spcAft>
              </a:pPr>
              <a:t>11</a:t>
            </a:fld>
            <a:endParaRPr lang="en-US" kern="1200" spc="0" baseline="0" dirty="0">
              <a:solidFill>
                <a:srgbClr val="FFFFFF"/>
              </a:solidFill>
              <a:latin typeface="+mn-lt"/>
              <a:ea typeface="+mn-ea"/>
              <a:cs typeface="+mn-cs"/>
            </a:endParaRPr>
          </a:p>
        </p:txBody>
      </p:sp>
    </p:spTree>
    <p:extLst>
      <p:ext uri="{BB962C8B-B14F-4D97-AF65-F5344CB8AC3E}">
        <p14:creationId xmlns:p14="http://schemas.microsoft.com/office/powerpoint/2010/main" val="38515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1819A-ABD2-E44F-2D2E-508836F3D36A}"/>
              </a:ext>
            </a:extLst>
          </p:cNvPr>
          <p:cNvSpPr>
            <a:spLocks noGrp="1"/>
          </p:cNvSpPr>
          <p:nvPr>
            <p:ph idx="1"/>
          </p:nvPr>
        </p:nvSpPr>
        <p:spPr>
          <a:xfrm>
            <a:off x="298580" y="699796"/>
            <a:ext cx="10907485" cy="5040231"/>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1D16954-1801-E3BD-1FBA-72351D5FE227}"/>
              </a:ext>
            </a:extLst>
          </p:cNvPr>
          <p:cNvSpPr>
            <a:spLocks noGrp="1"/>
          </p:cNvSpPr>
          <p:nvPr>
            <p:ph type="ftr" sz="quarter" idx="11"/>
          </p:nvPr>
        </p:nvSpPr>
        <p:spPr/>
        <p:txBody>
          <a:bodyPr/>
          <a:lstStyle/>
          <a:p>
            <a:r>
              <a:rPr lang="en-US"/>
              <a:t>Election Automation Analysis</a:t>
            </a:r>
            <a:endParaRPr lang="en-US" dirty="0"/>
          </a:p>
        </p:txBody>
      </p:sp>
      <p:sp>
        <p:nvSpPr>
          <p:cNvPr id="5" name="Slide Number Placeholder 4">
            <a:extLst>
              <a:ext uri="{FF2B5EF4-FFF2-40B4-BE49-F238E27FC236}">
                <a16:creationId xmlns:a16="http://schemas.microsoft.com/office/drawing/2014/main" id="{DEC694C9-709F-0145-FDB0-0B39F0737A26}"/>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
        <p:nvSpPr>
          <p:cNvPr id="6" name="Rectangle 5">
            <a:extLst>
              <a:ext uri="{FF2B5EF4-FFF2-40B4-BE49-F238E27FC236}">
                <a16:creationId xmlns:a16="http://schemas.microsoft.com/office/drawing/2014/main" id="{9E791F9C-D1DA-3A92-7B89-4F3B8FB53BDB}"/>
              </a:ext>
            </a:extLst>
          </p:cNvPr>
          <p:cNvSpPr/>
          <p:nvPr/>
        </p:nvSpPr>
        <p:spPr>
          <a:xfrm>
            <a:off x="3967885" y="2967335"/>
            <a:ext cx="4256230" cy="923330"/>
          </a:xfrm>
          <a:prstGeom prst="rect">
            <a:avLst/>
          </a:prstGeom>
          <a:noFill/>
        </p:spPr>
        <p:txBody>
          <a:bodyPr wrap="none" lIns="91440" tIns="45720" rIns="91440" bIns="45720" anchor="ctr">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3577633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1F0E1-91AB-480D-2E0D-08033D465C8C}"/>
              </a:ext>
            </a:extLst>
          </p:cNvPr>
          <p:cNvSpPr>
            <a:spLocks noGrp="1"/>
          </p:cNvSpPr>
          <p:nvPr>
            <p:ph type="title"/>
          </p:nvPr>
        </p:nvSpPr>
        <p:spPr>
          <a:xfrm>
            <a:off x="2231136" y="467418"/>
            <a:ext cx="7729728" cy="1188720"/>
          </a:xfrm>
          <a:solidFill>
            <a:srgbClr val="FFFFFF"/>
          </a:solidFill>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BF18B44B-1607-064C-1A10-66E28F330927}"/>
              </a:ext>
            </a:extLst>
          </p:cNvPr>
          <p:cNvSpPr>
            <a:spLocks noGrp="1"/>
          </p:cNvSpPr>
          <p:nvPr>
            <p:ph idx="1"/>
          </p:nvPr>
        </p:nvSpPr>
        <p:spPr>
          <a:xfrm>
            <a:off x="1706062" y="2291262"/>
            <a:ext cx="8779512" cy="2879256"/>
          </a:xfrm>
        </p:spPr>
        <p:txBody>
          <a:bodyPr>
            <a:normAutofit/>
          </a:bodyPr>
          <a:lstStyle/>
          <a:p>
            <a:r>
              <a:rPr lang="en-US" kern="100" spc="15">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This project focuses on conducting a comprehensive election audit using Python programming to analyze and visualize election data efficiently. The primary goal is to provide accurate and credible results for a recent local congressional election. The election audit covers various aspects, including total votes, voter turnout for each county, percentage of votes from each county, identification of the county with the highest turnout, and determining the winning candidate along with their vote count and percentage.</a:t>
            </a:r>
            <a:endParaRPr lang="en-US" kern="10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solidFill>
                <a:srgbClr val="404040"/>
              </a:solidFill>
            </a:endParaRPr>
          </a:p>
        </p:txBody>
      </p:sp>
      <p:sp>
        <p:nvSpPr>
          <p:cNvPr id="4" name="Footer Placeholder 3">
            <a:extLst>
              <a:ext uri="{FF2B5EF4-FFF2-40B4-BE49-F238E27FC236}">
                <a16:creationId xmlns:a16="http://schemas.microsoft.com/office/drawing/2014/main" id="{AEBAB243-C1ED-91D5-CD0A-8F45F1C7AD2A}"/>
              </a:ext>
            </a:extLst>
          </p:cNvPr>
          <p:cNvSpPr>
            <a:spLocks noGrp="1"/>
          </p:cNvSpPr>
          <p:nvPr>
            <p:ph type="ftr" sz="quarter" idx="11"/>
          </p:nvPr>
        </p:nvSpPr>
        <p:spPr>
          <a:xfrm>
            <a:off x="1600200" y="6236208"/>
            <a:ext cx="5901189" cy="320040"/>
          </a:xfrm>
        </p:spPr>
        <p:txBody>
          <a:bodyPr>
            <a:normAutofit/>
          </a:bodyPr>
          <a:lstStyle/>
          <a:p>
            <a:pPr>
              <a:spcAft>
                <a:spcPts val="600"/>
              </a:spcAft>
            </a:pPr>
            <a:r>
              <a:rPr lang="en-US">
                <a:solidFill>
                  <a:srgbClr val="FFFFFF"/>
                </a:solidFill>
              </a:rPr>
              <a:t>Election Automation Analysis</a:t>
            </a:r>
          </a:p>
        </p:txBody>
      </p:sp>
      <p:sp>
        <p:nvSpPr>
          <p:cNvPr id="5" name="Slide Number Placeholder 4">
            <a:extLst>
              <a:ext uri="{FF2B5EF4-FFF2-40B4-BE49-F238E27FC236}">
                <a16:creationId xmlns:a16="http://schemas.microsoft.com/office/drawing/2014/main" id="{0FD5274C-534B-6DE5-335A-F6CBE9783E5B}"/>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2</a:t>
            </a:fld>
            <a:endParaRPr lang="en-US"/>
          </a:p>
        </p:txBody>
      </p:sp>
    </p:spTree>
    <p:extLst>
      <p:ext uri="{BB962C8B-B14F-4D97-AF65-F5344CB8AC3E}">
        <p14:creationId xmlns:p14="http://schemas.microsoft.com/office/powerpoint/2010/main" val="229945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6C02003-CED8-4F22-6663-5804561D0F21}"/>
              </a:ext>
            </a:extLst>
          </p:cNvPr>
          <p:cNvSpPr>
            <a:spLocks noGrp="1"/>
          </p:cNvSpPr>
          <p:nvPr>
            <p:ph idx="1"/>
          </p:nvPr>
        </p:nvSpPr>
        <p:spPr>
          <a:xfrm>
            <a:off x="1706062" y="1359877"/>
            <a:ext cx="8779512" cy="3810641"/>
          </a:xfrm>
        </p:spPr>
        <p:txBody>
          <a:bodyPr>
            <a:normAutofit/>
          </a:bodyPr>
          <a:lstStyle/>
          <a:p>
            <a:pPr marL="0" indent="0">
              <a:lnSpc>
                <a:spcPct val="90000"/>
              </a:lnSpc>
              <a:buNone/>
            </a:pPr>
            <a:r>
              <a:rPr lang="en-US" sz="1400" b="1" dirty="0">
                <a:solidFill>
                  <a:srgbClr val="404040"/>
                </a:solidFill>
                <a:latin typeface="Times New Roman" panose="02020603050405020304" pitchFamily="18" charset="0"/>
                <a:ea typeface="Calibri" panose="020F0502020204030204" pitchFamily="34" charset="0"/>
                <a:cs typeface="Times New Roman" panose="02020603050405020304" pitchFamily="18" charset="0"/>
              </a:rPr>
              <a:t>DATA SOURCE</a:t>
            </a:r>
          </a:p>
          <a:p>
            <a:pPr>
              <a:lnSpc>
                <a:spcPct val="90000"/>
              </a:lnSpc>
            </a:pPr>
            <a:r>
              <a:rPr lang="en-US" sz="1400" b="0" i="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The project utilizes a dataset sourced from the Colorado Board of Elections, encapsulated within a CSV file named "</a:t>
            </a:r>
            <a:r>
              <a:rPr lang="en-US" sz="1400" b="1" i="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election_results.csv</a:t>
            </a:r>
            <a:r>
              <a:rPr lang="en-US" sz="1400" b="0" i="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90000"/>
              </a:lnSpc>
            </a:pPr>
            <a:r>
              <a:rPr lang="en-US" sz="1400" b="0" i="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This dataset is rich with pertinent information, detailing total votes cast, candidate identities, and county affiliations. </a:t>
            </a:r>
          </a:p>
          <a:p>
            <a:pPr>
              <a:lnSpc>
                <a:spcPct val="90000"/>
              </a:lnSpc>
            </a:pPr>
            <a:r>
              <a:rPr lang="en-US" sz="1400" b="0" i="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Its comprehensive nature makes it an ideal resource for conducting a meticulous election audit, enabling deep insights into critical aspects such as voter turnout, candidate popularity, and voting patterns across different counties.</a:t>
            </a:r>
          </a:p>
          <a:p>
            <a:pPr>
              <a:lnSpc>
                <a:spcPct val="90000"/>
              </a:lnSpc>
            </a:pPr>
            <a:r>
              <a:rPr lang="en-US" sz="1400" b="0" i="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The project's primary focus centers on executing a thorough and transparent election audit, where clarity and precision are paramount. </a:t>
            </a:r>
          </a:p>
          <a:p>
            <a:pPr>
              <a:lnSpc>
                <a:spcPct val="90000"/>
              </a:lnSpc>
            </a:pPr>
            <a:r>
              <a:rPr lang="en-US" sz="1400" b="0" i="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Leveraging Python's robust data analysis and data visualization capabilities, the script navigates through the dataset, extracting invaluable insights while maintaining clarity and conciseness in presenting the results.</a:t>
            </a:r>
          </a:p>
          <a:p>
            <a:pPr>
              <a:lnSpc>
                <a:spcPct val="90000"/>
              </a:lnSpc>
            </a:pPr>
            <a:r>
              <a:rPr lang="en-US" sz="1400" b="0" i="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The dataset's suitability is a cornerstone of this endeavor, as its contents seamlessly align with the objectives of the election audit.</a:t>
            </a:r>
          </a:p>
          <a:p>
            <a:pPr>
              <a:lnSpc>
                <a:spcPct val="90000"/>
              </a:lnSpc>
            </a:pPr>
            <a:r>
              <a:rPr lang="en-US" sz="1400" b="0" i="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By dissecting the data, the script facilitates a granular examination of voter behaviors and candidate performances, laying the groundwork for informed decision-making and policy formulation.</a:t>
            </a:r>
          </a:p>
          <a:p>
            <a:pPr marL="0" indent="0">
              <a:lnSpc>
                <a:spcPct val="90000"/>
              </a:lnSpc>
              <a:buNone/>
            </a:pPr>
            <a:endParaRPr lang="en-US" sz="1400" dirty="0">
              <a:solidFill>
                <a:srgbClr val="40404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3E4E552-5A5D-181A-F0B6-F274669A7AA8}"/>
              </a:ext>
            </a:extLst>
          </p:cNvPr>
          <p:cNvSpPr>
            <a:spLocks noGrp="1"/>
          </p:cNvSpPr>
          <p:nvPr>
            <p:ph type="ftr" sz="quarter" idx="11"/>
          </p:nvPr>
        </p:nvSpPr>
        <p:spPr>
          <a:xfrm>
            <a:off x="1600200" y="6236208"/>
            <a:ext cx="5901189" cy="320040"/>
          </a:xfrm>
        </p:spPr>
        <p:txBody>
          <a:bodyPr>
            <a:normAutofit/>
          </a:bodyPr>
          <a:lstStyle/>
          <a:p>
            <a:pPr>
              <a:spcAft>
                <a:spcPts val="600"/>
              </a:spcAft>
            </a:pPr>
            <a:r>
              <a:rPr lang="en-US">
                <a:solidFill>
                  <a:srgbClr val="FFFFFF"/>
                </a:solidFill>
              </a:rPr>
              <a:t>Election Automation Analysis</a:t>
            </a:r>
          </a:p>
        </p:txBody>
      </p:sp>
      <p:sp>
        <p:nvSpPr>
          <p:cNvPr id="5" name="Slide Number Placeholder 4">
            <a:extLst>
              <a:ext uri="{FF2B5EF4-FFF2-40B4-BE49-F238E27FC236}">
                <a16:creationId xmlns:a16="http://schemas.microsoft.com/office/drawing/2014/main" id="{56F5543D-3DAA-0968-0A8A-69D6762EC0D9}"/>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8A7A6979-0714-4377-B894-6BE4C2D6E202}"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9896649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B41A6E-9191-CDDE-CC16-C0D19A65E879}"/>
              </a:ext>
            </a:extLst>
          </p:cNvPr>
          <p:cNvSpPr>
            <a:spLocks noGrp="1"/>
          </p:cNvSpPr>
          <p:nvPr>
            <p:ph type="ftr" sz="quarter" idx="11"/>
          </p:nvPr>
        </p:nvSpPr>
        <p:spPr/>
        <p:txBody>
          <a:bodyPr/>
          <a:lstStyle/>
          <a:p>
            <a:r>
              <a:rPr lang="en-US"/>
              <a:t>Election Automation Analysis</a:t>
            </a:r>
            <a:endParaRPr lang="en-US" dirty="0"/>
          </a:p>
        </p:txBody>
      </p:sp>
      <p:sp>
        <p:nvSpPr>
          <p:cNvPr id="5" name="Slide Number Placeholder 4">
            <a:extLst>
              <a:ext uri="{FF2B5EF4-FFF2-40B4-BE49-F238E27FC236}">
                <a16:creationId xmlns:a16="http://schemas.microsoft.com/office/drawing/2014/main" id="{6E006E9A-67D1-AD17-81CD-AAF09F4DC27A}"/>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
        <p:nvSpPr>
          <p:cNvPr id="6" name="TextBox 5">
            <a:extLst>
              <a:ext uri="{FF2B5EF4-FFF2-40B4-BE49-F238E27FC236}">
                <a16:creationId xmlns:a16="http://schemas.microsoft.com/office/drawing/2014/main" id="{154471B7-B174-22F7-F2BE-376272CF1F7B}"/>
              </a:ext>
            </a:extLst>
          </p:cNvPr>
          <p:cNvSpPr txBox="1"/>
          <p:nvPr/>
        </p:nvSpPr>
        <p:spPr>
          <a:xfrm>
            <a:off x="5253134" y="485192"/>
            <a:ext cx="16421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SET</a:t>
            </a:r>
          </a:p>
        </p:txBody>
      </p:sp>
      <p:pic>
        <p:nvPicPr>
          <p:cNvPr id="7" name="Picture 6">
            <a:extLst>
              <a:ext uri="{FF2B5EF4-FFF2-40B4-BE49-F238E27FC236}">
                <a16:creationId xmlns:a16="http://schemas.microsoft.com/office/drawing/2014/main" id="{0FB38FAD-7DFB-DAF1-423E-876B28AC891C}"/>
              </a:ext>
            </a:extLst>
          </p:cNvPr>
          <p:cNvPicPr>
            <a:picLocks noChangeAspect="1"/>
          </p:cNvPicPr>
          <p:nvPr/>
        </p:nvPicPr>
        <p:blipFill>
          <a:blip r:embed="rId2"/>
          <a:stretch>
            <a:fillRect/>
          </a:stretch>
        </p:blipFill>
        <p:spPr>
          <a:xfrm>
            <a:off x="1843087" y="1026367"/>
            <a:ext cx="8505825" cy="4982547"/>
          </a:xfrm>
          <a:prstGeom prst="rect">
            <a:avLst/>
          </a:prstGeom>
        </p:spPr>
      </p:pic>
    </p:spTree>
    <p:extLst>
      <p:ext uri="{BB962C8B-B14F-4D97-AF65-F5344CB8AC3E}">
        <p14:creationId xmlns:p14="http://schemas.microsoft.com/office/powerpoint/2010/main" val="4136816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E5E1-8C23-AA58-380F-12FEB92C1F8A}"/>
              </a:ext>
            </a:extLst>
          </p:cNvPr>
          <p:cNvSpPr>
            <a:spLocks noGrp="1"/>
          </p:cNvSpPr>
          <p:nvPr>
            <p:ph type="title"/>
          </p:nvPr>
        </p:nvSpPr>
        <p:spPr>
          <a:xfrm>
            <a:off x="804672" y="643450"/>
            <a:ext cx="4486656" cy="1645920"/>
          </a:xfrm>
        </p:spPr>
        <p:txBody>
          <a:bodyPr vert="horz" lIns="274320" tIns="182880" rIns="274320" bIns="182880" rtlCol="0" anchor="ctr" anchorCtr="1">
            <a:normAutofit/>
          </a:bodyPr>
          <a:lstStyle/>
          <a:p>
            <a:r>
              <a:rPr lang="en-US" sz="3200" dirty="0"/>
              <a:t>Data Processing</a:t>
            </a:r>
          </a:p>
        </p:txBody>
      </p:sp>
      <p:sp>
        <p:nvSpPr>
          <p:cNvPr id="30" name="Rectangle 29">
            <a:extLst>
              <a:ext uri="{FF2B5EF4-FFF2-40B4-BE49-F238E27FC236}">
                <a16:creationId xmlns:a16="http://schemas.microsoft.com/office/drawing/2014/main" id="{2F0F143B-3981-4FC2-BB15-0C5867633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descr="A black screen with white text&#10;&#10;Description automatically generated">
            <a:extLst>
              <a:ext uri="{FF2B5EF4-FFF2-40B4-BE49-F238E27FC236}">
                <a16:creationId xmlns:a16="http://schemas.microsoft.com/office/drawing/2014/main" id="{2C0D19AA-8313-D89E-55E0-9D0FB04763B7}"/>
              </a:ext>
            </a:extLst>
          </p:cNvPr>
          <p:cNvPicPr>
            <a:picLocks noGrp="1" noChangeAspect="1"/>
          </p:cNvPicPr>
          <p:nvPr>
            <p:ph sz="half" idx="1"/>
          </p:nvPr>
        </p:nvPicPr>
        <p:blipFill>
          <a:blip r:embed="rId2"/>
          <a:stretch>
            <a:fillRect/>
          </a:stretch>
        </p:blipFill>
        <p:spPr>
          <a:xfrm>
            <a:off x="6264823" y="3429000"/>
            <a:ext cx="5768914" cy="2691618"/>
          </a:xfrm>
          <a:prstGeom prst="rect">
            <a:avLst/>
          </a:prstGeom>
        </p:spPr>
      </p:pic>
      <p:sp>
        <p:nvSpPr>
          <p:cNvPr id="5" name="Footer Placeholder 4">
            <a:extLst>
              <a:ext uri="{FF2B5EF4-FFF2-40B4-BE49-F238E27FC236}">
                <a16:creationId xmlns:a16="http://schemas.microsoft.com/office/drawing/2014/main" id="{AB426B10-8667-B5E1-4A00-7E9C2CEDFF37}"/>
              </a:ext>
            </a:extLst>
          </p:cNvPr>
          <p:cNvSpPr>
            <a:spLocks noGrp="1"/>
          </p:cNvSpPr>
          <p:nvPr>
            <p:ph type="ftr" sz="quarter" idx="11"/>
          </p:nvPr>
        </p:nvSpPr>
        <p:spPr>
          <a:xfrm>
            <a:off x="804672" y="6224660"/>
            <a:ext cx="5928358" cy="313300"/>
          </a:xfrm>
        </p:spPr>
        <p:txBody>
          <a:bodyPr vert="horz" lIns="91440" tIns="45720" rIns="91440" bIns="45720" rtlCol="0" anchor="ctr">
            <a:normAutofit/>
          </a:bodyPr>
          <a:lstStyle/>
          <a:p>
            <a:pPr>
              <a:spcAft>
                <a:spcPts val="600"/>
              </a:spcAft>
            </a:pPr>
            <a:r>
              <a:rPr lang="en-US" kern="1200" dirty="0">
                <a:solidFill>
                  <a:schemeClr val="tx1">
                    <a:alpha val="70000"/>
                  </a:schemeClr>
                </a:solidFill>
                <a:latin typeface="+mn-lt"/>
                <a:ea typeface="+mn-ea"/>
                <a:cs typeface="+mn-cs"/>
              </a:rPr>
              <a:t>Election Automation Analysis</a:t>
            </a:r>
          </a:p>
        </p:txBody>
      </p:sp>
      <p:sp>
        <p:nvSpPr>
          <p:cNvPr id="6" name="Slide Number Placeholder 5">
            <a:extLst>
              <a:ext uri="{FF2B5EF4-FFF2-40B4-BE49-F238E27FC236}">
                <a16:creationId xmlns:a16="http://schemas.microsoft.com/office/drawing/2014/main" id="{A7525415-AA63-7C82-AEBA-1FB317EA8DF0}"/>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A7A6979-0714-4377-B894-6BE4C2D6E202}" type="slidenum">
              <a:rPr lang="en-US" kern="1200" spc="0" baseline="0" dirty="0">
                <a:solidFill>
                  <a:srgbClr val="FFFFFF"/>
                </a:solidFill>
                <a:latin typeface="+mn-lt"/>
                <a:ea typeface="+mn-ea"/>
                <a:cs typeface="+mn-cs"/>
              </a:rPr>
              <a:pPr>
                <a:lnSpc>
                  <a:spcPct val="90000"/>
                </a:lnSpc>
                <a:spcAft>
                  <a:spcPts val="600"/>
                </a:spcAft>
              </a:pPr>
              <a:t>5</a:t>
            </a:fld>
            <a:endParaRPr lang="en-US" kern="1200" spc="0" baseline="0" dirty="0">
              <a:solidFill>
                <a:srgbClr val="FFFFFF"/>
              </a:solidFill>
              <a:latin typeface="+mn-lt"/>
              <a:ea typeface="+mn-ea"/>
              <a:cs typeface="+mn-cs"/>
            </a:endParaRPr>
          </a:p>
        </p:txBody>
      </p:sp>
      <p:pic>
        <p:nvPicPr>
          <p:cNvPr id="28" name="Content Placeholder 23" descr="A screenshot of a computer&#10;&#10;Description automatically generated">
            <a:extLst>
              <a:ext uri="{FF2B5EF4-FFF2-40B4-BE49-F238E27FC236}">
                <a16:creationId xmlns:a16="http://schemas.microsoft.com/office/drawing/2014/main" id="{B53CCF89-C8C2-D80E-0FE8-F5D162C46C0C}"/>
              </a:ext>
            </a:extLst>
          </p:cNvPr>
          <p:cNvPicPr>
            <a:picLocks noChangeAspect="1"/>
          </p:cNvPicPr>
          <p:nvPr/>
        </p:nvPicPr>
        <p:blipFill>
          <a:blip r:embed="rId3"/>
          <a:stretch>
            <a:fillRect/>
          </a:stretch>
        </p:blipFill>
        <p:spPr>
          <a:xfrm>
            <a:off x="6264822" y="225670"/>
            <a:ext cx="5779476" cy="2977660"/>
          </a:xfrm>
          <a:prstGeom prst="rect">
            <a:avLst/>
          </a:prstGeom>
        </p:spPr>
      </p:pic>
      <p:sp>
        <p:nvSpPr>
          <p:cNvPr id="3" name="TextBox 2">
            <a:extLst>
              <a:ext uri="{FF2B5EF4-FFF2-40B4-BE49-F238E27FC236}">
                <a16:creationId xmlns:a16="http://schemas.microsoft.com/office/drawing/2014/main" id="{77CB4BED-981C-4176-3905-8E5E042CD9C2}"/>
              </a:ext>
            </a:extLst>
          </p:cNvPr>
          <p:cNvSpPr txBox="1"/>
          <p:nvPr/>
        </p:nvSpPr>
        <p:spPr>
          <a:xfrm>
            <a:off x="1067318" y="2733871"/>
            <a:ext cx="4055188" cy="2585323"/>
          </a:xfrm>
          <a:prstGeom prst="rect">
            <a:avLst/>
          </a:prstGeom>
          <a:noFill/>
        </p:spPr>
        <p:txBody>
          <a:bodyPr wrap="square" rtlCol="0">
            <a:spAutoFit/>
          </a:bodyPr>
          <a:lstStyle/>
          <a:p>
            <a:pPr algn="just"/>
            <a:r>
              <a:rPr lang="en-US" sz="1600">
                <a:effectLst/>
                <a:latin typeface="Times New Roman" panose="02020603050405020304" pitchFamily="18" charset="0"/>
                <a:ea typeface="Times New Roman" panose="02020603050405020304" pitchFamily="18" charset="0"/>
              </a:rPr>
              <a:t>Ensuring clean data is key for reliable analysis. Data cleaning tackles two frequent issues: duplicates (data points appearing multiple times) and missing values (empty data points). Duplicates can be removed entirely or merged if slightly different. Missing values require strategies like deletion (if minimal), imputation (estimating values), or adding a new category (for informative missing reasons).</a:t>
            </a:r>
          </a:p>
          <a:p>
            <a:pPr algn="just"/>
            <a:endParaRPr lang="en-US" dirty="0"/>
          </a:p>
        </p:txBody>
      </p:sp>
    </p:spTree>
    <p:extLst>
      <p:ext uri="{BB962C8B-B14F-4D97-AF65-F5344CB8AC3E}">
        <p14:creationId xmlns:p14="http://schemas.microsoft.com/office/powerpoint/2010/main" val="334358271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F9268D1-EF14-7D87-981F-B68CA43C57C0}"/>
              </a:ext>
            </a:extLst>
          </p:cNvPr>
          <p:cNvSpPr>
            <a:spLocks noGrp="1"/>
          </p:cNvSpPr>
          <p:nvPr>
            <p:ph type="ftr" sz="quarter" idx="11"/>
          </p:nvPr>
        </p:nvSpPr>
        <p:spPr>
          <a:xfrm>
            <a:off x="665988" y="6224660"/>
            <a:ext cx="3843887" cy="313300"/>
          </a:xfrm>
        </p:spPr>
        <p:txBody>
          <a:bodyPr vert="horz" lIns="91440" tIns="45720" rIns="91440" bIns="45720" rtlCol="0" anchor="ctr">
            <a:normAutofit/>
          </a:bodyPr>
          <a:lstStyle/>
          <a:p>
            <a:pPr>
              <a:spcAft>
                <a:spcPts val="600"/>
              </a:spcAft>
            </a:pPr>
            <a:r>
              <a:rPr lang="en-US">
                <a:solidFill>
                  <a:schemeClr val="tx1">
                    <a:alpha val="70000"/>
                  </a:schemeClr>
                </a:solidFill>
              </a:rPr>
              <a:t>Election Automation Analysis</a:t>
            </a:r>
          </a:p>
        </p:txBody>
      </p:sp>
      <p:pic>
        <p:nvPicPr>
          <p:cNvPr id="8" name="Picture Placeholder 7" descr="A black rectangular object with white text&#10;&#10;Description automatically generated">
            <a:extLst>
              <a:ext uri="{FF2B5EF4-FFF2-40B4-BE49-F238E27FC236}">
                <a16:creationId xmlns:a16="http://schemas.microsoft.com/office/drawing/2014/main" id="{C86EC845-10A1-9E5F-27F6-E4629AD08FC9}"/>
              </a:ext>
            </a:extLst>
          </p:cNvPr>
          <p:cNvPicPr>
            <a:picLocks noGrp="1" noChangeAspect="1"/>
          </p:cNvPicPr>
          <p:nvPr>
            <p:ph type="pic" idx="1"/>
          </p:nvPr>
        </p:nvPicPr>
        <p:blipFill rotWithShape="1">
          <a:blip r:embed="rId2"/>
          <a:srcRect r="50815" b="1"/>
          <a:stretch/>
        </p:blipFill>
        <p:spPr>
          <a:xfrm>
            <a:off x="4654296" y="10"/>
            <a:ext cx="7537704" cy="6857990"/>
          </a:xfrm>
          <a:prstGeom prst="rect">
            <a:avLst/>
          </a:prstGeom>
        </p:spPr>
      </p:pic>
      <p:sp>
        <p:nvSpPr>
          <p:cNvPr id="6" name="Slide Number Placeholder 5">
            <a:extLst>
              <a:ext uri="{FF2B5EF4-FFF2-40B4-BE49-F238E27FC236}">
                <a16:creationId xmlns:a16="http://schemas.microsoft.com/office/drawing/2014/main" id="{E88A359E-BF07-1364-70C1-B12DD785B640}"/>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A7A6979-0714-4377-B894-6BE4C2D6E202}" type="slidenum">
              <a:rPr lang="en-US" smtClean="0"/>
              <a:pPr>
                <a:lnSpc>
                  <a:spcPct val="90000"/>
                </a:lnSpc>
                <a:spcAft>
                  <a:spcPts val="600"/>
                </a:spcAft>
              </a:pPr>
              <a:t>6</a:t>
            </a:fld>
            <a:endParaRPr lang="en-US"/>
          </a:p>
        </p:txBody>
      </p:sp>
      <p:sp>
        <p:nvSpPr>
          <p:cNvPr id="3" name="TextBox 2">
            <a:extLst>
              <a:ext uri="{FF2B5EF4-FFF2-40B4-BE49-F238E27FC236}">
                <a16:creationId xmlns:a16="http://schemas.microsoft.com/office/drawing/2014/main" id="{0673D7CA-13E7-8691-19D9-C51B40F44683}"/>
              </a:ext>
            </a:extLst>
          </p:cNvPr>
          <p:cNvSpPr txBox="1"/>
          <p:nvPr/>
        </p:nvSpPr>
        <p:spPr>
          <a:xfrm>
            <a:off x="665987" y="2360644"/>
            <a:ext cx="3044953" cy="2548903"/>
          </a:xfrm>
          <a:prstGeom prst="rect">
            <a:avLst/>
          </a:prstGeom>
          <a:noFill/>
        </p:spPr>
        <p:txBody>
          <a:bodyPr wrap="square" rtlCol="0">
            <a:spAutoFit/>
          </a:bodyPr>
          <a:lstStyle/>
          <a:p>
            <a:pPr marL="0" marR="0" algn="just">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Data grouping by candidate name to organize information based on individual candidates. It essentially sorts data entries where the "candidate name" field acts as the category. This allows you to analyze and compare information specific to each candidate.</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912407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F2F4C41-437C-D911-C9E9-1402797CF54C}"/>
              </a:ext>
            </a:extLst>
          </p:cNvPr>
          <p:cNvSpPr txBox="1"/>
          <p:nvPr/>
        </p:nvSpPr>
        <p:spPr>
          <a:xfrm>
            <a:off x="643468" y="666913"/>
            <a:ext cx="3363974" cy="1728044"/>
          </a:xfrm>
          <a:prstGeom prst="rect">
            <a:avLst/>
          </a:prstGeom>
          <a:noFill/>
          <a:ln>
            <a:solidFill>
              <a:schemeClr val="bg1"/>
            </a:solidFill>
          </a:ln>
        </p:spPr>
        <p:txBody>
          <a:bodyPr vert="horz" wrap="square" lIns="182880" tIns="182880" rIns="182880" bIns="182880" rtlCol="0" anchor="ctr">
            <a:normAutofit/>
          </a:bodyPr>
          <a:lstStyle/>
          <a:p>
            <a:pPr algn="ctr" defTabSz="914400">
              <a:lnSpc>
                <a:spcPct val="90000"/>
              </a:lnSpc>
              <a:spcBef>
                <a:spcPct val="0"/>
              </a:spcBef>
              <a:spcAft>
                <a:spcPts val="600"/>
              </a:spcAft>
            </a:pPr>
            <a:r>
              <a:rPr lang="en-US" sz="2200" b="1" cap="all" spc="200" dirty="0">
                <a:solidFill>
                  <a:schemeClr val="bg1"/>
                </a:solidFill>
                <a:latin typeface="+mj-lt"/>
                <a:ea typeface="+mj-ea"/>
                <a:cs typeface="+mj-cs"/>
              </a:rPr>
              <a:t>Data </a:t>
            </a:r>
            <a:r>
              <a:rPr lang="en-US" sz="2200" b="1" cap="all" spc="200" dirty="0">
                <a:solidFill>
                  <a:schemeClr val="bg1"/>
                </a:solidFill>
                <a:effectLst/>
                <a:latin typeface="+mj-lt"/>
                <a:ea typeface="+mj-ea"/>
                <a:cs typeface="+mj-cs"/>
              </a:rPr>
              <a:t>Visualization </a:t>
            </a:r>
          </a:p>
          <a:p>
            <a:pPr algn="ctr" defTabSz="914400">
              <a:lnSpc>
                <a:spcPct val="90000"/>
              </a:lnSpc>
              <a:spcBef>
                <a:spcPct val="0"/>
              </a:spcBef>
              <a:spcAft>
                <a:spcPts val="600"/>
              </a:spcAft>
            </a:pPr>
            <a:r>
              <a:rPr lang="en-US" sz="2200" b="1" cap="all" spc="200" dirty="0">
                <a:solidFill>
                  <a:schemeClr val="bg1"/>
                </a:solidFill>
                <a:latin typeface="+mj-lt"/>
                <a:ea typeface="+mj-ea"/>
                <a:cs typeface="+mj-cs"/>
              </a:rPr>
              <a:t>HISTOGRAM for Ballot Ids</a:t>
            </a:r>
          </a:p>
          <a:p>
            <a:pPr algn="ctr" defTabSz="914400">
              <a:lnSpc>
                <a:spcPct val="90000"/>
              </a:lnSpc>
              <a:spcBef>
                <a:spcPct val="0"/>
              </a:spcBef>
              <a:spcAft>
                <a:spcPts val="600"/>
              </a:spcAft>
            </a:pPr>
            <a:endParaRPr lang="en-US" sz="2200" b="1" cap="all" spc="200" dirty="0">
              <a:solidFill>
                <a:schemeClr val="bg1"/>
              </a:solidFill>
              <a:latin typeface="+mj-lt"/>
              <a:ea typeface="+mj-ea"/>
              <a:cs typeface="+mj-cs"/>
            </a:endParaRPr>
          </a:p>
          <a:p>
            <a:pPr algn="ctr" defTabSz="914400">
              <a:lnSpc>
                <a:spcPct val="90000"/>
              </a:lnSpc>
              <a:spcBef>
                <a:spcPct val="0"/>
              </a:spcBef>
              <a:spcAft>
                <a:spcPts val="600"/>
              </a:spcAft>
            </a:pPr>
            <a:endParaRPr lang="en-US" sz="2200" b="1" cap="all" spc="200" dirty="0">
              <a:solidFill>
                <a:schemeClr val="bg1"/>
              </a:solidFill>
              <a:latin typeface="+mj-lt"/>
              <a:ea typeface="+mj-ea"/>
              <a:cs typeface="+mj-cs"/>
            </a:endParaRPr>
          </a:p>
          <a:p>
            <a:pPr algn="ctr" defTabSz="914400">
              <a:lnSpc>
                <a:spcPct val="90000"/>
              </a:lnSpc>
              <a:spcBef>
                <a:spcPct val="0"/>
              </a:spcBef>
              <a:spcAft>
                <a:spcPts val="600"/>
              </a:spcAft>
            </a:pPr>
            <a:endParaRPr lang="en-US" sz="2200" b="1" cap="all" spc="200" dirty="0">
              <a:solidFill>
                <a:schemeClr val="bg1"/>
              </a:solidFill>
              <a:latin typeface="+mj-lt"/>
              <a:ea typeface="+mj-ea"/>
              <a:cs typeface="+mj-cs"/>
            </a:endParaRPr>
          </a:p>
          <a:p>
            <a:pPr algn="ctr" defTabSz="914400">
              <a:lnSpc>
                <a:spcPct val="90000"/>
              </a:lnSpc>
              <a:spcBef>
                <a:spcPct val="0"/>
              </a:spcBef>
              <a:spcAft>
                <a:spcPts val="600"/>
              </a:spcAft>
            </a:pPr>
            <a:endParaRPr lang="en-US" sz="2200" b="1" cap="all" spc="200" dirty="0">
              <a:solidFill>
                <a:schemeClr val="bg1"/>
              </a:solidFill>
              <a:latin typeface="+mj-lt"/>
              <a:ea typeface="+mj-ea"/>
              <a:cs typeface="+mj-cs"/>
            </a:endParaRPr>
          </a:p>
        </p:txBody>
      </p:sp>
      <p:sp>
        <p:nvSpPr>
          <p:cNvPr id="2" name="TextBox 1">
            <a:extLst>
              <a:ext uri="{FF2B5EF4-FFF2-40B4-BE49-F238E27FC236}">
                <a16:creationId xmlns:a16="http://schemas.microsoft.com/office/drawing/2014/main" id="{D37C968D-7C41-21F1-0A05-4EE03BB5ED5E}"/>
              </a:ext>
            </a:extLst>
          </p:cNvPr>
          <p:cNvSpPr txBox="1"/>
          <p:nvPr/>
        </p:nvSpPr>
        <p:spPr>
          <a:xfrm>
            <a:off x="643468" y="2638044"/>
            <a:ext cx="3363974" cy="3415622"/>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a:solidFill>
                  <a:schemeClr val="bg1"/>
                </a:solidFill>
              </a:rPr>
              <a:t>A histogram for Ballot IDs and frequency shows how often each Ballot ID appears in a dataset. It uses bars to represent Ballot ID ranges on the x-axis and the frequency of each range on the y-axis. This visualization helps in understanding the dataset by highlighting common Ballot IDs and any distribution patterns.</a:t>
            </a:r>
          </a:p>
          <a:p>
            <a:pPr indent="-228600" defTabSz="914400">
              <a:spcBef>
                <a:spcPts val="1000"/>
              </a:spcBef>
              <a:buClr>
                <a:schemeClr val="accent2"/>
              </a:buClr>
              <a:buFont typeface="Arial" panose="020B0604020202020204" pitchFamily="34" charset="0"/>
              <a:buChar char="•"/>
            </a:pPr>
            <a:endParaRPr lang="en-US">
              <a:solidFill>
                <a:schemeClr val="bg1"/>
              </a:solidFill>
            </a:endParaRPr>
          </a:p>
        </p:txBody>
      </p:sp>
      <p:pic>
        <p:nvPicPr>
          <p:cNvPr id="7" name="Picture 6" descr="A graph of distribution of ballot ids&#10;&#10;Description automatically generated">
            <a:extLst>
              <a:ext uri="{FF2B5EF4-FFF2-40B4-BE49-F238E27FC236}">
                <a16:creationId xmlns:a16="http://schemas.microsoft.com/office/drawing/2014/main" id="{327E4C23-9C81-8865-E225-78C9A17C6625}"/>
              </a:ext>
            </a:extLst>
          </p:cNvPr>
          <p:cNvPicPr>
            <a:picLocks noChangeAspect="1"/>
          </p:cNvPicPr>
          <p:nvPr/>
        </p:nvPicPr>
        <p:blipFill>
          <a:blip r:embed="rId2"/>
          <a:stretch>
            <a:fillRect/>
          </a:stretch>
        </p:blipFill>
        <p:spPr>
          <a:xfrm>
            <a:off x="5297763" y="934207"/>
            <a:ext cx="6250769" cy="4828718"/>
          </a:xfrm>
          <a:prstGeom prst="rect">
            <a:avLst/>
          </a:prstGeom>
        </p:spPr>
      </p:pic>
      <p:sp>
        <p:nvSpPr>
          <p:cNvPr id="4" name="Footer Placeholder 3">
            <a:extLst>
              <a:ext uri="{FF2B5EF4-FFF2-40B4-BE49-F238E27FC236}">
                <a16:creationId xmlns:a16="http://schemas.microsoft.com/office/drawing/2014/main" id="{9D6840F2-EF5A-8413-8A81-A736FC00A837}"/>
              </a:ext>
            </a:extLst>
          </p:cNvPr>
          <p:cNvSpPr>
            <a:spLocks noGrp="1"/>
          </p:cNvSpPr>
          <p:nvPr>
            <p:ph type="ftr" sz="quarter" idx="11"/>
          </p:nvPr>
        </p:nvSpPr>
        <p:spPr>
          <a:xfrm>
            <a:off x="5779007" y="6236208"/>
            <a:ext cx="4776478" cy="320040"/>
          </a:xfrm>
        </p:spPr>
        <p:txBody>
          <a:bodyPr vert="horz" lIns="91440" tIns="45720" rIns="91440" bIns="45720" rtlCol="0" anchor="ctr">
            <a:normAutofit/>
          </a:bodyPr>
          <a:lstStyle/>
          <a:p>
            <a:pPr algn="r">
              <a:spcAft>
                <a:spcPts val="600"/>
              </a:spcAft>
            </a:pPr>
            <a:r>
              <a:rPr lang="en-US"/>
              <a:t>Election Automation Analysis</a:t>
            </a:r>
          </a:p>
        </p:txBody>
      </p:sp>
      <p:sp>
        <p:nvSpPr>
          <p:cNvPr id="5" name="Slide Number Placeholder 4">
            <a:extLst>
              <a:ext uri="{FF2B5EF4-FFF2-40B4-BE49-F238E27FC236}">
                <a16:creationId xmlns:a16="http://schemas.microsoft.com/office/drawing/2014/main" id="{078A7169-3246-C427-E08A-2312B37BA594}"/>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8A7A6979-0714-4377-B894-6BE4C2D6E202}" type="slidenum">
              <a:rPr lang="en-US" smtClean="0"/>
              <a:pPr>
                <a:lnSpc>
                  <a:spcPct val="90000"/>
                </a:lnSpc>
                <a:spcAft>
                  <a:spcPts val="600"/>
                </a:spcAft>
              </a:pPr>
              <a:t>7</a:t>
            </a:fld>
            <a:endParaRPr lang="en-US"/>
          </a:p>
        </p:txBody>
      </p:sp>
    </p:spTree>
    <p:extLst>
      <p:ext uri="{BB962C8B-B14F-4D97-AF65-F5344CB8AC3E}">
        <p14:creationId xmlns:p14="http://schemas.microsoft.com/office/powerpoint/2010/main" val="281168379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670AE30-CB9E-46FE-9BBF-B2C607F6BF58}"/>
              </a:ext>
            </a:extLst>
          </p:cNvPr>
          <p:cNvSpPr>
            <a:spLocks noGrp="1"/>
          </p:cNvSpPr>
          <p:nvPr>
            <p:ph type="ftr" sz="quarter" idx="11"/>
          </p:nvPr>
        </p:nvSpPr>
        <p:spPr/>
        <p:txBody>
          <a:bodyPr/>
          <a:lstStyle/>
          <a:p>
            <a:r>
              <a:rPr lang="en-US"/>
              <a:t>Election Automation Analysis</a:t>
            </a:r>
            <a:endParaRPr lang="en-US" dirty="0"/>
          </a:p>
        </p:txBody>
      </p:sp>
      <p:sp>
        <p:nvSpPr>
          <p:cNvPr id="5" name="Slide Number Placeholder 4">
            <a:extLst>
              <a:ext uri="{FF2B5EF4-FFF2-40B4-BE49-F238E27FC236}">
                <a16:creationId xmlns:a16="http://schemas.microsoft.com/office/drawing/2014/main" id="{6EBB09EC-2EDF-D3C4-1156-D62E95FB07E3}"/>
              </a:ext>
            </a:extLst>
          </p:cNvPr>
          <p:cNvSpPr>
            <a:spLocks noGrp="1"/>
          </p:cNvSpPr>
          <p:nvPr>
            <p:ph type="sldNum" sz="quarter" idx="12"/>
          </p:nvPr>
        </p:nvSpPr>
        <p:spPr/>
        <p:txBody>
          <a:bodyPr/>
          <a:lstStyle/>
          <a:p>
            <a:fld id="{8A7A6979-0714-4377-B894-6BE4C2D6E202}" type="slidenum">
              <a:rPr lang="en-US" smtClean="0"/>
              <a:pPr/>
              <a:t>8</a:t>
            </a:fld>
            <a:endParaRPr lang="en-US" dirty="0"/>
          </a:p>
        </p:txBody>
      </p:sp>
      <p:pic>
        <p:nvPicPr>
          <p:cNvPr id="6" name="Picture 5">
            <a:extLst>
              <a:ext uri="{FF2B5EF4-FFF2-40B4-BE49-F238E27FC236}">
                <a16:creationId xmlns:a16="http://schemas.microsoft.com/office/drawing/2014/main" id="{8CE2AE5E-DFA7-9130-D046-FAC109826021}"/>
              </a:ext>
            </a:extLst>
          </p:cNvPr>
          <p:cNvPicPr>
            <a:picLocks noChangeAspect="1"/>
          </p:cNvPicPr>
          <p:nvPr/>
        </p:nvPicPr>
        <p:blipFill>
          <a:blip r:embed="rId2"/>
          <a:stretch>
            <a:fillRect/>
          </a:stretch>
        </p:blipFill>
        <p:spPr>
          <a:xfrm>
            <a:off x="362815" y="1459505"/>
            <a:ext cx="5535573" cy="4410464"/>
          </a:xfrm>
          <a:prstGeom prst="rect">
            <a:avLst/>
          </a:prstGeom>
        </p:spPr>
      </p:pic>
      <p:sp>
        <p:nvSpPr>
          <p:cNvPr id="9" name="TextBox 8">
            <a:extLst>
              <a:ext uri="{FF2B5EF4-FFF2-40B4-BE49-F238E27FC236}">
                <a16:creationId xmlns:a16="http://schemas.microsoft.com/office/drawing/2014/main" id="{4019F17F-D789-AF70-B5DB-BD547BDE82F7}"/>
              </a:ext>
            </a:extLst>
          </p:cNvPr>
          <p:cNvSpPr txBox="1"/>
          <p:nvPr/>
        </p:nvSpPr>
        <p:spPr>
          <a:xfrm>
            <a:off x="3237722" y="429208"/>
            <a:ext cx="563569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BAR GRAPH for County  </a:t>
            </a:r>
          </a:p>
        </p:txBody>
      </p:sp>
      <p:sp>
        <p:nvSpPr>
          <p:cNvPr id="2" name="TextBox 1">
            <a:extLst>
              <a:ext uri="{FF2B5EF4-FFF2-40B4-BE49-F238E27FC236}">
                <a16:creationId xmlns:a16="http://schemas.microsoft.com/office/drawing/2014/main" id="{F0913B6F-EF8D-1A10-A383-F29BD25C25F2}"/>
              </a:ext>
            </a:extLst>
          </p:cNvPr>
          <p:cNvSpPr txBox="1"/>
          <p:nvPr/>
        </p:nvSpPr>
        <p:spPr>
          <a:xfrm>
            <a:off x="6449960" y="2163097"/>
            <a:ext cx="4674721"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bar graph comparing counties and their frequencies displays how often each county appears in a dataset. Each county is shown as a bar, with the height of the bar indicating its frequency. This graph makes it easy to see which counties are most common and compare their frequencies.</a:t>
            </a:r>
          </a:p>
        </p:txBody>
      </p:sp>
    </p:spTree>
    <p:extLst>
      <p:ext uri="{BB962C8B-B14F-4D97-AF65-F5344CB8AC3E}">
        <p14:creationId xmlns:p14="http://schemas.microsoft.com/office/powerpoint/2010/main" val="586319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5378AC-7C7A-3214-AAEE-8282BA71BFB9}"/>
              </a:ext>
            </a:extLst>
          </p:cNvPr>
          <p:cNvSpPr>
            <a:spLocks noGrp="1"/>
          </p:cNvSpPr>
          <p:nvPr>
            <p:ph type="ftr" sz="quarter" idx="11"/>
          </p:nvPr>
        </p:nvSpPr>
        <p:spPr/>
        <p:txBody>
          <a:bodyPr/>
          <a:lstStyle/>
          <a:p>
            <a:r>
              <a:rPr lang="en-US"/>
              <a:t>Election Automation Analysis</a:t>
            </a:r>
            <a:endParaRPr lang="en-US" dirty="0"/>
          </a:p>
        </p:txBody>
      </p:sp>
      <p:sp>
        <p:nvSpPr>
          <p:cNvPr id="3" name="Slide Number Placeholder 2">
            <a:extLst>
              <a:ext uri="{FF2B5EF4-FFF2-40B4-BE49-F238E27FC236}">
                <a16:creationId xmlns:a16="http://schemas.microsoft.com/office/drawing/2014/main" id="{727420CB-3128-BE4E-65F3-FF7556A620EF}"/>
              </a:ext>
            </a:extLst>
          </p:cNvPr>
          <p:cNvSpPr>
            <a:spLocks noGrp="1"/>
          </p:cNvSpPr>
          <p:nvPr>
            <p:ph type="sldNum" sz="quarter" idx="12"/>
          </p:nvPr>
        </p:nvSpPr>
        <p:spPr/>
        <p:txBody>
          <a:bodyPr/>
          <a:lstStyle/>
          <a:p>
            <a:fld id="{8A7A6979-0714-4377-B894-6BE4C2D6E202}" type="slidenum">
              <a:rPr lang="en-US" smtClean="0"/>
              <a:t>9</a:t>
            </a:fld>
            <a:endParaRPr lang="en-US" dirty="0"/>
          </a:p>
        </p:txBody>
      </p:sp>
      <p:sp>
        <p:nvSpPr>
          <p:cNvPr id="4" name="TextBox 3">
            <a:extLst>
              <a:ext uri="{FF2B5EF4-FFF2-40B4-BE49-F238E27FC236}">
                <a16:creationId xmlns:a16="http://schemas.microsoft.com/office/drawing/2014/main" id="{6B5E4F8E-8C3A-AC9E-09A6-EAF79DB35374}"/>
              </a:ext>
            </a:extLst>
          </p:cNvPr>
          <p:cNvSpPr txBox="1"/>
          <p:nvPr/>
        </p:nvSpPr>
        <p:spPr>
          <a:xfrm>
            <a:off x="3185652" y="737549"/>
            <a:ext cx="5083277" cy="369332"/>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BAR GRAPH for Candidate</a:t>
            </a:r>
          </a:p>
        </p:txBody>
      </p:sp>
      <p:pic>
        <p:nvPicPr>
          <p:cNvPr id="6" name="Picture 5">
            <a:extLst>
              <a:ext uri="{FF2B5EF4-FFF2-40B4-BE49-F238E27FC236}">
                <a16:creationId xmlns:a16="http://schemas.microsoft.com/office/drawing/2014/main" id="{5858B333-86AD-B897-3A27-BDAB84D1B0D6}"/>
              </a:ext>
            </a:extLst>
          </p:cNvPr>
          <p:cNvPicPr>
            <a:picLocks noChangeAspect="1"/>
          </p:cNvPicPr>
          <p:nvPr/>
        </p:nvPicPr>
        <p:blipFill>
          <a:blip r:embed="rId2"/>
          <a:stretch>
            <a:fillRect/>
          </a:stretch>
        </p:blipFill>
        <p:spPr>
          <a:xfrm>
            <a:off x="1350246" y="1395946"/>
            <a:ext cx="4598468" cy="4444415"/>
          </a:xfrm>
          <a:prstGeom prst="rect">
            <a:avLst/>
          </a:prstGeom>
        </p:spPr>
      </p:pic>
      <p:sp>
        <p:nvSpPr>
          <p:cNvPr id="7" name="TextBox 6">
            <a:extLst>
              <a:ext uri="{FF2B5EF4-FFF2-40B4-BE49-F238E27FC236}">
                <a16:creationId xmlns:a16="http://schemas.microsoft.com/office/drawing/2014/main" id="{6DFE038B-F485-DAAE-B7BA-D978910122F0}"/>
              </a:ext>
            </a:extLst>
          </p:cNvPr>
          <p:cNvSpPr txBox="1"/>
          <p:nvPr/>
        </p:nvSpPr>
        <p:spPr>
          <a:xfrm>
            <a:off x="6820360" y="2602490"/>
            <a:ext cx="4021394"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bar graph simply shows how often each candidate appears in the dataset. Each candidate has a bar, and the height of the bar shows their frequency. This makes it easy to see which candidates are most common and compare their frequencies.</a:t>
            </a:r>
          </a:p>
        </p:txBody>
      </p:sp>
    </p:spTree>
    <p:extLst>
      <p:ext uri="{BB962C8B-B14F-4D97-AF65-F5344CB8AC3E}">
        <p14:creationId xmlns:p14="http://schemas.microsoft.com/office/powerpoint/2010/main" val="19523279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507</TotalTime>
  <Words>870</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Times New Roman</vt:lpstr>
      <vt:lpstr>Wingdings</vt:lpstr>
      <vt:lpstr>Parcel</vt:lpstr>
      <vt:lpstr>ELECTION AUTOMATION ANALYSIS</vt:lpstr>
      <vt:lpstr>INTRODUCTION</vt:lpstr>
      <vt:lpstr>PowerPoint Presentation</vt:lpstr>
      <vt:lpstr>PowerPoint Presentation</vt:lpstr>
      <vt:lpstr>Data Processing</vt:lpstr>
      <vt:lpstr>PowerPoint Presentation</vt:lpstr>
      <vt:lpstr>PowerPoint Presentation</vt:lpstr>
      <vt:lpstr>PowerPoint Presentation</vt:lpstr>
      <vt:lpstr>PowerPoint Presentation</vt:lpstr>
      <vt:lpstr>PowerPoint Presentation</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AUTOMATION ANALYSIS</dc:title>
  <dc:creator>Aasritha B</dc:creator>
  <cp:lastModifiedBy>Vallabhaneni, Mr. Sri Chetan</cp:lastModifiedBy>
  <cp:revision>46</cp:revision>
  <dcterms:created xsi:type="dcterms:W3CDTF">2024-04-01T03:31:07Z</dcterms:created>
  <dcterms:modified xsi:type="dcterms:W3CDTF">2024-10-27T04:05:55Z</dcterms:modified>
</cp:coreProperties>
</file>