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1"/>
  </p:notes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9144000" cy="5143500"/>
  <p:embeddedFontLst>
    <p:embeddedFont>
      <p:font typeface="Calibri" panose="020F0502020204030204" pitchFamily="3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a6d7b17f3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a6d7b17f3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txBox="1"/>
          <p:nvPr/>
        </p:nvSpPr>
        <p:spPr>
          <a:xfrm>
            <a:off x="683825" y="1317075"/>
            <a:ext cx="7517100" cy="1608300"/>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US" sz="4200" b="1">
                <a:solidFill>
                  <a:srgbClr val="FFFFFF"/>
                </a:solidFill>
                <a:latin typeface="Roboto"/>
                <a:ea typeface="Roboto"/>
                <a:cs typeface="Roboto"/>
                <a:sym typeface="Roboto"/>
              </a:rPr>
              <a:t>Explore Zomato restaurants dataset in the city of New Delhi</a:t>
            </a:r>
            <a:endParaRPr b="1"/>
          </a:p>
          <a:p>
            <a:pPr marL="0" marR="0" lvl="0" indent="0" algn="l" rtl="0">
              <a:lnSpc>
                <a:spcPct val="104190"/>
              </a:lnSpc>
              <a:spcBef>
                <a:spcPts val="648"/>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2" name="Picture 1">
            <a:extLst>
              <a:ext uri="{FF2B5EF4-FFF2-40B4-BE49-F238E27FC236}">
                <a16:creationId xmlns:a16="http://schemas.microsoft.com/office/drawing/2014/main" id="{09E5EFAA-B16D-4180-92F9-FF6A29108640}"/>
              </a:ext>
            </a:extLst>
          </p:cNvPr>
          <p:cNvPicPr>
            <a:picLocks noChangeAspect="1"/>
          </p:cNvPicPr>
          <p:nvPr/>
        </p:nvPicPr>
        <p:blipFill>
          <a:blip r:embed="rId3"/>
          <a:stretch>
            <a:fillRect/>
          </a:stretch>
        </p:blipFill>
        <p:spPr>
          <a:xfrm>
            <a:off x="841773" y="0"/>
            <a:ext cx="7460453"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2" name="Picture 1">
            <a:extLst>
              <a:ext uri="{FF2B5EF4-FFF2-40B4-BE49-F238E27FC236}">
                <a16:creationId xmlns:a16="http://schemas.microsoft.com/office/drawing/2014/main" id="{DE542291-183C-435B-AF0F-95508D73FB26}"/>
              </a:ext>
            </a:extLst>
          </p:cNvPr>
          <p:cNvPicPr>
            <a:picLocks noChangeAspect="1"/>
          </p:cNvPicPr>
          <p:nvPr/>
        </p:nvPicPr>
        <p:blipFill>
          <a:blip r:embed="rId3"/>
          <a:stretch>
            <a:fillRect/>
          </a:stretch>
        </p:blipFill>
        <p:spPr>
          <a:xfrm>
            <a:off x="0" y="254880"/>
            <a:ext cx="9144000" cy="4633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1">
            <a:extLst>
              <a:ext uri="{FF2B5EF4-FFF2-40B4-BE49-F238E27FC236}">
                <a16:creationId xmlns:a16="http://schemas.microsoft.com/office/drawing/2014/main" id="{132BE1AF-1191-4FC8-BFD3-74B71C188247}"/>
              </a:ext>
            </a:extLst>
          </p:cNvPr>
          <p:cNvPicPr>
            <a:picLocks noChangeAspect="1"/>
          </p:cNvPicPr>
          <p:nvPr/>
        </p:nvPicPr>
        <p:blipFill>
          <a:blip r:embed="rId3"/>
          <a:stretch>
            <a:fillRect/>
          </a:stretch>
        </p:blipFill>
        <p:spPr>
          <a:xfrm>
            <a:off x="0" y="161959"/>
            <a:ext cx="9144000" cy="48195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Picture 1">
            <a:extLst>
              <a:ext uri="{FF2B5EF4-FFF2-40B4-BE49-F238E27FC236}">
                <a16:creationId xmlns:a16="http://schemas.microsoft.com/office/drawing/2014/main" id="{C8866932-C8EA-4EBF-A8B1-FE454469B065}"/>
              </a:ext>
            </a:extLst>
          </p:cNvPr>
          <p:cNvPicPr>
            <a:picLocks noChangeAspect="1"/>
          </p:cNvPicPr>
          <p:nvPr/>
        </p:nvPicPr>
        <p:blipFill>
          <a:blip r:embed="rId3"/>
          <a:stretch>
            <a:fillRect/>
          </a:stretch>
        </p:blipFill>
        <p:spPr>
          <a:xfrm>
            <a:off x="0" y="559522"/>
            <a:ext cx="9144000" cy="40244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5"/>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dirty="0"/>
          </a:p>
        </p:txBody>
      </p:sp>
      <p:sp>
        <p:nvSpPr>
          <p:cNvPr id="88" name="Google Shape;88;p15"/>
          <p:cNvSpPr txBox="1"/>
          <p:nvPr/>
        </p:nvSpPr>
        <p:spPr>
          <a:xfrm>
            <a:off x="213360" y="741793"/>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The Indian restaurants are most recommended venues nearby the locations.</a:t>
            </a:r>
            <a:endParaRPr dirty="0"/>
          </a:p>
        </p:txBody>
      </p:sp>
      <p:pic>
        <p:nvPicPr>
          <p:cNvPr id="3" name="Picture 2">
            <a:extLst>
              <a:ext uri="{FF2B5EF4-FFF2-40B4-BE49-F238E27FC236}">
                <a16:creationId xmlns:a16="http://schemas.microsoft.com/office/drawing/2014/main" id="{023B2CBB-6D69-4EB9-9974-2AE1CD1CEB36}"/>
              </a:ext>
            </a:extLst>
          </p:cNvPr>
          <p:cNvPicPr>
            <a:picLocks noChangeAspect="1"/>
          </p:cNvPicPr>
          <p:nvPr/>
        </p:nvPicPr>
        <p:blipFill>
          <a:blip r:embed="rId3"/>
          <a:stretch>
            <a:fillRect/>
          </a:stretch>
        </p:blipFill>
        <p:spPr>
          <a:xfrm>
            <a:off x="-53340" y="1328670"/>
            <a:ext cx="9144000" cy="2737757"/>
          </a:xfrm>
          <a:prstGeom prst="rect">
            <a:avLst/>
          </a:prstGeom>
        </p:spPr>
      </p:pic>
      <p:sp>
        <p:nvSpPr>
          <p:cNvPr id="7" name="Google Shape;27;p4">
            <a:extLst>
              <a:ext uri="{FF2B5EF4-FFF2-40B4-BE49-F238E27FC236}">
                <a16:creationId xmlns:a16="http://schemas.microsoft.com/office/drawing/2014/main" id="{97BDD9D9-1F42-427E-9CD4-500F09916230}"/>
              </a:ext>
            </a:extLst>
          </p:cNvPr>
          <p:cNvSpPr txBox="1">
            <a:spLocks noGrp="1"/>
          </p:cNvSpPr>
          <p:nvPr>
            <p:ph type="title"/>
          </p:nvPr>
        </p:nvSpPr>
        <p:spPr>
          <a:xfrm>
            <a:off x="119891" y="198882"/>
            <a:ext cx="8626684" cy="494612"/>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Cluster 1:</a:t>
            </a:r>
            <a:endParaRPr lang="en-US"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4" name="Google Shape;94;p16"/>
          <p:cNvSpPr txBox="1"/>
          <p:nvPr/>
        </p:nvSpPr>
        <p:spPr>
          <a:xfrm>
            <a:off x="119891" y="748256"/>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 is recommended for the Hotel and Nightclubs venues areas:</a:t>
            </a:r>
            <a:endParaRPr dirty="0"/>
          </a:p>
        </p:txBody>
      </p:sp>
      <p:pic>
        <p:nvPicPr>
          <p:cNvPr id="2" name="Picture 1">
            <a:extLst>
              <a:ext uri="{FF2B5EF4-FFF2-40B4-BE49-F238E27FC236}">
                <a16:creationId xmlns:a16="http://schemas.microsoft.com/office/drawing/2014/main" id="{DC4A43CA-2912-490A-8B1B-A2B638FCE6CD}"/>
              </a:ext>
            </a:extLst>
          </p:cNvPr>
          <p:cNvPicPr>
            <a:picLocks noChangeAspect="1"/>
          </p:cNvPicPr>
          <p:nvPr/>
        </p:nvPicPr>
        <p:blipFill>
          <a:blip r:embed="rId3"/>
          <a:stretch>
            <a:fillRect/>
          </a:stretch>
        </p:blipFill>
        <p:spPr>
          <a:xfrm>
            <a:off x="510540" y="1211032"/>
            <a:ext cx="7581900" cy="3378954"/>
          </a:xfrm>
          <a:prstGeom prst="rect">
            <a:avLst/>
          </a:prstGeom>
        </p:spPr>
      </p:pic>
      <p:sp>
        <p:nvSpPr>
          <p:cNvPr id="6" name="Google Shape;27;p4">
            <a:extLst>
              <a:ext uri="{FF2B5EF4-FFF2-40B4-BE49-F238E27FC236}">
                <a16:creationId xmlns:a16="http://schemas.microsoft.com/office/drawing/2014/main" id="{00542C40-185A-4393-B234-7BEE66C1676C}"/>
              </a:ext>
            </a:extLst>
          </p:cNvPr>
          <p:cNvSpPr txBox="1">
            <a:spLocks noGrp="1"/>
          </p:cNvSpPr>
          <p:nvPr>
            <p:ph type="title"/>
          </p:nvPr>
        </p:nvSpPr>
        <p:spPr>
          <a:xfrm>
            <a:off x="119891" y="198882"/>
            <a:ext cx="8626684" cy="494612"/>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Cluster 2:</a:t>
            </a:r>
            <a:endParaRPr lang="en-US"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1" name="Google Shape;101;p17"/>
          <p:cNvSpPr txBox="1"/>
          <p:nvPr/>
        </p:nvSpPr>
        <p:spPr>
          <a:xfrm>
            <a:off x="119891" y="693494"/>
            <a:ext cx="9144000" cy="4946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highlight>
                  <a:srgbClr val="FFFFFF"/>
                </a:highlight>
                <a:latin typeface="Georgia"/>
                <a:ea typeface="Georgia"/>
                <a:cs typeface="Georgia"/>
                <a:sym typeface="Georgia"/>
              </a:rPr>
              <a:t>It seems like pizza place,</a:t>
            </a:r>
            <a:endParaRPr/>
          </a:p>
        </p:txBody>
      </p:sp>
      <p:pic>
        <p:nvPicPr>
          <p:cNvPr id="102" name="Google Shape;102;p17"/>
          <p:cNvPicPr preferRelativeResize="0"/>
          <p:nvPr/>
        </p:nvPicPr>
        <p:blipFill>
          <a:blip r:embed="rId3">
            <a:alphaModFix/>
          </a:blip>
          <a:stretch>
            <a:fillRect/>
          </a:stretch>
        </p:blipFill>
        <p:spPr>
          <a:xfrm>
            <a:off x="0" y="1307850"/>
            <a:ext cx="9144000" cy="2845050"/>
          </a:xfrm>
          <a:prstGeom prst="rect">
            <a:avLst/>
          </a:prstGeom>
          <a:noFill/>
          <a:ln>
            <a:noFill/>
          </a:ln>
        </p:spPr>
      </p:pic>
      <p:sp>
        <p:nvSpPr>
          <p:cNvPr id="5" name="Google Shape;27;p4">
            <a:extLst>
              <a:ext uri="{FF2B5EF4-FFF2-40B4-BE49-F238E27FC236}">
                <a16:creationId xmlns:a16="http://schemas.microsoft.com/office/drawing/2014/main" id="{D22149A5-49EB-423A-9EDD-A5FCFF0BC7DF}"/>
              </a:ext>
            </a:extLst>
          </p:cNvPr>
          <p:cNvSpPr txBox="1">
            <a:spLocks noGrp="1"/>
          </p:cNvSpPr>
          <p:nvPr>
            <p:ph type="title"/>
          </p:nvPr>
        </p:nvSpPr>
        <p:spPr>
          <a:xfrm>
            <a:off x="119891" y="198882"/>
            <a:ext cx="8626684" cy="494612"/>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Cluster 3:</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8" name="Google Shape;108;p18"/>
          <p:cNvSpPr txBox="1"/>
          <p:nvPr/>
        </p:nvSpPr>
        <p:spPr>
          <a:xfrm>
            <a:off x="0" y="693494"/>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highlight>
                  <a:srgbClr val="FFFFFF"/>
                </a:highlight>
                <a:latin typeface="Georgia"/>
                <a:ea typeface="Georgia"/>
                <a:cs typeface="Georgia"/>
                <a:sym typeface="Georgia"/>
              </a:rPr>
              <a:t>It’s most recommended for cafes</a:t>
            </a:r>
            <a:endParaRPr/>
          </a:p>
        </p:txBody>
      </p:sp>
      <p:pic>
        <p:nvPicPr>
          <p:cNvPr id="109" name="Google Shape;109;p18"/>
          <p:cNvPicPr preferRelativeResize="0"/>
          <p:nvPr/>
        </p:nvPicPr>
        <p:blipFill>
          <a:blip r:embed="rId3">
            <a:alphaModFix/>
          </a:blip>
          <a:stretch>
            <a:fillRect/>
          </a:stretch>
        </p:blipFill>
        <p:spPr>
          <a:xfrm>
            <a:off x="0" y="1445010"/>
            <a:ext cx="9144000" cy="2845050"/>
          </a:xfrm>
          <a:prstGeom prst="rect">
            <a:avLst/>
          </a:prstGeom>
          <a:noFill/>
          <a:ln>
            <a:noFill/>
          </a:ln>
        </p:spPr>
      </p:pic>
      <p:sp>
        <p:nvSpPr>
          <p:cNvPr id="5" name="Google Shape;27;p4">
            <a:extLst>
              <a:ext uri="{FF2B5EF4-FFF2-40B4-BE49-F238E27FC236}">
                <a16:creationId xmlns:a16="http://schemas.microsoft.com/office/drawing/2014/main" id="{2E8CD1D8-1E34-4561-AD42-B553FD8FCFB6}"/>
              </a:ext>
            </a:extLst>
          </p:cNvPr>
          <p:cNvSpPr txBox="1">
            <a:spLocks noGrp="1"/>
          </p:cNvSpPr>
          <p:nvPr>
            <p:ph type="title"/>
          </p:nvPr>
        </p:nvSpPr>
        <p:spPr>
          <a:xfrm>
            <a:off x="119891" y="198882"/>
            <a:ext cx="8626684" cy="494612"/>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Cluster 4:</a:t>
            </a:r>
            <a:endParaRPr lang="en-US" sz="24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5" name="Google Shape;115;p19"/>
          <p:cNvSpPr txBox="1"/>
          <p:nvPr/>
        </p:nvSpPr>
        <p:spPr>
          <a:xfrm>
            <a:off x="119891" y="693494"/>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highlight>
                  <a:srgbClr val="FFFFFF"/>
                </a:highlight>
                <a:latin typeface="Georgia"/>
                <a:ea typeface="Georgia"/>
                <a:cs typeface="Georgia"/>
                <a:sym typeface="Georgia"/>
              </a:rPr>
              <a:t>Fast food, cafes are the most recommended venues</a:t>
            </a:r>
            <a:endParaRPr/>
          </a:p>
        </p:txBody>
      </p:sp>
      <p:pic>
        <p:nvPicPr>
          <p:cNvPr id="116" name="Google Shape;116;p19"/>
          <p:cNvPicPr preferRelativeResize="0"/>
          <p:nvPr/>
        </p:nvPicPr>
        <p:blipFill>
          <a:blip r:embed="rId3">
            <a:alphaModFix/>
          </a:blip>
          <a:stretch>
            <a:fillRect/>
          </a:stretch>
        </p:blipFill>
        <p:spPr>
          <a:xfrm>
            <a:off x="60959" y="1368810"/>
            <a:ext cx="8963149" cy="2852670"/>
          </a:xfrm>
          <a:prstGeom prst="rect">
            <a:avLst/>
          </a:prstGeom>
          <a:noFill/>
          <a:ln>
            <a:noFill/>
          </a:ln>
        </p:spPr>
      </p:pic>
      <p:sp>
        <p:nvSpPr>
          <p:cNvPr id="5" name="Google Shape;27;p4">
            <a:extLst>
              <a:ext uri="{FF2B5EF4-FFF2-40B4-BE49-F238E27FC236}">
                <a16:creationId xmlns:a16="http://schemas.microsoft.com/office/drawing/2014/main" id="{AB99348F-EB3F-40E7-9517-1DD5F3944FE6}"/>
              </a:ext>
            </a:extLst>
          </p:cNvPr>
          <p:cNvSpPr txBox="1">
            <a:spLocks noGrp="1"/>
          </p:cNvSpPr>
          <p:nvPr>
            <p:ph type="title"/>
          </p:nvPr>
        </p:nvSpPr>
        <p:spPr>
          <a:xfrm>
            <a:off x="119891" y="198882"/>
            <a:ext cx="8626684" cy="494612"/>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Cluster 4:</a:t>
            </a:r>
            <a:endParaRPr lang="en-US" sz="24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dirty="0"/>
          </a:p>
        </p:txBody>
      </p:sp>
      <p:sp>
        <p:nvSpPr>
          <p:cNvPr id="122" name="Google Shape;122;p20"/>
          <p:cNvSpPr txBox="1"/>
          <p:nvPr/>
        </p:nvSpPr>
        <p:spPr>
          <a:xfrm>
            <a:off x="0" y="1181700"/>
            <a:ext cx="9144000" cy="3961800"/>
          </a:xfrm>
          <a:prstGeom prst="rect">
            <a:avLst/>
          </a:prstGeom>
          <a:noFill/>
          <a:ln>
            <a:noFill/>
          </a:ln>
        </p:spPr>
        <p:txBody>
          <a:bodyPr spcFirstLastPara="1" wrap="square" lIns="91425" tIns="91425" rIns="91425" bIns="91425" anchor="t" anchorCtr="0">
            <a:noAutofit/>
          </a:bodyPr>
          <a:lstStyle/>
          <a:p>
            <a:r>
              <a:rPr lang="en-US" dirty="0">
                <a:highlight>
                  <a:srgbClr val="FFFFFF"/>
                </a:highlight>
              </a:rPr>
              <a:t>The best restaurants are available in </a:t>
            </a:r>
            <a:r>
              <a:rPr lang="en-US" b="1" dirty="0" err="1">
                <a:highlight>
                  <a:srgbClr val="FFFFFF"/>
                </a:highlight>
              </a:rPr>
              <a:t>Kesbah</a:t>
            </a:r>
            <a:r>
              <a:rPr lang="en-US" b="1" dirty="0">
                <a:highlight>
                  <a:srgbClr val="FFFFFF"/>
                </a:highlight>
              </a:rPr>
              <a:t>, Greater Kailash area.</a:t>
            </a:r>
            <a:endParaRPr lang="en-US" dirty="0">
              <a:highlight>
                <a:srgbClr val="FFFFFF"/>
              </a:highlight>
            </a:endParaRPr>
          </a:p>
          <a:p>
            <a:r>
              <a:rPr lang="en-US" dirty="0">
                <a:highlight>
                  <a:srgbClr val="FFFFFF"/>
                </a:highlight>
              </a:rPr>
              <a:t>The worst restaurants are available in </a:t>
            </a:r>
            <a:r>
              <a:rPr lang="en-US" b="1" dirty="0" err="1">
                <a:highlight>
                  <a:srgbClr val="FFFFFF"/>
                </a:highlight>
              </a:rPr>
              <a:t>Piccadily</a:t>
            </a:r>
            <a:r>
              <a:rPr lang="en-US" b="1" dirty="0">
                <a:highlight>
                  <a:srgbClr val="FFFFFF"/>
                </a:highlight>
              </a:rPr>
              <a:t> Hotel, </a:t>
            </a:r>
            <a:r>
              <a:rPr lang="en-US" b="1" dirty="0" err="1">
                <a:highlight>
                  <a:srgbClr val="FFFFFF"/>
                </a:highlight>
              </a:rPr>
              <a:t>Janakpuri</a:t>
            </a:r>
            <a:endParaRPr lang="en-US" dirty="0">
              <a:highlight>
                <a:srgbClr val="FFFFFF"/>
              </a:highlight>
            </a:endParaRPr>
          </a:p>
          <a:p>
            <a:r>
              <a:rPr lang="en-US" b="1" dirty="0">
                <a:highlight>
                  <a:srgbClr val="FFFFFF"/>
                </a:highlight>
              </a:rPr>
              <a:t>Connaught Place</a:t>
            </a:r>
            <a:r>
              <a:rPr lang="en-US" dirty="0">
                <a:highlight>
                  <a:srgbClr val="FFFFFF"/>
                </a:highlight>
              </a:rPr>
              <a:t> is the best places for edible person to stay there.</a:t>
            </a:r>
          </a:p>
          <a:p>
            <a:r>
              <a:rPr lang="en-US" b="1" dirty="0">
                <a:highlight>
                  <a:srgbClr val="FFFFFF"/>
                </a:highlight>
              </a:rPr>
              <a:t>Paschim </a:t>
            </a:r>
            <a:r>
              <a:rPr lang="en-US" b="1" dirty="0" err="1">
                <a:highlight>
                  <a:srgbClr val="FFFFFF"/>
                </a:highlight>
              </a:rPr>
              <a:t>Vihar</a:t>
            </a:r>
            <a:r>
              <a:rPr lang="en-US" dirty="0">
                <a:highlight>
                  <a:srgbClr val="FFFFFF"/>
                </a:highlight>
              </a:rPr>
              <a:t> is the worst places for edible person to stay there.</a:t>
            </a:r>
          </a:p>
          <a:p>
            <a:r>
              <a:rPr lang="en-US" b="1" dirty="0">
                <a:highlight>
                  <a:srgbClr val="FFFFFF"/>
                </a:highlight>
              </a:rPr>
              <a:t>Rajouri Garden</a:t>
            </a:r>
            <a:r>
              <a:rPr lang="en-US" dirty="0">
                <a:highlight>
                  <a:srgbClr val="FFFFFF"/>
                </a:highlight>
              </a:rPr>
              <a:t> is the best place for Continental restaurants.</a:t>
            </a:r>
          </a:p>
          <a:p>
            <a:r>
              <a:rPr lang="en-US" b="1" dirty="0">
                <a:highlight>
                  <a:srgbClr val="FFFFFF"/>
                </a:highlight>
              </a:rPr>
              <a:t>Kailash Colony </a:t>
            </a:r>
            <a:r>
              <a:rPr lang="en-US" dirty="0">
                <a:highlight>
                  <a:srgbClr val="FFFFFF"/>
                </a:highlight>
              </a:rPr>
              <a:t>has some of best Continental restaurants.</a:t>
            </a:r>
          </a:p>
          <a:p>
            <a:r>
              <a:rPr lang="en-US" b="1" dirty="0">
                <a:highlight>
                  <a:srgbClr val="FFFFFF"/>
                </a:highlight>
              </a:rPr>
              <a:t>Connaught place, Rajouri garden, Malviya Nagar </a:t>
            </a:r>
            <a:r>
              <a:rPr lang="en-US" dirty="0">
                <a:highlight>
                  <a:srgbClr val="FFFFFF"/>
                </a:highlight>
              </a:rPr>
              <a:t>are the best places for edible person.</a:t>
            </a:r>
          </a:p>
          <a:p>
            <a:r>
              <a:rPr lang="en-US" b="1" dirty="0">
                <a:highlight>
                  <a:srgbClr val="FFFFFF"/>
                </a:highlight>
              </a:rPr>
              <a:t>Greater Kailash, </a:t>
            </a:r>
            <a:r>
              <a:rPr lang="en-US" b="1" dirty="0" err="1">
                <a:highlight>
                  <a:srgbClr val="FFFFFF"/>
                </a:highlight>
              </a:rPr>
              <a:t>Feroze</a:t>
            </a:r>
            <a:r>
              <a:rPr lang="en-US" b="1" dirty="0">
                <a:highlight>
                  <a:srgbClr val="FFFFFF"/>
                </a:highlight>
              </a:rPr>
              <a:t> shah road, Saket </a:t>
            </a:r>
            <a:r>
              <a:rPr lang="en-US" dirty="0">
                <a:highlight>
                  <a:srgbClr val="FFFFFF"/>
                </a:highlight>
              </a:rPr>
              <a:t>have best restaurants in New Delhi.</a:t>
            </a:r>
          </a:p>
          <a:p>
            <a:pPr marL="0" lvl="0" indent="0" algn="l" rtl="0">
              <a:spcBef>
                <a:spcPts val="0"/>
              </a:spcBef>
              <a:spcAft>
                <a:spcPts val="0"/>
              </a:spcAft>
              <a:buNone/>
            </a:pPr>
            <a:endParaRPr sz="1600" dirty="0">
              <a:solidFill>
                <a:schemeClr val="dk1"/>
              </a:solidFill>
              <a:highlight>
                <a:srgbClr val="FFFFFF"/>
              </a:highlight>
              <a:latin typeface="Georgia"/>
              <a:ea typeface="Georgia"/>
              <a:cs typeface="Georgia"/>
              <a:sym typeface="Georgia"/>
            </a:endParaRPr>
          </a:p>
        </p:txBody>
      </p:sp>
      <p:sp>
        <p:nvSpPr>
          <p:cNvPr id="4" name="Google Shape;27;p4">
            <a:extLst>
              <a:ext uri="{FF2B5EF4-FFF2-40B4-BE49-F238E27FC236}">
                <a16:creationId xmlns:a16="http://schemas.microsoft.com/office/drawing/2014/main" id="{BA37DA3D-02BB-48FE-A9F5-075F6DCA26B8}"/>
              </a:ext>
            </a:extLst>
          </p:cNvPr>
          <p:cNvSpPr txBox="1">
            <a:spLocks noGrp="1"/>
          </p:cNvSpPr>
          <p:nvPr>
            <p:ph type="title"/>
          </p:nvPr>
        </p:nvSpPr>
        <p:spPr>
          <a:xfrm>
            <a:off x="119891" y="198882"/>
            <a:ext cx="8626684" cy="494612"/>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Conclusion</a:t>
            </a:r>
            <a:endParaRPr lang="en-US"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solidFill>
            <a:schemeClr val="bg2"/>
          </a:solid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b="1" dirty="0">
                <a:solidFill>
                  <a:schemeClr val="bg1"/>
                </a:solidFill>
                <a:latin typeface="Roboto"/>
                <a:ea typeface="Roboto"/>
                <a:cs typeface="Roboto"/>
                <a:sym typeface="Roboto"/>
              </a:rPr>
              <a:t>Introduction</a:t>
            </a:r>
            <a:endParaRPr b="1" dirty="0">
              <a:solidFill>
                <a:schemeClr val="bg1"/>
              </a:solidFill>
            </a:endParaRPr>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pPr lvl="0" algn="just">
              <a:lnSpc>
                <a:spcPct val="158000"/>
              </a:lnSpc>
              <a:spcBef>
                <a:spcPts val="1400"/>
              </a:spcBef>
              <a:buClr>
                <a:schemeClr val="dk1"/>
              </a:buClr>
              <a:buSzPts val="1100"/>
            </a:pPr>
            <a:r>
              <a:rPr lang="en-US" dirty="0">
                <a:solidFill>
                  <a:schemeClr val="dk1"/>
                </a:solidFill>
                <a:latin typeface="Georgia"/>
                <a:ea typeface="Georgia"/>
                <a:cs typeface="Georgia"/>
                <a:sym typeface="Georgia"/>
              </a:rPr>
              <a:t>New Delhi is the capital city of India. It is a part of the city of Delhi’s 11 districts. Delhi city itself has a population of 1.6 Cr. Delhi is famous for its tourist </a:t>
            </a:r>
            <a:r>
              <a:rPr lang="en-US" dirty="0" err="1">
                <a:solidFill>
                  <a:schemeClr val="dk1"/>
                </a:solidFill>
                <a:latin typeface="Georgia"/>
                <a:ea typeface="Georgia"/>
                <a:cs typeface="Georgia"/>
                <a:sym typeface="Georgia"/>
              </a:rPr>
              <a:t>attractions,food,and</a:t>
            </a:r>
            <a:r>
              <a:rPr lang="en-US" dirty="0">
                <a:solidFill>
                  <a:schemeClr val="dk1"/>
                </a:solidFill>
                <a:latin typeface="Georgia"/>
                <a:ea typeface="Georgia"/>
                <a:cs typeface="Georgia"/>
                <a:sym typeface="Georgia"/>
              </a:rPr>
              <a:t> it's marketplaces. Since its the national capital of the country one can explore </a:t>
            </a:r>
            <a:r>
              <a:rPr lang="en-US" dirty="0" err="1">
                <a:solidFill>
                  <a:schemeClr val="dk1"/>
                </a:solidFill>
                <a:latin typeface="Georgia"/>
                <a:ea typeface="Georgia"/>
                <a:cs typeface="Georgia"/>
                <a:sym typeface="Georgia"/>
              </a:rPr>
              <a:t>Rashtrapati</a:t>
            </a:r>
            <a:r>
              <a:rPr lang="en-US" dirty="0">
                <a:solidFill>
                  <a:schemeClr val="dk1"/>
                </a:solidFill>
                <a:latin typeface="Georgia"/>
                <a:ea typeface="Georgia"/>
                <a:cs typeface="Georgia"/>
                <a:sym typeface="Georgia"/>
              </a:rPr>
              <a:t> Bhavan, Parliament House, India Gate. If one is dedicated to history one can visit Qutub </a:t>
            </a:r>
            <a:r>
              <a:rPr lang="en-US" dirty="0" err="1">
                <a:solidFill>
                  <a:schemeClr val="dk1"/>
                </a:solidFill>
                <a:latin typeface="Georgia"/>
                <a:ea typeface="Georgia"/>
                <a:cs typeface="Georgia"/>
                <a:sym typeface="Georgia"/>
              </a:rPr>
              <a:t>Minar</a:t>
            </a:r>
            <a:r>
              <a:rPr lang="en-US" dirty="0">
                <a:solidFill>
                  <a:schemeClr val="dk1"/>
                </a:solidFill>
                <a:latin typeface="Georgia"/>
                <a:ea typeface="Georgia"/>
                <a:cs typeface="Georgia"/>
                <a:sym typeface="Georgia"/>
              </a:rPr>
              <a:t>, Humayun's </a:t>
            </a:r>
            <a:r>
              <a:rPr lang="en-US" dirty="0" err="1">
                <a:solidFill>
                  <a:schemeClr val="dk1"/>
                </a:solidFill>
                <a:latin typeface="Georgia"/>
                <a:ea typeface="Georgia"/>
                <a:cs typeface="Georgia"/>
                <a:sym typeface="Georgia"/>
              </a:rPr>
              <a:t>Tomb.There</a:t>
            </a:r>
            <a:r>
              <a:rPr lang="en-US" dirty="0">
                <a:solidFill>
                  <a:schemeClr val="dk1"/>
                </a:solidFill>
                <a:latin typeface="Georgia"/>
                <a:ea typeface="Georgia"/>
                <a:cs typeface="Georgia"/>
                <a:sym typeface="Georgia"/>
              </a:rPr>
              <a:t> are various types of dishes that are quite famous in India. Some of them are – Biryani, Butter Chicken, Samosas, Dal </a:t>
            </a:r>
            <a:r>
              <a:rPr lang="en-US" dirty="0" err="1">
                <a:solidFill>
                  <a:schemeClr val="dk1"/>
                </a:solidFill>
                <a:latin typeface="Georgia"/>
                <a:ea typeface="Georgia"/>
                <a:cs typeface="Georgia"/>
                <a:sym typeface="Georgia"/>
              </a:rPr>
              <a:t>Makhani,tandoori</a:t>
            </a:r>
            <a:r>
              <a:rPr lang="en-US" dirty="0">
                <a:solidFill>
                  <a:schemeClr val="dk1"/>
                </a:solidFill>
                <a:latin typeface="Georgia"/>
                <a:ea typeface="Georgia"/>
                <a:cs typeface="Georgia"/>
                <a:sym typeface="Georgia"/>
              </a:rPr>
              <a:t> meat, </a:t>
            </a:r>
            <a:r>
              <a:rPr lang="en-US" dirty="0" err="1">
                <a:solidFill>
                  <a:schemeClr val="dk1"/>
                </a:solidFill>
                <a:latin typeface="Georgia"/>
                <a:ea typeface="Georgia"/>
                <a:cs typeface="Georgia"/>
                <a:sym typeface="Georgia"/>
              </a:rPr>
              <a:t>chaat</a:t>
            </a:r>
            <a:r>
              <a:rPr lang="en-US" dirty="0">
                <a:solidFill>
                  <a:schemeClr val="dk1"/>
                </a:solidFill>
                <a:latin typeface="Georgia"/>
                <a:ea typeface="Georgia"/>
                <a:cs typeface="Georgia"/>
                <a:sym typeface="Georgia"/>
              </a:rPr>
              <a:t>, and more. The food of different cities of India reflect their unique cultural setup. Delhi is that one constant love that delivers, caters to all kinds of need and greed, be it Italian, </a:t>
            </a:r>
            <a:r>
              <a:rPr lang="en-US" dirty="0" err="1">
                <a:solidFill>
                  <a:schemeClr val="dk1"/>
                </a:solidFill>
                <a:latin typeface="Georgia"/>
                <a:ea typeface="Georgia"/>
                <a:cs typeface="Georgia"/>
                <a:sym typeface="Georgia"/>
              </a:rPr>
              <a:t>Mexican,African,Chinese,Continental</a:t>
            </a:r>
            <a:r>
              <a:rPr lang="en-US" dirty="0">
                <a:solidFill>
                  <a:schemeClr val="dk1"/>
                </a:solidFill>
                <a:latin typeface="Georgia"/>
                <a:ea typeface="Georgia"/>
                <a:cs typeface="Georgia"/>
                <a:sym typeface="Georgia"/>
              </a:rPr>
              <a:t> </a:t>
            </a:r>
            <a:r>
              <a:rPr lang="en-US" dirty="0" err="1">
                <a:solidFill>
                  <a:schemeClr val="dk1"/>
                </a:solidFill>
                <a:latin typeface="Georgia"/>
                <a:ea typeface="Georgia"/>
                <a:cs typeface="Georgia"/>
                <a:sym typeface="Georgia"/>
              </a:rPr>
              <a:t>cuisine!Many</a:t>
            </a:r>
            <a:r>
              <a:rPr lang="en-US" dirty="0">
                <a:solidFill>
                  <a:schemeClr val="dk1"/>
                </a:solidFill>
                <a:latin typeface="Georgia"/>
                <a:ea typeface="Georgia"/>
                <a:cs typeface="Georgia"/>
                <a:sym typeface="Georgia"/>
              </a:rPr>
              <a:t> tourists from West (USA and Europe) visit India and specifically Delhi. They are mostly interested in Continental </a:t>
            </a:r>
            <a:r>
              <a:rPr lang="en-US" dirty="0" err="1">
                <a:solidFill>
                  <a:schemeClr val="dk1"/>
                </a:solidFill>
                <a:latin typeface="Georgia"/>
                <a:ea typeface="Georgia"/>
                <a:cs typeface="Georgia"/>
                <a:sym typeface="Georgia"/>
              </a:rPr>
              <a:t>Restuarants</a:t>
            </a:r>
            <a:r>
              <a:rPr lang="en-US" dirty="0">
                <a:solidFill>
                  <a:schemeClr val="dk1"/>
                </a:solidFill>
                <a:latin typeface="Georgia"/>
                <a:ea typeface="Georgia"/>
                <a:cs typeface="Georgia"/>
                <a:sym typeface="Georgia"/>
              </a:rPr>
              <a:t>.</a:t>
            </a:r>
          </a:p>
          <a:p>
            <a:pPr lvl="0">
              <a:lnSpc>
                <a:spcPct val="158000"/>
              </a:lnSpc>
              <a:spcBef>
                <a:spcPts val="1400"/>
              </a:spcBef>
              <a:buClr>
                <a:schemeClr val="dk1"/>
              </a:buClr>
              <a:buSzPts val="1100"/>
            </a:pPr>
            <a:r>
              <a:rPr lang="en-US" dirty="0">
                <a:solidFill>
                  <a:schemeClr val="dk1"/>
                </a:solidFill>
                <a:latin typeface="Georgia"/>
                <a:ea typeface="Georgia"/>
                <a:cs typeface="Georgia"/>
                <a:sym typeface="Georgia"/>
              </a:rPr>
              <a:t>So as part of this project , we will list and visualize all major parts of New Delhi City .</a:t>
            </a:r>
            <a:endParaRPr lang="en-US" dirty="0">
              <a:solidFill>
                <a:schemeClr val="dk1"/>
              </a:solidFill>
              <a:highlight>
                <a:srgbClr val="FFFFFF"/>
              </a:highlight>
              <a:latin typeface="Georgia"/>
              <a:ea typeface="Georgia"/>
              <a:cs typeface="Georgia"/>
              <a:sym typeface="Georgia"/>
            </a:endParaRPr>
          </a:p>
          <a:p>
            <a:pPr lvl="0">
              <a:lnSpc>
                <a:spcPct val="158000"/>
              </a:lnSpc>
              <a:spcBef>
                <a:spcPts val="1400"/>
              </a:spcBef>
              <a:buClr>
                <a:schemeClr val="dk1"/>
              </a:buClr>
              <a:buSzPts val="1100"/>
            </a:pPr>
            <a:endParaRPr dirty="0">
              <a:solidFill>
                <a:schemeClr val="dk1"/>
              </a:solidFill>
              <a:highlight>
                <a:srgbClr val="FFFFFF"/>
              </a:highlight>
              <a:latin typeface="Georgia"/>
              <a:ea typeface="Georgia"/>
              <a:cs typeface="Georgia"/>
              <a:sym typeface="Georgia"/>
            </a:endParaRPr>
          </a:p>
          <a:p>
            <a:pPr marL="0" lvl="0" indent="0" algn="l" rtl="0">
              <a:lnSpc>
                <a:spcPct val="158000"/>
              </a:lnSpc>
              <a:spcBef>
                <a:spcPts val="3200"/>
              </a:spcBef>
              <a:spcAft>
                <a:spcPts val="0"/>
              </a:spcAft>
              <a:buClr>
                <a:schemeClr val="dk1"/>
              </a:buClr>
              <a:buSzPts val="1100"/>
              <a:buFont typeface="Arial"/>
              <a:buNone/>
            </a:pP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4" name="Google Shape;34;p5"/>
          <p:cNvSpPr txBox="1"/>
          <p:nvPr/>
        </p:nvSpPr>
        <p:spPr>
          <a:xfrm>
            <a:off x="455600" y="654174"/>
            <a:ext cx="8199000" cy="4283585"/>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4500"/>
              </a:spcBef>
              <a:spcAft>
                <a:spcPts val="0"/>
              </a:spcAft>
              <a:buNone/>
            </a:pPr>
            <a:r>
              <a:rPr lang="en-US" b="1" dirty="0">
                <a:solidFill>
                  <a:schemeClr val="dk1"/>
                </a:solidFill>
                <a:highlight>
                  <a:srgbClr val="FFFFFF"/>
                </a:highlight>
              </a:rPr>
              <a:t>Questions that can be asked using the above mentioned datasets</a:t>
            </a:r>
            <a:endParaRPr b="1" dirty="0">
              <a:solidFill>
                <a:schemeClr val="dk1"/>
              </a:solidFill>
              <a:highlight>
                <a:srgbClr val="FFFFFF"/>
              </a:highlight>
            </a:endParaRPr>
          </a:p>
          <a:p>
            <a:pPr marL="749300" lvl="0" indent="-72000">
              <a:lnSpc>
                <a:spcPct val="158000"/>
              </a:lnSpc>
              <a:spcBef>
                <a:spcPts val="1400"/>
              </a:spcBef>
              <a:buClr>
                <a:schemeClr val="dk1"/>
              </a:buClr>
              <a:buSzPts val="1400"/>
              <a:buFont typeface="Georgia"/>
              <a:buChar char="●"/>
            </a:pPr>
            <a:r>
              <a:rPr lang="en-US" dirty="0">
                <a:solidFill>
                  <a:schemeClr val="dk1"/>
                </a:solidFill>
                <a:latin typeface="Georgia"/>
                <a:ea typeface="Georgia"/>
                <a:cs typeface="Georgia"/>
                <a:sym typeface="Georgia"/>
              </a:rPr>
              <a:t>What is best location in New Delhi City for Continental Cuisine ?</a:t>
            </a:r>
          </a:p>
          <a:p>
            <a:pPr marL="749300" lvl="0" indent="-72000">
              <a:lnSpc>
                <a:spcPct val="158000"/>
              </a:lnSpc>
              <a:spcBef>
                <a:spcPts val="1400"/>
              </a:spcBef>
              <a:buClr>
                <a:schemeClr val="dk1"/>
              </a:buClr>
              <a:buSzPts val="1400"/>
              <a:buFont typeface="Georgia"/>
              <a:buChar char="●"/>
            </a:pPr>
            <a:r>
              <a:rPr lang="en-US" dirty="0">
                <a:solidFill>
                  <a:schemeClr val="dk1"/>
                </a:solidFill>
                <a:latin typeface="Georgia"/>
                <a:ea typeface="Georgia"/>
                <a:cs typeface="Georgia"/>
                <a:sym typeface="Georgia"/>
              </a:rPr>
              <a:t>Which areas have large number of Continental Restaurant Market ?</a:t>
            </a:r>
          </a:p>
          <a:p>
            <a:pPr marL="749300" lvl="0" indent="-72000">
              <a:lnSpc>
                <a:spcPct val="158000"/>
              </a:lnSpc>
              <a:spcBef>
                <a:spcPts val="1400"/>
              </a:spcBef>
              <a:buClr>
                <a:schemeClr val="dk1"/>
              </a:buClr>
              <a:buSzPts val="1400"/>
              <a:buFont typeface="Georgia"/>
              <a:buChar char="●"/>
            </a:pPr>
            <a:r>
              <a:rPr lang="en-US" dirty="0">
                <a:solidFill>
                  <a:schemeClr val="dk1"/>
                </a:solidFill>
                <a:latin typeface="Georgia"/>
                <a:ea typeface="Georgia"/>
                <a:cs typeface="Georgia"/>
                <a:sym typeface="Georgia"/>
              </a:rPr>
              <a:t>Which all areas have less number of restaurants ?</a:t>
            </a:r>
          </a:p>
          <a:p>
            <a:pPr marL="749300" lvl="0" indent="-72000">
              <a:lnSpc>
                <a:spcPct val="158000"/>
              </a:lnSpc>
              <a:spcBef>
                <a:spcPts val="1400"/>
              </a:spcBef>
              <a:buClr>
                <a:schemeClr val="dk1"/>
              </a:buClr>
              <a:buSzPts val="1400"/>
              <a:buFont typeface="Georgia"/>
              <a:buChar char="●"/>
            </a:pPr>
            <a:r>
              <a:rPr lang="en-US" dirty="0">
                <a:solidFill>
                  <a:schemeClr val="dk1"/>
                </a:solidFill>
                <a:latin typeface="Georgia"/>
                <a:ea typeface="Georgia"/>
                <a:cs typeface="Georgia"/>
                <a:sym typeface="Georgia"/>
              </a:rPr>
              <a:t>Which is the best place to stay if I prefer Continental Cuisine ?</a:t>
            </a:r>
          </a:p>
          <a:p>
            <a:pPr marL="749300" lvl="0" indent="-317500">
              <a:lnSpc>
                <a:spcPct val="158000"/>
              </a:lnSpc>
              <a:spcBef>
                <a:spcPts val="1400"/>
              </a:spcBef>
              <a:buClr>
                <a:schemeClr val="dk1"/>
              </a:buClr>
              <a:buSzPts val="1400"/>
              <a:buFont typeface="Georgia"/>
              <a:buChar char="●"/>
            </a:pPr>
            <a:r>
              <a:rPr lang="en-US" dirty="0">
                <a:solidFill>
                  <a:schemeClr val="dk1"/>
                </a:solidFill>
                <a:latin typeface="Georgia"/>
                <a:ea typeface="Georgia"/>
                <a:cs typeface="Georgia"/>
                <a:sym typeface="Georgia"/>
              </a:rPr>
              <a:t>What places have best restaurants in New Delhi?</a:t>
            </a:r>
          </a:p>
          <a:p>
            <a:pPr marL="749300" lvl="0" indent="-317500">
              <a:lnSpc>
                <a:spcPct val="158000"/>
              </a:lnSpc>
              <a:spcBef>
                <a:spcPts val="1400"/>
              </a:spcBef>
              <a:buClr>
                <a:schemeClr val="dk1"/>
              </a:buClr>
              <a:buSzPts val="1400"/>
              <a:buFont typeface="Georgia"/>
              <a:buChar char="●"/>
            </a:pPr>
            <a:r>
              <a:rPr lang="en-US" dirty="0">
                <a:solidFill>
                  <a:schemeClr val="dk1"/>
                </a:solidFill>
                <a:latin typeface="Georgia"/>
                <a:ea typeface="Georgia"/>
                <a:cs typeface="Georgia"/>
                <a:sym typeface="Georgia"/>
              </a:rPr>
              <a:t> We will identify categorization of localities as per the venue-type category using </a:t>
            </a:r>
            <a:r>
              <a:rPr lang="en-US" dirty="0" err="1">
                <a:solidFill>
                  <a:schemeClr val="dk1"/>
                </a:solidFill>
                <a:latin typeface="Georgia"/>
                <a:ea typeface="Georgia"/>
                <a:cs typeface="Georgia"/>
                <a:sym typeface="Georgia"/>
              </a:rPr>
              <a:t>FourSquare</a:t>
            </a:r>
            <a:r>
              <a:rPr lang="en-US" dirty="0">
                <a:solidFill>
                  <a:schemeClr val="dk1"/>
                </a:solidFill>
                <a:latin typeface="Georgia"/>
                <a:ea typeface="Georgia"/>
                <a:cs typeface="Georgia"/>
                <a:sym typeface="Georgia"/>
              </a:rPr>
              <a:t> API's?</a:t>
            </a: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
        <p:nvSpPr>
          <p:cNvPr id="4" name="Google Shape;27;p4">
            <a:extLst>
              <a:ext uri="{FF2B5EF4-FFF2-40B4-BE49-F238E27FC236}">
                <a16:creationId xmlns:a16="http://schemas.microsoft.com/office/drawing/2014/main" id="{FB65E9FB-2F92-4DC5-A957-D0A74A10D729}"/>
              </a:ext>
            </a:extLst>
          </p:cNvPr>
          <p:cNvSpPr txBox="1"/>
          <p:nvPr/>
        </p:nvSpPr>
        <p:spPr>
          <a:xfrm>
            <a:off x="549825" y="685350"/>
            <a:ext cx="8199000" cy="510000"/>
          </a:xfrm>
          <a:prstGeom prst="rect">
            <a:avLst/>
          </a:prstGeom>
          <a:solidFill>
            <a:schemeClr val="bg2"/>
          </a:solid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b="1" dirty="0">
                <a:solidFill>
                  <a:schemeClr val="bg1"/>
                </a:solidFill>
                <a:latin typeface="Roboto"/>
                <a:ea typeface="Roboto"/>
                <a:cs typeface="Roboto"/>
                <a:sym typeface="Roboto"/>
              </a:rPr>
              <a:t>Objectives</a:t>
            </a:r>
            <a:endParaRPr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r>
              <a:rPr lang="en-US" dirty="0">
                <a:solidFill>
                  <a:schemeClr val="dk1"/>
                </a:solidFill>
                <a:highlight>
                  <a:srgbClr val="FFFFFF"/>
                </a:highlight>
                <a:latin typeface="Georgia"/>
                <a:ea typeface="Georgia"/>
                <a:cs typeface="Georgia"/>
                <a:sym typeface="Georgia"/>
              </a:rPr>
              <a:t>For this project we need the following data :</a:t>
            </a:r>
          </a:p>
          <a:p>
            <a:pPr marL="749300" indent="-317500">
              <a:lnSpc>
                <a:spcPct val="158000"/>
              </a:lnSpc>
              <a:buClr>
                <a:schemeClr val="dk1"/>
              </a:buClr>
              <a:buSzPts val="1400"/>
              <a:buFont typeface="Georgia"/>
              <a:buChar char="●"/>
            </a:pPr>
            <a:r>
              <a:rPr lang="en-US" dirty="0">
                <a:solidFill>
                  <a:schemeClr val="dk1"/>
                </a:solidFill>
                <a:highlight>
                  <a:srgbClr val="FFFFFF"/>
                </a:highlight>
                <a:latin typeface="Georgia"/>
                <a:sym typeface="Georgia"/>
              </a:rPr>
              <a:t>New Delhi Restaurants data that contains list Locality, Restaurant </a:t>
            </a:r>
            <a:r>
              <a:rPr lang="en-US" dirty="0" err="1">
                <a:solidFill>
                  <a:schemeClr val="dk1"/>
                </a:solidFill>
                <a:highlight>
                  <a:srgbClr val="FFFFFF"/>
                </a:highlight>
                <a:latin typeface="Georgia"/>
                <a:sym typeface="Georgia"/>
              </a:rPr>
              <a:t>name,Rating</a:t>
            </a:r>
            <a:r>
              <a:rPr lang="en-US" dirty="0">
                <a:solidFill>
                  <a:schemeClr val="dk1"/>
                </a:solidFill>
                <a:highlight>
                  <a:srgbClr val="FFFFFF"/>
                </a:highlight>
                <a:latin typeface="Georgia"/>
                <a:sym typeface="Georgia"/>
              </a:rPr>
              <a:t> along with their latitude and longitude.</a:t>
            </a:r>
            <a:endParaRPr dirty="0">
              <a:solidFill>
                <a:schemeClr val="dk1"/>
              </a:solidFill>
              <a:highlight>
                <a:srgbClr val="FFFFFF"/>
              </a:highlight>
              <a:latin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Data source : </a:t>
            </a:r>
            <a:r>
              <a:rPr lang="en-US" dirty="0">
                <a:solidFill>
                  <a:schemeClr val="hlink"/>
                </a:solidFill>
                <a:highlight>
                  <a:srgbClr val="FFFFFF"/>
                </a:highlight>
                <a:uFill>
                  <a:noFill/>
                </a:uFill>
                <a:latin typeface="Georgia"/>
                <a:ea typeface="Georgia"/>
                <a:cs typeface="Georgia"/>
                <a:sym typeface="Georgia"/>
                <a:hlinkClick r:id="rId3"/>
              </a:rPr>
              <a:t>Zomato </a:t>
            </a:r>
            <a:r>
              <a:rPr lang="en-US" dirty="0" err="1">
                <a:solidFill>
                  <a:schemeClr val="hlink"/>
                </a:solidFill>
                <a:highlight>
                  <a:srgbClr val="FFFFFF"/>
                </a:highlight>
                <a:uFill>
                  <a:noFill/>
                </a:uFill>
                <a:latin typeface="Georgia"/>
                <a:ea typeface="Georgia"/>
                <a:cs typeface="Georgia"/>
                <a:sym typeface="Georgia"/>
                <a:hlinkClick r:id="rId3"/>
              </a:rPr>
              <a:t>kaggel</a:t>
            </a:r>
            <a:r>
              <a:rPr lang="en-US" dirty="0">
                <a:solidFill>
                  <a:schemeClr val="hlink"/>
                </a:solidFill>
                <a:highlight>
                  <a:srgbClr val="FFFFFF"/>
                </a:highlight>
                <a:uFill>
                  <a:noFill/>
                </a:uFill>
                <a:latin typeface="Georgia"/>
                <a:ea typeface="Georgia"/>
                <a:cs typeface="Georgia"/>
                <a:sym typeface="Georgia"/>
                <a:hlinkClick r:id="rId3"/>
              </a:rPr>
              <a:t> dataset</a:t>
            </a:r>
            <a:endParaRPr dirty="0">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Description : This data set contains the required information. And we will use this data set to explore various locality of new </a:t>
            </a:r>
            <a:r>
              <a:rPr lang="en-US" dirty="0" err="1">
                <a:solidFill>
                  <a:schemeClr val="dk1"/>
                </a:solidFill>
                <a:highlight>
                  <a:srgbClr val="FFFFFF"/>
                </a:highlight>
                <a:latin typeface="Georgia"/>
                <a:ea typeface="Georgia"/>
                <a:cs typeface="Georgia"/>
                <a:sym typeface="Georgia"/>
              </a:rPr>
              <a:t>delhi</a:t>
            </a:r>
            <a:r>
              <a:rPr lang="en-US" dirty="0">
                <a:solidFill>
                  <a:schemeClr val="dk1"/>
                </a:solidFill>
                <a:highlight>
                  <a:srgbClr val="FFFFFF"/>
                </a:highlight>
                <a:latin typeface="Georgia"/>
                <a:ea typeface="Georgia"/>
                <a:cs typeface="Georgia"/>
                <a:sym typeface="Georgia"/>
              </a:rPr>
              <a:t> city.</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Nearby places in each locality of new </a:t>
            </a:r>
            <a:r>
              <a:rPr lang="en-US" dirty="0" err="1">
                <a:solidFill>
                  <a:schemeClr val="dk1"/>
                </a:solidFill>
                <a:highlight>
                  <a:srgbClr val="FFFFFF"/>
                </a:highlight>
                <a:latin typeface="Georgia"/>
                <a:ea typeface="Georgia"/>
                <a:cs typeface="Georgia"/>
                <a:sym typeface="Georgia"/>
              </a:rPr>
              <a:t>delhi</a:t>
            </a:r>
            <a:r>
              <a:rPr lang="en-US" dirty="0">
                <a:solidFill>
                  <a:schemeClr val="dk1"/>
                </a:solidFill>
                <a:highlight>
                  <a:srgbClr val="FFFFFF"/>
                </a:highlight>
                <a:latin typeface="Georgia"/>
                <a:ea typeface="Georgia"/>
                <a:cs typeface="Georgia"/>
                <a:sym typeface="Georgia"/>
              </a:rPr>
              <a:t> city.</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Data source : </a:t>
            </a:r>
            <a:r>
              <a:rPr lang="en-US" dirty="0" err="1">
                <a:solidFill>
                  <a:schemeClr val="hlink"/>
                </a:solidFill>
                <a:highlight>
                  <a:srgbClr val="FFFFFF"/>
                </a:highlight>
                <a:uFill>
                  <a:noFill/>
                </a:uFill>
                <a:latin typeface="Georgia"/>
                <a:ea typeface="Georgia"/>
                <a:cs typeface="Georgia"/>
                <a:sym typeface="Georgia"/>
                <a:hlinkClick r:id="rId4"/>
              </a:rPr>
              <a:t>Fousquare</a:t>
            </a:r>
            <a:r>
              <a:rPr lang="en-US" dirty="0">
                <a:solidFill>
                  <a:schemeClr val="hlink"/>
                </a:solidFill>
                <a:highlight>
                  <a:srgbClr val="FFFFFF"/>
                </a:highlight>
                <a:uFill>
                  <a:noFill/>
                </a:uFill>
                <a:latin typeface="Georgia"/>
                <a:ea typeface="Georgia"/>
                <a:cs typeface="Georgia"/>
                <a:sym typeface="Georgia"/>
                <a:hlinkClick r:id="rId4"/>
              </a:rPr>
              <a:t> API</a:t>
            </a:r>
            <a:endParaRPr dirty="0">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Description : By using this </a:t>
            </a:r>
            <a:r>
              <a:rPr lang="en-US" dirty="0" err="1">
                <a:solidFill>
                  <a:schemeClr val="dk1"/>
                </a:solidFill>
                <a:highlight>
                  <a:srgbClr val="FFFFFF"/>
                </a:highlight>
                <a:latin typeface="Georgia"/>
                <a:ea typeface="Georgia"/>
                <a:cs typeface="Georgia"/>
                <a:sym typeface="Georgia"/>
              </a:rPr>
              <a:t>api</a:t>
            </a:r>
            <a:r>
              <a:rPr lang="en-US" dirty="0">
                <a:solidFill>
                  <a:schemeClr val="dk1"/>
                </a:solidFill>
                <a:highlight>
                  <a:srgbClr val="FFFFFF"/>
                </a:highlight>
                <a:latin typeface="Georgia"/>
                <a:ea typeface="Georgia"/>
                <a:cs typeface="Georgia"/>
                <a:sym typeface="Georgia"/>
              </a:rPr>
              <a:t> we will get all the venues in each neighborhood.</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
        <p:nvSpPr>
          <p:cNvPr id="4" name="Google Shape;27;p4">
            <a:extLst>
              <a:ext uri="{FF2B5EF4-FFF2-40B4-BE49-F238E27FC236}">
                <a16:creationId xmlns:a16="http://schemas.microsoft.com/office/drawing/2014/main" id="{E599F64E-BF80-4BBF-AAF1-9D6616947746}"/>
              </a:ext>
            </a:extLst>
          </p:cNvPr>
          <p:cNvSpPr txBox="1"/>
          <p:nvPr/>
        </p:nvSpPr>
        <p:spPr>
          <a:xfrm>
            <a:off x="541080" y="587800"/>
            <a:ext cx="8199000" cy="510000"/>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Data</a:t>
            </a:r>
            <a:endParaRPr lang="en-US"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chemeClr val="bg1"/>
                </a:solidFill>
                <a:latin typeface="Roboto"/>
                <a:ea typeface="Roboto"/>
                <a:cs typeface="Roboto"/>
                <a:sym typeface="Roboto"/>
              </a:rPr>
              <a:t>Approach</a:t>
            </a:r>
            <a:endParaRPr dirty="0">
              <a:solidFill>
                <a:schemeClr val="bg1"/>
              </a:solidFill>
            </a:endParaRPr>
          </a:p>
        </p:txBody>
      </p:sp>
      <p:sp>
        <p:nvSpPr>
          <p:cNvPr id="46" name="Google Shape;46;p7"/>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749300" lvl="0" indent="-330200" algn="l" rtl="0">
              <a:lnSpc>
                <a:spcPct val="158000"/>
              </a:lnSpc>
              <a:spcBef>
                <a:spcPts val="140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Collect the new delhi city data from </a:t>
            </a:r>
            <a:r>
              <a:rPr lang="en-US" sz="1600">
                <a:solidFill>
                  <a:schemeClr val="hlink"/>
                </a:solidFill>
                <a:highlight>
                  <a:srgbClr val="FFFFFF"/>
                </a:highlight>
                <a:uFill>
                  <a:noFill/>
                </a:uFill>
                <a:latin typeface="Georgia"/>
                <a:ea typeface="Georgia"/>
                <a:cs typeface="Georgia"/>
                <a:sym typeface="Georgia"/>
                <a:hlinkClick r:id="rId3"/>
              </a:rPr>
              <a:t>Zomato kaggel dataset</a:t>
            </a:r>
            <a:endParaRPr sz="1600">
              <a:solidFill>
                <a:schemeClr val="hlink"/>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FourSquare API we will find all venues for each neighborhood.</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Filter out all venues that are nearby by locality.</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aggregative rating for each resturant to find the best places.</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Visualize the Ranking of neighborhoods using folium library(python)</a:t>
            </a:r>
            <a:endParaRPr sz="160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solidFill>
                <a:schemeClr val="dk1"/>
              </a:solidFill>
              <a:highlight>
                <a:srgbClr val="FFFFFF"/>
              </a:highlight>
              <a:latin typeface="Georgia"/>
              <a:ea typeface="Georgia"/>
              <a:cs typeface="Georgia"/>
              <a:sym typeface="Georgia"/>
            </a:endParaRPr>
          </a:p>
        </p:txBody>
      </p:sp>
      <p:sp>
        <p:nvSpPr>
          <p:cNvPr id="4" name="Google Shape;27;p4">
            <a:extLst>
              <a:ext uri="{FF2B5EF4-FFF2-40B4-BE49-F238E27FC236}">
                <a16:creationId xmlns:a16="http://schemas.microsoft.com/office/drawing/2014/main" id="{2D63EFA7-6798-4308-9463-0185E6D55402}"/>
              </a:ext>
            </a:extLst>
          </p:cNvPr>
          <p:cNvSpPr txBox="1"/>
          <p:nvPr/>
        </p:nvSpPr>
        <p:spPr>
          <a:xfrm>
            <a:off x="547575" y="497520"/>
            <a:ext cx="8199000" cy="510000"/>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Approach</a:t>
            </a:r>
            <a:endParaRPr lang="en-US" sz="2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p:txBody>
      </p:sp>
      <p:sp>
        <p:nvSpPr>
          <p:cNvPr id="3" name="Google Shape;27;p4">
            <a:extLst>
              <a:ext uri="{FF2B5EF4-FFF2-40B4-BE49-F238E27FC236}">
                <a16:creationId xmlns:a16="http://schemas.microsoft.com/office/drawing/2014/main" id="{B0A29209-B8BA-4350-B657-5F8964A7A59E}"/>
              </a:ext>
            </a:extLst>
          </p:cNvPr>
          <p:cNvSpPr txBox="1"/>
          <p:nvPr/>
        </p:nvSpPr>
        <p:spPr>
          <a:xfrm>
            <a:off x="639015" y="2015100"/>
            <a:ext cx="8199000" cy="510000"/>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Results</a:t>
            </a:r>
            <a:endParaRPr lang="en-US"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97E575-A8FB-418C-8588-E4264C46118F}"/>
              </a:ext>
            </a:extLst>
          </p:cNvPr>
          <p:cNvPicPr>
            <a:picLocks noChangeAspect="1"/>
          </p:cNvPicPr>
          <p:nvPr/>
        </p:nvPicPr>
        <p:blipFill>
          <a:blip r:embed="rId2"/>
          <a:stretch>
            <a:fillRect/>
          </a:stretch>
        </p:blipFill>
        <p:spPr>
          <a:xfrm>
            <a:off x="258552" y="921650"/>
            <a:ext cx="8626895" cy="3300200"/>
          </a:xfrm>
          <a:prstGeom prst="rect">
            <a:avLst/>
          </a:prstGeom>
        </p:spPr>
      </p:pic>
      <p:sp>
        <p:nvSpPr>
          <p:cNvPr id="5" name="Google Shape;27;p4">
            <a:extLst>
              <a:ext uri="{FF2B5EF4-FFF2-40B4-BE49-F238E27FC236}">
                <a16:creationId xmlns:a16="http://schemas.microsoft.com/office/drawing/2014/main" id="{7279BC9E-6032-4982-9F7A-4CE097ED04CA}"/>
              </a:ext>
            </a:extLst>
          </p:cNvPr>
          <p:cNvSpPr txBox="1">
            <a:spLocks noGrp="1"/>
          </p:cNvSpPr>
          <p:nvPr>
            <p:ph type="title"/>
          </p:nvPr>
        </p:nvSpPr>
        <p:spPr>
          <a:xfrm>
            <a:off x="258763" y="427038"/>
            <a:ext cx="8626684" cy="494612"/>
          </a:xfrm>
          <a:prstGeom prst="rect">
            <a:avLst/>
          </a:prstGeom>
          <a:solidFill>
            <a:schemeClr val="bg2"/>
          </a:solidFill>
          <a:ln>
            <a:noFill/>
          </a:ln>
        </p:spPr>
        <p:txBody>
          <a:bodyPr spcFirstLastPara="1" wrap="square" lIns="0" tIns="0" rIns="0" bIns="0" anchor="t" anchorCtr="0">
            <a:noAutofit/>
          </a:bodyPr>
          <a:lstStyle/>
          <a:p>
            <a:pPr lvl="0" algn="ctr">
              <a:lnSpc>
                <a:spcPct val="104166"/>
              </a:lnSpc>
            </a:pPr>
            <a:r>
              <a:rPr lang="en-US" sz="2400" dirty="0">
                <a:solidFill>
                  <a:schemeClr val="bg1"/>
                </a:solidFill>
                <a:latin typeface="Roboto"/>
                <a:ea typeface="Roboto"/>
                <a:cs typeface="Roboto"/>
                <a:sym typeface="Roboto"/>
              </a:rPr>
              <a:t>Localities categorization on  Map</a:t>
            </a:r>
            <a:endParaRPr lang="en-US" sz="2400" dirty="0">
              <a:solidFill>
                <a:schemeClr val="bg1"/>
              </a:solidFill>
            </a:endParaRPr>
          </a:p>
        </p:txBody>
      </p:sp>
    </p:spTree>
    <p:extLst>
      <p:ext uri="{BB962C8B-B14F-4D97-AF65-F5344CB8AC3E}">
        <p14:creationId xmlns:p14="http://schemas.microsoft.com/office/powerpoint/2010/main" val="305130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2" name="Picture 1">
            <a:extLst>
              <a:ext uri="{FF2B5EF4-FFF2-40B4-BE49-F238E27FC236}">
                <a16:creationId xmlns:a16="http://schemas.microsoft.com/office/drawing/2014/main" id="{A1708019-21CC-48EB-AB23-5BE33253F65B}"/>
              </a:ext>
            </a:extLst>
          </p:cNvPr>
          <p:cNvPicPr>
            <a:picLocks noChangeAspect="1"/>
          </p:cNvPicPr>
          <p:nvPr/>
        </p:nvPicPr>
        <p:blipFill>
          <a:blip r:embed="rId3"/>
          <a:stretch>
            <a:fillRect/>
          </a:stretch>
        </p:blipFill>
        <p:spPr>
          <a:xfrm>
            <a:off x="631244" y="0"/>
            <a:ext cx="7881512"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1">
            <a:extLst>
              <a:ext uri="{FF2B5EF4-FFF2-40B4-BE49-F238E27FC236}">
                <a16:creationId xmlns:a16="http://schemas.microsoft.com/office/drawing/2014/main" id="{02A402E7-C4BA-41F0-A965-DAE1BB2E9FC8}"/>
              </a:ext>
            </a:extLst>
          </p:cNvPr>
          <p:cNvPicPr>
            <a:picLocks noChangeAspect="1"/>
          </p:cNvPicPr>
          <p:nvPr/>
        </p:nvPicPr>
        <p:blipFill>
          <a:blip r:embed="rId3"/>
          <a:stretch>
            <a:fillRect/>
          </a:stretch>
        </p:blipFill>
        <p:spPr>
          <a:xfrm>
            <a:off x="0" y="49879"/>
            <a:ext cx="9144000" cy="5043742"/>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513</Words>
  <Application>Microsoft Office PowerPoint</Application>
  <PresentationFormat>On-screen Show (16:9)</PresentationFormat>
  <Paragraphs>50</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Georgia</vt:lpstr>
      <vt:lpstr>Arial</vt:lpstr>
      <vt:lpstr>Calibri</vt:lpstr>
      <vt:lpstr>Theme Office</vt:lpstr>
      <vt:lpstr>PowerPoint Presentation</vt:lpstr>
      <vt:lpstr>PowerPoint Presentation</vt:lpstr>
      <vt:lpstr>PowerPoint Presentation</vt:lpstr>
      <vt:lpstr>PowerPoint Presentation</vt:lpstr>
      <vt:lpstr>PowerPoint Presentation</vt:lpstr>
      <vt:lpstr>PowerPoint Presentation</vt:lpstr>
      <vt:lpstr>Localities categorization on  Map</vt:lpstr>
      <vt:lpstr>PowerPoint Presentation</vt:lpstr>
      <vt:lpstr>PowerPoint Presentation</vt:lpstr>
      <vt:lpstr>PowerPoint Presentation</vt:lpstr>
      <vt:lpstr>PowerPoint Presentation</vt:lpstr>
      <vt:lpstr>PowerPoint Presentation</vt:lpstr>
      <vt:lpstr>PowerPoint Presentation</vt:lpstr>
      <vt:lpstr>Cluster 1:</vt:lpstr>
      <vt:lpstr>Cluster 2:</vt:lpstr>
      <vt:lpstr>Cluster 3:</vt:lpstr>
      <vt:lpstr>Cluster 4:</vt:lpstr>
      <vt:lpstr>Cluster 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Chopra</dc:creator>
  <cp:lastModifiedBy>Nidhi Chopra</cp:lastModifiedBy>
  <cp:revision>16</cp:revision>
  <dcterms:modified xsi:type="dcterms:W3CDTF">2020-06-21T12:25:55Z</dcterms:modified>
</cp:coreProperties>
</file>