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9"/>
  </p:notesMasterIdLst>
  <p:handoutMasterIdLst>
    <p:handoutMasterId r:id="rId10"/>
  </p:handout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77"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E2E2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8" d="100"/>
          <a:sy n="78" d="100"/>
        </p:scale>
        <p:origin x="850" y="67"/>
      </p:cViewPr>
      <p:guideLst>
        <p:guide orient="horz" pos="2177"/>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dhi K N" userId="a7c5fc0e866fe170" providerId="LiveId" clId="{342E844A-89D4-4952-B02F-9F0E576B1230}"/>
    <pc:docChg chg="modSld">
      <pc:chgData name="Nidhi K N" userId="a7c5fc0e866fe170" providerId="LiveId" clId="{342E844A-89D4-4952-B02F-9F0E576B1230}" dt="2025-02-01T07:06:45.955" v="25" actId="20577"/>
      <pc:docMkLst>
        <pc:docMk/>
      </pc:docMkLst>
      <pc:sldChg chg="modSp mod">
        <pc:chgData name="Nidhi K N" userId="a7c5fc0e866fe170" providerId="LiveId" clId="{342E844A-89D4-4952-B02F-9F0E576B1230}" dt="2025-02-01T07:06:45.955" v="25" actId="20577"/>
        <pc:sldMkLst>
          <pc:docMk/>
          <pc:sldMk cId="0" sldId="261"/>
        </pc:sldMkLst>
        <pc:spChg chg="mod">
          <ac:chgData name="Nidhi K N" userId="a7c5fc0e866fe170" providerId="LiveId" clId="{342E844A-89D4-4952-B02F-9F0E576B1230}" dt="2025-02-01T07:06:45.955" v="25" actId="20577"/>
          <ac:spMkLst>
            <pc:docMk/>
            <pc:sldMk cId="0" sldId="261"/>
            <ac:spMk id="7"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994281A2-F896-4B7C-816C-0129ABD5D8C3}" type="datetimeFigureOut">
              <a:rPr lang="en-IN"/>
              <a:t>01-02-2025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smtClean="0">
                <a:latin typeface="+mn-lt"/>
              </a:defRPr>
            </a:lvl1pPr>
          </a:lstStyle>
          <a:p>
            <a:pPr>
              <a:defRPr/>
            </a:pPr>
            <a:r>
              <a:rPr lang="en-IN"/>
              <a:t>Dept. of CSE, GAT                                           2017-18</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lstStyle>
            <a:lvl1pPr algn="r">
              <a:defRPr sz="1200">
                <a:latin typeface="Calibri" panose="020F0502020204030204" pitchFamily="34" charset="0"/>
              </a:defRPr>
            </a:lvl1pPr>
          </a:lstStyle>
          <a:p>
            <a:fld id="{AD5E3CDE-57F8-4A7F-948C-2F8E13C40C3B}" type="slidenum">
              <a:rPr lang="en-IN" altLang="en-US"/>
              <a:t>‹#›</a:t>
            </a:fld>
            <a:endParaRPr lang="en-I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47A2982A-07C7-4771-95EF-D985DAEE4650}" type="datetimeFigureOut">
              <a:rPr lang="en-IN"/>
              <a:t>01-02-2025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smtClean="0">
                <a:latin typeface="+mn-lt"/>
              </a:defRPr>
            </a:lvl1pPr>
          </a:lstStyle>
          <a:p>
            <a:pPr>
              <a:defRPr/>
            </a:pPr>
            <a:r>
              <a:rPr lang="en-IN"/>
              <a:t>Dept. of CSE, GAT                                           2017-18</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a:defRPr sz="1200">
                <a:latin typeface="Calibri" panose="020F0502020204030204" pitchFamily="34" charset="0"/>
              </a:defRPr>
            </a:lvl1pPr>
          </a:lstStyle>
          <a:p>
            <a:fld id="{69B157FE-FA23-47D8-9ACC-07EE1C07ABF3}" type="slidenum">
              <a:rPr lang="en-IN" altLang="en-US"/>
              <a:t>‹#›</a:t>
            </a:fld>
            <a:endParaRPr lang="en-IN" altLang="en-US"/>
          </a:p>
        </p:txBody>
      </p:sp>
    </p:spTree>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en-IN" altLang="en-US"/>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2371BF2B-4D55-4776-A4D2-27B33421FCC5}" type="slidenum">
              <a:rPr lang="en-IN" altLang="en-US"/>
              <a:t>1</a:t>
            </a:fld>
            <a:endParaRPr lang="en-IN" altLang="en-US"/>
          </a:p>
        </p:txBody>
      </p:sp>
      <p:sp>
        <p:nvSpPr>
          <p:cNvPr id="18437"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IN" altLang="en-US"/>
              <a:t>Dept. of CSE, GAT                                           2017-18</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en-IN" altLang="en-US" dirty="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D1C98BBF-01F6-470D-A37B-6D74AE336209}" type="slidenum">
              <a:rPr lang="en-IN" altLang="en-US"/>
              <a:t>2</a:t>
            </a:fld>
            <a:endParaRPr lang="en-IN" altLang="en-US"/>
          </a:p>
        </p:txBody>
      </p:sp>
      <p:sp>
        <p:nvSpPr>
          <p:cNvPr id="19461"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IN" altLang="en-US"/>
              <a:t>Dept. of CSE, GAT                                           2017-18</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en-IN" altLang="en-US" dirty="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D1C98BBF-01F6-470D-A37B-6D74AE336209}" type="slidenum">
              <a:rPr lang="en-IN" altLang="en-US"/>
              <a:t>3</a:t>
            </a:fld>
            <a:endParaRPr lang="en-IN" altLang="en-US"/>
          </a:p>
        </p:txBody>
      </p:sp>
      <p:sp>
        <p:nvSpPr>
          <p:cNvPr id="19461"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IN" altLang="en-US"/>
              <a:t>Dept. of CSE, GAT                                           2017-18</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en-IN" altLang="en-US" dirty="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D1C98BBF-01F6-470D-A37B-6D74AE336209}" type="slidenum">
              <a:rPr lang="en-IN" altLang="en-US"/>
              <a:t>4</a:t>
            </a:fld>
            <a:endParaRPr lang="en-IN" altLang="en-US"/>
          </a:p>
        </p:txBody>
      </p:sp>
      <p:sp>
        <p:nvSpPr>
          <p:cNvPr id="19461"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IN" altLang="en-US"/>
              <a:t>Dept. of CSE, GAT                                           2017-18</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en-IN" altLang="en-US" dirty="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D1C98BBF-01F6-470D-A37B-6D74AE336209}" type="slidenum">
              <a:rPr lang="en-IN" altLang="en-US"/>
              <a:t>5</a:t>
            </a:fld>
            <a:endParaRPr lang="en-IN" altLang="en-US"/>
          </a:p>
        </p:txBody>
      </p:sp>
      <p:sp>
        <p:nvSpPr>
          <p:cNvPr id="19461"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IN" altLang="en-US"/>
              <a:t>Dept. of CSE, GAT                                           2017-18</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en-IN" altLang="en-US" dirty="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D1C98BBF-01F6-470D-A37B-6D74AE336209}" type="slidenum">
              <a:rPr lang="en-IN" altLang="en-US"/>
              <a:t>6</a:t>
            </a:fld>
            <a:endParaRPr lang="en-IN" altLang="en-US"/>
          </a:p>
        </p:txBody>
      </p:sp>
      <p:sp>
        <p:nvSpPr>
          <p:cNvPr id="19461"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IN" altLang="en-US"/>
              <a:t>Dept. of CSE, GAT                                           2017-18</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en-IN" altLang="en-US" dirty="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D1C98BBF-01F6-470D-A37B-6D74AE336209}" type="slidenum">
              <a:rPr lang="en-IN" altLang="en-US"/>
              <a:t>7</a:t>
            </a:fld>
            <a:endParaRPr lang="en-IN" altLang="en-US"/>
          </a:p>
        </p:txBody>
      </p:sp>
      <p:sp>
        <p:nvSpPr>
          <p:cNvPr id="19461" name="Footer Placeholder 4"/>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IN" altLang="en-US"/>
              <a:t>Dept. of CSE, GAT                                           2017-18</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endParaRPr lang="en-IN"/>
          </a:p>
        </p:txBody>
      </p:sp>
      <p:sp>
        <p:nvSpPr>
          <p:cNvPr id="5" name="Footer Placeholder 4"/>
          <p:cNvSpPr>
            <a:spLocks noGrp="1"/>
          </p:cNvSpPr>
          <p:nvPr>
            <p:ph type="ftr" sz="quarter" idx="11"/>
          </p:nvPr>
        </p:nvSpPr>
        <p:spPr/>
        <p:txBody>
          <a:bodyPr/>
          <a:lstStyle>
            <a:lvl1pPr>
              <a:defRPr/>
            </a:lvl1pPr>
          </a:lstStyle>
          <a:p>
            <a:pPr>
              <a:defRPr/>
            </a:pPr>
            <a:r>
              <a:rPr lang="en-US"/>
              <a:t>Dept of CSE,GAT                                                                                                    2024-25                                                                                                                                                                        </a:t>
            </a:r>
            <a:endParaRPr lang="en-IN"/>
          </a:p>
        </p:txBody>
      </p:sp>
      <p:sp>
        <p:nvSpPr>
          <p:cNvPr id="6" name="Slide Number Placeholder 5"/>
          <p:cNvSpPr>
            <a:spLocks noGrp="1"/>
          </p:cNvSpPr>
          <p:nvPr>
            <p:ph type="sldNum" sz="quarter" idx="12"/>
          </p:nvPr>
        </p:nvSpPr>
        <p:spPr/>
        <p:txBody>
          <a:bodyPr/>
          <a:lstStyle>
            <a:lvl1pPr>
              <a:defRPr/>
            </a:lvl1pPr>
          </a:lstStyle>
          <a:p>
            <a:fld id="{B1C1C889-446B-4EA4-AB43-32BF69A4ED9F}" type="slidenum">
              <a:rPr lang="en-IN" altLang="en-US"/>
              <a:t>‹#›</a:t>
            </a:fld>
            <a:endParaRPr lang="en-I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endParaRPr lang="en-IN"/>
          </a:p>
        </p:txBody>
      </p:sp>
      <p:sp>
        <p:nvSpPr>
          <p:cNvPr id="5" name="Footer Placeholder 4"/>
          <p:cNvSpPr>
            <a:spLocks noGrp="1"/>
          </p:cNvSpPr>
          <p:nvPr>
            <p:ph type="ftr" sz="quarter" idx="11"/>
          </p:nvPr>
        </p:nvSpPr>
        <p:spPr/>
        <p:txBody>
          <a:bodyPr/>
          <a:lstStyle>
            <a:lvl1pPr>
              <a:defRPr/>
            </a:lvl1pPr>
          </a:lstStyle>
          <a:p>
            <a:pPr>
              <a:defRPr/>
            </a:pPr>
            <a:r>
              <a:rPr lang="en-US"/>
              <a:t>Dept of CSE,GAT                                                                                                    2024-25                                                                                                                                                                        </a:t>
            </a:r>
            <a:endParaRPr lang="en-IN"/>
          </a:p>
        </p:txBody>
      </p:sp>
      <p:sp>
        <p:nvSpPr>
          <p:cNvPr id="6" name="Slide Number Placeholder 5"/>
          <p:cNvSpPr>
            <a:spLocks noGrp="1"/>
          </p:cNvSpPr>
          <p:nvPr>
            <p:ph type="sldNum" sz="quarter" idx="12"/>
          </p:nvPr>
        </p:nvSpPr>
        <p:spPr/>
        <p:txBody>
          <a:bodyPr/>
          <a:lstStyle>
            <a:lvl1pPr>
              <a:defRPr/>
            </a:lvl1pPr>
          </a:lstStyle>
          <a:p>
            <a:fld id="{D5A10665-5B81-4BD6-BD5D-5661B7F3A197}" type="slidenum">
              <a:rPr lang="en-IN" altLang="en-US"/>
              <a:t>‹#›</a:t>
            </a:fld>
            <a:endParaRPr lang="en-I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ooter Placeholder 4"/>
          <p:cNvSpPr>
            <a:spLocks noGrp="1"/>
          </p:cNvSpPr>
          <p:nvPr>
            <p:ph type="ftr" sz="quarter" idx="10"/>
          </p:nvPr>
        </p:nvSpPr>
        <p:spPr/>
        <p:txBody>
          <a:bodyPr/>
          <a:lstStyle>
            <a:lvl1pPr>
              <a:defRPr dirty="0"/>
            </a:lvl1pPr>
          </a:lstStyle>
          <a:p>
            <a:pPr>
              <a:defRPr/>
            </a:pPr>
            <a:r>
              <a:rPr lang="en-US"/>
              <a:t>Dept of CSE,GAT                                                                                                    2024-25                                                                                                                                                                        </a:t>
            </a:r>
            <a:endParaRPr lang="en-IN"/>
          </a:p>
        </p:txBody>
      </p:sp>
      <p:sp>
        <p:nvSpPr>
          <p:cNvPr id="5" name="Slide Number Placeholder 5"/>
          <p:cNvSpPr>
            <a:spLocks noGrp="1"/>
          </p:cNvSpPr>
          <p:nvPr>
            <p:ph type="sldNum" sz="quarter" idx="11"/>
          </p:nvPr>
        </p:nvSpPr>
        <p:spPr/>
        <p:txBody>
          <a:bodyPr/>
          <a:lstStyle>
            <a:lvl1pPr>
              <a:defRPr/>
            </a:lvl1pPr>
          </a:lstStyle>
          <a:p>
            <a:fld id="{25C42BF0-F0BA-4BEC-BFEF-185B471DC7CC}" type="slidenum">
              <a:rPr lang="en-IN" altLang="en-US"/>
              <a:t>‹#›</a:t>
            </a:fld>
            <a:endParaRPr lang="en-I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IN"/>
          </a:p>
        </p:txBody>
      </p:sp>
      <p:sp>
        <p:nvSpPr>
          <p:cNvPr id="5" name="Footer Placeholder 4"/>
          <p:cNvSpPr>
            <a:spLocks noGrp="1"/>
          </p:cNvSpPr>
          <p:nvPr>
            <p:ph type="ftr" sz="quarter" idx="11"/>
          </p:nvPr>
        </p:nvSpPr>
        <p:spPr/>
        <p:txBody>
          <a:bodyPr/>
          <a:lstStyle>
            <a:lvl1pPr>
              <a:defRPr/>
            </a:lvl1pPr>
          </a:lstStyle>
          <a:p>
            <a:pPr>
              <a:defRPr/>
            </a:pPr>
            <a:r>
              <a:rPr lang="en-US"/>
              <a:t>Dept of CSE,GAT                                                                                                    2024-25                                                                                                                                                                        </a:t>
            </a:r>
            <a:endParaRPr lang="en-IN"/>
          </a:p>
        </p:txBody>
      </p:sp>
      <p:sp>
        <p:nvSpPr>
          <p:cNvPr id="6" name="Slide Number Placeholder 5"/>
          <p:cNvSpPr>
            <a:spLocks noGrp="1"/>
          </p:cNvSpPr>
          <p:nvPr>
            <p:ph type="sldNum" sz="quarter" idx="12"/>
          </p:nvPr>
        </p:nvSpPr>
        <p:spPr/>
        <p:txBody>
          <a:bodyPr/>
          <a:lstStyle>
            <a:lvl1pPr>
              <a:defRPr/>
            </a:lvl1pPr>
          </a:lstStyle>
          <a:p>
            <a:fld id="{E4AE256C-CCEB-47B7-A3F7-A664EDC74B4C}" type="slidenum">
              <a:rPr lang="en-IN" altLang="en-US"/>
              <a:t>‹#›</a:t>
            </a:fld>
            <a:endParaRPr lang="en-I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p:cNvSpPr>
            <a:spLocks noGrp="1"/>
          </p:cNvSpPr>
          <p:nvPr>
            <p:ph type="dt" sz="half" idx="10"/>
          </p:nvPr>
        </p:nvSpPr>
        <p:spPr/>
        <p:txBody>
          <a:bodyPr/>
          <a:lstStyle>
            <a:lvl1pPr>
              <a:defRPr/>
            </a:lvl1pPr>
          </a:lstStyle>
          <a:p>
            <a:pPr>
              <a:defRPr/>
            </a:pPr>
            <a:endParaRPr lang="en-IN"/>
          </a:p>
        </p:txBody>
      </p:sp>
      <p:sp>
        <p:nvSpPr>
          <p:cNvPr id="6" name="Footer Placeholder 4"/>
          <p:cNvSpPr>
            <a:spLocks noGrp="1"/>
          </p:cNvSpPr>
          <p:nvPr>
            <p:ph type="ftr" sz="quarter" idx="11"/>
          </p:nvPr>
        </p:nvSpPr>
        <p:spPr/>
        <p:txBody>
          <a:bodyPr/>
          <a:lstStyle>
            <a:lvl1pPr>
              <a:defRPr/>
            </a:lvl1pPr>
          </a:lstStyle>
          <a:p>
            <a:pPr>
              <a:defRPr/>
            </a:pPr>
            <a:r>
              <a:rPr lang="en-US"/>
              <a:t>Dept of CSE,GAT                                                                                                    2024-25                                                                                                                                                                        </a:t>
            </a:r>
            <a:endParaRPr lang="en-IN"/>
          </a:p>
        </p:txBody>
      </p:sp>
      <p:sp>
        <p:nvSpPr>
          <p:cNvPr id="7" name="Slide Number Placeholder 5"/>
          <p:cNvSpPr>
            <a:spLocks noGrp="1"/>
          </p:cNvSpPr>
          <p:nvPr>
            <p:ph type="sldNum" sz="quarter" idx="12"/>
          </p:nvPr>
        </p:nvSpPr>
        <p:spPr/>
        <p:txBody>
          <a:bodyPr/>
          <a:lstStyle>
            <a:lvl1pPr>
              <a:defRPr/>
            </a:lvl1pPr>
          </a:lstStyle>
          <a:p>
            <a:fld id="{C460169D-C4DB-4DBB-AF90-73CD91804C6A}" type="slidenum">
              <a:rPr lang="en-IN" altLang="en-US"/>
              <a:t>‹#›</a:t>
            </a:fld>
            <a:endParaRPr lang="en-I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p:cNvSpPr>
            <a:spLocks noGrp="1"/>
          </p:cNvSpPr>
          <p:nvPr>
            <p:ph type="dt" sz="half" idx="10"/>
          </p:nvPr>
        </p:nvSpPr>
        <p:spPr/>
        <p:txBody>
          <a:bodyPr/>
          <a:lstStyle>
            <a:lvl1pPr>
              <a:defRPr/>
            </a:lvl1pPr>
          </a:lstStyle>
          <a:p>
            <a:pPr>
              <a:defRPr/>
            </a:pPr>
            <a:endParaRPr lang="en-IN"/>
          </a:p>
        </p:txBody>
      </p:sp>
      <p:sp>
        <p:nvSpPr>
          <p:cNvPr id="8" name="Footer Placeholder 4"/>
          <p:cNvSpPr>
            <a:spLocks noGrp="1"/>
          </p:cNvSpPr>
          <p:nvPr>
            <p:ph type="ftr" sz="quarter" idx="11"/>
          </p:nvPr>
        </p:nvSpPr>
        <p:spPr/>
        <p:txBody>
          <a:bodyPr/>
          <a:lstStyle>
            <a:lvl1pPr>
              <a:defRPr/>
            </a:lvl1pPr>
          </a:lstStyle>
          <a:p>
            <a:pPr>
              <a:defRPr/>
            </a:pPr>
            <a:r>
              <a:rPr lang="en-US"/>
              <a:t>Dept of CSE,GAT                                                                                                    2024-25                                                                                                                                                                        </a:t>
            </a:r>
            <a:endParaRPr lang="en-IN"/>
          </a:p>
        </p:txBody>
      </p:sp>
      <p:sp>
        <p:nvSpPr>
          <p:cNvPr id="9" name="Slide Number Placeholder 5"/>
          <p:cNvSpPr>
            <a:spLocks noGrp="1"/>
          </p:cNvSpPr>
          <p:nvPr>
            <p:ph type="sldNum" sz="quarter" idx="12"/>
          </p:nvPr>
        </p:nvSpPr>
        <p:spPr/>
        <p:txBody>
          <a:bodyPr/>
          <a:lstStyle>
            <a:lvl1pPr>
              <a:defRPr/>
            </a:lvl1pPr>
          </a:lstStyle>
          <a:p>
            <a:fld id="{3277046A-29DF-4514-BC8D-EEC16223F49E}" type="slidenum">
              <a:rPr lang="en-IN" altLang="en-US"/>
              <a:t>‹#›</a:t>
            </a:fld>
            <a:endParaRPr lang="en-I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endParaRPr lang="en-IN"/>
          </a:p>
        </p:txBody>
      </p:sp>
      <p:sp>
        <p:nvSpPr>
          <p:cNvPr id="4" name="Footer Placeholder 4"/>
          <p:cNvSpPr>
            <a:spLocks noGrp="1"/>
          </p:cNvSpPr>
          <p:nvPr>
            <p:ph type="ftr" sz="quarter" idx="11"/>
          </p:nvPr>
        </p:nvSpPr>
        <p:spPr/>
        <p:txBody>
          <a:bodyPr/>
          <a:lstStyle>
            <a:lvl1pPr>
              <a:defRPr/>
            </a:lvl1pPr>
          </a:lstStyle>
          <a:p>
            <a:pPr>
              <a:defRPr/>
            </a:pPr>
            <a:r>
              <a:rPr lang="en-US"/>
              <a:t>Dept of CSE,GAT                                                                                                    2024-25                                                                                                                                                                        </a:t>
            </a:r>
            <a:endParaRPr lang="en-IN"/>
          </a:p>
        </p:txBody>
      </p:sp>
      <p:sp>
        <p:nvSpPr>
          <p:cNvPr id="5" name="Slide Number Placeholder 5"/>
          <p:cNvSpPr>
            <a:spLocks noGrp="1"/>
          </p:cNvSpPr>
          <p:nvPr>
            <p:ph type="sldNum" sz="quarter" idx="12"/>
          </p:nvPr>
        </p:nvSpPr>
        <p:spPr/>
        <p:txBody>
          <a:bodyPr/>
          <a:lstStyle>
            <a:lvl1pPr>
              <a:defRPr/>
            </a:lvl1pPr>
          </a:lstStyle>
          <a:p>
            <a:fld id="{FB8AA51E-A9FC-4139-873E-8EA3AD7D43BC}" type="slidenum">
              <a:rPr lang="en-IN" altLang="en-US"/>
              <a:t>‹#›</a:t>
            </a:fld>
            <a:endParaRPr lang="en-I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IN"/>
          </a:p>
        </p:txBody>
      </p:sp>
      <p:sp>
        <p:nvSpPr>
          <p:cNvPr id="3" name="Footer Placeholder 4"/>
          <p:cNvSpPr>
            <a:spLocks noGrp="1"/>
          </p:cNvSpPr>
          <p:nvPr>
            <p:ph type="ftr" sz="quarter" idx="11"/>
          </p:nvPr>
        </p:nvSpPr>
        <p:spPr/>
        <p:txBody>
          <a:bodyPr/>
          <a:lstStyle>
            <a:lvl1pPr>
              <a:defRPr/>
            </a:lvl1pPr>
          </a:lstStyle>
          <a:p>
            <a:pPr>
              <a:defRPr/>
            </a:pPr>
            <a:r>
              <a:rPr lang="en-US"/>
              <a:t>Dept of CSE,GAT                                                                                                    2024-25                                                                                                                                                                        </a:t>
            </a:r>
            <a:endParaRPr lang="en-IN"/>
          </a:p>
        </p:txBody>
      </p:sp>
      <p:sp>
        <p:nvSpPr>
          <p:cNvPr id="4" name="Slide Number Placeholder 5"/>
          <p:cNvSpPr>
            <a:spLocks noGrp="1"/>
          </p:cNvSpPr>
          <p:nvPr>
            <p:ph type="sldNum" sz="quarter" idx="12"/>
          </p:nvPr>
        </p:nvSpPr>
        <p:spPr/>
        <p:txBody>
          <a:bodyPr/>
          <a:lstStyle>
            <a:lvl1pPr>
              <a:defRPr/>
            </a:lvl1pPr>
          </a:lstStyle>
          <a:p>
            <a:fld id="{6F2A3726-8723-4344-AD87-7E50D879CA2C}" type="slidenum">
              <a:rPr lang="en-IN" altLang="en-US"/>
              <a:t>‹#›</a:t>
            </a:fld>
            <a:endParaRPr lang="en-I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IN"/>
          </a:p>
        </p:txBody>
      </p:sp>
      <p:sp>
        <p:nvSpPr>
          <p:cNvPr id="6" name="Footer Placeholder 4"/>
          <p:cNvSpPr>
            <a:spLocks noGrp="1"/>
          </p:cNvSpPr>
          <p:nvPr>
            <p:ph type="ftr" sz="quarter" idx="11"/>
          </p:nvPr>
        </p:nvSpPr>
        <p:spPr/>
        <p:txBody>
          <a:bodyPr/>
          <a:lstStyle>
            <a:lvl1pPr>
              <a:defRPr/>
            </a:lvl1pPr>
          </a:lstStyle>
          <a:p>
            <a:pPr>
              <a:defRPr/>
            </a:pPr>
            <a:r>
              <a:rPr lang="en-US"/>
              <a:t>Dept of CSE,GAT                                                                                                    2024-25                                                                                                                                                                        </a:t>
            </a:r>
            <a:endParaRPr lang="en-IN"/>
          </a:p>
        </p:txBody>
      </p:sp>
      <p:sp>
        <p:nvSpPr>
          <p:cNvPr id="7" name="Slide Number Placeholder 5"/>
          <p:cNvSpPr>
            <a:spLocks noGrp="1"/>
          </p:cNvSpPr>
          <p:nvPr>
            <p:ph type="sldNum" sz="quarter" idx="12"/>
          </p:nvPr>
        </p:nvSpPr>
        <p:spPr/>
        <p:txBody>
          <a:bodyPr/>
          <a:lstStyle>
            <a:lvl1pPr>
              <a:defRPr/>
            </a:lvl1pPr>
          </a:lstStyle>
          <a:p>
            <a:fld id="{52849531-6430-4586-95B8-F96715E1CF20}" type="slidenum">
              <a:rPr lang="en-IN" altLang="en-US"/>
              <a:t>‹#›</a:t>
            </a:fld>
            <a:endParaRPr lang="en-I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IN"/>
          </a:p>
        </p:txBody>
      </p:sp>
      <p:sp>
        <p:nvSpPr>
          <p:cNvPr id="6" name="Footer Placeholder 4"/>
          <p:cNvSpPr>
            <a:spLocks noGrp="1"/>
          </p:cNvSpPr>
          <p:nvPr>
            <p:ph type="ftr" sz="quarter" idx="11"/>
          </p:nvPr>
        </p:nvSpPr>
        <p:spPr/>
        <p:txBody>
          <a:bodyPr/>
          <a:lstStyle>
            <a:lvl1pPr>
              <a:defRPr/>
            </a:lvl1pPr>
          </a:lstStyle>
          <a:p>
            <a:pPr>
              <a:defRPr/>
            </a:pPr>
            <a:r>
              <a:rPr lang="en-US"/>
              <a:t>Dept of CSE,GAT                                                                                                    2024-25                                                                                                                                                                        </a:t>
            </a:r>
            <a:endParaRPr lang="en-IN"/>
          </a:p>
        </p:txBody>
      </p:sp>
      <p:sp>
        <p:nvSpPr>
          <p:cNvPr id="7" name="Slide Number Placeholder 5"/>
          <p:cNvSpPr>
            <a:spLocks noGrp="1"/>
          </p:cNvSpPr>
          <p:nvPr>
            <p:ph type="sldNum" sz="quarter" idx="12"/>
          </p:nvPr>
        </p:nvSpPr>
        <p:spPr/>
        <p:txBody>
          <a:bodyPr/>
          <a:lstStyle>
            <a:lvl1pPr>
              <a:defRPr/>
            </a:lvl1pPr>
          </a:lstStyle>
          <a:p>
            <a:fld id="{572926B6-D9C7-45D2-9828-79D5AADF281C}" type="slidenum">
              <a:rPr lang="en-IN" altLang="en-US"/>
              <a:t>‹#›</a:t>
            </a:fld>
            <a:endParaRPr lang="en-I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IN" altLang="en-US"/>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r>
              <a:rPr lang="en-US"/>
              <a:t>Dept of CSE,GAT                                                                                                    2024-25                                                                                                                                                                        </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fld id="{B0D3E1A8-CB02-49C7-B2C5-C4EBD53BB114}" type="slidenum">
              <a:rPr lang="en-IN" altLang="en-US"/>
              <a:t>‹#›</a:t>
            </a:fld>
            <a:endParaRPr lang="en-I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76" name="Freeform 7"/>
          <p:cNvSpPr/>
          <p:nvPr/>
        </p:nvSpPr>
        <p:spPr>
          <a:xfrm rot="10800000">
            <a:off x="10082899" y="1536488"/>
            <a:ext cx="2109101" cy="3752647"/>
          </a:xfrm>
          <a:custGeom>
            <a:avLst/>
            <a:gdLst/>
            <a:ahLst/>
            <a:cxnLst/>
            <a:rect l="l" t="t" r="r" b="b"/>
            <a:pathLst>
              <a:path w="3626855" h="6926286">
                <a:moveTo>
                  <a:pt x="0" y="0"/>
                </a:moveTo>
                <a:lnTo>
                  <a:pt x="3626855" y="0"/>
                </a:lnTo>
                <a:lnTo>
                  <a:pt x="3626855" y="6926286"/>
                </a:lnTo>
                <a:lnTo>
                  <a:pt x="0" y="692628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174" name="Freeform 4"/>
          <p:cNvSpPr/>
          <p:nvPr/>
        </p:nvSpPr>
        <p:spPr>
          <a:xfrm>
            <a:off x="1" y="4286249"/>
            <a:ext cx="1325880" cy="2571751"/>
          </a:xfrm>
          <a:custGeom>
            <a:avLst/>
            <a:gdLst/>
            <a:ahLst/>
            <a:cxnLst/>
            <a:rect l="l" t="t" r="r" b="b"/>
            <a:pathLst>
              <a:path w="3626855" h="6926286">
                <a:moveTo>
                  <a:pt x="0" y="0"/>
                </a:moveTo>
                <a:lnTo>
                  <a:pt x="3626855" y="0"/>
                </a:lnTo>
                <a:lnTo>
                  <a:pt x="3626855" y="6926287"/>
                </a:lnTo>
                <a:lnTo>
                  <a:pt x="0" y="692628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pic>
        <p:nvPicPr>
          <p:cNvPr id="4099" name="Picture 3" descr="K:\ns2 templates\KIRAN NS-2\college_logo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174" y="149696"/>
            <a:ext cx="1535865" cy="1250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1.png"/>
          <p:cNvPicPr/>
          <p:nvPr/>
        </p:nvPicPr>
        <p:blipFill>
          <a:blip r:embed="rId6"/>
          <a:srcRect b="1375"/>
          <a:stretch>
            <a:fillRect/>
          </a:stretch>
        </p:blipFill>
        <p:spPr>
          <a:xfrm>
            <a:off x="10300586" y="-1"/>
            <a:ext cx="1535865" cy="1509995"/>
          </a:xfrm>
          <a:prstGeom prst="rect">
            <a:avLst/>
          </a:prstGeom>
        </p:spPr>
      </p:pic>
      <p:sp>
        <p:nvSpPr>
          <p:cNvPr id="9" name="TextBox 8"/>
          <p:cNvSpPr txBox="1"/>
          <p:nvPr/>
        </p:nvSpPr>
        <p:spPr>
          <a:xfrm>
            <a:off x="5068657" y="3601363"/>
            <a:ext cx="2381250" cy="307777"/>
          </a:xfrm>
          <a:prstGeom prst="rect">
            <a:avLst/>
          </a:prstGeom>
          <a:noFill/>
        </p:spPr>
        <p:txBody>
          <a:bodyPr wrap="square" rtlCol="0">
            <a:spAutoFit/>
          </a:bodyPr>
          <a:lstStyle/>
          <a:p>
            <a:r>
              <a:rPr lang="en-US" sz="1400" b="1" dirty="0">
                <a:solidFill>
                  <a:schemeClr val="accent3">
                    <a:lumMod val="50000"/>
                  </a:schemeClr>
                </a:solidFill>
                <a:latin typeface="Microsoft YaHei Light" panose="020B0502040204020203" pitchFamily="34" charset="-122"/>
                <a:ea typeface="Microsoft YaHei Light" panose="020B0502040204020203" pitchFamily="34" charset="-122"/>
                <a:cs typeface="Times New Roman" panose="02020603050405020304" pitchFamily="18" charset="0"/>
              </a:rPr>
              <a:t>#BEYONDINNOVATION</a:t>
            </a:r>
            <a:endParaRPr lang="en-IN" sz="1400" b="1" dirty="0">
              <a:solidFill>
                <a:schemeClr val="accent3">
                  <a:lumMod val="50000"/>
                </a:schemeClr>
              </a:solidFill>
              <a:latin typeface="Microsoft YaHei Light" panose="020B0502040204020203" pitchFamily="34" charset="-122"/>
              <a:ea typeface="Microsoft YaHei Light" panose="020B0502040204020203" pitchFamily="34" charset="-122"/>
              <a:cs typeface="Times New Roman" panose="02020603050405020304" pitchFamily="18" charset="0"/>
            </a:endParaRPr>
          </a:p>
        </p:txBody>
      </p:sp>
      <p:sp>
        <p:nvSpPr>
          <p:cNvPr id="12" name="TextBox 11"/>
          <p:cNvSpPr txBox="1"/>
          <p:nvPr/>
        </p:nvSpPr>
        <p:spPr>
          <a:xfrm>
            <a:off x="4153129" y="3101938"/>
            <a:ext cx="6593556" cy="707886"/>
          </a:xfrm>
          <a:prstGeom prst="rect">
            <a:avLst/>
          </a:prstGeom>
          <a:noFill/>
        </p:spPr>
        <p:txBody>
          <a:bodyPr wrap="square" rtlCol="0">
            <a:spAutoFit/>
          </a:bodyPr>
          <a:lstStyle/>
          <a:p>
            <a:r>
              <a:rPr lang="en-US" sz="4000" dirty="0">
                <a:solidFill>
                  <a:schemeClr val="bg2">
                    <a:lumMod val="50000"/>
                  </a:schemeClr>
                </a:solidFill>
                <a:latin typeface="Solid Edge Stencil" pitchFamily="2" charset="0"/>
              </a:rPr>
              <a:t>HACK-A-LEAGUE 3.0</a:t>
            </a:r>
            <a:endParaRPr lang="en-IN" sz="4000" dirty="0">
              <a:solidFill>
                <a:schemeClr val="bg2">
                  <a:lumMod val="50000"/>
                </a:schemeClr>
              </a:solidFill>
              <a:latin typeface="Solid Edge Stencil" pitchFamily="2" charset="0"/>
            </a:endParaRPr>
          </a:p>
        </p:txBody>
      </p:sp>
      <p:sp>
        <p:nvSpPr>
          <p:cNvPr id="13" name="TextBox 12"/>
          <p:cNvSpPr txBox="1"/>
          <p:nvPr/>
        </p:nvSpPr>
        <p:spPr>
          <a:xfrm>
            <a:off x="1142465" y="4035597"/>
            <a:ext cx="9926053" cy="1585049"/>
          </a:xfrm>
          <a:prstGeom prst="rect">
            <a:avLst/>
          </a:prstGeom>
          <a:noFill/>
        </p:spPr>
        <p:txBody>
          <a:bodyPr wrap="square" rtlCol="0">
            <a:spAutoFit/>
          </a:bodyPr>
          <a:lstStyle/>
          <a:p>
            <a:pPr algn="ctr"/>
            <a:r>
              <a:rPr lang="en-US" sz="3950" b="1" spc="85" dirty="0">
                <a:solidFill>
                  <a:srgbClr val="535353"/>
                </a:solidFill>
                <a:latin typeface="Franklin Gothic Medium" panose="020B0603020102020204" pitchFamily="34" charset="0"/>
                <a:cs typeface="Trebuchet MS" panose="020B0603020202020204"/>
              </a:rPr>
              <a:t>Project</a:t>
            </a:r>
            <a:r>
              <a:rPr lang="en-US" sz="3950" b="1" spc="-114" dirty="0">
                <a:solidFill>
                  <a:srgbClr val="535353"/>
                </a:solidFill>
                <a:latin typeface="Franklin Gothic Medium" panose="020B0603020102020204" pitchFamily="34" charset="0"/>
                <a:cs typeface="Trebuchet MS" panose="020B0603020202020204"/>
              </a:rPr>
              <a:t> </a:t>
            </a:r>
            <a:r>
              <a:rPr lang="en-US" sz="3950" b="1" dirty="0">
                <a:solidFill>
                  <a:srgbClr val="535353"/>
                </a:solidFill>
                <a:latin typeface="Franklin Gothic Medium" panose="020B0603020102020204" pitchFamily="34" charset="0"/>
                <a:cs typeface="Trebuchet MS" panose="020B0603020202020204"/>
              </a:rPr>
              <a:t>Title:</a:t>
            </a:r>
            <a:r>
              <a:rPr lang="en-US" sz="3950" b="1" spc="-110" dirty="0">
                <a:solidFill>
                  <a:srgbClr val="535353"/>
                </a:solidFill>
                <a:latin typeface="Franklin Gothic Medium" panose="020B0603020102020204" pitchFamily="34" charset="0"/>
                <a:cs typeface="Trebuchet MS" panose="020B0603020202020204"/>
              </a:rPr>
              <a:t> Smart Fuzzing for Weapon System Vulnerability Detection</a:t>
            </a:r>
            <a:endParaRPr lang="en-US" sz="3950" dirty="0">
              <a:latin typeface="Franklin Gothic Medium" panose="020B0603020102020204" pitchFamily="34" charset="0"/>
              <a:cs typeface="Trebuchet MS" panose="020B0603020202020204"/>
            </a:endParaRPr>
          </a:p>
          <a:p>
            <a:endParaRPr lang="en-IN" dirty="0"/>
          </a:p>
        </p:txBody>
      </p:sp>
      <p:sp>
        <p:nvSpPr>
          <p:cNvPr id="14" name="TextBox 13"/>
          <p:cNvSpPr txBox="1"/>
          <p:nvPr/>
        </p:nvSpPr>
        <p:spPr>
          <a:xfrm>
            <a:off x="1418975" y="5383753"/>
            <a:ext cx="10773024" cy="1323439"/>
          </a:xfrm>
          <a:prstGeom prst="rect">
            <a:avLst/>
          </a:prstGeom>
          <a:noFill/>
        </p:spPr>
        <p:txBody>
          <a:bodyPr wrap="square" rtlCol="0">
            <a:spAutoFit/>
          </a:bodyPr>
          <a:lstStyle/>
          <a:p>
            <a:r>
              <a:rPr lang="en-US" sz="2000" b="1" spc="215" dirty="0">
                <a:latin typeface="Franklin Gothic Medium" panose="020B0603020102020204" pitchFamily="34" charset="0"/>
                <a:cs typeface="Trebuchet MS" panose="020B0603020202020204"/>
              </a:rPr>
              <a:t>Team</a:t>
            </a:r>
            <a:r>
              <a:rPr lang="en-US" sz="2000" b="1" spc="-60" dirty="0">
                <a:latin typeface="Franklin Gothic Medium" panose="020B0603020102020204" pitchFamily="34" charset="0"/>
                <a:cs typeface="Trebuchet MS" panose="020B0603020202020204"/>
              </a:rPr>
              <a:t> </a:t>
            </a:r>
            <a:r>
              <a:rPr lang="en-US" sz="2000" b="1" spc="254" dirty="0">
                <a:latin typeface="Franklin Gothic Medium" panose="020B0603020102020204" pitchFamily="34" charset="0"/>
                <a:cs typeface="Trebuchet MS" panose="020B0603020202020204"/>
              </a:rPr>
              <a:t>Name: Stranger Strings</a:t>
            </a:r>
          </a:p>
          <a:p>
            <a:r>
              <a:rPr lang="en-US" sz="2000" b="1" spc="254" dirty="0">
                <a:latin typeface="Franklin Gothic Medium" panose="020B0603020102020204" pitchFamily="34" charset="0"/>
                <a:cs typeface="Trebuchet MS" panose="020B0603020202020204"/>
              </a:rPr>
              <a:t>Team Number: 70</a:t>
            </a:r>
          </a:p>
          <a:p>
            <a:r>
              <a:rPr lang="en-US" sz="2000" b="1" spc="215" dirty="0">
                <a:latin typeface="Franklin Gothic Medium" panose="020B0603020102020204" pitchFamily="34" charset="0"/>
                <a:cs typeface="Trebuchet MS" panose="020B0603020202020204"/>
              </a:rPr>
              <a:t>Team</a:t>
            </a:r>
            <a:r>
              <a:rPr lang="en-US" sz="2000" b="1" spc="-60" dirty="0">
                <a:latin typeface="Franklin Gothic Medium" panose="020B0603020102020204" pitchFamily="34" charset="0"/>
                <a:cs typeface="Trebuchet MS" panose="020B0603020202020204"/>
              </a:rPr>
              <a:t> </a:t>
            </a:r>
            <a:r>
              <a:rPr lang="en-US" sz="2000" b="1" spc="215" dirty="0">
                <a:latin typeface="Franklin Gothic Medium" panose="020B0603020102020204" pitchFamily="34" charset="0"/>
                <a:cs typeface="Trebuchet MS" panose="020B0603020202020204"/>
              </a:rPr>
              <a:t>Members: Harshith B N, Nidhi K N, Chaitanya A M , Sriharsha S H </a:t>
            </a:r>
          </a:p>
          <a:p>
            <a:r>
              <a:rPr lang="en-US" sz="2000" b="1" spc="204" dirty="0">
                <a:latin typeface="Franklin Gothic Medium" panose="020B0603020102020204" pitchFamily="34" charset="0"/>
                <a:cs typeface="Trebuchet MS" panose="020B0603020202020204"/>
              </a:rPr>
              <a:t>College</a:t>
            </a:r>
            <a:r>
              <a:rPr lang="en-US" sz="2000" b="1" spc="-50" dirty="0">
                <a:latin typeface="Franklin Gothic Medium" panose="020B0603020102020204" pitchFamily="34" charset="0"/>
                <a:cs typeface="Trebuchet MS" panose="020B0603020202020204"/>
              </a:rPr>
              <a:t> </a:t>
            </a:r>
            <a:r>
              <a:rPr lang="en-US" sz="2000" b="1" spc="245" dirty="0">
                <a:latin typeface="Franklin Gothic Medium" panose="020B0603020102020204" pitchFamily="34" charset="0"/>
                <a:cs typeface="Trebuchet MS" panose="020B0603020202020204"/>
              </a:rPr>
              <a:t>Name: Global Academy Of Technology</a:t>
            </a:r>
            <a:endParaRPr lang="en-IN" dirty="0"/>
          </a:p>
        </p:txBody>
      </p:sp>
      <p:sp>
        <p:nvSpPr>
          <p:cNvPr id="2" name="TextBox 1"/>
          <p:cNvSpPr txBox="1"/>
          <p:nvPr/>
        </p:nvSpPr>
        <p:spPr>
          <a:xfrm>
            <a:off x="1123475" y="200226"/>
            <a:ext cx="9945044" cy="1200329"/>
          </a:xfrm>
          <a:prstGeom prst="rect">
            <a:avLst/>
          </a:prstGeom>
          <a:noFill/>
        </p:spPr>
        <p:txBody>
          <a:bodyPr wrap="square" rtlCol="0">
            <a:spAutoFit/>
          </a:bodyPr>
          <a:lstStyle/>
          <a:p>
            <a:pPr marL="694690" marR="694690" algn="ctr">
              <a:lnSpc>
                <a:spcPts val="1625"/>
              </a:lnSpc>
              <a:spcAft>
                <a:spcPts val="800"/>
              </a:spcAft>
            </a:pPr>
            <a:r>
              <a:rPr lang="en-US" sz="2800" b="1" dirty="0">
                <a:effectLst/>
                <a:latin typeface="Cambria" panose="02040503050406030204" pitchFamily="18" charset="0"/>
                <a:ea typeface="Calibri" panose="020F0502020204030204" pitchFamily="34" charset="0"/>
              </a:rPr>
              <a:t>GLOBAL</a:t>
            </a:r>
            <a:r>
              <a:rPr lang="en-US" sz="2800" b="1" spc="-10" dirty="0">
                <a:effectLst/>
                <a:latin typeface="Cambria" panose="02040503050406030204" pitchFamily="18" charset="0"/>
                <a:ea typeface="Calibri" panose="020F0502020204030204" pitchFamily="34" charset="0"/>
              </a:rPr>
              <a:t> </a:t>
            </a:r>
            <a:r>
              <a:rPr lang="en-US" sz="2800" b="1" dirty="0">
                <a:effectLst/>
                <a:latin typeface="Cambria" panose="02040503050406030204" pitchFamily="18" charset="0"/>
                <a:ea typeface="Calibri" panose="020F0502020204030204" pitchFamily="34" charset="0"/>
              </a:rPr>
              <a:t>ACADEMY</a:t>
            </a:r>
            <a:r>
              <a:rPr lang="en-US" sz="2800" b="1" spc="15" dirty="0">
                <a:effectLst/>
                <a:latin typeface="Cambria" panose="02040503050406030204" pitchFamily="18" charset="0"/>
                <a:ea typeface="Calibri" panose="020F0502020204030204" pitchFamily="34" charset="0"/>
              </a:rPr>
              <a:t> </a:t>
            </a:r>
            <a:r>
              <a:rPr lang="en-US" sz="2800" b="1" dirty="0">
                <a:effectLst/>
                <a:latin typeface="Cambria" panose="02040503050406030204" pitchFamily="18" charset="0"/>
                <a:ea typeface="Calibri" panose="020F0502020204030204" pitchFamily="34" charset="0"/>
              </a:rPr>
              <a:t>OF</a:t>
            </a:r>
            <a:r>
              <a:rPr lang="en-US" sz="2800" b="1" spc="-10" dirty="0">
                <a:effectLst/>
                <a:latin typeface="Cambria" panose="02040503050406030204" pitchFamily="18" charset="0"/>
                <a:ea typeface="Calibri" panose="020F0502020204030204" pitchFamily="34" charset="0"/>
              </a:rPr>
              <a:t> </a:t>
            </a:r>
            <a:r>
              <a:rPr lang="en-US" sz="2800" b="1" dirty="0">
                <a:effectLst/>
                <a:latin typeface="Cambria" panose="02040503050406030204" pitchFamily="18" charset="0"/>
                <a:ea typeface="Calibri" panose="020F0502020204030204" pitchFamily="34" charset="0"/>
              </a:rPr>
              <a:t>TECHNOLOGY</a:t>
            </a:r>
            <a:endParaRPr lang="en-IN" sz="2800" dirty="0">
              <a:effectLst/>
              <a:latin typeface="Calibri" panose="020F0502020204030204" pitchFamily="34" charset="0"/>
              <a:ea typeface="Calibri" panose="020F0502020204030204" pitchFamily="34" charset="0"/>
            </a:endParaRPr>
          </a:p>
          <a:p>
            <a:pPr marL="694690" marR="692785" algn="ctr">
              <a:spcBef>
                <a:spcPts val="35"/>
              </a:spcBef>
              <a:spcAft>
                <a:spcPts val="600"/>
              </a:spcAft>
            </a:pPr>
            <a:r>
              <a:rPr lang="en-US" sz="1400" b="1" spc="-5" dirty="0">
                <a:effectLst/>
                <a:latin typeface="Cambria" panose="02040503050406030204" pitchFamily="18" charset="0"/>
                <a:ea typeface="Calibri" panose="020F0502020204030204" pitchFamily="34" charset="0"/>
              </a:rPr>
              <a:t>An</a:t>
            </a:r>
            <a:r>
              <a:rPr lang="en-US" sz="1400" b="1" spc="-55" dirty="0">
                <a:effectLst/>
                <a:latin typeface="Cambria" panose="02040503050406030204" pitchFamily="18" charset="0"/>
                <a:ea typeface="Calibri" panose="020F0502020204030204" pitchFamily="34" charset="0"/>
              </a:rPr>
              <a:t> </a:t>
            </a:r>
            <a:r>
              <a:rPr lang="en-US" sz="1400" b="1" spc="-5" dirty="0">
                <a:effectLst/>
                <a:latin typeface="Cambria" panose="02040503050406030204" pitchFamily="18" charset="0"/>
                <a:ea typeface="Calibri" panose="020F0502020204030204" pitchFamily="34" charset="0"/>
              </a:rPr>
              <a:t>Autonomous</a:t>
            </a:r>
            <a:r>
              <a:rPr lang="en-US" sz="1400" b="1" spc="-40" dirty="0">
                <a:effectLst/>
                <a:latin typeface="Cambria" panose="02040503050406030204" pitchFamily="18" charset="0"/>
                <a:ea typeface="Calibri" panose="020F0502020204030204" pitchFamily="34" charset="0"/>
              </a:rPr>
              <a:t> </a:t>
            </a:r>
            <a:r>
              <a:rPr lang="en-US" sz="1400" b="1" spc="-5" dirty="0">
                <a:effectLst/>
                <a:latin typeface="Cambria" panose="02040503050406030204" pitchFamily="18" charset="0"/>
                <a:ea typeface="Calibri" panose="020F0502020204030204" pitchFamily="34" charset="0"/>
              </a:rPr>
              <a:t>Institute,</a:t>
            </a:r>
            <a:r>
              <a:rPr lang="en-US" sz="1400" b="1" spc="-50" dirty="0">
                <a:effectLst/>
                <a:latin typeface="Cambria" panose="02040503050406030204" pitchFamily="18" charset="0"/>
                <a:ea typeface="Calibri" panose="020F0502020204030204" pitchFamily="34" charset="0"/>
              </a:rPr>
              <a:t> </a:t>
            </a:r>
            <a:r>
              <a:rPr lang="en-US" sz="1400" b="1" spc="-5" dirty="0">
                <a:effectLst/>
                <a:latin typeface="Cambria" panose="02040503050406030204" pitchFamily="18" charset="0"/>
                <a:ea typeface="Calibri" panose="020F0502020204030204" pitchFamily="34" charset="0"/>
              </a:rPr>
              <a:t>Affiliated</a:t>
            </a:r>
            <a:r>
              <a:rPr lang="en-US" sz="1400" b="1" spc="-50" dirty="0">
                <a:effectLst/>
                <a:latin typeface="Cambria" panose="02040503050406030204" pitchFamily="18" charset="0"/>
                <a:ea typeface="Calibri" panose="020F0502020204030204" pitchFamily="34" charset="0"/>
              </a:rPr>
              <a:t> </a:t>
            </a:r>
            <a:r>
              <a:rPr lang="en-US" sz="1400" b="1" dirty="0">
                <a:effectLst/>
                <a:latin typeface="Cambria" panose="02040503050406030204" pitchFamily="18" charset="0"/>
                <a:ea typeface="Calibri" panose="020F0502020204030204" pitchFamily="34" charset="0"/>
              </a:rPr>
              <a:t>to</a:t>
            </a:r>
            <a:r>
              <a:rPr lang="en-US" sz="1400" b="1" spc="-45" dirty="0">
                <a:effectLst/>
                <a:latin typeface="Cambria" panose="02040503050406030204" pitchFamily="18" charset="0"/>
                <a:ea typeface="Calibri" panose="020F0502020204030204" pitchFamily="34" charset="0"/>
              </a:rPr>
              <a:t> </a:t>
            </a:r>
            <a:r>
              <a:rPr lang="en-US" sz="1400" b="1" dirty="0">
                <a:effectLst/>
                <a:latin typeface="Cambria" panose="02040503050406030204" pitchFamily="18" charset="0"/>
                <a:ea typeface="Calibri" panose="020F0502020204030204" pitchFamily="34" charset="0"/>
              </a:rPr>
              <a:t>VTU</a:t>
            </a:r>
            <a:r>
              <a:rPr lang="en-US" sz="1400" b="1" spc="-50" dirty="0">
                <a:effectLst/>
                <a:latin typeface="Cambria" panose="02040503050406030204" pitchFamily="18" charset="0"/>
                <a:ea typeface="Calibri" panose="020F0502020204030204" pitchFamily="34" charset="0"/>
              </a:rPr>
              <a:t> </a:t>
            </a:r>
            <a:r>
              <a:rPr lang="en-US" sz="1400" b="1" dirty="0">
                <a:effectLst/>
                <a:latin typeface="Cambria" panose="02040503050406030204" pitchFamily="18" charset="0"/>
                <a:ea typeface="Calibri" panose="020F0502020204030204" pitchFamily="34" charset="0"/>
              </a:rPr>
              <a:t>Belagavi,</a:t>
            </a:r>
            <a:r>
              <a:rPr lang="en-US" sz="1400" b="1" spc="-225" dirty="0">
                <a:effectLst/>
                <a:latin typeface="Cambria" panose="02040503050406030204" pitchFamily="18" charset="0"/>
                <a:ea typeface="Calibri" panose="020F0502020204030204" pitchFamily="34" charset="0"/>
              </a:rPr>
              <a:t> </a:t>
            </a:r>
            <a:r>
              <a:rPr lang="en-IN" sz="1400" spc="-225" dirty="0">
                <a:latin typeface="Calibri" panose="020F0502020204030204" pitchFamily="34" charset="0"/>
                <a:ea typeface="Calibri" panose="020F0502020204030204" pitchFamily="34" charset="0"/>
              </a:rPr>
              <a:t>     </a:t>
            </a:r>
            <a:r>
              <a:rPr lang="en-US" sz="1400" b="1" dirty="0">
                <a:effectLst/>
                <a:latin typeface="Cambria" panose="02040503050406030204" pitchFamily="18" charset="0"/>
                <a:ea typeface="Calibri" panose="020F0502020204030204" pitchFamily="34" charset="0"/>
              </a:rPr>
              <a:t>Approved</a:t>
            </a:r>
            <a:r>
              <a:rPr lang="en-US" sz="1400" b="1" spc="-55" dirty="0">
                <a:effectLst/>
                <a:latin typeface="Cambria" panose="02040503050406030204" pitchFamily="18" charset="0"/>
                <a:ea typeface="Calibri" panose="020F0502020204030204" pitchFamily="34" charset="0"/>
              </a:rPr>
              <a:t> </a:t>
            </a:r>
            <a:r>
              <a:rPr lang="en-US" sz="1400" b="1" dirty="0">
                <a:effectLst/>
                <a:latin typeface="Cambria" panose="02040503050406030204" pitchFamily="18" charset="0"/>
                <a:ea typeface="Calibri" panose="020F0502020204030204" pitchFamily="34" charset="0"/>
              </a:rPr>
              <a:t>by</a:t>
            </a:r>
            <a:r>
              <a:rPr lang="en-US" sz="1400" b="1" spc="-30" dirty="0">
                <a:effectLst/>
                <a:latin typeface="Cambria" panose="02040503050406030204" pitchFamily="18" charset="0"/>
                <a:ea typeface="Calibri" panose="020F0502020204030204" pitchFamily="34" charset="0"/>
              </a:rPr>
              <a:t> </a:t>
            </a:r>
            <a:r>
              <a:rPr lang="en-US" sz="1400" b="1" dirty="0">
                <a:effectLst/>
                <a:latin typeface="Cambria" panose="02040503050406030204" pitchFamily="18" charset="0"/>
                <a:ea typeface="Calibri" panose="020F0502020204030204" pitchFamily="34" charset="0"/>
              </a:rPr>
              <a:t>AICTE,</a:t>
            </a:r>
            <a:r>
              <a:rPr lang="en-US" sz="1400" b="1" spc="-55" dirty="0">
                <a:effectLst/>
                <a:latin typeface="Cambria" panose="02040503050406030204" pitchFamily="18" charset="0"/>
                <a:ea typeface="Calibri" panose="020F0502020204030204" pitchFamily="34" charset="0"/>
              </a:rPr>
              <a:t> </a:t>
            </a:r>
            <a:r>
              <a:rPr lang="en-US" sz="1400" b="1" dirty="0">
                <a:effectLst/>
                <a:latin typeface="Cambria" panose="02040503050406030204" pitchFamily="18" charset="0"/>
                <a:ea typeface="Calibri" panose="020F0502020204030204" pitchFamily="34" charset="0"/>
              </a:rPr>
              <a:t>Accredited</a:t>
            </a:r>
            <a:r>
              <a:rPr lang="en-US" sz="1400" b="1" spc="-45" dirty="0">
                <a:effectLst/>
                <a:latin typeface="Cambria" panose="02040503050406030204" pitchFamily="18" charset="0"/>
                <a:ea typeface="Calibri" panose="020F0502020204030204" pitchFamily="34" charset="0"/>
              </a:rPr>
              <a:t> </a:t>
            </a:r>
            <a:r>
              <a:rPr lang="en-US" sz="1400" b="1" dirty="0">
                <a:effectLst/>
                <a:latin typeface="Cambria" panose="02040503050406030204" pitchFamily="18" charset="0"/>
                <a:ea typeface="Calibri" panose="020F0502020204030204" pitchFamily="34" charset="0"/>
              </a:rPr>
              <a:t>by</a:t>
            </a:r>
            <a:r>
              <a:rPr lang="en-US" sz="1400" b="1" spc="-50" dirty="0">
                <a:effectLst/>
                <a:latin typeface="Cambria" panose="02040503050406030204" pitchFamily="18" charset="0"/>
                <a:ea typeface="Calibri" panose="020F0502020204030204" pitchFamily="34" charset="0"/>
              </a:rPr>
              <a:t> </a:t>
            </a:r>
            <a:r>
              <a:rPr lang="en-US" sz="1400" b="1" dirty="0">
                <a:effectLst/>
                <a:latin typeface="Cambria" panose="02040503050406030204" pitchFamily="18" charset="0"/>
                <a:ea typeface="Calibri" panose="020F0502020204030204" pitchFamily="34" charset="0"/>
              </a:rPr>
              <a:t>NAAC, ’A’</a:t>
            </a:r>
            <a:r>
              <a:rPr lang="en-US" sz="1400" b="1" spc="-50" dirty="0">
                <a:effectLst/>
                <a:latin typeface="Cambria" panose="02040503050406030204" pitchFamily="18" charset="0"/>
                <a:ea typeface="Calibri" panose="020F0502020204030204" pitchFamily="34" charset="0"/>
              </a:rPr>
              <a:t> </a:t>
            </a:r>
            <a:r>
              <a:rPr lang="en-US" sz="1400" b="1" dirty="0">
                <a:effectLst/>
                <a:latin typeface="Cambria" panose="02040503050406030204" pitchFamily="18" charset="0"/>
                <a:ea typeface="Calibri" panose="020F0502020204030204" pitchFamily="34" charset="0"/>
              </a:rPr>
              <a:t>Grade  </a:t>
            </a:r>
            <a:endParaRPr lang="en-IN" sz="1400" dirty="0">
              <a:effectLst/>
              <a:latin typeface="Calibri" panose="020F0502020204030204" pitchFamily="34" charset="0"/>
              <a:ea typeface="Calibri" panose="020F0502020204030204" pitchFamily="34" charset="0"/>
            </a:endParaRPr>
          </a:p>
          <a:p>
            <a:pPr marL="612140" marR="756285" algn="ctr">
              <a:spcAft>
                <a:spcPts val="600"/>
              </a:spcAft>
            </a:pPr>
            <a:r>
              <a:rPr lang="en-US" sz="1400" b="1" dirty="0">
                <a:solidFill>
                  <a:srgbClr val="1F497D"/>
                </a:solidFill>
                <a:effectLst/>
                <a:latin typeface="Cambria" panose="02040503050406030204" pitchFamily="18" charset="0"/>
                <a:ea typeface="Calibri" panose="020F0502020204030204" pitchFamily="34" charset="0"/>
              </a:rPr>
              <a:t>Department of Computer Science &amp; Engineering</a:t>
            </a:r>
            <a:endParaRPr lang="en-IN" sz="1400" dirty="0">
              <a:effectLst/>
              <a:latin typeface="Calibri" panose="020F0502020204030204" pitchFamily="34" charset="0"/>
              <a:ea typeface="Calibri" panose="020F0502020204030204" pitchFamily="34" charset="0"/>
            </a:endParaRPr>
          </a:p>
          <a:p>
            <a:pPr marL="12700" marR="11430" algn="ctr">
              <a:spcBef>
                <a:spcPts val="25"/>
              </a:spcBef>
              <a:spcAft>
                <a:spcPts val="600"/>
              </a:spcAft>
            </a:pPr>
            <a:r>
              <a:rPr lang="en-US" sz="1400" b="1" spc="-220" dirty="0">
                <a:effectLst/>
                <a:latin typeface="Cambria" panose="02040503050406030204" pitchFamily="18" charset="0"/>
                <a:ea typeface="Calibri" panose="020F0502020204030204" pitchFamily="34" charset="0"/>
              </a:rPr>
              <a:t> </a:t>
            </a:r>
            <a:r>
              <a:rPr lang="en-US" sz="1400" b="1" dirty="0">
                <a:effectLst/>
                <a:latin typeface="Cambria" panose="02040503050406030204" pitchFamily="18" charset="0"/>
                <a:ea typeface="Calibri" panose="020F0502020204030204" pitchFamily="34" charset="0"/>
              </a:rPr>
              <a:t>(Accredited</a:t>
            </a:r>
            <a:r>
              <a:rPr lang="en-US" sz="1400" b="1" spc="-15" dirty="0">
                <a:effectLst/>
                <a:latin typeface="Cambria" panose="02040503050406030204" pitchFamily="18" charset="0"/>
                <a:ea typeface="Calibri" panose="020F0502020204030204" pitchFamily="34" charset="0"/>
              </a:rPr>
              <a:t> </a:t>
            </a:r>
            <a:r>
              <a:rPr lang="en-US" sz="1400" b="1" dirty="0">
                <a:effectLst/>
                <a:latin typeface="Cambria" panose="02040503050406030204" pitchFamily="18" charset="0"/>
                <a:ea typeface="Calibri" panose="020F0502020204030204" pitchFamily="34" charset="0"/>
              </a:rPr>
              <a:t>by</a:t>
            </a:r>
            <a:r>
              <a:rPr lang="en-US" sz="1400" b="1" spc="-10" dirty="0">
                <a:effectLst/>
                <a:latin typeface="Cambria" panose="02040503050406030204" pitchFamily="18" charset="0"/>
                <a:ea typeface="Calibri" panose="020F0502020204030204" pitchFamily="34" charset="0"/>
              </a:rPr>
              <a:t> </a:t>
            </a:r>
            <a:r>
              <a:rPr lang="en-US" sz="1400" b="1" dirty="0">
                <a:effectLst/>
                <a:latin typeface="Cambria" panose="02040503050406030204" pitchFamily="18" charset="0"/>
                <a:ea typeface="Calibri" panose="020F0502020204030204" pitchFamily="34" charset="0"/>
              </a:rPr>
              <a:t>NBA</a:t>
            </a:r>
            <a:r>
              <a:rPr lang="en-US" sz="1400" b="1" spc="-20" dirty="0">
                <a:effectLst/>
                <a:latin typeface="Cambria" panose="02040503050406030204" pitchFamily="18" charset="0"/>
                <a:ea typeface="Calibri" panose="020F0502020204030204" pitchFamily="34" charset="0"/>
              </a:rPr>
              <a:t> </a:t>
            </a:r>
            <a:r>
              <a:rPr lang="en-US" sz="1400" b="1" dirty="0">
                <a:effectLst/>
                <a:latin typeface="Cambria" panose="02040503050406030204" pitchFamily="18" charset="0"/>
                <a:ea typeface="Calibri" panose="020F0502020204030204" pitchFamily="34" charset="0"/>
              </a:rPr>
              <a:t>2022-2025)</a:t>
            </a:r>
            <a:endParaRPr lang="en-IN" dirty="0"/>
          </a:p>
        </p:txBody>
      </p:sp>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41445" y="1861879"/>
            <a:ext cx="2109101" cy="126967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alphaModFix amt="15000"/>
            <a:extLst>
              <a:ext uri="{28A0092B-C50C-407E-A947-70E740481C1C}">
                <a14:useLocalDpi xmlns:a14="http://schemas.microsoft.com/office/drawing/2010/main" val="0"/>
              </a:ext>
            </a:extLst>
          </a:blip>
          <a:stretch>
            <a:fillRect/>
          </a:stretch>
        </p:blipFill>
        <p:spPr>
          <a:xfrm>
            <a:off x="3714750" y="1995487"/>
            <a:ext cx="4762500" cy="2867025"/>
          </a:xfrm>
          <a:prstGeom prst="rect">
            <a:avLst/>
          </a:prstGeom>
        </p:spPr>
      </p:pic>
      <p:sp>
        <p:nvSpPr>
          <p:cNvPr id="4" name="object 2"/>
          <p:cNvSpPr txBox="1">
            <a:spLocks noGrp="1"/>
          </p:cNvSpPr>
          <p:nvPr>
            <p:ph type="title"/>
          </p:nvPr>
        </p:nvSpPr>
        <p:spPr>
          <a:xfrm>
            <a:off x="705082" y="591722"/>
            <a:ext cx="9220200" cy="689932"/>
          </a:xfrm>
          <a:prstGeom prst="rect">
            <a:avLst/>
          </a:prstGeom>
        </p:spPr>
        <p:txBody>
          <a:bodyPr vert="horz" wrap="square" lIns="0" tIns="12700" rIns="0" bIns="0" rtlCol="0">
            <a:spAutoFit/>
          </a:bodyPr>
          <a:lstStyle/>
          <a:p>
            <a:pPr marL="12700">
              <a:lnSpc>
                <a:spcPct val="100000"/>
              </a:lnSpc>
              <a:spcBef>
                <a:spcPts val="100"/>
              </a:spcBef>
            </a:pPr>
            <a:r>
              <a:rPr spc="440" dirty="0">
                <a:solidFill>
                  <a:schemeClr val="accent3">
                    <a:lumMod val="50000"/>
                  </a:schemeClr>
                </a:solidFill>
                <a:latin typeface="Franklin Gothic Medium" panose="020B0603020102020204" pitchFamily="34" charset="0"/>
              </a:rPr>
              <a:t>PROBLEM</a:t>
            </a:r>
            <a:r>
              <a:rPr spc="-135" dirty="0">
                <a:solidFill>
                  <a:schemeClr val="accent3">
                    <a:lumMod val="50000"/>
                  </a:schemeClr>
                </a:solidFill>
                <a:latin typeface="Franklin Gothic Medium" panose="020B0603020102020204" pitchFamily="34" charset="0"/>
              </a:rPr>
              <a:t> </a:t>
            </a:r>
            <a:r>
              <a:rPr spc="320" dirty="0">
                <a:solidFill>
                  <a:schemeClr val="accent3">
                    <a:lumMod val="50000"/>
                  </a:schemeClr>
                </a:solidFill>
                <a:latin typeface="Franklin Gothic Medium" panose="020B0603020102020204" pitchFamily="34" charset="0"/>
              </a:rPr>
              <a:t>STATEMENT</a:t>
            </a:r>
          </a:p>
        </p:txBody>
      </p:sp>
      <p:sp>
        <p:nvSpPr>
          <p:cNvPr id="5" name="object 3"/>
          <p:cNvSpPr/>
          <p:nvPr/>
        </p:nvSpPr>
        <p:spPr>
          <a:xfrm>
            <a:off x="705081" y="1418031"/>
            <a:ext cx="10611623" cy="104774"/>
          </a:xfrm>
          <a:custGeom>
            <a:avLst/>
            <a:gdLst/>
            <a:ahLst/>
            <a:cxnLst/>
            <a:rect l="l" t="t" r="r" b="b"/>
            <a:pathLst>
              <a:path w="16923385">
                <a:moveTo>
                  <a:pt x="0" y="0"/>
                </a:moveTo>
                <a:lnTo>
                  <a:pt x="16923372" y="0"/>
                </a:lnTo>
              </a:path>
            </a:pathLst>
          </a:custGeom>
          <a:ln w="66674">
            <a:solidFill>
              <a:schemeClr val="accent5">
                <a:lumMod val="60000"/>
                <a:lumOff val="40000"/>
              </a:schemeClr>
            </a:solidFill>
          </a:ln>
        </p:spPr>
        <p:txBody>
          <a:bodyPr wrap="square" lIns="0" tIns="0" rIns="0" bIns="0" rtlCol="0"/>
          <a:lstStyle/>
          <a:p>
            <a:endParaRPr>
              <a:latin typeface="Franklin Gothic Medium" panose="020B0603020102020204" pitchFamily="34" charset="0"/>
            </a:endParaRPr>
          </a:p>
        </p:txBody>
      </p:sp>
      <p:sp>
        <p:nvSpPr>
          <p:cNvPr id="7" name="object 5"/>
          <p:cNvSpPr txBox="1"/>
          <p:nvPr/>
        </p:nvSpPr>
        <p:spPr>
          <a:xfrm>
            <a:off x="705081" y="1620301"/>
            <a:ext cx="10773905" cy="4698722"/>
          </a:xfrm>
          <a:prstGeom prst="rect">
            <a:avLst/>
          </a:prstGeom>
        </p:spPr>
        <p:txBody>
          <a:bodyPr vert="horz" wrap="square" lIns="0" tIns="17780" rIns="0" bIns="0" rtlCol="0">
            <a:spAutoFit/>
          </a:bodyPr>
          <a:lstStyle/>
          <a:p>
            <a:pPr marL="469900" indent="-457200" algn="just">
              <a:lnSpc>
                <a:spcPct val="100000"/>
              </a:lnSpc>
              <a:spcBef>
                <a:spcPts val="140"/>
              </a:spcBef>
              <a:buFont typeface="Arial" panose="020B0604020202020204" pitchFamily="34" charset="0"/>
              <a:buChar char="•"/>
            </a:pPr>
            <a:r>
              <a:rPr lang="en-US" sz="2000" dirty="0">
                <a:latin typeface="Franklin Gothic Medium" panose="020B0603020102020204" pitchFamily="34" charset="0"/>
                <a:cs typeface="Trebuchet MS" panose="020B0603020202020204"/>
              </a:rPr>
              <a:t>Ensuring the security and integrity of modern weapon systems, which rely heavily on software and smart technologies, is crucial to prevent catastrophic consequences from potential vulnerabilities. Traditional detection methods are often inadequate against sophisticated threats. This program employs smart fuzzing techniques to identify, log, and analyze vulnerabilities in weapon systems, including sensor data processing, target acquisition, and command control. An integrated web interface provides real-time visualization of logged vulnerabilities, aiding security teams in timely mitigation efforts</a:t>
            </a:r>
          </a:p>
          <a:p>
            <a:pPr marL="469900" indent="-457200" algn="just">
              <a:lnSpc>
                <a:spcPct val="100000"/>
              </a:lnSpc>
              <a:spcBef>
                <a:spcPts val="140"/>
              </a:spcBef>
              <a:buFont typeface="Arial" panose="020B0604020202020204" pitchFamily="34" charset="0"/>
              <a:buChar char="•"/>
            </a:pPr>
            <a:endParaRPr lang="en-US" sz="2000" dirty="0">
              <a:latin typeface="Franklin Gothic Medium" panose="020B0603020102020204" pitchFamily="34" charset="0"/>
              <a:cs typeface="Trebuchet MS" panose="020B0603020202020204"/>
            </a:endParaRPr>
          </a:p>
          <a:p>
            <a:pPr marL="469900" indent="-457200" algn="just">
              <a:lnSpc>
                <a:spcPct val="100000"/>
              </a:lnSpc>
              <a:spcBef>
                <a:spcPts val="140"/>
              </a:spcBef>
              <a:buFont typeface="Arial" panose="020B0604020202020204" pitchFamily="34" charset="0"/>
              <a:buChar char="•"/>
            </a:pPr>
            <a:r>
              <a:rPr lang="en-US" sz="2000" dirty="0">
                <a:latin typeface="Franklin Gothic Medium" panose="020B0603020102020204" pitchFamily="34" charset="0"/>
                <a:cs typeface="Trebuchet MS" panose="020B0603020202020204"/>
              </a:rPr>
              <a:t>Key features:</a:t>
            </a:r>
          </a:p>
          <a:p>
            <a:pPr marL="469900" indent="-457200" algn="just">
              <a:lnSpc>
                <a:spcPct val="100000"/>
              </a:lnSpc>
              <a:spcBef>
                <a:spcPts val="140"/>
              </a:spcBef>
              <a:buFont typeface="Arial" panose="020B0604020202020204" pitchFamily="34" charset="0"/>
              <a:buChar char="•"/>
            </a:pPr>
            <a:r>
              <a:rPr lang="en-US" sz="2000" dirty="0">
                <a:latin typeface="Franklin Gothic Medium" panose="020B0603020102020204" pitchFamily="34" charset="0"/>
                <a:cs typeface="Trebuchet MS" panose="020B0603020202020204"/>
              </a:rPr>
              <a:t> Automated Input Mutation: Generates malformed sensor data, corrupted communication packets, and ambiguous target information.</a:t>
            </a:r>
          </a:p>
          <a:p>
            <a:pPr marL="469900" indent="-457200" algn="just">
              <a:lnSpc>
                <a:spcPct val="100000"/>
              </a:lnSpc>
              <a:spcBef>
                <a:spcPts val="140"/>
              </a:spcBef>
              <a:buFont typeface="Arial" panose="020B0604020202020204" pitchFamily="34" charset="0"/>
              <a:buChar char="•"/>
            </a:pPr>
            <a:r>
              <a:rPr lang="en-US" sz="2000" dirty="0">
                <a:latin typeface="Franklin Gothic Medium" panose="020B0603020102020204" pitchFamily="34" charset="0"/>
                <a:cs typeface="Trebuchet MS" panose="020B0603020202020204"/>
              </a:rPr>
              <a:t> Advanced Fuzzing Techniques: Employing smart fuzzing methods(ml model integration) to uncover potential vulnerabilities in various components of weapon systems.</a:t>
            </a:r>
          </a:p>
          <a:p>
            <a:pPr marL="469900" indent="-457200" algn="just">
              <a:lnSpc>
                <a:spcPct val="100000"/>
              </a:lnSpc>
              <a:spcBef>
                <a:spcPts val="140"/>
              </a:spcBef>
              <a:buFont typeface="Arial" panose="020B0604020202020204" pitchFamily="34" charset="0"/>
              <a:buChar char="•"/>
            </a:pPr>
            <a:r>
              <a:rPr lang="en-US" sz="2000" dirty="0">
                <a:latin typeface="Franklin Gothic Medium" panose="020B0603020102020204" pitchFamily="34" charset="0"/>
                <a:cs typeface="Trebuchet MS" panose="020B0603020202020204"/>
              </a:rPr>
              <a:t>Logging and Analyzing Vulnerabilities: Systematically recording identified vulnerabilities for further analysis and mitigation.</a:t>
            </a:r>
            <a:endParaRPr sz="2000" dirty="0">
              <a:latin typeface="Franklin Gothic Medium" panose="020B0603020102020204" pitchFamily="34" charset="0"/>
              <a:cs typeface="Trebuchet MS" panose="020B0603020202020204"/>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31844" y="524402"/>
            <a:ext cx="1369719" cy="82457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705082" y="591722"/>
            <a:ext cx="9220200" cy="689932"/>
          </a:xfrm>
          <a:prstGeom prst="rect">
            <a:avLst/>
          </a:prstGeom>
        </p:spPr>
        <p:txBody>
          <a:bodyPr vert="horz" wrap="square" lIns="0" tIns="12700" rIns="0" bIns="0" rtlCol="0">
            <a:spAutoFit/>
          </a:bodyPr>
          <a:lstStyle/>
          <a:p>
            <a:pPr marL="12700">
              <a:lnSpc>
                <a:spcPct val="100000"/>
              </a:lnSpc>
              <a:spcBef>
                <a:spcPts val="100"/>
              </a:spcBef>
            </a:pPr>
            <a:r>
              <a:rPr lang="en-IN" spc="320" dirty="0">
                <a:solidFill>
                  <a:schemeClr val="accent3">
                    <a:lumMod val="50000"/>
                  </a:schemeClr>
                </a:solidFill>
                <a:latin typeface="Franklin Gothic Medium" panose="020B0603020102020204" pitchFamily="34" charset="0"/>
              </a:rPr>
              <a:t>SCOPE</a:t>
            </a:r>
            <a:endParaRPr spc="320" dirty="0">
              <a:solidFill>
                <a:schemeClr val="accent3">
                  <a:lumMod val="50000"/>
                </a:schemeClr>
              </a:solidFill>
              <a:latin typeface="Franklin Gothic Medium" panose="020B0603020102020204" pitchFamily="34" charset="0"/>
            </a:endParaRPr>
          </a:p>
        </p:txBody>
      </p:sp>
      <p:sp>
        <p:nvSpPr>
          <p:cNvPr id="5" name="object 3"/>
          <p:cNvSpPr/>
          <p:nvPr/>
        </p:nvSpPr>
        <p:spPr>
          <a:xfrm>
            <a:off x="705081" y="1418031"/>
            <a:ext cx="10611623" cy="104774"/>
          </a:xfrm>
          <a:custGeom>
            <a:avLst/>
            <a:gdLst/>
            <a:ahLst/>
            <a:cxnLst/>
            <a:rect l="l" t="t" r="r" b="b"/>
            <a:pathLst>
              <a:path w="16923385">
                <a:moveTo>
                  <a:pt x="0" y="0"/>
                </a:moveTo>
                <a:lnTo>
                  <a:pt x="16923372" y="0"/>
                </a:lnTo>
              </a:path>
            </a:pathLst>
          </a:custGeom>
          <a:ln w="66674">
            <a:solidFill>
              <a:schemeClr val="accent5">
                <a:lumMod val="60000"/>
                <a:lumOff val="40000"/>
              </a:schemeClr>
            </a:solidFill>
          </a:ln>
        </p:spPr>
        <p:txBody>
          <a:bodyPr wrap="square" lIns="0" tIns="0" rIns="0" bIns="0" rtlCol="0"/>
          <a:lstStyle/>
          <a:p>
            <a:endParaRPr>
              <a:latin typeface="Franklin Gothic Medium" panose="020B0603020102020204" pitchFamily="34" charset="0"/>
            </a:endParaRPr>
          </a:p>
        </p:txBody>
      </p:sp>
      <p:sp>
        <p:nvSpPr>
          <p:cNvPr id="7" name="object 5"/>
          <p:cNvSpPr txBox="1"/>
          <p:nvPr/>
        </p:nvSpPr>
        <p:spPr>
          <a:xfrm>
            <a:off x="460152" y="1466781"/>
            <a:ext cx="10611623" cy="5391219"/>
          </a:xfrm>
          <a:prstGeom prst="rect">
            <a:avLst/>
          </a:prstGeom>
        </p:spPr>
        <p:txBody>
          <a:bodyPr vert="horz" wrap="square" lIns="0" tIns="17780" rIns="0" bIns="0" rtlCol="0">
            <a:spAutoFit/>
          </a:bodyPr>
          <a:lstStyle/>
          <a:p>
            <a:pPr marL="469900" indent="-457200" algn="just">
              <a:lnSpc>
                <a:spcPct val="100000"/>
              </a:lnSpc>
              <a:spcBef>
                <a:spcPts val="140"/>
              </a:spcBef>
              <a:buFont typeface="Arial" panose="020B0604020202020204" pitchFamily="34" charset="0"/>
              <a:buChar char="•"/>
            </a:pPr>
            <a:r>
              <a:rPr lang="en-US" sz="2000" dirty="0">
                <a:latin typeface="Franklin Gothic Medium" panose="020B0603020102020204" pitchFamily="34" charset="0"/>
                <a:cs typeface="Trebuchet MS" panose="020B0603020202020204"/>
              </a:rPr>
              <a:t> The integration of ML model with fuzzing introduces new potential entry points for cyber threats.</a:t>
            </a:r>
          </a:p>
          <a:p>
            <a:pPr marL="469900" indent="-457200" algn="just">
              <a:lnSpc>
                <a:spcPct val="100000"/>
              </a:lnSpc>
              <a:spcBef>
                <a:spcPts val="140"/>
              </a:spcBef>
              <a:buFont typeface="Arial" panose="020B0604020202020204" pitchFamily="34" charset="0"/>
              <a:buChar char="•"/>
            </a:pPr>
            <a:r>
              <a:rPr lang="en-US" sz="2000" dirty="0">
                <a:latin typeface="Franklin Gothic Medium" panose="020B0603020102020204" pitchFamily="34" charset="0"/>
                <a:cs typeface="Trebuchet MS" panose="020B0603020202020204"/>
              </a:rPr>
              <a:t> Cyber threats are constantly evolving, becoming more sophisticated and harder to detect using traditional methods. The interconnected nature of different system components means a vulnerability in one part can compromise the entire system.</a:t>
            </a:r>
          </a:p>
          <a:p>
            <a:pPr marL="469900" indent="-457200" algn="just">
              <a:lnSpc>
                <a:spcPct val="100000"/>
              </a:lnSpc>
              <a:spcBef>
                <a:spcPts val="140"/>
              </a:spcBef>
              <a:buFont typeface="Arial" panose="020B0604020202020204" pitchFamily="34" charset="0"/>
              <a:buChar char="•"/>
            </a:pPr>
            <a:r>
              <a:rPr lang="en-US" sz="2000" dirty="0">
                <a:latin typeface="Franklin Gothic Medium" panose="020B0603020102020204" pitchFamily="34" charset="0"/>
                <a:cs typeface="Trebuchet MS" panose="020B0603020202020204"/>
              </a:rPr>
              <a:t>Operational Reliability: Ensuring that weapon systems operate reliably under all conditions is critical to national security and defense.</a:t>
            </a:r>
          </a:p>
          <a:p>
            <a:pPr marL="469900" indent="-457200" algn="just">
              <a:lnSpc>
                <a:spcPct val="100000"/>
              </a:lnSpc>
              <a:spcBef>
                <a:spcPts val="140"/>
              </a:spcBef>
              <a:buFont typeface="Arial" panose="020B0604020202020204" pitchFamily="34" charset="0"/>
              <a:buChar char="•"/>
            </a:pPr>
            <a:r>
              <a:rPr lang="en-US" sz="2000" dirty="0">
                <a:latin typeface="Franklin Gothic Medium" panose="020B0603020102020204" pitchFamily="34" charset="0"/>
                <a:cs typeface="Trebuchet MS" panose="020B0603020202020204"/>
              </a:rPr>
              <a:t>Data Integrity: The accuracy and integrity of data processed by these systems is paramount to prevent incorrect or harmful actions</a:t>
            </a:r>
          </a:p>
          <a:p>
            <a:pPr marL="469900" indent="-457200" algn="just">
              <a:lnSpc>
                <a:spcPct val="100000"/>
              </a:lnSpc>
              <a:spcBef>
                <a:spcPts val="140"/>
              </a:spcBef>
              <a:buFont typeface="Arial" panose="020B0604020202020204" pitchFamily="34" charset="0"/>
              <a:buChar char="•"/>
            </a:pPr>
            <a:endParaRPr lang="en-US" sz="2000" dirty="0">
              <a:latin typeface="Franklin Gothic Medium" panose="020B0603020102020204" pitchFamily="34" charset="0"/>
              <a:cs typeface="Trebuchet MS" panose="020B0603020202020204"/>
            </a:endParaRPr>
          </a:p>
          <a:p>
            <a:pPr marL="469900" indent="-457200" algn="just">
              <a:lnSpc>
                <a:spcPct val="100000"/>
              </a:lnSpc>
              <a:spcBef>
                <a:spcPts val="140"/>
              </a:spcBef>
              <a:buFont typeface="Arial" panose="020B0604020202020204" pitchFamily="34" charset="0"/>
              <a:buChar char="•"/>
            </a:pPr>
            <a:r>
              <a:rPr lang="en-US" sz="2000" dirty="0">
                <a:latin typeface="Franklin Gothic Medium" panose="020B0603020102020204" pitchFamily="34" charset="0"/>
                <a:cs typeface="Trebuchet MS" panose="020B0603020202020204"/>
              </a:rPr>
              <a:t>Relevance in real world:</a:t>
            </a:r>
          </a:p>
          <a:p>
            <a:pPr marL="469900" indent="-457200" algn="just">
              <a:lnSpc>
                <a:spcPct val="100000"/>
              </a:lnSpc>
              <a:spcBef>
                <a:spcPts val="140"/>
              </a:spcBef>
              <a:buFont typeface="Arial" panose="020B0604020202020204" pitchFamily="34" charset="0"/>
              <a:buChar char="•"/>
            </a:pPr>
            <a:r>
              <a:rPr lang="en-US" sz="2000" dirty="0">
                <a:latin typeface="Franklin Gothic Medium" panose="020B0603020102020204" pitchFamily="34" charset="0"/>
                <a:cs typeface="Trebuchet MS" panose="020B0603020202020204"/>
              </a:rPr>
              <a:t>National Security</a:t>
            </a:r>
          </a:p>
          <a:p>
            <a:pPr marL="469900" indent="-457200" algn="just">
              <a:lnSpc>
                <a:spcPct val="100000"/>
              </a:lnSpc>
              <a:spcBef>
                <a:spcPts val="140"/>
              </a:spcBef>
              <a:buFont typeface="Arial" panose="020B0604020202020204" pitchFamily="34" charset="0"/>
              <a:buChar char="•"/>
            </a:pPr>
            <a:r>
              <a:rPr lang="en-US" sz="2000" dirty="0">
                <a:latin typeface="Franklin Gothic Medium" panose="020B0603020102020204" pitchFamily="34" charset="0"/>
                <a:cs typeface="Trebuchet MS" panose="020B0603020202020204"/>
              </a:rPr>
              <a:t>Preventing Cyber Attacks</a:t>
            </a:r>
          </a:p>
          <a:p>
            <a:pPr marL="469900" indent="-457200" algn="just">
              <a:lnSpc>
                <a:spcPct val="100000"/>
              </a:lnSpc>
              <a:spcBef>
                <a:spcPts val="140"/>
              </a:spcBef>
              <a:buFont typeface="Arial" panose="020B0604020202020204" pitchFamily="34" charset="0"/>
              <a:buChar char="•"/>
            </a:pPr>
            <a:r>
              <a:rPr lang="en-US" sz="2000" dirty="0">
                <a:latin typeface="Franklin Gothic Medium" panose="020B0603020102020204" pitchFamily="34" charset="0"/>
                <a:cs typeface="Trebuchet MS" panose="020B0603020202020204"/>
              </a:rPr>
              <a:t>Military Advancements</a:t>
            </a:r>
          </a:p>
          <a:p>
            <a:pPr marL="469900" indent="-457200" algn="just">
              <a:lnSpc>
                <a:spcPct val="100000"/>
              </a:lnSpc>
              <a:spcBef>
                <a:spcPts val="140"/>
              </a:spcBef>
              <a:buFont typeface="Arial" panose="020B0604020202020204" pitchFamily="34" charset="0"/>
              <a:buChar char="•"/>
            </a:pPr>
            <a:r>
              <a:rPr lang="en-US" sz="2000" dirty="0">
                <a:latin typeface="Franklin Gothic Medium" panose="020B0603020102020204" pitchFamily="34" charset="0"/>
                <a:cs typeface="Trebuchet MS" panose="020B0603020202020204"/>
              </a:rPr>
              <a:t>Global Defense Infrastructure</a:t>
            </a:r>
          </a:p>
          <a:p>
            <a:pPr marL="469900" indent="-457200" algn="just">
              <a:lnSpc>
                <a:spcPct val="100000"/>
              </a:lnSpc>
              <a:spcBef>
                <a:spcPts val="140"/>
              </a:spcBef>
              <a:buFont typeface="Arial" panose="020B0604020202020204" pitchFamily="34" charset="0"/>
              <a:buChar char="•"/>
            </a:pPr>
            <a:r>
              <a:rPr lang="en-US" sz="2000" dirty="0">
                <a:latin typeface="Franklin Gothic Medium" panose="020B0603020102020204" pitchFamily="34" charset="0"/>
                <a:cs typeface="Trebuchet MS" panose="020B0603020202020204"/>
              </a:rPr>
              <a:t>Strategic Advantage</a:t>
            </a:r>
          </a:p>
          <a:p>
            <a:pPr marL="469900" indent="-457200" algn="just">
              <a:lnSpc>
                <a:spcPct val="100000"/>
              </a:lnSpc>
              <a:spcBef>
                <a:spcPts val="140"/>
              </a:spcBef>
              <a:buFont typeface="Arial" panose="020B0604020202020204" pitchFamily="34" charset="0"/>
              <a:buChar char="•"/>
            </a:pPr>
            <a:r>
              <a:rPr lang="en-US" sz="2000" dirty="0">
                <a:latin typeface="Franklin Gothic Medium" panose="020B0603020102020204" pitchFamily="34" charset="0"/>
                <a:cs typeface="Trebuchet MS" panose="020B0603020202020204"/>
              </a:rPr>
              <a:t>Compliance and Standards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44" y="524402"/>
            <a:ext cx="1369719" cy="824571"/>
          </a:xfrm>
          <a:prstGeom prst="rect">
            <a:avLst/>
          </a:prstGeom>
        </p:spPr>
      </p:pic>
      <p:pic>
        <p:nvPicPr>
          <p:cNvPr id="3" name="Picture 2"/>
          <p:cNvPicPr>
            <a:picLocks noChangeAspect="1"/>
          </p:cNvPicPr>
          <p:nvPr/>
        </p:nvPicPr>
        <p:blipFill>
          <a:blip r:embed="rId4">
            <a:alphaModFix amt="15000"/>
            <a:extLst>
              <a:ext uri="{28A0092B-C50C-407E-A947-70E740481C1C}">
                <a14:useLocalDpi xmlns:a14="http://schemas.microsoft.com/office/drawing/2010/main" val="0"/>
              </a:ext>
            </a:extLst>
          </a:blip>
          <a:stretch>
            <a:fillRect/>
          </a:stretch>
        </p:blipFill>
        <p:spPr>
          <a:xfrm>
            <a:off x="3714750" y="1995487"/>
            <a:ext cx="4762500" cy="28670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alphaModFix amt="15000"/>
            <a:extLst>
              <a:ext uri="{28A0092B-C50C-407E-A947-70E740481C1C}">
                <a14:useLocalDpi xmlns:a14="http://schemas.microsoft.com/office/drawing/2010/main" val="0"/>
              </a:ext>
            </a:extLst>
          </a:blip>
          <a:stretch>
            <a:fillRect/>
          </a:stretch>
        </p:blipFill>
        <p:spPr>
          <a:xfrm>
            <a:off x="3714750" y="1995487"/>
            <a:ext cx="4762500" cy="2867025"/>
          </a:xfrm>
          <a:prstGeom prst="rect">
            <a:avLst/>
          </a:prstGeom>
        </p:spPr>
      </p:pic>
      <p:sp>
        <p:nvSpPr>
          <p:cNvPr id="4" name="object 2"/>
          <p:cNvSpPr txBox="1">
            <a:spLocks noGrp="1"/>
          </p:cNvSpPr>
          <p:nvPr>
            <p:ph type="title"/>
          </p:nvPr>
        </p:nvSpPr>
        <p:spPr>
          <a:xfrm>
            <a:off x="705082" y="591722"/>
            <a:ext cx="9220200" cy="689932"/>
          </a:xfrm>
          <a:prstGeom prst="rect">
            <a:avLst/>
          </a:prstGeom>
        </p:spPr>
        <p:txBody>
          <a:bodyPr vert="horz" wrap="square" lIns="0" tIns="12700" rIns="0" bIns="0" rtlCol="0">
            <a:spAutoFit/>
          </a:bodyPr>
          <a:lstStyle/>
          <a:p>
            <a:pPr marL="12700">
              <a:lnSpc>
                <a:spcPct val="100000"/>
              </a:lnSpc>
              <a:spcBef>
                <a:spcPts val="100"/>
              </a:spcBef>
            </a:pPr>
            <a:r>
              <a:rPr lang="en-IN" spc="320" dirty="0">
                <a:solidFill>
                  <a:schemeClr val="accent3">
                    <a:lumMod val="50000"/>
                  </a:schemeClr>
                </a:solidFill>
                <a:latin typeface="Franklin Gothic Medium" panose="020B0603020102020204" pitchFamily="34" charset="0"/>
              </a:rPr>
              <a:t>SOLUTION REVIEW</a:t>
            </a:r>
            <a:endParaRPr spc="320" dirty="0">
              <a:solidFill>
                <a:schemeClr val="accent3">
                  <a:lumMod val="50000"/>
                </a:schemeClr>
              </a:solidFill>
              <a:latin typeface="Franklin Gothic Medium" panose="020B0603020102020204" pitchFamily="34" charset="0"/>
            </a:endParaRPr>
          </a:p>
        </p:txBody>
      </p:sp>
      <p:sp>
        <p:nvSpPr>
          <p:cNvPr id="5" name="object 3"/>
          <p:cNvSpPr/>
          <p:nvPr/>
        </p:nvSpPr>
        <p:spPr>
          <a:xfrm>
            <a:off x="705081" y="1418031"/>
            <a:ext cx="10611623" cy="104774"/>
          </a:xfrm>
          <a:custGeom>
            <a:avLst/>
            <a:gdLst/>
            <a:ahLst/>
            <a:cxnLst/>
            <a:rect l="l" t="t" r="r" b="b"/>
            <a:pathLst>
              <a:path w="16923385">
                <a:moveTo>
                  <a:pt x="0" y="0"/>
                </a:moveTo>
                <a:lnTo>
                  <a:pt x="16923372" y="0"/>
                </a:lnTo>
              </a:path>
            </a:pathLst>
          </a:custGeom>
          <a:ln w="66674">
            <a:solidFill>
              <a:schemeClr val="accent5">
                <a:lumMod val="60000"/>
                <a:lumOff val="40000"/>
              </a:schemeClr>
            </a:solidFill>
          </a:ln>
        </p:spPr>
        <p:txBody>
          <a:bodyPr wrap="square" lIns="0" tIns="0" rIns="0" bIns="0" rtlCol="0"/>
          <a:lstStyle/>
          <a:p>
            <a:endParaRPr>
              <a:latin typeface="Franklin Gothic Medium" panose="020B0603020102020204" pitchFamily="34" charset="0"/>
            </a:endParaRPr>
          </a:p>
        </p:txBody>
      </p:sp>
      <p:sp>
        <p:nvSpPr>
          <p:cNvPr id="7" name="object 5"/>
          <p:cNvSpPr txBox="1"/>
          <p:nvPr/>
        </p:nvSpPr>
        <p:spPr>
          <a:xfrm>
            <a:off x="705080" y="2371415"/>
            <a:ext cx="10611623" cy="3490699"/>
          </a:xfrm>
          <a:prstGeom prst="rect">
            <a:avLst/>
          </a:prstGeom>
        </p:spPr>
        <p:txBody>
          <a:bodyPr vert="horz" wrap="square" lIns="0" tIns="17780" rIns="0" bIns="0" rtlCol="0">
            <a:spAutoFit/>
          </a:bodyPr>
          <a:lstStyle/>
          <a:p>
            <a:r>
              <a:rPr lang="en-US" sz="3600" dirty="0"/>
              <a:t> </a:t>
            </a:r>
            <a:r>
              <a:rPr lang="en-US" sz="2800" dirty="0">
                <a:latin typeface="+mn-lt"/>
              </a:rPr>
              <a:t>Automated fuzz testing for sensor data, command protocols, and target tracking.</a:t>
            </a:r>
          </a:p>
          <a:p>
            <a:r>
              <a:rPr lang="en-US" sz="2800" dirty="0">
                <a:latin typeface="+mn-lt"/>
              </a:rPr>
              <a:t>AI-powered learning to refine fuzzing inputs.</a:t>
            </a:r>
          </a:p>
          <a:p>
            <a:r>
              <a:rPr lang="en-US" sz="2800" dirty="0">
                <a:latin typeface="+mn-lt"/>
                <a:cs typeface="Trebuchet MS" panose="020B0603020202020204"/>
              </a:rPr>
              <a:t>Logging and Analyzing Vulnerabilities: Systematically recording identified vulnerabilities for further analysis and mitigation.</a:t>
            </a:r>
          </a:p>
          <a:p>
            <a:endParaRPr lang="en-US" sz="2800" dirty="0"/>
          </a:p>
          <a:p>
            <a:endParaRPr lang="en-US" sz="2800" dirty="0"/>
          </a:p>
          <a:p>
            <a:pPr marL="469900" indent="-457200">
              <a:lnSpc>
                <a:spcPct val="100000"/>
              </a:lnSpc>
              <a:spcBef>
                <a:spcPts val="140"/>
              </a:spcBef>
              <a:buFont typeface="Arial" panose="020B0604020202020204" pitchFamily="34" charset="0"/>
              <a:buChar char="•"/>
            </a:pPr>
            <a:endParaRPr lang="en-US" sz="2000" dirty="0">
              <a:latin typeface="Franklin Gothic Medium" panose="020B0603020102020204" pitchFamily="34" charset="0"/>
              <a:cs typeface="Trebuchet MS" panose="020B0603020202020204"/>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31844" y="524402"/>
            <a:ext cx="1369719" cy="82457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alphaModFix amt="15000"/>
            <a:extLst>
              <a:ext uri="{28A0092B-C50C-407E-A947-70E740481C1C}">
                <a14:useLocalDpi xmlns:a14="http://schemas.microsoft.com/office/drawing/2010/main" val="0"/>
              </a:ext>
            </a:extLst>
          </a:blip>
          <a:stretch>
            <a:fillRect/>
          </a:stretch>
        </p:blipFill>
        <p:spPr>
          <a:xfrm>
            <a:off x="3714750" y="1995487"/>
            <a:ext cx="4762500" cy="2867025"/>
          </a:xfrm>
          <a:prstGeom prst="rect">
            <a:avLst/>
          </a:prstGeom>
        </p:spPr>
      </p:pic>
      <p:sp>
        <p:nvSpPr>
          <p:cNvPr id="4" name="object 2"/>
          <p:cNvSpPr txBox="1">
            <a:spLocks noGrp="1"/>
          </p:cNvSpPr>
          <p:nvPr>
            <p:ph type="title"/>
          </p:nvPr>
        </p:nvSpPr>
        <p:spPr>
          <a:xfrm>
            <a:off x="705082" y="591722"/>
            <a:ext cx="9220200" cy="689932"/>
          </a:xfrm>
          <a:prstGeom prst="rect">
            <a:avLst/>
          </a:prstGeom>
        </p:spPr>
        <p:txBody>
          <a:bodyPr vert="horz" wrap="square" lIns="0" tIns="12700" rIns="0" bIns="0" rtlCol="0">
            <a:spAutoFit/>
          </a:bodyPr>
          <a:lstStyle/>
          <a:p>
            <a:pPr marL="12700">
              <a:lnSpc>
                <a:spcPct val="100000"/>
              </a:lnSpc>
              <a:spcBef>
                <a:spcPts val="100"/>
              </a:spcBef>
            </a:pPr>
            <a:r>
              <a:rPr lang="en-IN" spc="320" dirty="0">
                <a:solidFill>
                  <a:schemeClr val="accent3">
                    <a:lumMod val="50000"/>
                  </a:schemeClr>
                </a:solidFill>
                <a:latin typeface="Franklin Gothic Medium" panose="020B0603020102020204" pitchFamily="34" charset="0"/>
              </a:rPr>
              <a:t>TECHNICAL APPROACH</a:t>
            </a:r>
            <a:endParaRPr spc="320" dirty="0">
              <a:solidFill>
                <a:schemeClr val="accent3">
                  <a:lumMod val="50000"/>
                </a:schemeClr>
              </a:solidFill>
              <a:latin typeface="Franklin Gothic Medium" panose="020B0603020102020204" pitchFamily="34" charset="0"/>
            </a:endParaRPr>
          </a:p>
        </p:txBody>
      </p:sp>
      <p:sp>
        <p:nvSpPr>
          <p:cNvPr id="5" name="object 3"/>
          <p:cNvSpPr/>
          <p:nvPr/>
        </p:nvSpPr>
        <p:spPr>
          <a:xfrm>
            <a:off x="705081" y="1418031"/>
            <a:ext cx="10611623" cy="104774"/>
          </a:xfrm>
          <a:custGeom>
            <a:avLst/>
            <a:gdLst/>
            <a:ahLst/>
            <a:cxnLst/>
            <a:rect l="l" t="t" r="r" b="b"/>
            <a:pathLst>
              <a:path w="16923385">
                <a:moveTo>
                  <a:pt x="0" y="0"/>
                </a:moveTo>
                <a:lnTo>
                  <a:pt x="16923372" y="0"/>
                </a:lnTo>
              </a:path>
            </a:pathLst>
          </a:custGeom>
          <a:ln w="66674">
            <a:solidFill>
              <a:schemeClr val="accent5">
                <a:lumMod val="60000"/>
                <a:lumOff val="40000"/>
              </a:schemeClr>
            </a:solidFill>
          </a:ln>
        </p:spPr>
        <p:txBody>
          <a:bodyPr wrap="square" lIns="0" tIns="0" rIns="0" bIns="0" rtlCol="0"/>
          <a:lstStyle/>
          <a:p>
            <a:endParaRPr>
              <a:latin typeface="Franklin Gothic Medium" panose="020B0603020102020204" pitchFamily="34" charset="0"/>
            </a:endParaRPr>
          </a:p>
        </p:txBody>
      </p:sp>
      <p:sp>
        <p:nvSpPr>
          <p:cNvPr id="7" name="object 5"/>
          <p:cNvSpPr txBox="1"/>
          <p:nvPr/>
        </p:nvSpPr>
        <p:spPr>
          <a:xfrm>
            <a:off x="705081" y="1620301"/>
            <a:ext cx="10611623" cy="4147289"/>
          </a:xfrm>
          <a:prstGeom prst="rect">
            <a:avLst/>
          </a:prstGeom>
        </p:spPr>
        <p:txBody>
          <a:bodyPr vert="horz" wrap="square" lIns="0" tIns="17780" rIns="0" bIns="0" rtlCol="0">
            <a:spAutoFit/>
          </a:bodyPr>
          <a:lstStyle/>
          <a:p>
            <a:pPr marL="469900" indent="-457200" algn="just">
              <a:lnSpc>
                <a:spcPct val="100000"/>
              </a:lnSpc>
              <a:spcBef>
                <a:spcPts val="140"/>
              </a:spcBef>
              <a:buFont typeface="Arial" panose="020B0604020202020204" pitchFamily="34" charset="0"/>
              <a:buChar char="•"/>
            </a:pPr>
            <a:endParaRPr lang="en-US" sz="2000" spc="204" dirty="0">
              <a:latin typeface="Franklin Gothic Medium" panose="020B0603020102020204" pitchFamily="34" charset="0"/>
              <a:cs typeface="Trebuchet MS" panose="020B0603020202020204"/>
            </a:endParaRPr>
          </a:p>
          <a:p>
            <a:pPr marL="469900" indent="-457200" algn="just">
              <a:lnSpc>
                <a:spcPct val="100000"/>
              </a:lnSpc>
              <a:spcBef>
                <a:spcPts val="140"/>
              </a:spcBef>
              <a:buFont typeface="Arial" panose="020B0604020202020204" pitchFamily="34" charset="0"/>
              <a:buChar char="•"/>
            </a:pPr>
            <a:r>
              <a:rPr lang="en-US" sz="2000" dirty="0">
                <a:latin typeface="Franklin Gothic Medium" panose="020B0603020102020204" pitchFamily="34" charset="0"/>
                <a:cs typeface="Trebuchet MS" panose="020B0603020202020204"/>
              </a:rPr>
              <a:t>Database Setup</a:t>
            </a:r>
          </a:p>
          <a:p>
            <a:pPr marL="469900" indent="-457200" algn="just">
              <a:lnSpc>
                <a:spcPct val="100000"/>
              </a:lnSpc>
              <a:spcBef>
                <a:spcPts val="140"/>
              </a:spcBef>
              <a:buFont typeface="Arial" panose="020B0604020202020204" pitchFamily="34" charset="0"/>
              <a:buChar char="•"/>
            </a:pPr>
            <a:r>
              <a:rPr lang="en-US" sz="2000" dirty="0">
                <a:latin typeface="Franklin Gothic Medium" panose="020B0603020102020204" pitchFamily="34" charset="0"/>
                <a:cs typeface="Trebuchet MS" panose="020B0603020202020204"/>
              </a:rPr>
              <a:t>Hashing Function</a:t>
            </a:r>
          </a:p>
          <a:p>
            <a:pPr marL="469900" indent="-457200" algn="just">
              <a:lnSpc>
                <a:spcPct val="100000"/>
              </a:lnSpc>
              <a:spcBef>
                <a:spcPts val="140"/>
              </a:spcBef>
              <a:buFont typeface="Arial" panose="020B0604020202020204" pitchFamily="34" charset="0"/>
              <a:buChar char="•"/>
            </a:pPr>
            <a:r>
              <a:rPr lang="en-US" sz="2000" dirty="0">
                <a:latin typeface="Franklin Gothic Medium" panose="020B0603020102020204" pitchFamily="34" charset="0"/>
                <a:cs typeface="Trebuchet MS" panose="020B0603020202020204"/>
              </a:rPr>
              <a:t>Logging Vulnerabilities</a:t>
            </a:r>
          </a:p>
          <a:p>
            <a:pPr marL="469900" indent="-457200" algn="just">
              <a:lnSpc>
                <a:spcPct val="100000"/>
              </a:lnSpc>
              <a:spcBef>
                <a:spcPts val="140"/>
              </a:spcBef>
              <a:buFont typeface="Arial" panose="020B0604020202020204" pitchFamily="34" charset="0"/>
              <a:buChar char="•"/>
            </a:pPr>
            <a:r>
              <a:rPr lang="en-US" sz="2000" dirty="0">
                <a:latin typeface="Franklin Gothic Medium" panose="020B0603020102020204" pitchFamily="34" charset="0"/>
                <a:cs typeface="Trebuchet MS" panose="020B0603020202020204"/>
              </a:rPr>
              <a:t>Fuzzing Methods</a:t>
            </a:r>
          </a:p>
          <a:p>
            <a:pPr marL="469900" indent="-457200" algn="just">
              <a:lnSpc>
                <a:spcPct val="100000"/>
              </a:lnSpc>
              <a:spcBef>
                <a:spcPts val="140"/>
              </a:spcBef>
              <a:buFont typeface="Arial" panose="020B0604020202020204" pitchFamily="34" charset="0"/>
              <a:buChar char="•"/>
            </a:pPr>
            <a:r>
              <a:rPr lang="en-US" sz="2000" dirty="0">
                <a:latin typeface="Franklin Gothic Medium" panose="020B0603020102020204" pitchFamily="34" charset="0"/>
                <a:cs typeface="Trebuchet MS" panose="020B0603020202020204"/>
              </a:rPr>
              <a:t>Flask Web Application</a:t>
            </a:r>
          </a:p>
          <a:p>
            <a:pPr marL="469900" indent="-457200" algn="just">
              <a:lnSpc>
                <a:spcPct val="100000"/>
              </a:lnSpc>
              <a:spcBef>
                <a:spcPts val="140"/>
              </a:spcBef>
              <a:buFont typeface="Arial" panose="020B0604020202020204" pitchFamily="34" charset="0"/>
              <a:buChar char="•"/>
            </a:pPr>
            <a:r>
              <a:rPr lang="en-US" sz="2000" dirty="0">
                <a:latin typeface="Franklin Gothic Medium" panose="020B0603020102020204" pitchFamily="34" charset="0"/>
                <a:cs typeface="Trebuchet MS" panose="020B0603020202020204"/>
              </a:rPr>
              <a:t>Weapon System Simulation</a:t>
            </a:r>
          </a:p>
          <a:p>
            <a:pPr marL="469900" indent="-457200" algn="just">
              <a:lnSpc>
                <a:spcPct val="100000"/>
              </a:lnSpc>
              <a:spcBef>
                <a:spcPts val="140"/>
              </a:spcBef>
              <a:buFont typeface="Arial" panose="020B0604020202020204" pitchFamily="34" charset="0"/>
              <a:buChar char="•"/>
            </a:pPr>
            <a:r>
              <a:rPr lang="en-US" sz="2000" dirty="0">
                <a:latin typeface="Franklin Gothic Medium" panose="020B0603020102020204" pitchFamily="34" charset="0"/>
                <a:cs typeface="Trebuchet MS" panose="020B0603020202020204"/>
              </a:rPr>
              <a:t>Main Function</a:t>
            </a:r>
          </a:p>
          <a:p>
            <a:pPr marL="469900" indent="-457200" algn="just">
              <a:lnSpc>
                <a:spcPct val="100000"/>
              </a:lnSpc>
              <a:spcBef>
                <a:spcPts val="140"/>
              </a:spcBef>
              <a:buFont typeface="Arial" panose="020B0604020202020204" pitchFamily="34" charset="0"/>
              <a:buChar char="•"/>
            </a:pPr>
            <a:r>
              <a:rPr lang="en-US" sz="2000" dirty="0">
                <a:latin typeface="Franklin Gothic Medium" panose="020B0603020102020204" pitchFamily="34" charset="0"/>
                <a:cs typeface="Trebuchet MS" panose="020B0603020202020204"/>
              </a:rPr>
              <a:t>Error Handling</a:t>
            </a:r>
          </a:p>
          <a:p>
            <a:pPr marL="469900" indent="-457200" algn="just">
              <a:lnSpc>
                <a:spcPct val="100000"/>
              </a:lnSpc>
              <a:spcBef>
                <a:spcPts val="140"/>
              </a:spcBef>
              <a:buFont typeface="Arial" panose="020B0604020202020204" pitchFamily="34" charset="0"/>
              <a:buChar char="•"/>
            </a:pPr>
            <a:endParaRPr lang="en-US" sz="2000" dirty="0">
              <a:latin typeface="Franklin Gothic Medium" panose="020B0603020102020204" pitchFamily="34" charset="0"/>
              <a:cs typeface="Trebuchet MS" panose="020B0603020202020204"/>
            </a:endParaRPr>
          </a:p>
          <a:p>
            <a:pPr marL="469900" indent="-457200" algn="just">
              <a:lnSpc>
                <a:spcPct val="100000"/>
              </a:lnSpc>
              <a:spcBef>
                <a:spcPts val="140"/>
              </a:spcBef>
              <a:buFont typeface="Arial" panose="020B0604020202020204" pitchFamily="34" charset="0"/>
              <a:buChar char="•"/>
            </a:pPr>
            <a:r>
              <a:rPr lang="en-US" sz="2000" dirty="0">
                <a:latin typeface="Franklin Gothic Medium" panose="020B0603020102020204" pitchFamily="34" charset="0"/>
                <a:cs typeface="Trebuchet MS" panose="020B0603020202020204"/>
              </a:rPr>
              <a:t>Technologies Used: Python, SQLite (</a:t>
            </a:r>
            <a:r>
              <a:rPr lang="en-US" sz="2000" dirty="0" err="1">
                <a:latin typeface="Franklin Gothic Medium" panose="020B0603020102020204" pitchFamily="34" charset="0"/>
                <a:cs typeface="Trebuchet MS" panose="020B0603020202020204"/>
              </a:rPr>
              <a:t>SQLAlchemy</a:t>
            </a:r>
            <a:r>
              <a:rPr lang="en-US" sz="2000" dirty="0">
                <a:latin typeface="Franklin Gothic Medium" panose="020B0603020102020204" pitchFamily="34" charset="0"/>
                <a:cs typeface="Trebuchet MS" panose="020B0603020202020204"/>
              </a:rPr>
              <a:t> ORM), </a:t>
            </a:r>
            <a:r>
              <a:rPr lang="en-US" sz="2000" dirty="0" err="1">
                <a:latin typeface="Franklin Gothic Medium" panose="020B0603020102020204" pitchFamily="34" charset="0"/>
                <a:cs typeface="Trebuchet MS" panose="020B0603020202020204"/>
              </a:rPr>
              <a:t>Flask.TensorFlow</a:t>
            </a:r>
            <a:r>
              <a:rPr lang="en-US" sz="2000" dirty="0">
                <a:latin typeface="Franklin Gothic Medium" panose="020B0603020102020204" pitchFamily="34" charset="0"/>
                <a:cs typeface="Trebuchet MS" panose="020B0603020202020204"/>
              </a:rPr>
              <a:t> for AI-based fuzzing.SHA-256 Hashing for data </a:t>
            </a:r>
            <a:r>
              <a:rPr lang="en-US" sz="2000" dirty="0" err="1">
                <a:latin typeface="Franklin Gothic Medium" panose="020B0603020102020204" pitchFamily="34" charset="0"/>
                <a:cs typeface="Trebuchet MS" panose="020B0603020202020204"/>
              </a:rPr>
              <a:t>integrity.Randomized</a:t>
            </a:r>
            <a:r>
              <a:rPr lang="en-US" sz="2000" dirty="0">
                <a:latin typeface="Franklin Gothic Medium" panose="020B0603020102020204" pitchFamily="34" charset="0"/>
                <a:cs typeface="Trebuchet MS" panose="020B0603020202020204"/>
              </a:rPr>
              <a:t> Input Generation via random &amp; string.</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31844" y="524402"/>
            <a:ext cx="1369719" cy="82457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alphaModFix amt="15000"/>
            <a:extLst>
              <a:ext uri="{28A0092B-C50C-407E-A947-70E740481C1C}">
                <a14:useLocalDpi xmlns:a14="http://schemas.microsoft.com/office/drawing/2010/main" val="0"/>
              </a:ext>
            </a:extLst>
          </a:blip>
          <a:stretch>
            <a:fillRect/>
          </a:stretch>
        </p:blipFill>
        <p:spPr>
          <a:xfrm>
            <a:off x="3714750" y="1995487"/>
            <a:ext cx="4762500" cy="2867025"/>
          </a:xfrm>
          <a:prstGeom prst="rect">
            <a:avLst/>
          </a:prstGeom>
        </p:spPr>
      </p:pic>
      <p:sp>
        <p:nvSpPr>
          <p:cNvPr id="4" name="object 2"/>
          <p:cNvSpPr txBox="1">
            <a:spLocks noGrp="1"/>
          </p:cNvSpPr>
          <p:nvPr>
            <p:ph type="title"/>
          </p:nvPr>
        </p:nvSpPr>
        <p:spPr>
          <a:xfrm>
            <a:off x="705082" y="591722"/>
            <a:ext cx="9220200" cy="689932"/>
          </a:xfrm>
          <a:prstGeom prst="rect">
            <a:avLst/>
          </a:prstGeom>
        </p:spPr>
        <p:txBody>
          <a:bodyPr vert="horz" wrap="square" lIns="0" tIns="12700" rIns="0" bIns="0" rtlCol="0">
            <a:spAutoFit/>
          </a:bodyPr>
          <a:lstStyle/>
          <a:p>
            <a:pPr marL="12700">
              <a:lnSpc>
                <a:spcPct val="100000"/>
              </a:lnSpc>
              <a:spcBef>
                <a:spcPts val="100"/>
              </a:spcBef>
            </a:pPr>
            <a:r>
              <a:rPr lang="en-IN" spc="320" dirty="0">
                <a:solidFill>
                  <a:schemeClr val="accent3">
                    <a:lumMod val="50000"/>
                  </a:schemeClr>
                </a:solidFill>
                <a:latin typeface="Franklin Gothic Medium" panose="020B0603020102020204" pitchFamily="34" charset="0"/>
              </a:rPr>
              <a:t>IMPACT AND BENEFITS</a:t>
            </a:r>
            <a:endParaRPr spc="320" dirty="0">
              <a:solidFill>
                <a:schemeClr val="accent3">
                  <a:lumMod val="50000"/>
                </a:schemeClr>
              </a:solidFill>
              <a:latin typeface="Franklin Gothic Medium" panose="020B0603020102020204" pitchFamily="34" charset="0"/>
            </a:endParaRPr>
          </a:p>
        </p:txBody>
      </p:sp>
      <p:sp>
        <p:nvSpPr>
          <p:cNvPr id="5" name="object 3"/>
          <p:cNvSpPr/>
          <p:nvPr/>
        </p:nvSpPr>
        <p:spPr>
          <a:xfrm>
            <a:off x="705081" y="1418031"/>
            <a:ext cx="10611623" cy="104774"/>
          </a:xfrm>
          <a:custGeom>
            <a:avLst/>
            <a:gdLst/>
            <a:ahLst/>
            <a:cxnLst/>
            <a:rect l="l" t="t" r="r" b="b"/>
            <a:pathLst>
              <a:path w="16923385">
                <a:moveTo>
                  <a:pt x="0" y="0"/>
                </a:moveTo>
                <a:lnTo>
                  <a:pt x="16923372" y="0"/>
                </a:lnTo>
              </a:path>
            </a:pathLst>
          </a:custGeom>
          <a:ln w="66674">
            <a:solidFill>
              <a:schemeClr val="accent5">
                <a:lumMod val="60000"/>
                <a:lumOff val="40000"/>
              </a:schemeClr>
            </a:solidFill>
          </a:ln>
        </p:spPr>
        <p:txBody>
          <a:bodyPr wrap="square" lIns="0" tIns="0" rIns="0" bIns="0" rtlCol="0"/>
          <a:lstStyle/>
          <a:p>
            <a:endParaRPr>
              <a:latin typeface="Franklin Gothic Medium" panose="020B0603020102020204" pitchFamily="34" charset="0"/>
            </a:endParaRPr>
          </a:p>
        </p:txBody>
      </p:sp>
      <p:sp>
        <p:nvSpPr>
          <p:cNvPr id="7" name="object 5"/>
          <p:cNvSpPr txBox="1"/>
          <p:nvPr/>
        </p:nvSpPr>
        <p:spPr>
          <a:xfrm>
            <a:off x="705081" y="1620301"/>
            <a:ext cx="10611623" cy="2890535"/>
          </a:xfrm>
          <a:prstGeom prst="rect">
            <a:avLst/>
          </a:prstGeom>
        </p:spPr>
        <p:txBody>
          <a:bodyPr vert="horz" wrap="square" lIns="0" tIns="17780" rIns="0" bIns="0" rtlCol="0">
            <a:spAutoFit/>
          </a:bodyPr>
          <a:lstStyle/>
          <a:p>
            <a:pPr marL="469900" indent="-457200">
              <a:lnSpc>
                <a:spcPct val="100000"/>
              </a:lnSpc>
              <a:spcBef>
                <a:spcPts val="140"/>
              </a:spcBef>
              <a:buFont typeface="Arial" panose="020B0604020202020204" pitchFamily="34" charset="0"/>
              <a:buChar char="•"/>
            </a:pPr>
            <a:r>
              <a:rPr lang="en-US" sz="2000" dirty="0">
                <a:latin typeface="Franklin Gothic Medium" panose="020B0603020102020204" pitchFamily="34" charset="0"/>
                <a:cs typeface="Trebuchet MS" panose="020B0603020202020204"/>
              </a:rPr>
              <a:t>Enhanced Security</a:t>
            </a:r>
          </a:p>
          <a:p>
            <a:pPr marL="469900" indent="-457200">
              <a:lnSpc>
                <a:spcPct val="100000"/>
              </a:lnSpc>
              <a:spcBef>
                <a:spcPts val="140"/>
              </a:spcBef>
              <a:buFont typeface="Arial" panose="020B0604020202020204" pitchFamily="34" charset="0"/>
              <a:buChar char="•"/>
            </a:pPr>
            <a:r>
              <a:rPr lang="en-US" sz="2000" dirty="0">
                <a:latin typeface="Franklin Gothic Medium" panose="020B0603020102020204" pitchFamily="34" charset="0"/>
                <a:cs typeface="Trebuchet MS" panose="020B0603020202020204"/>
              </a:rPr>
              <a:t>Improved Reliability</a:t>
            </a:r>
          </a:p>
          <a:p>
            <a:pPr marL="469900" indent="-457200">
              <a:lnSpc>
                <a:spcPct val="100000"/>
              </a:lnSpc>
              <a:spcBef>
                <a:spcPts val="140"/>
              </a:spcBef>
              <a:buFont typeface="Arial" panose="020B0604020202020204" pitchFamily="34" charset="0"/>
              <a:buChar char="•"/>
            </a:pPr>
            <a:r>
              <a:rPr lang="en-US" sz="2000" dirty="0">
                <a:latin typeface="Franklin Gothic Medium" panose="020B0603020102020204" pitchFamily="34" charset="0"/>
                <a:cs typeface="Trebuchet MS" panose="020B0603020202020204"/>
              </a:rPr>
              <a:t>Data Integrity</a:t>
            </a:r>
          </a:p>
          <a:p>
            <a:pPr marL="469900" indent="-457200">
              <a:lnSpc>
                <a:spcPct val="100000"/>
              </a:lnSpc>
              <a:spcBef>
                <a:spcPts val="140"/>
              </a:spcBef>
              <a:buFont typeface="Arial" panose="020B0604020202020204" pitchFamily="34" charset="0"/>
              <a:buChar char="•"/>
            </a:pPr>
            <a:r>
              <a:rPr lang="en-US" sz="2000" dirty="0">
                <a:latin typeface="Franklin Gothic Medium" panose="020B0603020102020204" pitchFamily="34" charset="0"/>
                <a:cs typeface="Trebuchet MS" panose="020B0603020202020204"/>
              </a:rPr>
              <a:t>Real-Time Monitoring</a:t>
            </a:r>
          </a:p>
          <a:p>
            <a:pPr marL="469900" indent="-457200">
              <a:lnSpc>
                <a:spcPct val="100000"/>
              </a:lnSpc>
              <a:spcBef>
                <a:spcPts val="140"/>
              </a:spcBef>
              <a:buFont typeface="Arial" panose="020B0604020202020204" pitchFamily="34" charset="0"/>
              <a:buChar char="•"/>
            </a:pPr>
            <a:r>
              <a:rPr lang="en-US" sz="2000" dirty="0">
                <a:latin typeface="Franklin Gothic Medium" panose="020B0603020102020204" pitchFamily="34" charset="0"/>
                <a:cs typeface="Trebuchet MS" panose="020B0603020202020204"/>
              </a:rPr>
              <a:t>Advanced Threat Detection</a:t>
            </a:r>
          </a:p>
          <a:p>
            <a:pPr marL="469900" indent="-457200">
              <a:lnSpc>
                <a:spcPct val="100000"/>
              </a:lnSpc>
              <a:spcBef>
                <a:spcPts val="140"/>
              </a:spcBef>
              <a:buFont typeface="Arial" panose="020B0604020202020204" pitchFamily="34" charset="0"/>
              <a:buChar char="•"/>
            </a:pPr>
            <a:r>
              <a:rPr lang="en-US" sz="2000" dirty="0">
                <a:latin typeface="Franklin Gothic Medium" panose="020B0603020102020204" pitchFamily="34" charset="0"/>
                <a:cs typeface="Trebuchet MS" panose="020B0603020202020204"/>
              </a:rPr>
              <a:t>Strategic Advantage</a:t>
            </a:r>
          </a:p>
          <a:p>
            <a:pPr marL="469900" indent="-457200">
              <a:lnSpc>
                <a:spcPct val="100000"/>
              </a:lnSpc>
              <a:spcBef>
                <a:spcPts val="140"/>
              </a:spcBef>
              <a:buFont typeface="Arial" panose="020B0604020202020204" pitchFamily="34" charset="0"/>
              <a:buChar char="•"/>
            </a:pPr>
            <a:r>
              <a:rPr lang="en-US" sz="2000" dirty="0">
                <a:latin typeface="Franklin Gothic Medium" panose="020B0603020102020204" pitchFamily="34" charset="0"/>
                <a:cs typeface="Trebuchet MS" panose="020B0603020202020204"/>
              </a:rPr>
              <a:t>Cost-Effectiveness</a:t>
            </a:r>
          </a:p>
          <a:p>
            <a:pPr marL="469900" indent="-457200">
              <a:lnSpc>
                <a:spcPct val="100000"/>
              </a:lnSpc>
              <a:spcBef>
                <a:spcPts val="140"/>
              </a:spcBef>
              <a:buFont typeface="Arial" panose="020B0604020202020204" pitchFamily="34" charset="0"/>
              <a:buChar char="•"/>
            </a:pPr>
            <a:r>
              <a:rPr lang="en-US" sz="2000" dirty="0">
                <a:latin typeface="Franklin Gothic Medium" panose="020B0603020102020204" pitchFamily="34" charset="0"/>
                <a:cs typeface="Trebuchet MS" panose="020B0603020202020204"/>
              </a:rPr>
              <a:t>Scalability</a:t>
            </a:r>
          </a:p>
          <a:p>
            <a:pPr marL="469900" indent="-457200">
              <a:lnSpc>
                <a:spcPct val="100000"/>
              </a:lnSpc>
              <a:spcBef>
                <a:spcPts val="140"/>
              </a:spcBef>
              <a:buFont typeface="Arial" panose="020B0604020202020204" pitchFamily="34" charset="0"/>
              <a:buChar char="•"/>
            </a:pPr>
            <a:r>
              <a:rPr lang="en-US" sz="2000" dirty="0">
                <a:latin typeface="Franklin Gothic Medium" panose="020B0603020102020204" pitchFamily="34" charset="0"/>
                <a:cs typeface="Trebuchet MS" panose="020B0603020202020204"/>
              </a:rPr>
              <a:t>Innovation and Advancement</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31844" y="524402"/>
            <a:ext cx="1369719" cy="82457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705082" y="591722"/>
            <a:ext cx="9220200" cy="689932"/>
          </a:xfrm>
          <a:prstGeom prst="rect">
            <a:avLst/>
          </a:prstGeom>
        </p:spPr>
        <p:txBody>
          <a:bodyPr vert="horz" wrap="square" lIns="0" tIns="12700" rIns="0" bIns="0" rtlCol="0">
            <a:spAutoFit/>
          </a:bodyPr>
          <a:lstStyle/>
          <a:p>
            <a:pPr marL="12700">
              <a:lnSpc>
                <a:spcPct val="100000"/>
              </a:lnSpc>
              <a:spcBef>
                <a:spcPts val="100"/>
              </a:spcBef>
            </a:pPr>
            <a:r>
              <a:rPr lang="en-IN" spc="320" dirty="0">
                <a:solidFill>
                  <a:schemeClr val="accent3">
                    <a:lumMod val="50000"/>
                  </a:schemeClr>
                </a:solidFill>
                <a:latin typeface="Franklin Gothic Medium" panose="020B0603020102020204" pitchFamily="34" charset="0"/>
              </a:rPr>
              <a:t>CONCLUSION</a:t>
            </a:r>
            <a:endParaRPr spc="320" dirty="0">
              <a:solidFill>
                <a:schemeClr val="accent3">
                  <a:lumMod val="50000"/>
                </a:schemeClr>
              </a:solidFill>
              <a:latin typeface="Franklin Gothic Medium" panose="020B0603020102020204" pitchFamily="34" charset="0"/>
            </a:endParaRPr>
          </a:p>
        </p:txBody>
      </p:sp>
      <p:sp>
        <p:nvSpPr>
          <p:cNvPr id="5" name="object 3"/>
          <p:cNvSpPr/>
          <p:nvPr/>
        </p:nvSpPr>
        <p:spPr>
          <a:xfrm>
            <a:off x="705081" y="1418031"/>
            <a:ext cx="10611623" cy="104774"/>
          </a:xfrm>
          <a:custGeom>
            <a:avLst/>
            <a:gdLst/>
            <a:ahLst/>
            <a:cxnLst/>
            <a:rect l="l" t="t" r="r" b="b"/>
            <a:pathLst>
              <a:path w="16923385">
                <a:moveTo>
                  <a:pt x="0" y="0"/>
                </a:moveTo>
                <a:lnTo>
                  <a:pt x="16923372" y="0"/>
                </a:lnTo>
              </a:path>
            </a:pathLst>
          </a:custGeom>
          <a:ln w="66674">
            <a:solidFill>
              <a:schemeClr val="accent5">
                <a:lumMod val="60000"/>
                <a:lumOff val="40000"/>
              </a:schemeClr>
            </a:solidFill>
          </a:ln>
        </p:spPr>
        <p:txBody>
          <a:bodyPr wrap="square" lIns="0" tIns="0" rIns="0" bIns="0" rtlCol="0"/>
          <a:lstStyle/>
          <a:p>
            <a:endParaRPr>
              <a:latin typeface="Franklin Gothic Medium" panose="020B0603020102020204" pitchFamily="34" charset="0"/>
            </a:endParaRPr>
          </a:p>
        </p:txBody>
      </p:sp>
      <p:sp>
        <p:nvSpPr>
          <p:cNvPr id="7" name="object 5"/>
          <p:cNvSpPr txBox="1"/>
          <p:nvPr/>
        </p:nvSpPr>
        <p:spPr>
          <a:xfrm>
            <a:off x="705080" y="2399112"/>
            <a:ext cx="10611623" cy="2480166"/>
          </a:xfrm>
          <a:prstGeom prst="rect">
            <a:avLst/>
          </a:prstGeom>
        </p:spPr>
        <p:txBody>
          <a:bodyPr vert="horz" wrap="square" lIns="0" tIns="17780" rIns="0" bIns="0" rtlCol="0">
            <a:spAutoFit/>
          </a:bodyPr>
          <a:lstStyle/>
          <a:p>
            <a:pPr marL="12700" algn="ctr">
              <a:lnSpc>
                <a:spcPct val="100000"/>
              </a:lnSpc>
              <a:spcBef>
                <a:spcPts val="140"/>
              </a:spcBef>
            </a:pPr>
            <a:r>
              <a:rPr lang="en-US" sz="2000" dirty="0">
                <a:latin typeface="Franklin Gothic Medium" panose="020B0603020102020204" pitchFamily="34" charset="0"/>
                <a:cs typeface="Trebuchet MS" panose="020B0603020202020204"/>
              </a:rPr>
              <a:t>Our solution addresses the core problem of ensuring the security and integrity of modern weapon systems by employing smart fuzzing techniques to proactively identify vulnerabilities in sensor data processing, target acquisition, and command control. This approach enables real-time monitoring through a web interface, allowing security teams to respond promptly. It has significant potential for scaling, with applications extending to critical infrastructure, healthcare, financial systems, IoT devices, and government IT systems. Future improvements include enhancing AI models, automating responses, and creating collaborative platforms, making our solution versatile and adaptable to various security challenges.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1844" y="524402"/>
            <a:ext cx="1369719" cy="824571"/>
          </a:xfrm>
          <a:prstGeom prst="rect">
            <a:avLst/>
          </a:prstGeom>
        </p:spPr>
      </p:pic>
      <p:pic>
        <p:nvPicPr>
          <p:cNvPr id="3" name="Picture 2"/>
          <p:cNvPicPr>
            <a:picLocks noChangeAspect="1"/>
          </p:cNvPicPr>
          <p:nvPr/>
        </p:nvPicPr>
        <p:blipFill>
          <a:blip r:embed="rId4">
            <a:alphaModFix amt="15000"/>
            <a:extLst>
              <a:ext uri="{28A0092B-C50C-407E-A947-70E740481C1C}">
                <a14:useLocalDpi xmlns:a14="http://schemas.microsoft.com/office/drawing/2010/main" val="0"/>
              </a:ext>
            </a:extLst>
          </a:blip>
          <a:stretch>
            <a:fillRect/>
          </a:stretch>
        </p:blipFill>
        <p:spPr>
          <a:xfrm>
            <a:off x="3714750" y="2205682"/>
            <a:ext cx="4762500" cy="28670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8800" dirty="0" smtClean="0">
            <a:solidFill>
              <a:schemeClr val="accent3">
                <a:lumMod val="40000"/>
                <a:lumOff val="60000"/>
              </a:schemeClr>
            </a:solidFill>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627</Words>
  <Application>Microsoft Office PowerPoint</Application>
  <PresentationFormat>Widescreen</PresentationFormat>
  <Paragraphs>74</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Microsoft YaHei Light</vt:lpstr>
      <vt:lpstr>Arial</vt:lpstr>
      <vt:lpstr>Calibri</vt:lpstr>
      <vt:lpstr>Calibri Light</vt:lpstr>
      <vt:lpstr>Cambria</vt:lpstr>
      <vt:lpstr>Franklin Gothic Medium</vt:lpstr>
      <vt:lpstr>Solid Edge Stencil</vt:lpstr>
      <vt:lpstr>Office Theme</vt:lpstr>
      <vt:lpstr>PowerPoint Presentation</vt:lpstr>
      <vt:lpstr>PROBLEM STATEMENT</vt:lpstr>
      <vt:lpstr>SCOPE</vt:lpstr>
      <vt:lpstr>SOLUTION REVIEW</vt:lpstr>
      <vt:lpstr>TECHNICAL APPROACH</vt:lpstr>
      <vt:lpstr>IMPACT AND BENEFITS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ACADEMY OF TECHNOLOGY DEPARTMENT OF COMPUTER SCIENCE AND ENGINEERING</dc:title>
  <dc:creator>admin</dc:creator>
  <cp:lastModifiedBy>Nidhi K N</cp:lastModifiedBy>
  <cp:revision>70</cp:revision>
  <dcterms:created xsi:type="dcterms:W3CDTF">2018-01-23T09:52:00Z</dcterms:created>
  <dcterms:modified xsi:type="dcterms:W3CDTF">2025-02-01T07:06:48Z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7D74D1DCDA4A4796A9CD44023E0BC498_12</vt:lpwstr>
  </property>
  <property fmtid="{D5CDD505-2E9C-101B-9397-08002B2CF9AE}" pid="3" name="KSOProductBuildVer">
    <vt:lpwstr>1033-12.2.0.19805</vt:lpwstr>
  </property>
</Properties>
</file>