
<file path=[Content_Types].xml><?xml version="1.0" encoding="utf-8"?>
<Types xmlns="http://schemas.openxmlformats.org/package/2006/content-types">
  <Default Extension="bmp" ContentType="image/bmp"/>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933768-5A89-41F6-964F-A736A79C6F03}">
          <p14:sldIdLst>
            <p14:sldId id="257"/>
            <p14:sldId id="256"/>
            <p14:sldId id="258"/>
            <p14:sldId id="259"/>
            <p14:sldId id="260"/>
            <p14:sldId id="261"/>
            <p14:sldId id="262"/>
            <p14:sldId id="263"/>
            <p14:sldId id="264"/>
            <p14:sldId id="265"/>
            <p14:sldId id="266"/>
            <p14:sldId id="267"/>
            <p14:sldId id="268"/>
            <p14:sldId id="269"/>
            <p14:sldId id="270"/>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768AD902-EE20-4439-AD8F-35D11D44B608}" type="datetimeFigureOut">
              <a:rPr lang="en-IN" smtClean="0"/>
              <a:t>24-07-2023</a:t>
            </a:fld>
            <a:endParaRPr lang="en-IN"/>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060D46B1-F5D6-4A66-A1EF-02712D43ED58}" type="slidenum">
              <a:rPr lang="en-IN" smtClean="0"/>
              <a:t>‹#›</a:t>
            </a:fld>
            <a:endParaRPr lang="en-IN"/>
          </a:p>
        </p:txBody>
      </p:sp>
    </p:spTree>
    <p:extLst>
      <p:ext uri="{BB962C8B-B14F-4D97-AF65-F5344CB8AC3E}">
        <p14:creationId xmlns:p14="http://schemas.microsoft.com/office/powerpoint/2010/main" val="665865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768AD902-EE20-4439-AD8F-35D11D44B608}" type="datetimeFigureOut">
              <a:rPr lang="en-IN" smtClean="0"/>
              <a:t>24-07-2023</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60D46B1-F5D6-4A66-A1EF-02712D43ED58}" type="slidenum">
              <a:rPr lang="en-IN" smtClean="0"/>
              <a:t>‹#›</a:t>
            </a:fld>
            <a:endParaRPr lang="en-IN"/>
          </a:p>
        </p:txBody>
      </p:sp>
    </p:spTree>
    <p:extLst>
      <p:ext uri="{BB962C8B-B14F-4D97-AF65-F5344CB8AC3E}">
        <p14:creationId xmlns:p14="http://schemas.microsoft.com/office/powerpoint/2010/main" val="1451418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768AD902-EE20-4439-AD8F-35D11D44B608}" type="datetimeFigureOut">
              <a:rPr lang="en-IN" smtClean="0"/>
              <a:t>24-07-2023</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60D46B1-F5D6-4A66-A1EF-02712D43ED58}" type="slidenum">
              <a:rPr lang="en-IN" smtClean="0"/>
              <a:t>‹#›</a:t>
            </a:fld>
            <a:endParaRPr lang="en-IN"/>
          </a:p>
        </p:txBody>
      </p:sp>
    </p:spTree>
    <p:extLst>
      <p:ext uri="{BB962C8B-B14F-4D97-AF65-F5344CB8AC3E}">
        <p14:creationId xmlns:p14="http://schemas.microsoft.com/office/powerpoint/2010/main" val="2495810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768AD902-EE20-4439-AD8F-35D11D44B608}" type="datetimeFigureOut">
              <a:rPr lang="en-IN" smtClean="0"/>
              <a:t>24-07-2023</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60D46B1-F5D6-4A66-A1EF-02712D43ED58}" type="slidenum">
              <a:rPr lang="en-IN" smtClean="0"/>
              <a:t>‹#›</a:t>
            </a:fld>
            <a:endParaRPr lang="en-IN"/>
          </a:p>
        </p:txBody>
      </p:sp>
    </p:spTree>
    <p:extLst>
      <p:ext uri="{BB962C8B-B14F-4D97-AF65-F5344CB8AC3E}">
        <p14:creationId xmlns:p14="http://schemas.microsoft.com/office/powerpoint/2010/main" val="795439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768AD902-EE20-4439-AD8F-35D11D44B608}" type="datetimeFigureOut">
              <a:rPr lang="en-IN" smtClean="0"/>
              <a:t>24-07-2023</a:t>
            </a:fld>
            <a:endParaRPr lang="en-IN"/>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endParaRPr lang="en-IN"/>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060D46B1-F5D6-4A66-A1EF-02712D43ED58}" type="slidenum">
              <a:rPr lang="en-IN" smtClean="0"/>
              <a:t>‹#›</a:t>
            </a:fld>
            <a:endParaRPr lang="en-IN"/>
          </a:p>
        </p:txBody>
      </p:sp>
    </p:spTree>
    <p:extLst>
      <p:ext uri="{BB962C8B-B14F-4D97-AF65-F5344CB8AC3E}">
        <p14:creationId xmlns:p14="http://schemas.microsoft.com/office/powerpoint/2010/main" val="131419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768AD902-EE20-4439-AD8F-35D11D44B608}" type="datetimeFigureOut">
              <a:rPr lang="en-IN" smtClean="0"/>
              <a:t>24-07-2023</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60D46B1-F5D6-4A66-A1EF-02712D43ED58}" type="slidenum">
              <a:rPr lang="en-IN" smtClean="0"/>
              <a:t>‹#›</a:t>
            </a:fld>
            <a:endParaRPr lang="en-IN"/>
          </a:p>
        </p:txBody>
      </p:sp>
    </p:spTree>
    <p:extLst>
      <p:ext uri="{BB962C8B-B14F-4D97-AF65-F5344CB8AC3E}">
        <p14:creationId xmlns:p14="http://schemas.microsoft.com/office/powerpoint/2010/main" val="591190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768AD902-EE20-4439-AD8F-35D11D44B608}" type="datetimeFigureOut">
              <a:rPr lang="en-IN" smtClean="0"/>
              <a:t>24-07-2023</a:t>
            </a:fld>
            <a:endParaRPr lang="en-IN"/>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IN"/>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060D46B1-F5D6-4A66-A1EF-02712D43ED58}" type="slidenum">
              <a:rPr lang="en-IN" smtClean="0"/>
              <a:t>‹#›</a:t>
            </a:fld>
            <a:endParaRPr lang="en-IN"/>
          </a:p>
        </p:txBody>
      </p:sp>
    </p:spTree>
    <p:extLst>
      <p:ext uri="{BB962C8B-B14F-4D97-AF65-F5344CB8AC3E}">
        <p14:creationId xmlns:p14="http://schemas.microsoft.com/office/powerpoint/2010/main" val="354747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768AD902-EE20-4439-AD8F-35D11D44B608}" type="datetimeFigureOut">
              <a:rPr lang="en-IN" smtClean="0"/>
              <a:t>24-07-2023</a:t>
            </a:fld>
            <a:endParaRPr lang="en-IN"/>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IN"/>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060D46B1-F5D6-4A66-A1EF-02712D43ED58}" type="slidenum">
              <a:rPr lang="en-IN" smtClean="0"/>
              <a:t>‹#›</a:t>
            </a:fld>
            <a:endParaRPr lang="en-IN"/>
          </a:p>
        </p:txBody>
      </p:sp>
    </p:spTree>
    <p:extLst>
      <p:ext uri="{BB962C8B-B14F-4D97-AF65-F5344CB8AC3E}">
        <p14:creationId xmlns:p14="http://schemas.microsoft.com/office/powerpoint/2010/main" val="3783078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768AD902-EE20-4439-AD8F-35D11D44B608}" type="datetimeFigureOut">
              <a:rPr lang="en-IN" smtClean="0"/>
              <a:t>24-07-2023</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IN"/>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060D46B1-F5D6-4A66-A1EF-02712D43ED58}" type="slidenum">
              <a:rPr lang="en-IN" smtClean="0"/>
              <a:t>‹#›</a:t>
            </a:fld>
            <a:endParaRPr lang="en-IN"/>
          </a:p>
        </p:txBody>
      </p:sp>
    </p:spTree>
    <p:extLst>
      <p:ext uri="{BB962C8B-B14F-4D97-AF65-F5344CB8AC3E}">
        <p14:creationId xmlns:p14="http://schemas.microsoft.com/office/powerpoint/2010/main" val="3853143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768AD902-EE20-4439-AD8F-35D11D44B608}" type="datetimeFigureOut">
              <a:rPr lang="en-IN" smtClean="0"/>
              <a:t>24-07-2023</a:t>
            </a:fld>
            <a:endParaRPr lang="en-IN"/>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060D46B1-F5D6-4A66-A1EF-02712D43ED58}" type="slidenum">
              <a:rPr lang="en-IN" smtClean="0"/>
              <a:t>‹#›</a:t>
            </a:fld>
            <a:endParaRPr lang="en-IN"/>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5592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768AD902-EE20-4439-AD8F-35D11D44B608}" type="datetimeFigureOut">
              <a:rPr lang="en-IN" smtClean="0"/>
              <a:t>24-07-2023</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60D46B1-F5D6-4A66-A1EF-02712D43ED58}" type="slidenum">
              <a:rPr lang="en-IN" smtClean="0"/>
              <a:t>‹#›</a:t>
            </a:fld>
            <a:endParaRPr lang="en-IN"/>
          </a:p>
        </p:txBody>
      </p:sp>
    </p:spTree>
    <p:extLst>
      <p:ext uri="{BB962C8B-B14F-4D97-AF65-F5344CB8AC3E}">
        <p14:creationId xmlns:p14="http://schemas.microsoft.com/office/powerpoint/2010/main" val="2627115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768AD902-EE20-4439-AD8F-35D11D44B608}" type="datetimeFigureOut">
              <a:rPr lang="en-IN" smtClean="0"/>
              <a:t>24-07-2023</a:t>
            </a:fld>
            <a:endParaRPr lang="en-IN"/>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IN"/>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060D46B1-F5D6-4A66-A1EF-02712D43ED58}" type="slidenum">
              <a:rPr lang="en-IN" smtClean="0"/>
              <a:t>‹#›</a:t>
            </a:fld>
            <a:endParaRPr lang="en-IN"/>
          </a:p>
        </p:txBody>
      </p:sp>
    </p:spTree>
    <p:extLst>
      <p:ext uri="{BB962C8B-B14F-4D97-AF65-F5344CB8AC3E}">
        <p14:creationId xmlns:p14="http://schemas.microsoft.com/office/powerpoint/2010/main" val="239872345"/>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nidhi-sin-gh/IBM_EDUNET_INTERNSHIP/blob/main/SampleSuperstore.csv" TargetMode="External"/><Relationship Id="rId2" Type="http://schemas.openxmlformats.org/officeDocument/2006/relationships/hyperlink" Target="https://github.com/nidhi-sin-gh/IBM_EDUNET_INTERNSHIP/blob/main/analysis-of-superstore-database%20(1).ipynb"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EFC83-506A-44B3-AEE2-63CED9D6C821}"/>
              </a:ext>
            </a:extLst>
          </p:cNvPr>
          <p:cNvSpPr>
            <a:spLocks noGrp="1"/>
          </p:cNvSpPr>
          <p:nvPr>
            <p:ph type="title"/>
          </p:nvPr>
        </p:nvSpPr>
        <p:spPr>
          <a:xfrm>
            <a:off x="1373123" y="617934"/>
            <a:ext cx="9070848" cy="315516"/>
          </a:xfrm>
        </p:spPr>
        <p:txBody>
          <a:bodyPr/>
          <a:lstStyle/>
          <a:p>
            <a:pPr algn="l"/>
            <a:endParaRPr lang="en-IN" sz="1400" dirty="0"/>
          </a:p>
        </p:txBody>
      </p:sp>
      <p:sp>
        <p:nvSpPr>
          <p:cNvPr id="3" name="Text Placeholder 2">
            <a:extLst>
              <a:ext uri="{FF2B5EF4-FFF2-40B4-BE49-F238E27FC236}">
                <a16:creationId xmlns:a16="http://schemas.microsoft.com/office/drawing/2014/main" id="{296661DB-6BD7-4597-8E1B-F89DBD09EEE4}"/>
              </a:ext>
            </a:extLst>
          </p:cNvPr>
          <p:cNvSpPr>
            <a:spLocks noGrp="1"/>
          </p:cNvSpPr>
          <p:nvPr>
            <p:ph type="body" idx="1"/>
          </p:nvPr>
        </p:nvSpPr>
        <p:spPr>
          <a:xfrm>
            <a:off x="1563624" y="2047875"/>
            <a:ext cx="9070848" cy="3091387"/>
          </a:xfrm>
        </p:spPr>
        <p:txBody>
          <a:bodyPr/>
          <a:lstStyle/>
          <a:p>
            <a:pPr algn="l"/>
            <a:r>
              <a:rPr lang="en-US" sz="2000" dirty="0"/>
              <a:t>Name 		:  Nidhi Singh</a:t>
            </a:r>
          </a:p>
          <a:p>
            <a:pPr algn="l"/>
            <a:r>
              <a:rPr lang="en-US" sz="2000" dirty="0"/>
              <a:t>Mail id 		:  nsnidhisingh2112@gmail.com	</a:t>
            </a:r>
          </a:p>
          <a:p>
            <a:pPr algn="l"/>
            <a:r>
              <a:rPr lang="en-US" sz="2000" dirty="0"/>
              <a:t>College Name	  :  </a:t>
            </a:r>
            <a:r>
              <a:rPr lang="en-US" sz="2000" dirty="0" err="1"/>
              <a:t>Rajkiya</a:t>
            </a:r>
            <a:r>
              <a:rPr lang="en-US" sz="2000" dirty="0"/>
              <a:t> Engineering College </a:t>
            </a:r>
            <a:r>
              <a:rPr lang="en-US" sz="2000" dirty="0" err="1"/>
              <a:t>Sonbhadra</a:t>
            </a:r>
            <a:endParaRPr lang="en-US" sz="2000" dirty="0"/>
          </a:p>
          <a:p>
            <a:pPr algn="l"/>
            <a:r>
              <a:rPr lang="en-IN" sz="2000" dirty="0"/>
              <a:t>College State	  :  Uttar Pradesh</a:t>
            </a:r>
          </a:p>
          <a:p>
            <a:pPr algn="l"/>
            <a:r>
              <a:rPr lang="en-IN" sz="2000" dirty="0"/>
              <a:t>Internship Domain        :  Data Analytics</a:t>
            </a:r>
          </a:p>
          <a:p>
            <a:pPr algn="l"/>
            <a:r>
              <a:rPr lang="en-IN" sz="2000" dirty="0"/>
              <a:t>Internship start date 	  :  12-06-2023</a:t>
            </a:r>
          </a:p>
          <a:p>
            <a:pPr algn="l"/>
            <a:r>
              <a:rPr lang="en-IN" sz="2000" dirty="0"/>
              <a:t>Internship end date 	  :  24-07-2023</a:t>
            </a:r>
          </a:p>
          <a:p>
            <a:pPr algn="l"/>
            <a:endParaRPr lang="en-IN" dirty="0"/>
          </a:p>
        </p:txBody>
      </p:sp>
      <p:pic>
        <p:nvPicPr>
          <p:cNvPr id="5" name="Picture 4">
            <a:extLst>
              <a:ext uri="{FF2B5EF4-FFF2-40B4-BE49-F238E27FC236}">
                <a16:creationId xmlns:a16="http://schemas.microsoft.com/office/drawing/2014/main" id="{7D77E3A0-57F3-411C-8F61-87D6F8606394}"/>
              </a:ext>
            </a:extLst>
          </p:cNvPr>
          <p:cNvPicPr>
            <a:picLocks noChangeAspect="1"/>
          </p:cNvPicPr>
          <p:nvPr/>
        </p:nvPicPr>
        <p:blipFill>
          <a:blip r:embed="rId2"/>
          <a:stretch>
            <a:fillRect/>
          </a:stretch>
        </p:blipFill>
        <p:spPr>
          <a:xfrm>
            <a:off x="9184498" y="3552824"/>
            <a:ext cx="1326338" cy="1681883"/>
          </a:xfrm>
          <a:prstGeom prst="rect">
            <a:avLst/>
          </a:prstGeom>
        </p:spPr>
      </p:pic>
    </p:spTree>
    <p:extLst>
      <p:ext uri="{BB962C8B-B14F-4D97-AF65-F5344CB8AC3E}">
        <p14:creationId xmlns:p14="http://schemas.microsoft.com/office/powerpoint/2010/main" val="2792442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05FC53-D01F-41FA-AE58-156958902E75}"/>
              </a:ext>
            </a:extLst>
          </p:cNvPr>
          <p:cNvSpPr txBox="1"/>
          <p:nvPr/>
        </p:nvSpPr>
        <p:spPr>
          <a:xfrm>
            <a:off x="636607" y="833377"/>
            <a:ext cx="9398643" cy="461665"/>
          </a:xfrm>
          <a:prstGeom prst="rect">
            <a:avLst/>
          </a:prstGeom>
          <a:noFill/>
        </p:spPr>
        <p:txBody>
          <a:bodyPr wrap="square" rtlCol="0">
            <a:spAutoFit/>
          </a:bodyPr>
          <a:lstStyle/>
          <a:p>
            <a:r>
              <a:rPr lang="en-US" sz="2400" b="1" u="sng" dirty="0"/>
              <a:t>MOST POPULAR CATEGORY PRODUCT USED BY CUSTOMERS</a:t>
            </a:r>
            <a:endParaRPr lang="en-IN" sz="2400" b="1" u="sng" dirty="0"/>
          </a:p>
        </p:txBody>
      </p:sp>
      <p:pic>
        <p:nvPicPr>
          <p:cNvPr id="4" name="Picture 3">
            <a:extLst>
              <a:ext uri="{FF2B5EF4-FFF2-40B4-BE49-F238E27FC236}">
                <a16:creationId xmlns:a16="http://schemas.microsoft.com/office/drawing/2014/main" id="{7486554C-5E4A-49FE-9394-246EEAAB1A45}"/>
              </a:ext>
            </a:extLst>
          </p:cNvPr>
          <p:cNvPicPr>
            <a:picLocks noChangeAspect="1"/>
          </p:cNvPicPr>
          <p:nvPr/>
        </p:nvPicPr>
        <p:blipFill>
          <a:blip r:embed="rId2"/>
          <a:stretch>
            <a:fillRect/>
          </a:stretch>
        </p:blipFill>
        <p:spPr>
          <a:xfrm>
            <a:off x="1736203" y="2118167"/>
            <a:ext cx="7847635" cy="3761772"/>
          </a:xfrm>
          <a:prstGeom prst="rect">
            <a:avLst/>
          </a:prstGeom>
        </p:spPr>
      </p:pic>
      <p:pic>
        <p:nvPicPr>
          <p:cNvPr id="6" name="Picture 5">
            <a:extLst>
              <a:ext uri="{FF2B5EF4-FFF2-40B4-BE49-F238E27FC236}">
                <a16:creationId xmlns:a16="http://schemas.microsoft.com/office/drawing/2014/main" id="{FB396F57-19F2-44E7-99FE-DCDACAF5AEE6}"/>
              </a:ext>
            </a:extLst>
          </p:cNvPr>
          <p:cNvPicPr>
            <a:picLocks noChangeAspect="1"/>
          </p:cNvPicPr>
          <p:nvPr/>
        </p:nvPicPr>
        <p:blipFill>
          <a:blip r:embed="rId3"/>
          <a:stretch>
            <a:fillRect/>
          </a:stretch>
        </p:blipFill>
        <p:spPr>
          <a:xfrm>
            <a:off x="1736203" y="1678993"/>
            <a:ext cx="2720576" cy="259102"/>
          </a:xfrm>
          <a:prstGeom prst="rect">
            <a:avLst/>
          </a:prstGeom>
        </p:spPr>
      </p:pic>
    </p:spTree>
    <p:extLst>
      <p:ext uri="{BB962C8B-B14F-4D97-AF65-F5344CB8AC3E}">
        <p14:creationId xmlns:p14="http://schemas.microsoft.com/office/powerpoint/2010/main" val="1689665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4A22C8-9084-4118-BA82-3C253A35AFE2}"/>
              </a:ext>
            </a:extLst>
          </p:cNvPr>
          <p:cNvSpPr txBox="1"/>
          <p:nvPr/>
        </p:nvSpPr>
        <p:spPr>
          <a:xfrm>
            <a:off x="682906" y="590309"/>
            <a:ext cx="9259747" cy="461665"/>
          </a:xfrm>
          <a:prstGeom prst="rect">
            <a:avLst/>
          </a:prstGeom>
          <a:noFill/>
        </p:spPr>
        <p:txBody>
          <a:bodyPr wrap="square" rtlCol="0">
            <a:spAutoFit/>
          </a:bodyPr>
          <a:lstStyle/>
          <a:p>
            <a:r>
              <a:rPr lang="en-US" sz="2400" b="1" u="sng" dirty="0"/>
              <a:t>PRODUCT QUANTITY WITH RESPECT TO SUB CATEGORY </a:t>
            </a:r>
            <a:endParaRPr lang="en-IN" sz="2400" b="1" u="sng" dirty="0"/>
          </a:p>
        </p:txBody>
      </p:sp>
      <p:pic>
        <p:nvPicPr>
          <p:cNvPr id="4" name="Picture 3">
            <a:extLst>
              <a:ext uri="{FF2B5EF4-FFF2-40B4-BE49-F238E27FC236}">
                <a16:creationId xmlns:a16="http://schemas.microsoft.com/office/drawing/2014/main" id="{7518F53D-872A-44CD-BB05-FD234877418F}"/>
              </a:ext>
            </a:extLst>
          </p:cNvPr>
          <p:cNvPicPr>
            <a:picLocks noChangeAspect="1"/>
          </p:cNvPicPr>
          <p:nvPr/>
        </p:nvPicPr>
        <p:blipFill>
          <a:blip r:embed="rId2"/>
          <a:stretch>
            <a:fillRect/>
          </a:stretch>
        </p:blipFill>
        <p:spPr>
          <a:xfrm>
            <a:off x="1777687" y="1809609"/>
            <a:ext cx="8636625" cy="4458082"/>
          </a:xfrm>
          <a:prstGeom prst="rect">
            <a:avLst/>
          </a:prstGeom>
        </p:spPr>
      </p:pic>
      <p:pic>
        <p:nvPicPr>
          <p:cNvPr id="6" name="Picture 5">
            <a:extLst>
              <a:ext uri="{FF2B5EF4-FFF2-40B4-BE49-F238E27FC236}">
                <a16:creationId xmlns:a16="http://schemas.microsoft.com/office/drawing/2014/main" id="{F619C6A1-F5BF-45C3-A26F-80CE9E7E7962}"/>
              </a:ext>
            </a:extLst>
          </p:cNvPr>
          <p:cNvPicPr>
            <a:picLocks noChangeAspect="1"/>
          </p:cNvPicPr>
          <p:nvPr/>
        </p:nvPicPr>
        <p:blipFill>
          <a:blip r:embed="rId3"/>
          <a:stretch>
            <a:fillRect/>
          </a:stretch>
        </p:blipFill>
        <p:spPr>
          <a:xfrm>
            <a:off x="1777687" y="1328476"/>
            <a:ext cx="3970364" cy="274344"/>
          </a:xfrm>
          <a:prstGeom prst="rect">
            <a:avLst/>
          </a:prstGeom>
        </p:spPr>
      </p:pic>
    </p:spTree>
    <p:extLst>
      <p:ext uri="{BB962C8B-B14F-4D97-AF65-F5344CB8AC3E}">
        <p14:creationId xmlns:p14="http://schemas.microsoft.com/office/powerpoint/2010/main" val="3452243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D4AB94-FF0B-4600-95F5-A188D02DDBC8}"/>
              </a:ext>
            </a:extLst>
          </p:cNvPr>
          <p:cNvSpPr txBox="1"/>
          <p:nvPr/>
        </p:nvSpPr>
        <p:spPr>
          <a:xfrm>
            <a:off x="740780" y="706056"/>
            <a:ext cx="7581417" cy="461665"/>
          </a:xfrm>
          <a:prstGeom prst="rect">
            <a:avLst/>
          </a:prstGeom>
          <a:noFill/>
        </p:spPr>
        <p:txBody>
          <a:bodyPr wrap="square" rtlCol="0">
            <a:spAutoFit/>
          </a:bodyPr>
          <a:lstStyle/>
          <a:p>
            <a:r>
              <a:rPr lang="en-US" sz="2400" b="1" u="sng" dirty="0"/>
              <a:t>MOST PROFITABLE CATEGORY</a:t>
            </a:r>
          </a:p>
        </p:txBody>
      </p:sp>
      <p:pic>
        <p:nvPicPr>
          <p:cNvPr id="4" name="Picture 3">
            <a:extLst>
              <a:ext uri="{FF2B5EF4-FFF2-40B4-BE49-F238E27FC236}">
                <a16:creationId xmlns:a16="http://schemas.microsoft.com/office/drawing/2014/main" id="{B3A063D2-758E-441F-9E5A-6B4C4BDE576B}"/>
              </a:ext>
            </a:extLst>
          </p:cNvPr>
          <p:cNvPicPr>
            <a:picLocks noChangeAspect="1"/>
          </p:cNvPicPr>
          <p:nvPr/>
        </p:nvPicPr>
        <p:blipFill>
          <a:blip r:embed="rId2"/>
          <a:stretch>
            <a:fillRect/>
          </a:stretch>
        </p:blipFill>
        <p:spPr>
          <a:xfrm>
            <a:off x="2106591" y="1932972"/>
            <a:ext cx="8044405" cy="4218972"/>
          </a:xfrm>
          <a:prstGeom prst="rect">
            <a:avLst/>
          </a:prstGeom>
        </p:spPr>
      </p:pic>
      <p:pic>
        <p:nvPicPr>
          <p:cNvPr id="6" name="Picture 5">
            <a:extLst>
              <a:ext uri="{FF2B5EF4-FFF2-40B4-BE49-F238E27FC236}">
                <a16:creationId xmlns:a16="http://schemas.microsoft.com/office/drawing/2014/main" id="{B4D7A003-067F-4747-BC77-2FB2EFB383A5}"/>
              </a:ext>
            </a:extLst>
          </p:cNvPr>
          <p:cNvPicPr>
            <a:picLocks noChangeAspect="1"/>
          </p:cNvPicPr>
          <p:nvPr/>
        </p:nvPicPr>
        <p:blipFill>
          <a:blip r:embed="rId3"/>
          <a:stretch>
            <a:fillRect/>
          </a:stretch>
        </p:blipFill>
        <p:spPr>
          <a:xfrm>
            <a:off x="2106591" y="1359387"/>
            <a:ext cx="4206605" cy="289585"/>
          </a:xfrm>
          <a:prstGeom prst="rect">
            <a:avLst/>
          </a:prstGeom>
        </p:spPr>
      </p:pic>
    </p:spTree>
    <p:extLst>
      <p:ext uri="{BB962C8B-B14F-4D97-AF65-F5344CB8AC3E}">
        <p14:creationId xmlns:p14="http://schemas.microsoft.com/office/powerpoint/2010/main" val="2084140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0AFAD8-D005-456D-9D61-A294C76A56F0}"/>
              </a:ext>
            </a:extLst>
          </p:cNvPr>
          <p:cNvSpPr txBox="1"/>
          <p:nvPr/>
        </p:nvSpPr>
        <p:spPr>
          <a:xfrm>
            <a:off x="752354" y="752354"/>
            <a:ext cx="7454097" cy="461665"/>
          </a:xfrm>
          <a:prstGeom prst="rect">
            <a:avLst/>
          </a:prstGeom>
          <a:noFill/>
        </p:spPr>
        <p:txBody>
          <a:bodyPr wrap="square" rtlCol="0">
            <a:spAutoFit/>
          </a:bodyPr>
          <a:lstStyle/>
          <a:p>
            <a:r>
              <a:rPr lang="en-US" sz="2400" b="1" u="sng" dirty="0"/>
              <a:t>CORRELATION HEATMAP</a:t>
            </a:r>
            <a:endParaRPr lang="en-IN" sz="2400" b="1" u="sng" dirty="0"/>
          </a:p>
        </p:txBody>
      </p:sp>
      <p:pic>
        <p:nvPicPr>
          <p:cNvPr id="4" name="Picture 3">
            <a:extLst>
              <a:ext uri="{FF2B5EF4-FFF2-40B4-BE49-F238E27FC236}">
                <a16:creationId xmlns:a16="http://schemas.microsoft.com/office/drawing/2014/main" id="{DB7CAA56-0B81-4117-BBDD-2ABB9EC4364F}"/>
              </a:ext>
            </a:extLst>
          </p:cNvPr>
          <p:cNvPicPr>
            <a:picLocks noChangeAspect="1"/>
          </p:cNvPicPr>
          <p:nvPr/>
        </p:nvPicPr>
        <p:blipFill>
          <a:blip r:embed="rId2"/>
          <a:stretch>
            <a:fillRect/>
          </a:stretch>
        </p:blipFill>
        <p:spPr>
          <a:xfrm>
            <a:off x="2083442" y="1782937"/>
            <a:ext cx="7836061" cy="4154876"/>
          </a:xfrm>
          <a:prstGeom prst="rect">
            <a:avLst/>
          </a:prstGeom>
        </p:spPr>
      </p:pic>
    </p:spTree>
    <p:extLst>
      <p:ext uri="{BB962C8B-B14F-4D97-AF65-F5344CB8AC3E}">
        <p14:creationId xmlns:p14="http://schemas.microsoft.com/office/powerpoint/2010/main" val="3577842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B31401-E2E0-4A47-8DEB-67399EA9D79D}"/>
              </a:ext>
            </a:extLst>
          </p:cNvPr>
          <p:cNvSpPr txBox="1"/>
          <p:nvPr/>
        </p:nvSpPr>
        <p:spPr>
          <a:xfrm>
            <a:off x="709441" y="666781"/>
            <a:ext cx="10876817" cy="461665"/>
          </a:xfrm>
          <a:prstGeom prst="rect">
            <a:avLst/>
          </a:prstGeom>
          <a:noFill/>
        </p:spPr>
        <p:txBody>
          <a:bodyPr wrap="square" rtlCol="0">
            <a:spAutoFit/>
          </a:bodyPr>
          <a:lstStyle/>
          <a:p>
            <a:r>
              <a:rPr lang="en-US" sz="2400" b="1" u="sng" dirty="0"/>
              <a:t>WHICH CITY IS SELLING THE PRODUCTS WITH MOST PROFIT ?</a:t>
            </a:r>
            <a:endParaRPr lang="en-IN" sz="2400" b="1" u="sng" dirty="0"/>
          </a:p>
        </p:txBody>
      </p:sp>
      <p:pic>
        <p:nvPicPr>
          <p:cNvPr id="4" name="Picture 3">
            <a:extLst>
              <a:ext uri="{FF2B5EF4-FFF2-40B4-BE49-F238E27FC236}">
                <a16:creationId xmlns:a16="http://schemas.microsoft.com/office/drawing/2014/main" id="{95415A9E-FB00-4C9C-9944-0631F0448C8A}"/>
              </a:ext>
            </a:extLst>
          </p:cNvPr>
          <p:cNvPicPr>
            <a:picLocks noChangeAspect="1"/>
          </p:cNvPicPr>
          <p:nvPr/>
        </p:nvPicPr>
        <p:blipFill>
          <a:blip r:embed="rId2"/>
          <a:stretch>
            <a:fillRect/>
          </a:stretch>
        </p:blipFill>
        <p:spPr>
          <a:xfrm>
            <a:off x="1710310" y="2060294"/>
            <a:ext cx="8771380" cy="3761593"/>
          </a:xfrm>
          <a:prstGeom prst="rect">
            <a:avLst/>
          </a:prstGeom>
        </p:spPr>
      </p:pic>
      <p:pic>
        <p:nvPicPr>
          <p:cNvPr id="6" name="Picture 5">
            <a:extLst>
              <a:ext uri="{FF2B5EF4-FFF2-40B4-BE49-F238E27FC236}">
                <a16:creationId xmlns:a16="http://schemas.microsoft.com/office/drawing/2014/main" id="{726C6057-46F8-4870-8B74-C818477D69FA}"/>
              </a:ext>
            </a:extLst>
          </p:cNvPr>
          <p:cNvPicPr>
            <a:picLocks noChangeAspect="1"/>
          </p:cNvPicPr>
          <p:nvPr/>
        </p:nvPicPr>
        <p:blipFill>
          <a:blip r:embed="rId3"/>
          <a:stretch>
            <a:fillRect/>
          </a:stretch>
        </p:blipFill>
        <p:spPr>
          <a:xfrm>
            <a:off x="1710310" y="1435485"/>
            <a:ext cx="4549534" cy="426757"/>
          </a:xfrm>
          <a:prstGeom prst="rect">
            <a:avLst/>
          </a:prstGeom>
        </p:spPr>
      </p:pic>
    </p:spTree>
    <p:extLst>
      <p:ext uri="{BB962C8B-B14F-4D97-AF65-F5344CB8AC3E}">
        <p14:creationId xmlns:p14="http://schemas.microsoft.com/office/powerpoint/2010/main" val="3394750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35EC3E-2BFC-46A2-98A6-4F895DDD01E5}"/>
              </a:ext>
            </a:extLst>
          </p:cNvPr>
          <p:cNvSpPr txBox="1"/>
          <p:nvPr/>
        </p:nvSpPr>
        <p:spPr>
          <a:xfrm>
            <a:off x="844952" y="544010"/>
            <a:ext cx="10035251" cy="461665"/>
          </a:xfrm>
          <a:prstGeom prst="rect">
            <a:avLst/>
          </a:prstGeom>
          <a:noFill/>
        </p:spPr>
        <p:txBody>
          <a:bodyPr wrap="square" rtlCol="0">
            <a:spAutoFit/>
          </a:bodyPr>
          <a:lstStyle/>
          <a:p>
            <a:r>
              <a:rPr lang="en-US" sz="2400" b="1" u="sng" dirty="0"/>
              <a:t>WHICH SHIPPING MODE IS USED FOR MAXIMUM PRODUCTS ?</a:t>
            </a:r>
            <a:endParaRPr lang="en-IN" sz="2400" b="1" u="sng" dirty="0"/>
          </a:p>
        </p:txBody>
      </p:sp>
      <p:pic>
        <p:nvPicPr>
          <p:cNvPr id="4" name="Picture 3">
            <a:extLst>
              <a:ext uri="{FF2B5EF4-FFF2-40B4-BE49-F238E27FC236}">
                <a16:creationId xmlns:a16="http://schemas.microsoft.com/office/drawing/2014/main" id="{938E8D71-07DB-48CF-B3B8-C892212723C0}"/>
              </a:ext>
            </a:extLst>
          </p:cNvPr>
          <p:cNvPicPr>
            <a:picLocks noChangeAspect="1"/>
          </p:cNvPicPr>
          <p:nvPr/>
        </p:nvPicPr>
        <p:blipFill>
          <a:blip r:embed="rId2"/>
          <a:stretch>
            <a:fillRect/>
          </a:stretch>
        </p:blipFill>
        <p:spPr>
          <a:xfrm>
            <a:off x="1266886" y="2129459"/>
            <a:ext cx="6213880" cy="3831503"/>
          </a:xfrm>
          <a:prstGeom prst="rect">
            <a:avLst/>
          </a:prstGeom>
        </p:spPr>
      </p:pic>
      <p:pic>
        <p:nvPicPr>
          <p:cNvPr id="6" name="Picture 5">
            <a:extLst>
              <a:ext uri="{FF2B5EF4-FFF2-40B4-BE49-F238E27FC236}">
                <a16:creationId xmlns:a16="http://schemas.microsoft.com/office/drawing/2014/main" id="{C2CCD7B4-C995-44E1-AA25-6C13EF480ABE}"/>
              </a:ext>
            </a:extLst>
          </p:cNvPr>
          <p:cNvPicPr>
            <a:picLocks noChangeAspect="1"/>
          </p:cNvPicPr>
          <p:nvPr/>
        </p:nvPicPr>
        <p:blipFill>
          <a:blip r:embed="rId3"/>
          <a:stretch>
            <a:fillRect/>
          </a:stretch>
        </p:blipFill>
        <p:spPr>
          <a:xfrm>
            <a:off x="7818175" y="2472967"/>
            <a:ext cx="3582888" cy="3372247"/>
          </a:xfrm>
          <a:prstGeom prst="rect">
            <a:avLst/>
          </a:prstGeom>
        </p:spPr>
      </p:pic>
      <p:pic>
        <p:nvPicPr>
          <p:cNvPr id="8" name="Picture 7">
            <a:extLst>
              <a:ext uri="{FF2B5EF4-FFF2-40B4-BE49-F238E27FC236}">
                <a16:creationId xmlns:a16="http://schemas.microsoft.com/office/drawing/2014/main" id="{FA7D7EFE-06D2-4689-A82A-4FD9FE2ADE22}"/>
              </a:ext>
            </a:extLst>
          </p:cNvPr>
          <p:cNvPicPr>
            <a:picLocks noChangeAspect="1"/>
          </p:cNvPicPr>
          <p:nvPr/>
        </p:nvPicPr>
        <p:blipFill>
          <a:blip r:embed="rId4"/>
          <a:stretch>
            <a:fillRect/>
          </a:stretch>
        </p:blipFill>
        <p:spPr>
          <a:xfrm>
            <a:off x="1266886" y="1686757"/>
            <a:ext cx="4907705" cy="266723"/>
          </a:xfrm>
          <a:prstGeom prst="rect">
            <a:avLst/>
          </a:prstGeom>
        </p:spPr>
      </p:pic>
    </p:spTree>
    <p:extLst>
      <p:ext uri="{BB962C8B-B14F-4D97-AF65-F5344CB8AC3E}">
        <p14:creationId xmlns:p14="http://schemas.microsoft.com/office/powerpoint/2010/main" val="561959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72F0DD-A620-4E90-B78F-9DC716725241}"/>
              </a:ext>
            </a:extLst>
          </p:cNvPr>
          <p:cNvSpPr txBox="1"/>
          <p:nvPr/>
        </p:nvSpPr>
        <p:spPr>
          <a:xfrm>
            <a:off x="578734" y="578733"/>
            <a:ext cx="10764456" cy="830997"/>
          </a:xfrm>
          <a:prstGeom prst="rect">
            <a:avLst/>
          </a:prstGeom>
          <a:noFill/>
        </p:spPr>
        <p:txBody>
          <a:bodyPr wrap="square" rtlCol="0">
            <a:spAutoFit/>
          </a:bodyPr>
          <a:lstStyle/>
          <a:p>
            <a:r>
              <a:rPr lang="en-US" sz="2400" b="1" u="sng" dirty="0"/>
              <a:t>WHICH CATEGORY PRODUCT IS MOSTLY PURCHASED BY WHICH SEGMENT OF CUSTOMERS ?</a:t>
            </a:r>
            <a:endParaRPr lang="en-IN" sz="2400" b="1" u="sng" dirty="0"/>
          </a:p>
        </p:txBody>
      </p:sp>
      <p:pic>
        <p:nvPicPr>
          <p:cNvPr id="4" name="Picture 3">
            <a:extLst>
              <a:ext uri="{FF2B5EF4-FFF2-40B4-BE49-F238E27FC236}">
                <a16:creationId xmlns:a16="http://schemas.microsoft.com/office/drawing/2014/main" id="{ACCEC45C-6A2E-4D9D-BA76-7C0B932791AF}"/>
              </a:ext>
            </a:extLst>
          </p:cNvPr>
          <p:cNvPicPr>
            <a:picLocks noChangeAspect="1"/>
          </p:cNvPicPr>
          <p:nvPr/>
        </p:nvPicPr>
        <p:blipFill>
          <a:blip r:embed="rId2"/>
          <a:stretch>
            <a:fillRect/>
          </a:stretch>
        </p:blipFill>
        <p:spPr>
          <a:xfrm>
            <a:off x="1281194" y="2296033"/>
            <a:ext cx="6873835" cy="3537608"/>
          </a:xfrm>
          <a:prstGeom prst="rect">
            <a:avLst/>
          </a:prstGeom>
        </p:spPr>
      </p:pic>
      <p:pic>
        <p:nvPicPr>
          <p:cNvPr id="6" name="Picture 5">
            <a:extLst>
              <a:ext uri="{FF2B5EF4-FFF2-40B4-BE49-F238E27FC236}">
                <a16:creationId xmlns:a16="http://schemas.microsoft.com/office/drawing/2014/main" id="{6EB90967-2295-43B9-919B-8B5C459A6C81}"/>
              </a:ext>
            </a:extLst>
          </p:cNvPr>
          <p:cNvPicPr>
            <a:picLocks noChangeAspect="1"/>
          </p:cNvPicPr>
          <p:nvPr/>
        </p:nvPicPr>
        <p:blipFill>
          <a:blip r:embed="rId3"/>
          <a:stretch>
            <a:fillRect/>
          </a:stretch>
        </p:blipFill>
        <p:spPr>
          <a:xfrm>
            <a:off x="8449519" y="2296033"/>
            <a:ext cx="2893671" cy="3537608"/>
          </a:xfrm>
          <a:prstGeom prst="rect">
            <a:avLst/>
          </a:prstGeom>
        </p:spPr>
      </p:pic>
      <p:pic>
        <p:nvPicPr>
          <p:cNvPr id="8" name="Picture 7">
            <a:extLst>
              <a:ext uri="{FF2B5EF4-FFF2-40B4-BE49-F238E27FC236}">
                <a16:creationId xmlns:a16="http://schemas.microsoft.com/office/drawing/2014/main" id="{EBEA3B9D-8A49-414B-95FE-D8045A96BB5B}"/>
              </a:ext>
            </a:extLst>
          </p:cNvPr>
          <p:cNvPicPr>
            <a:picLocks noChangeAspect="1"/>
          </p:cNvPicPr>
          <p:nvPr/>
        </p:nvPicPr>
        <p:blipFill>
          <a:blip r:embed="rId4"/>
          <a:stretch>
            <a:fillRect/>
          </a:stretch>
        </p:blipFill>
        <p:spPr>
          <a:xfrm>
            <a:off x="1281195" y="1744630"/>
            <a:ext cx="6873836" cy="266723"/>
          </a:xfrm>
          <a:prstGeom prst="rect">
            <a:avLst/>
          </a:prstGeom>
        </p:spPr>
      </p:pic>
    </p:spTree>
    <p:extLst>
      <p:ext uri="{BB962C8B-B14F-4D97-AF65-F5344CB8AC3E}">
        <p14:creationId xmlns:p14="http://schemas.microsoft.com/office/powerpoint/2010/main" val="1298595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32716-BAC1-478A-91D6-233F6232D30B}"/>
              </a:ext>
            </a:extLst>
          </p:cNvPr>
          <p:cNvSpPr>
            <a:spLocks noGrp="1"/>
          </p:cNvSpPr>
          <p:nvPr>
            <p:ph type="title"/>
          </p:nvPr>
        </p:nvSpPr>
        <p:spPr>
          <a:xfrm>
            <a:off x="1563623" y="2094309"/>
            <a:ext cx="9070848" cy="457200"/>
          </a:xfrm>
        </p:spPr>
        <p:txBody>
          <a:bodyPr/>
          <a:lstStyle/>
          <a:p>
            <a:r>
              <a:rPr lang="en-US" sz="3600" dirty="0"/>
              <a:t>conclusion</a:t>
            </a:r>
            <a:endParaRPr lang="en-IN" sz="3600" dirty="0"/>
          </a:p>
        </p:txBody>
      </p:sp>
      <p:sp>
        <p:nvSpPr>
          <p:cNvPr id="3" name="Text Placeholder 2">
            <a:extLst>
              <a:ext uri="{FF2B5EF4-FFF2-40B4-BE49-F238E27FC236}">
                <a16:creationId xmlns:a16="http://schemas.microsoft.com/office/drawing/2014/main" id="{D5C10ABE-B191-40E2-B3F3-0E04DEF34F6F}"/>
              </a:ext>
            </a:extLst>
          </p:cNvPr>
          <p:cNvSpPr>
            <a:spLocks noGrp="1"/>
          </p:cNvSpPr>
          <p:nvPr>
            <p:ph type="body" idx="1"/>
          </p:nvPr>
        </p:nvSpPr>
        <p:spPr>
          <a:xfrm>
            <a:off x="1563624" y="2638425"/>
            <a:ext cx="9070848" cy="2500837"/>
          </a:xfrm>
        </p:spPr>
        <p:txBody>
          <a:bodyPr/>
          <a:lstStyle/>
          <a:p>
            <a:r>
              <a:rPr lang="en-US" sz="2000" dirty="0"/>
              <a:t>The data analysis project on "Case Study - Analysis of Superstore" provides actionable insights to optimize performance, enhance customer experience, and drive profitability. Utilizing evidence-based strategies, it empowers the superstore for sustained growth, adaptability in the market, and confident decision-making, ensuring long-term success in the competitive retail industry.</a:t>
            </a:r>
            <a:endParaRPr lang="en-IN" sz="2000" dirty="0"/>
          </a:p>
        </p:txBody>
      </p:sp>
    </p:spTree>
    <p:extLst>
      <p:ext uri="{BB962C8B-B14F-4D97-AF65-F5344CB8AC3E}">
        <p14:creationId xmlns:p14="http://schemas.microsoft.com/office/powerpoint/2010/main" val="2841320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0283E-794B-4AEB-90AC-B65519B7D620}"/>
              </a:ext>
            </a:extLst>
          </p:cNvPr>
          <p:cNvSpPr>
            <a:spLocks noGrp="1"/>
          </p:cNvSpPr>
          <p:nvPr>
            <p:ph type="title"/>
          </p:nvPr>
        </p:nvSpPr>
        <p:spPr>
          <a:xfrm>
            <a:off x="1563623" y="2094309"/>
            <a:ext cx="9070848" cy="610791"/>
          </a:xfrm>
        </p:spPr>
        <p:txBody>
          <a:bodyPr/>
          <a:lstStyle/>
          <a:p>
            <a:r>
              <a:rPr lang="en-US" sz="3600" dirty="0"/>
              <a:t>links</a:t>
            </a:r>
            <a:endParaRPr lang="en-IN" sz="3600" dirty="0"/>
          </a:p>
        </p:txBody>
      </p:sp>
      <p:sp>
        <p:nvSpPr>
          <p:cNvPr id="3" name="Text Placeholder 2">
            <a:extLst>
              <a:ext uri="{FF2B5EF4-FFF2-40B4-BE49-F238E27FC236}">
                <a16:creationId xmlns:a16="http://schemas.microsoft.com/office/drawing/2014/main" id="{99649AA0-E09B-4E62-B205-878A6B1E0FD4}"/>
              </a:ext>
            </a:extLst>
          </p:cNvPr>
          <p:cNvSpPr>
            <a:spLocks noGrp="1"/>
          </p:cNvSpPr>
          <p:nvPr>
            <p:ph type="body" idx="1"/>
          </p:nvPr>
        </p:nvSpPr>
        <p:spPr>
          <a:xfrm>
            <a:off x="1563624" y="2705100"/>
            <a:ext cx="9070848" cy="2434162"/>
          </a:xfrm>
        </p:spPr>
        <p:txBody>
          <a:bodyPr>
            <a:normAutofit fontScale="92500" lnSpcReduction="20000"/>
          </a:bodyPr>
          <a:lstStyle/>
          <a:p>
            <a:pPr algn="l"/>
            <a:r>
              <a:rPr lang="en-US" sz="2000" dirty="0"/>
              <a:t>Github Link for pynb file :</a:t>
            </a:r>
          </a:p>
          <a:p>
            <a:pPr algn="l"/>
            <a:r>
              <a:rPr lang="en-IN" sz="2000" dirty="0">
                <a:hlinkClick r:id="rId2"/>
              </a:rPr>
              <a:t>https://github.com/nidhi-sin-gh/IBM_EDUNET_INTERNSHIP/blob/main/analysis-of-superstore-database%20(1).ipynb</a:t>
            </a:r>
            <a:endParaRPr lang="en-US" sz="2000" dirty="0"/>
          </a:p>
          <a:p>
            <a:pPr algn="l"/>
            <a:endParaRPr lang="en-US" sz="2000" dirty="0"/>
          </a:p>
          <a:p>
            <a:pPr algn="l"/>
            <a:r>
              <a:rPr lang="en-US" sz="2000" dirty="0"/>
              <a:t>Dataset :</a:t>
            </a:r>
          </a:p>
          <a:p>
            <a:pPr algn="l"/>
            <a:r>
              <a:rPr lang="en-IN" sz="2000" dirty="0">
                <a:hlinkClick r:id="rId3"/>
              </a:rPr>
              <a:t>https://github.com/nidhi-sin-gh/IBM_EDUNET_INTERNSHIP/blob/main/SampleSuperstore.csv</a:t>
            </a:r>
            <a:endParaRPr lang="en-IN" sz="2000" dirty="0"/>
          </a:p>
          <a:p>
            <a:pPr algn="l"/>
            <a:endParaRPr lang="en-IN" sz="2000" dirty="0"/>
          </a:p>
        </p:txBody>
      </p:sp>
    </p:spTree>
    <p:extLst>
      <p:ext uri="{BB962C8B-B14F-4D97-AF65-F5344CB8AC3E}">
        <p14:creationId xmlns:p14="http://schemas.microsoft.com/office/powerpoint/2010/main" val="2734382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718F-3626-400C-A67C-4BA9EB79CE7F}"/>
              </a:ext>
            </a:extLst>
          </p:cNvPr>
          <p:cNvSpPr>
            <a:spLocks noGrp="1"/>
          </p:cNvSpPr>
          <p:nvPr>
            <p:ph type="title"/>
          </p:nvPr>
        </p:nvSpPr>
        <p:spPr/>
        <p:txBody>
          <a:bodyPr/>
          <a:lstStyle/>
          <a:p>
            <a:r>
              <a:rPr lang="en-US" dirty="0"/>
              <a:t>THANK YOU</a:t>
            </a:r>
            <a:endParaRPr lang="en-IN" dirty="0"/>
          </a:p>
        </p:txBody>
      </p:sp>
      <p:sp>
        <p:nvSpPr>
          <p:cNvPr id="3" name="Text Placeholder 2">
            <a:extLst>
              <a:ext uri="{FF2B5EF4-FFF2-40B4-BE49-F238E27FC236}">
                <a16:creationId xmlns:a16="http://schemas.microsoft.com/office/drawing/2014/main" id="{BC3CB93A-6B66-42F8-B536-289CC51F97C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091734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F1643-804E-4B73-A515-96351992BA98}"/>
              </a:ext>
            </a:extLst>
          </p:cNvPr>
          <p:cNvSpPr>
            <a:spLocks noGrp="1"/>
          </p:cNvSpPr>
          <p:nvPr>
            <p:ph type="ctrTitle"/>
          </p:nvPr>
        </p:nvSpPr>
        <p:spPr>
          <a:xfrm>
            <a:off x="1485508" y="1595963"/>
            <a:ext cx="9068586" cy="2137837"/>
          </a:xfrm>
        </p:spPr>
        <p:txBody>
          <a:bodyPr/>
          <a:lstStyle/>
          <a:p>
            <a:r>
              <a:rPr lang="en-US" sz="4800" dirty="0"/>
              <a:t>IBM – EDUNET</a:t>
            </a:r>
            <a:br>
              <a:rPr lang="en-US" sz="4800" dirty="0"/>
            </a:br>
            <a:r>
              <a:rPr lang="en-US" sz="4800" dirty="0"/>
              <a:t>DATA ANALYTICS</a:t>
            </a:r>
            <a:endParaRPr lang="en-IN" sz="4800" dirty="0"/>
          </a:p>
        </p:txBody>
      </p:sp>
      <p:sp>
        <p:nvSpPr>
          <p:cNvPr id="3" name="Subtitle 2">
            <a:extLst>
              <a:ext uri="{FF2B5EF4-FFF2-40B4-BE49-F238E27FC236}">
                <a16:creationId xmlns:a16="http://schemas.microsoft.com/office/drawing/2014/main" id="{ABB5417B-73B2-4245-A9C1-E9ECD89B5E71}"/>
              </a:ext>
            </a:extLst>
          </p:cNvPr>
          <p:cNvSpPr>
            <a:spLocks noGrp="1"/>
          </p:cNvSpPr>
          <p:nvPr>
            <p:ph type="subTitle" idx="1"/>
          </p:nvPr>
        </p:nvSpPr>
        <p:spPr>
          <a:xfrm>
            <a:off x="1560576" y="3428999"/>
            <a:ext cx="9070848" cy="1833037"/>
          </a:xfrm>
        </p:spPr>
        <p:txBody>
          <a:bodyPr>
            <a:noAutofit/>
          </a:bodyPr>
          <a:lstStyle/>
          <a:p>
            <a:r>
              <a:rPr lang="en-US" sz="6000" b="1" u="sng" dirty="0"/>
              <a:t>Case study: </a:t>
            </a:r>
            <a:br>
              <a:rPr lang="en-US" sz="6000" b="1" u="sng" dirty="0"/>
            </a:br>
            <a:r>
              <a:rPr lang="en-US" sz="6000" b="1" u="sng" dirty="0"/>
              <a:t>Analysis of superstore</a:t>
            </a:r>
            <a:endParaRPr lang="en-IN" sz="6000" b="1" u="sng" dirty="0"/>
          </a:p>
        </p:txBody>
      </p:sp>
    </p:spTree>
    <p:extLst>
      <p:ext uri="{BB962C8B-B14F-4D97-AF65-F5344CB8AC3E}">
        <p14:creationId xmlns:p14="http://schemas.microsoft.com/office/powerpoint/2010/main" val="414212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3AEFB-CFB1-4C59-BFD3-A6BFDC269FB9}"/>
              </a:ext>
            </a:extLst>
          </p:cNvPr>
          <p:cNvSpPr>
            <a:spLocks noGrp="1"/>
          </p:cNvSpPr>
          <p:nvPr>
            <p:ph type="title"/>
          </p:nvPr>
        </p:nvSpPr>
        <p:spPr>
          <a:xfrm>
            <a:off x="1477898" y="619125"/>
            <a:ext cx="9070848" cy="285750"/>
          </a:xfrm>
        </p:spPr>
        <p:txBody>
          <a:bodyPr/>
          <a:lstStyle/>
          <a:p>
            <a:endParaRPr lang="en-IN" sz="800" dirty="0"/>
          </a:p>
        </p:txBody>
      </p:sp>
      <p:sp>
        <p:nvSpPr>
          <p:cNvPr id="3" name="Text Placeholder 2">
            <a:extLst>
              <a:ext uri="{FF2B5EF4-FFF2-40B4-BE49-F238E27FC236}">
                <a16:creationId xmlns:a16="http://schemas.microsoft.com/office/drawing/2014/main" id="{C826E54E-D073-4402-B9A5-C755D0B5400F}"/>
              </a:ext>
            </a:extLst>
          </p:cNvPr>
          <p:cNvSpPr>
            <a:spLocks noGrp="1"/>
          </p:cNvSpPr>
          <p:nvPr>
            <p:ph type="body" idx="1"/>
          </p:nvPr>
        </p:nvSpPr>
        <p:spPr>
          <a:xfrm>
            <a:off x="1563624" y="2066925"/>
            <a:ext cx="9070848" cy="3072337"/>
          </a:xfrm>
        </p:spPr>
        <p:txBody>
          <a:bodyPr>
            <a:normAutofit fontScale="77500" lnSpcReduction="20000"/>
          </a:bodyPr>
          <a:lstStyle/>
          <a:p>
            <a:pPr marL="457200" indent="-457200" algn="l">
              <a:buFont typeface="Wingdings" panose="05000000000000000000" pitchFamily="2" charset="2"/>
              <a:buChar char="q"/>
            </a:pPr>
            <a:r>
              <a:rPr lang="en-US" sz="3200" dirty="0"/>
              <a:t>Project Overview</a:t>
            </a:r>
          </a:p>
          <a:p>
            <a:pPr marL="457200" indent="-457200" algn="l">
              <a:buFont typeface="Wingdings" panose="05000000000000000000" pitchFamily="2" charset="2"/>
              <a:buChar char="q"/>
            </a:pPr>
            <a:r>
              <a:rPr lang="en-US" sz="3200" dirty="0"/>
              <a:t>End Users</a:t>
            </a:r>
          </a:p>
          <a:p>
            <a:pPr marL="457200" indent="-457200" algn="l">
              <a:buFont typeface="Wingdings" panose="05000000000000000000" pitchFamily="2" charset="2"/>
              <a:buChar char="q"/>
            </a:pPr>
            <a:r>
              <a:rPr lang="en-US" sz="3200" dirty="0"/>
              <a:t>Solution and Value Proposition</a:t>
            </a:r>
          </a:p>
          <a:p>
            <a:pPr marL="457200" indent="-457200" algn="l">
              <a:buFont typeface="Wingdings" panose="05000000000000000000" pitchFamily="2" charset="2"/>
              <a:buChar char="q"/>
            </a:pPr>
            <a:r>
              <a:rPr lang="en-US" sz="3200" dirty="0"/>
              <a:t>Modelling</a:t>
            </a:r>
          </a:p>
          <a:p>
            <a:pPr marL="457200" indent="-457200" algn="l">
              <a:buFont typeface="Wingdings" panose="05000000000000000000" pitchFamily="2" charset="2"/>
              <a:buChar char="q"/>
            </a:pPr>
            <a:r>
              <a:rPr lang="en-US" sz="3200" dirty="0"/>
              <a:t>Insights and </a:t>
            </a:r>
            <a:r>
              <a:rPr lang="en-US" sz="3200" dirty="0" err="1"/>
              <a:t>Visualisations</a:t>
            </a:r>
            <a:endParaRPr lang="en-US" sz="3200" dirty="0"/>
          </a:p>
          <a:p>
            <a:pPr marL="457200" indent="-457200" algn="l">
              <a:buFont typeface="Wingdings" panose="05000000000000000000" pitchFamily="2" charset="2"/>
              <a:buChar char="q"/>
            </a:pPr>
            <a:r>
              <a:rPr lang="en-US" sz="3200" dirty="0"/>
              <a:t>Conclusion</a:t>
            </a:r>
          </a:p>
          <a:p>
            <a:pPr marL="457200" indent="-457200" algn="l">
              <a:buFont typeface="Wingdings" panose="05000000000000000000" pitchFamily="2" charset="2"/>
              <a:buChar char="q"/>
            </a:pPr>
            <a:r>
              <a:rPr lang="en-US" sz="3200" dirty="0"/>
              <a:t>Links</a:t>
            </a:r>
          </a:p>
          <a:p>
            <a:endParaRPr lang="en-IN" dirty="0"/>
          </a:p>
        </p:txBody>
      </p:sp>
    </p:spTree>
    <p:extLst>
      <p:ext uri="{BB962C8B-B14F-4D97-AF65-F5344CB8AC3E}">
        <p14:creationId xmlns:p14="http://schemas.microsoft.com/office/powerpoint/2010/main" val="3849278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48BB-32EA-430C-AD19-D571EFA5DA86}"/>
              </a:ext>
            </a:extLst>
          </p:cNvPr>
          <p:cNvSpPr>
            <a:spLocks noGrp="1"/>
          </p:cNvSpPr>
          <p:nvPr>
            <p:ph type="title"/>
          </p:nvPr>
        </p:nvSpPr>
        <p:spPr>
          <a:xfrm>
            <a:off x="1563623" y="2094309"/>
            <a:ext cx="9070848" cy="553641"/>
          </a:xfrm>
        </p:spPr>
        <p:txBody>
          <a:bodyPr/>
          <a:lstStyle/>
          <a:p>
            <a:r>
              <a:rPr lang="en-US" sz="3600" dirty="0"/>
              <a:t>Project overview</a:t>
            </a:r>
            <a:endParaRPr lang="en-IN" sz="3600" dirty="0"/>
          </a:p>
        </p:txBody>
      </p:sp>
      <p:sp>
        <p:nvSpPr>
          <p:cNvPr id="3" name="Text Placeholder 2">
            <a:extLst>
              <a:ext uri="{FF2B5EF4-FFF2-40B4-BE49-F238E27FC236}">
                <a16:creationId xmlns:a16="http://schemas.microsoft.com/office/drawing/2014/main" id="{8F3A892C-854D-41D8-9FAD-2FE09AAA1666}"/>
              </a:ext>
            </a:extLst>
          </p:cNvPr>
          <p:cNvSpPr>
            <a:spLocks noGrp="1"/>
          </p:cNvSpPr>
          <p:nvPr>
            <p:ph type="body" idx="1"/>
          </p:nvPr>
        </p:nvSpPr>
        <p:spPr>
          <a:xfrm>
            <a:off x="1560576" y="2094309"/>
            <a:ext cx="9070848" cy="3044953"/>
          </a:xfrm>
        </p:spPr>
        <p:txBody>
          <a:bodyPr/>
          <a:lstStyle/>
          <a:p>
            <a:endParaRPr lang="en-US" dirty="0"/>
          </a:p>
          <a:p>
            <a:endParaRPr lang="en-US" dirty="0"/>
          </a:p>
          <a:p>
            <a:r>
              <a:rPr lang="en-US" sz="2000" dirty="0"/>
              <a:t>Before venturing on to any data science project it is important to pre-process the data and also to explore the data. Today we will discuss a very basic topic of exploratory data analysis (EDA) using Python and also uncover how simple EDA can be extremely helpful in performing preliminary data analysis.</a:t>
            </a:r>
            <a:endParaRPr lang="en-IN" sz="2000" dirty="0"/>
          </a:p>
        </p:txBody>
      </p:sp>
    </p:spTree>
    <p:extLst>
      <p:ext uri="{BB962C8B-B14F-4D97-AF65-F5344CB8AC3E}">
        <p14:creationId xmlns:p14="http://schemas.microsoft.com/office/powerpoint/2010/main" val="694149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EBB43-872B-4D54-A736-A8736221237E}"/>
              </a:ext>
            </a:extLst>
          </p:cNvPr>
          <p:cNvSpPr>
            <a:spLocks noGrp="1"/>
          </p:cNvSpPr>
          <p:nvPr>
            <p:ph type="title"/>
          </p:nvPr>
        </p:nvSpPr>
        <p:spPr>
          <a:xfrm>
            <a:off x="1563623" y="2094309"/>
            <a:ext cx="9070848" cy="601266"/>
          </a:xfrm>
        </p:spPr>
        <p:txBody>
          <a:bodyPr/>
          <a:lstStyle/>
          <a:p>
            <a:r>
              <a:rPr lang="en-US" sz="3600" dirty="0"/>
              <a:t>End users</a:t>
            </a:r>
            <a:endParaRPr lang="en-IN" sz="3600" dirty="0"/>
          </a:p>
        </p:txBody>
      </p:sp>
      <p:sp>
        <p:nvSpPr>
          <p:cNvPr id="3" name="Text Placeholder 2">
            <a:extLst>
              <a:ext uri="{FF2B5EF4-FFF2-40B4-BE49-F238E27FC236}">
                <a16:creationId xmlns:a16="http://schemas.microsoft.com/office/drawing/2014/main" id="{B962E615-1833-4AF7-BF7F-331DD0C2CEB7}"/>
              </a:ext>
            </a:extLst>
          </p:cNvPr>
          <p:cNvSpPr>
            <a:spLocks noGrp="1"/>
          </p:cNvSpPr>
          <p:nvPr>
            <p:ph type="body" idx="1"/>
          </p:nvPr>
        </p:nvSpPr>
        <p:spPr>
          <a:xfrm>
            <a:off x="1563623" y="2695575"/>
            <a:ext cx="9070848" cy="2743200"/>
          </a:xfrm>
        </p:spPr>
        <p:txBody>
          <a:bodyPr>
            <a:normAutofit/>
          </a:bodyPr>
          <a:lstStyle/>
          <a:p>
            <a:r>
              <a:rPr lang="en-US" sz="2000" dirty="0"/>
              <a:t>Business managers, including executives and decision-makers, would be interested in understanding the overall performance of the superstore. They would want insights into sales trends, profitability, inventory management, and potential areas for improvement</a:t>
            </a:r>
            <a:r>
              <a:rPr lang="en-US" sz="2000"/>
              <a:t>. This </a:t>
            </a:r>
            <a:r>
              <a:rPr lang="en-US" sz="2000" dirty="0"/>
              <a:t>analysis can help inventory and supply chain managers optimize their stock levels, forecast demand, and reduce inefficiencies. Customer service representatives may use the analysis to identify common customer complaints or issues, helping them provide better support and service. </a:t>
            </a:r>
            <a:endParaRPr lang="en-IN" sz="2000" dirty="0"/>
          </a:p>
        </p:txBody>
      </p:sp>
    </p:spTree>
    <p:extLst>
      <p:ext uri="{BB962C8B-B14F-4D97-AF65-F5344CB8AC3E}">
        <p14:creationId xmlns:p14="http://schemas.microsoft.com/office/powerpoint/2010/main" val="3623329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A29FC-11AD-4DDA-BFB2-F14F6B8DE175}"/>
              </a:ext>
            </a:extLst>
          </p:cNvPr>
          <p:cNvSpPr>
            <a:spLocks noGrp="1"/>
          </p:cNvSpPr>
          <p:nvPr>
            <p:ph type="title"/>
          </p:nvPr>
        </p:nvSpPr>
        <p:spPr>
          <a:xfrm>
            <a:off x="1563623" y="2094309"/>
            <a:ext cx="9070848" cy="525066"/>
          </a:xfrm>
        </p:spPr>
        <p:txBody>
          <a:bodyPr/>
          <a:lstStyle/>
          <a:p>
            <a:r>
              <a:rPr lang="en-US" sz="3600" dirty="0"/>
              <a:t>Solution and value of proposition</a:t>
            </a:r>
            <a:endParaRPr lang="en-IN" sz="3600" dirty="0"/>
          </a:p>
        </p:txBody>
      </p:sp>
      <p:sp>
        <p:nvSpPr>
          <p:cNvPr id="3" name="Text Placeholder 2">
            <a:extLst>
              <a:ext uri="{FF2B5EF4-FFF2-40B4-BE49-F238E27FC236}">
                <a16:creationId xmlns:a16="http://schemas.microsoft.com/office/drawing/2014/main" id="{D151813C-728B-4BF6-8060-F794BFDD696E}"/>
              </a:ext>
            </a:extLst>
          </p:cNvPr>
          <p:cNvSpPr>
            <a:spLocks noGrp="1"/>
          </p:cNvSpPr>
          <p:nvPr>
            <p:ph type="body" idx="1"/>
          </p:nvPr>
        </p:nvSpPr>
        <p:spPr>
          <a:xfrm>
            <a:off x="1563624" y="2619375"/>
            <a:ext cx="9070848" cy="2519887"/>
          </a:xfrm>
        </p:spPr>
        <p:txBody>
          <a:bodyPr>
            <a:normAutofit fontScale="92500"/>
          </a:bodyPr>
          <a:lstStyle/>
          <a:p>
            <a:r>
              <a:rPr lang="en-US" sz="2000" dirty="0"/>
              <a:t> </a:t>
            </a:r>
            <a:r>
              <a:rPr lang="en-US" sz="2100" dirty="0"/>
              <a:t>The data analysis could uncover areas where the superstore is underperforming or facing challenges. The solution would involve identifying specific strategies to optimize performance, such as focusing on high-margin products, streamlining inventory management, or improving customer service processes. The data analysis project provides valuable insights derived from factual data rather than relying solely on intuition or assumptions. This enables the superstore to make informed decisions based on evidence, reducing the risk of costly mistakes.</a:t>
            </a:r>
            <a:endParaRPr lang="en-IN" sz="2100" dirty="0"/>
          </a:p>
        </p:txBody>
      </p:sp>
    </p:spTree>
    <p:extLst>
      <p:ext uri="{BB962C8B-B14F-4D97-AF65-F5344CB8AC3E}">
        <p14:creationId xmlns:p14="http://schemas.microsoft.com/office/powerpoint/2010/main" val="2159283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25192-7C35-4097-9FF9-B8B5672D09ED}"/>
              </a:ext>
            </a:extLst>
          </p:cNvPr>
          <p:cNvSpPr>
            <a:spLocks noGrp="1"/>
          </p:cNvSpPr>
          <p:nvPr>
            <p:ph type="title"/>
          </p:nvPr>
        </p:nvSpPr>
        <p:spPr>
          <a:xfrm>
            <a:off x="1563623" y="2094309"/>
            <a:ext cx="9070848" cy="601266"/>
          </a:xfrm>
        </p:spPr>
        <p:txBody>
          <a:bodyPr/>
          <a:lstStyle/>
          <a:p>
            <a:r>
              <a:rPr lang="en-US" sz="3600" dirty="0"/>
              <a:t>Modelling</a:t>
            </a:r>
            <a:endParaRPr lang="en-IN" sz="3600" dirty="0"/>
          </a:p>
        </p:txBody>
      </p:sp>
      <p:sp>
        <p:nvSpPr>
          <p:cNvPr id="3" name="Text Placeholder 2">
            <a:extLst>
              <a:ext uri="{FF2B5EF4-FFF2-40B4-BE49-F238E27FC236}">
                <a16:creationId xmlns:a16="http://schemas.microsoft.com/office/drawing/2014/main" id="{94E779B2-27B6-465B-8F78-6E5A83859E71}"/>
              </a:ext>
            </a:extLst>
          </p:cNvPr>
          <p:cNvSpPr>
            <a:spLocks noGrp="1"/>
          </p:cNvSpPr>
          <p:nvPr>
            <p:ph type="body" idx="1"/>
          </p:nvPr>
        </p:nvSpPr>
        <p:spPr>
          <a:xfrm>
            <a:off x="1563623" y="2695574"/>
            <a:ext cx="9070848" cy="2676525"/>
          </a:xfrm>
        </p:spPr>
        <p:txBody>
          <a:bodyPr>
            <a:normAutofit/>
          </a:bodyPr>
          <a:lstStyle/>
          <a:p>
            <a:r>
              <a:rPr lang="en-US" sz="2000" dirty="0"/>
              <a:t>This project utilized data preprocessing, exploratory analysis, customer segmentation, time series analysis, regression, market basket analysis, predictive modeling, and sentiment analysis. These insights enabled the superstore to optimize performance, enhance customer experience, and make informed decisions for sustained business growth and success. Visualizations and reports facilitated effective communication with stakeholders.</a:t>
            </a:r>
            <a:endParaRPr lang="en-IN" sz="2000" dirty="0"/>
          </a:p>
        </p:txBody>
      </p:sp>
    </p:spTree>
    <p:extLst>
      <p:ext uri="{BB962C8B-B14F-4D97-AF65-F5344CB8AC3E}">
        <p14:creationId xmlns:p14="http://schemas.microsoft.com/office/powerpoint/2010/main" val="2348015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2C4BB2DB-77AA-40B0-B8D0-2419F1D57DF2}"/>
              </a:ext>
            </a:extLst>
          </p:cNvPr>
          <p:cNvSpPr txBox="1"/>
          <p:nvPr/>
        </p:nvSpPr>
        <p:spPr>
          <a:xfrm>
            <a:off x="833378" y="631481"/>
            <a:ext cx="7268901" cy="461665"/>
          </a:xfrm>
          <a:prstGeom prst="rect">
            <a:avLst/>
          </a:prstGeom>
          <a:noFill/>
        </p:spPr>
        <p:txBody>
          <a:bodyPr wrap="square" rtlCol="0">
            <a:spAutoFit/>
          </a:bodyPr>
          <a:lstStyle/>
          <a:p>
            <a:r>
              <a:rPr lang="en-US" sz="2400" b="1" u="sng" dirty="0"/>
              <a:t>STATISTICAL INFORMATION ABOUT DATA</a:t>
            </a:r>
            <a:endParaRPr lang="en-IN" sz="2400" b="1" u="sng" dirty="0"/>
          </a:p>
        </p:txBody>
      </p:sp>
      <p:pic>
        <p:nvPicPr>
          <p:cNvPr id="18" name="Picture 17">
            <a:extLst>
              <a:ext uri="{FF2B5EF4-FFF2-40B4-BE49-F238E27FC236}">
                <a16:creationId xmlns:a16="http://schemas.microsoft.com/office/drawing/2014/main" id="{5C2A9764-BC7A-4824-BA2B-6150BA4B5853}"/>
              </a:ext>
            </a:extLst>
          </p:cNvPr>
          <p:cNvPicPr>
            <a:picLocks noChangeAspect="1"/>
          </p:cNvPicPr>
          <p:nvPr/>
        </p:nvPicPr>
        <p:blipFill>
          <a:blip r:embed="rId2"/>
          <a:stretch>
            <a:fillRect/>
          </a:stretch>
        </p:blipFill>
        <p:spPr>
          <a:xfrm>
            <a:off x="1365813" y="2224935"/>
            <a:ext cx="9421792" cy="3770751"/>
          </a:xfrm>
          <a:prstGeom prst="rect">
            <a:avLst/>
          </a:prstGeom>
        </p:spPr>
      </p:pic>
      <p:pic>
        <p:nvPicPr>
          <p:cNvPr id="20" name="Picture 19">
            <a:extLst>
              <a:ext uri="{FF2B5EF4-FFF2-40B4-BE49-F238E27FC236}">
                <a16:creationId xmlns:a16="http://schemas.microsoft.com/office/drawing/2014/main" id="{496D3A1D-196A-47E8-BFCE-CC66DA5C4EAF}"/>
              </a:ext>
            </a:extLst>
          </p:cNvPr>
          <p:cNvPicPr>
            <a:picLocks noChangeAspect="1"/>
          </p:cNvPicPr>
          <p:nvPr/>
        </p:nvPicPr>
        <p:blipFill>
          <a:blip r:embed="rId3"/>
          <a:stretch>
            <a:fillRect/>
          </a:stretch>
        </p:blipFill>
        <p:spPr>
          <a:xfrm>
            <a:off x="1365813" y="1689503"/>
            <a:ext cx="2560542" cy="274344"/>
          </a:xfrm>
          <a:prstGeom prst="rect">
            <a:avLst/>
          </a:prstGeom>
        </p:spPr>
      </p:pic>
    </p:spTree>
    <p:extLst>
      <p:ext uri="{BB962C8B-B14F-4D97-AF65-F5344CB8AC3E}">
        <p14:creationId xmlns:p14="http://schemas.microsoft.com/office/powerpoint/2010/main" val="2790449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5CA9F4-9352-4BDB-BEE8-5E798842AA24}"/>
              </a:ext>
            </a:extLst>
          </p:cNvPr>
          <p:cNvSpPr txBox="1"/>
          <p:nvPr/>
        </p:nvSpPr>
        <p:spPr>
          <a:xfrm>
            <a:off x="914400" y="798653"/>
            <a:ext cx="7801337" cy="461665"/>
          </a:xfrm>
          <a:prstGeom prst="rect">
            <a:avLst/>
          </a:prstGeom>
          <a:noFill/>
        </p:spPr>
        <p:txBody>
          <a:bodyPr wrap="square" rtlCol="0">
            <a:spAutoFit/>
          </a:bodyPr>
          <a:lstStyle/>
          <a:p>
            <a:r>
              <a:rPr lang="en-IN" sz="2400" b="1" u="sng" dirty="0"/>
              <a:t>AGGREGATE SALES ACROSS REGIONS</a:t>
            </a:r>
          </a:p>
        </p:txBody>
      </p:sp>
      <p:pic>
        <p:nvPicPr>
          <p:cNvPr id="7" name="Picture 6">
            <a:extLst>
              <a:ext uri="{FF2B5EF4-FFF2-40B4-BE49-F238E27FC236}">
                <a16:creationId xmlns:a16="http://schemas.microsoft.com/office/drawing/2014/main" id="{AE0D9C9C-EDC6-41F3-A8E7-A3A67D0EF3B7}"/>
              </a:ext>
            </a:extLst>
          </p:cNvPr>
          <p:cNvPicPr>
            <a:picLocks noChangeAspect="1"/>
          </p:cNvPicPr>
          <p:nvPr/>
        </p:nvPicPr>
        <p:blipFill>
          <a:blip r:embed="rId2"/>
          <a:stretch>
            <a:fillRect/>
          </a:stretch>
        </p:blipFill>
        <p:spPr>
          <a:xfrm>
            <a:off x="1273215" y="2264832"/>
            <a:ext cx="9201873" cy="3916048"/>
          </a:xfrm>
          <a:prstGeom prst="rect">
            <a:avLst/>
          </a:prstGeom>
        </p:spPr>
      </p:pic>
      <p:pic>
        <p:nvPicPr>
          <p:cNvPr id="9" name="Picture 8">
            <a:extLst>
              <a:ext uri="{FF2B5EF4-FFF2-40B4-BE49-F238E27FC236}">
                <a16:creationId xmlns:a16="http://schemas.microsoft.com/office/drawing/2014/main" id="{BEE88D9B-D988-4618-8D27-5675CD6FEB7F}"/>
              </a:ext>
            </a:extLst>
          </p:cNvPr>
          <p:cNvPicPr>
            <a:picLocks noChangeAspect="1"/>
          </p:cNvPicPr>
          <p:nvPr/>
        </p:nvPicPr>
        <p:blipFill>
          <a:blip r:embed="rId3"/>
          <a:stretch>
            <a:fillRect/>
          </a:stretch>
        </p:blipFill>
        <p:spPr>
          <a:xfrm>
            <a:off x="1273215" y="1864189"/>
            <a:ext cx="2850127" cy="259102"/>
          </a:xfrm>
          <a:prstGeom prst="rect">
            <a:avLst/>
          </a:prstGeom>
        </p:spPr>
      </p:pic>
    </p:spTree>
    <p:extLst>
      <p:ext uri="{BB962C8B-B14F-4D97-AF65-F5344CB8AC3E}">
        <p14:creationId xmlns:p14="http://schemas.microsoft.com/office/powerpoint/2010/main" val="1092719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6728D11B-929E-4324-91B0-4A4DA4CAC3DD}"/>
    </a:ext>
  </a:extLst>
</a:theme>
</file>

<file path=docProps/app.xml><?xml version="1.0" encoding="utf-8"?>
<Properties xmlns="http://schemas.openxmlformats.org/officeDocument/2006/extended-properties" xmlns:vt="http://schemas.openxmlformats.org/officeDocument/2006/docPropsVTypes">
  <Template>Retrospect</Template>
  <TotalTime>175</TotalTime>
  <Words>544</Words>
  <Application>Microsoft Office PowerPoint</Application>
  <PresentationFormat>Widescreen</PresentationFormat>
  <Paragraphs>44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vt:lpstr>
      <vt:lpstr>Savon</vt:lpstr>
      <vt:lpstr>PowerPoint Presentation</vt:lpstr>
      <vt:lpstr>IBM – EDUNET DATA ANALYTICS</vt:lpstr>
      <vt:lpstr>PowerPoint Presentation</vt:lpstr>
      <vt:lpstr>Project overview</vt:lpstr>
      <vt:lpstr>End users</vt:lpstr>
      <vt:lpstr>Solution and value of proposition</vt:lpstr>
      <vt:lpstr>Modelling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Analysis of superstore</dc:title>
  <dc:creator>Nidhi Singh</dc:creator>
  <cp:lastModifiedBy>Nidhi Singh</cp:lastModifiedBy>
  <cp:revision>16</cp:revision>
  <dcterms:created xsi:type="dcterms:W3CDTF">2023-07-22T15:15:50Z</dcterms:created>
  <dcterms:modified xsi:type="dcterms:W3CDTF">2023-07-24T05:56:02Z</dcterms:modified>
</cp:coreProperties>
</file>