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62" r:id="rId7"/>
    <p:sldId id="269" r:id="rId8"/>
    <p:sldId id="263" r:id="rId9"/>
    <p:sldId id="270" r:id="rId10"/>
    <p:sldId id="271" r:id="rId11"/>
    <p:sldId id="266" r:id="rId12"/>
    <p:sldId id="267" r:id="rId13"/>
    <p:sldId id="268" r:id="rId14"/>
    <p:sldId id="25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B060402020202020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288D7D00-E05D-4A50-872B-408373F8073A}">
          <p14:sldIdLst>
            <p14:sldId id="256"/>
            <p14:sldId id="257"/>
            <p14:sldId id="258"/>
            <p14:sldId id="260"/>
            <p14:sldId id="261"/>
            <p14:sldId id="262"/>
            <p14:sldId id="269"/>
            <p14:sldId id="263"/>
            <p14:sldId id="270"/>
            <p14:sldId id="271"/>
            <p14:sldId id="266"/>
            <p14:sldId id="267"/>
            <p14:sldId id="268"/>
            <p14:sldId id="259"/>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63902"/>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algn="ctr"/>
            <a:r>
              <a:rPr lang="en-US" sz="2400" b="1" i="0" dirty="0">
                <a:solidFill>
                  <a:srgbClr val="000000"/>
                </a:solidFill>
                <a:effectLst/>
                <a:latin typeface="Helvetica Neue"/>
              </a:rPr>
              <a:t>Code Refactoring and Bug Fixing</a:t>
            </a:r>
          </a:p>
        </p:txBody>
      </p:sp>
      <p:sp>
        <p:nvSpPr>
          <p:cNvPr id="2" name="TextBox 1">
            <a:extLst>
              <a:ext uri="{FF2B5EF4-FFF2-40B4-BE49-F238E27FC236}">
                <a16:creationId xmlns:a16="http://schemas.microsoft.com/office/drawing/2014/main" id="{9B0456C8-893E-4D77-93C6-B8219AEFBFFB}"/>
              </a:ext>
            </a:extLst>
          </p:cNvPr>
          <p:cNvSpPr txBox="1"/>
          <p:nvPr/>
        </p:nvSpPr>
        <p:spPr>
          <a:xfrm>
            <a:off x="529387" y="5566611"/>
            <a:ext cx="5566611" cy="923330"/>
          </a:xfrm>
          <a:prstGeom prst="rect">
            <a:avLst/>
          </a:prstGeom>
          <a:noFill/>
        </p:spPr>
        <p:txBody>
          <a:bodyPr wrap="square" rtlCol="0">
            <a:spAutoFit/>
          </a:bodyPr>
          <a:lstStyle/>
          <a:p>
            <a:r>
              <a:rPr lang="en-US" sz="2000" dirty="0"/>
              <a:t>NAME - NIDHI SINGH</a:t>
            </a:r>
          </a:p>
          <a:p>
            <a:r>
              <a:rPr lang="en-US" sz="2000" dirty="0"/>
              <a:t>INTERN ID - IN1240275</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60E51-BAD1-459D-B116-028BF343E52C}"/>
              </a:ext>
            </a:extLst>
          </p:cNvPr>
          <p:cNvSpPr txBox="1"/>
          <p:nvPr/>
        </p:nvSpPr>
        <p:spPr>
          <a:xfrm>
            <a:off x="770021" y="1395663"/>
            <a:ext cx="10138611" cy="3539430"/>
          </a:xfrm>
          <a:prstGeom prst="rect">
            <a:avLst/>
          </a:prstGeom>
          <a:noFill/>
        </p:spPr>
        <p:txBody>
          <a:bodyPr wrap="square">
            <a:spAutoFit/>
          </a:bodyPr>
          <a:lstStyle/>
          <a:p>
            <a:r>
              <a:rPr lang="en-IN" sz="2800" b="1" dirty="0"/>
              <a:t>Issue:</a:t>
            </a:r>
          </a:p>
          <a:p>
            <a:pPr marL="342900" indent="-342900">
              <a:buFont typeface="Arial" panose="020B0604020202020204" pitchFamily="34" charset="0"/>
              <a:buChar char="•"/>
            </a:pPr>
            <a:r>
              <a:rPr lang="en-US" sz="2400" dirty="0"/>
              <a:t>The ‘render_template’ function is used to render "home.html," but there was no indication of the HTML file provided in the codebase.</a:t>
            </a:r>
          </a:p>
          <a:p>
            <a:pPr marL="342900" indent="-342900">
              <a:buFont typeface="Arial" panose="020B0604020202020204" pitchFamily="34" charset="0"/>
              <a:buChar char="•"/>
            </a:pPr>
            <a:endParaRPr lang="en-IN" sz="2400" dirty="0"/>
          </a:p>
          <a:p>
            <a:r>
              <a:rPr lang="en-IN" sz="2800" b="1" dirty="0"/>
              <a:t>Approach to Resolution:</a:t>
            </a:r>
          </a:p>
          <a:p>
            <a:pPr marL="342900" indent="-342900">
              <a:buFont typeface="Arial" panose="020B0604020202020204" pitchFamily="34" charset="0"/>
              <a:buChar char="•"/>
            </a:pPr>
            <a:r>
              <a:rPr lang="en-US" sz="2400" dirty="0"/>
              <a:t>Assumed the existence of an HTML file named "home.html" with the appropriate structure for displaying notes.</a:t>
            </a:r>
          </a:p>
          <a:p>
            <a:pPr marL="342900" indent="-342900">
              <a:buFont typeface="Arial" panose="020B0604020202020204" pitchFamily="34" charset="0"/>
              <a:buChar char="•"/>
            </a:pPr>
            <a:r>
              <a:rPr lang="en-US" sz="2400" dirty="0"/>
              <a:t>Make sure to include the actual HTML file in the codebase or update the filename in the ‘render_template’ function accordingly.</a:t>
            </a:r>
          </a:p>
        </p:txBody>
      </p:sp>
    </p:spTree>
    <p:extLst>
      <p:ext uri="{BB962C8B-B14F-4D97-AF65-F5344CB8AC3E}">
        <p14:creationId xmlns:p14="http://schemas.microsoft.com/office/powerpoint/2010/main" val="226609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3FE30-7ADE-471C-9003-475DBCA341A8}"/>
              </a:ext>
            </a:extLst>
          </p:cNvPr>
          <p:cNvSpPr>
            <a:spLocks noGrp="1"/>
          </p:cNvSpPr>
          <p:nvPr>
            <p:ph type="title"/>
          </p:nvPr>
        </p:nvSpPr>
        <p:spPr>
          <a:xfrm>
            <a:off x="244642" y="266066"/>
            <a:ext cx="10515600" cy="1325563"/>
          </a:xfrm>
        </p:spPr>
        <p:txBody>
          <a:bodyPr>
            <a:normAutofit/>
          </a:bodyPr>
          <a:lstStyle/>
          <a:p>
            <a:r>
              <a:rPr lang="en-US" sz="6600" b="1" dirty="0">
                <a:solidFill>
                  <a:srgbClr val="FF0000"/>
                </a:solidFill>
              </a:rPr>
              <a:t>Corrected Version of Code</a:t>
            </a:r>
            <a:endParaRPr lang="en-IN" sz="6600" b="1" dirty="0">
              <a:solidFill>
                <a:srgbClr val="FF0000"/>
              </a:solidFill>
            </a:endParaRPr>
          </a:p>
        </p:txBody>
      </p:sp>
      <p:pic>
        <p:nvPicPr>
          <p:cNvPr id="5" name="Picture 4">
            <a:extLst>
              <a:ext uri="{FF2B5EF4-FFF2-40B4-BE49-F238E27FC236}">
                <a16:creationId xmlns:a16="http://schemas.microsoft.com/office/drawing/2014/main" id="{354044D9-99EA-4446-BFDA-5EEDA299CE31}"/>
              </a:ext>
            </a:extLst>
          </p:cNvPr>
          <p:cNvPicPr>
            <a:picLocks noChangeAspect="1"/>
          </p:cNvPicPr>
          <p:nvPr/>
        </p:nvPicPr>
        <p:blipFill>
          <a:blip r:embed="rId2"/>
          <a:stretch>
            <a:fillRect/>
          </a:stretch>
        </p:blipFill>
        <p:spPr>
          <a:xfrm>
            <a:off x="1561540" y="1591629"/>
            <a:ext cx="8298899" cy="4503810"/>
          </a:xfrm>
          <a:prstGeom prst="rect">
            <a:avLst/>
          </a:prstGeom>
        </p:spPr>
      </p:pic>
    </p:spTree>
    <p:extLst>
      <p:ext uri="{BB962C8B-B14F-4D97-AF65-F5344CB8AC3E}">
        <p14:creationId xmlns:p14="http://schemas.microsoft.com/office/powerpoint/2010/main" val="228751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DB24-EE45-4FDE-B4B8-D5F7A669FFDC}"/>
              </a:ext>
            </a:extLst>
          </p:cNvPr>
          <p:cNvSpPr>
            <a:spLocks noGrp="1"/>
          </p:cNvSpPr>
          <p:nvPr>
            <p:ph type="title"/>
          </p:nvPr>
        </p:nvSpPr>
        <p:spPr>
          <a:xfrm>
            <a:off x="180473" y="220746"/>
            <a:ext cx="11594431" cy="1325563"/>
          </a:xfrm>
        </p:spPr>
        <p:txBody>
          <a:bodyPr/>
          <a:lstStyle/>
          <a:p>
            <a:r>
              <a:rPr lang="en-US" b="1" dirty="0">
                <a:solidFill>
                  <a:srgbClr val="FF0000"/>
                </a:solidFill>
              </a:rPr>
              <a:t>The revised code addresses several issues found in the initial implementation</a:t>
            </a:r>
            <a:endParaRPr lang="en-IN" b="1" dirty="0">
              <a:solidFill>
                <a:srgbClr val="FF0000"/>
              </a:solidFill>
            </a:endParaRPr>
          </a:p>
        </p:txBody>
      </p:sp>
      <p:sp>
        <p:nvSpPr>
          <p:cNvPr id="3" name="Text Placeholder 2">
            <a:extLst>
              <a:ext uri="{FF2B5EF4-FFF2-40B4-BE49-F238E27FC236}">
                <a16:creationId xmlns:a16="http://schemas.microsoft.com/office/drawing/2014/main" id="{AD1F841F-163D-45BF-938D-DD36B8F50AE3}"/>
              </a:ext>
            </a:extLst>
          </p:cNvPr>
          <p:cNvSpPr>
            <a:spLocks noGrp="1"/>
          </p:cNvSpPr>
          <p:nvPr>
            <p:ph type="body" idx="1"/>
          </p:nvPr>
        </p:nvSpPr>
        <p:spPr>
          <a:xfrm>
            <a:off x="304800" y="1825625"/>
            <a:ext cx="11049000" cy="4351338"/>
          </a:xfrm>
        </p:spPr>
        <p:txBody>
          <a:bodyPr/>
          <a:lstStyle/>
          <a:p>
            <a:r>
              <a:rPr lang="en-IN" b="1" dirty="0"/>
              <a:t>Form Data Retrieval: </a:t>
            </a:r>
            <a:r>
              <a:rPr lang="en-US" b="1" dirty="0"/>
              <a:t> </a:t>
            </a:r>
            <a:r>
              <a:rPr lang="en-US" dirty="0"/>
              <a:t>In the original code, the incorrect method ‘request.args.get("note")’ was used to fetch form data, which is more suitable for query parameters in the URL. In the corrected version, ‘request.form.get("note")’ is employed to accurately retrieve form data.</a:t>
            </a:r>
          </a:p>
          <a:p>
            <a:r>
              <a:rPr lang="en-US" b="1" dirty="0"/>
              <a:t>Conditional Note Addition: </a:t>
            </a:r>
            <a:r>
              <a:rPr lang="en-US" dirty="0"/>
              <a:t>The corrected code incorporates a conditional check to verify if the request method is POST before attempting to retrieve and append the note. This ensures that notes are only added when the form is submitted via a POST request, enhancing the robustness of the application.</a:t>
            </a:r>
            <a:endParaRPr lang="en-IN" dirty="0"/>
          </a:p>
        </p:txBody>
      </p:sp>
    </p:spTree>
    <p:extLst>
      <p:ext uri="{BB962C8B-B14F-4D97-AF65-F5344CB8AC3E}">
        <p14:creationId xmlns:p14="http://schemas.microsoft.com/office/powerpoint/2010/main" val="248034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ED72-A3C7-4A36-ACD6-D62A3DF02880}"/>
              </a:ext>
            </a:extLst>
          </p:cNvPr>
          <p:cNvSpPr>
            <a:spLocks noGrp="1"/>
          </p:cNvSpPr>
          <p:nvPr>
            <p:ph type="title"/>
          </p:nvPr>
        </p:nvSpPr>
        <p:spPr>
          <a:xfrm>
            <a:off x="6419947" y="685967"/>
            <a:ext cx="5403083" cy="2743033"/>
          </a:xfrm>
        </p:spPr>
        <p:txBody>
          <a:bodyPr>
            <a:noAutofit/>
          </a:bodyPr>
          <a:lstStyle/>
          <a:p>
            <a:r>
              <a:rPr lang="en-US" sz="4800" b="1" dirty="0">
                <a:solidFill>
                  <a:srgbClr val="FF0000"/>
                </a:solidFill>
              </a:rPr>
              <a:t>Working of the code after refactoring and bug fixing, displayed in the browser:</a:t>
            </a:r>
            <a:endParaRPr lang="en-IN" sz="4800" b="1" dirty="0">
              <a:solidFill>
                <a:srgbClr val="FF0000"/>
              </a:solidFill>
            </a:endParaRPr>
          </a:p>
        </p:txBody>
      </p:sp>
      <p:pic>
        <p:nvPicPr>
          <p:cNvPr id="4" name="Picture 3">
            <a:extLst>
              <a:ext uri="{FF2B5EF4-FFF2-40B4-BE49-F238E27FC236}">
                <a16:creationId xmlns:a16="http://schemas.microsoft.com/office/drawing/2014/main" id="{8B9BC39B-E3D7-4BF2-80B5-A8BA57E640D6}"/>
              </a:ext>
            </a:extLst>
          </p:cNvPr>
          <p:cNvPicPr>
            <a:picLocks noChangeAspect="1"/>
          </p:cNvPicPr>
          <p:nvPr/>
        </p:nvPicPr>
        <p:blipFill>
          <a:blip r:embed="rId2"/>
          <a:stretch>
            <a:fillRect/>
          </a:stretch>
        </p:blipFill>
        <p:spPr>
          <a:xfrm>
            <a:off x="144379" y="463887"/>
            <a:ext cx="6275569" cy="6205452"/>
          </a:xfrm>
          <a:prstGeom prst="rect">
            <a:avLst/>
          </a:prstGeom>
        </p:spPr>
      </p:pic>
      <p:sp>
        <p:nvSpPr>
          <p:cNvPr id="6" name="TextBox 5">
            <a:extLst>
              <a:ext uri="{FF2B5EF4-FFF2-40B4-BE49-F238E27FC236}">
                <a16:creationId xmlns:a16="http://schemas.microsoft.com/office/drawing/2014/main" id="{CD5C3758-AE5C-4CDD-A866-6AB4AA764D86}"/>
              </a:ext>
            </a:extLst>
          </p:cNvPr>
          <p:cNvSpPr txBox="1"/>
          <p:nvPr/>
        </p:nvSpPr>
        <p:spPr>
          <a:xfrm>
            <a:off x="6419947" y="3933401"/>
            <a:ext cx="5213685" cy="1569660"/>
          </a:xfrm>
          <a:prstGeom prst="rect">
            <a:avLst/>
          </a:prstGeom>
          <a:noFill/>
        </p:spPr>
        <p:txBody>
          <a:bodyPr wrap="square">
            <a:spAutoFit/>
          </a:bodyPr>
          <a:lstStyle/>
          <a:p>
            <a:r>
              <a:rPr lang="en-US" sz="2400" dirty="0"/>
              <a:t>This Flask application allows users to add notes through a form and displays the added notes on the home page.</a:t>
            </a:r>
            <a:endParaRPr lang="en-IN" sz="2400" dirty="0"/>
          </a:p>
        </p:txBody>
      </p:sp>
    </p:spTree>
    <p:extLst>
      <p:ext uri="{BB962C8B-B14F-4D97-AF65-F5344CB8AC3E}">
        <p14:creationId xmlns:p14="http://schemas.microsoft.com/office/powerpoint/2010/main" val="144995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101262" cy="378561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Hello there! I’m NIDHI SINGH, a data science enthusiast currently interning at </a:t>
            </a:r>
            <a:r>
              <a:rPr lang="en-US" sz="2400" dirty="0" err="1"/>
              <a:t>Innomatics</a:t>
            </a:r>
            <a:r>
              <a:rPr lang="en-US" sz="2400" dirty="0"/>
              <a:t> Research Labs. </a:t>
            </a:r>
          </a:p>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When it comes to academics, I will be graduating with a B Tech (Computer Science and Engineering) in July 2024. </a:t>
            </a:r>
          </a:p>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Driven by a passionate interest in data science, I chose to pursue further learning at </a:t>
            </a:r>
            <a:r>
              <a:rPr lang="en-US" sz="2400" dirty="0" err="1"/>
              <a:t>Innomatics</a:t>
            </a:r>
            <a:r>
              <a:rPr lang="en-US" sz="2400" dirty="0"/>
              <a:t> Research labs. Currently, I’m gaining hands on experience as an intern in the field.</a:t>
            </a:r>
          </a:p>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Sure thing! Feel free to get in touch whenever you’d like. Whether it’s about data science, career advice, or just to chat, I’m always available and happy to connect with you.</a:t>
            </a: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46179" y="3953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6600" b="1" dirty="0">
                <a:solidFill>
                  <a:srgbClr val="FF0000"/>
                </a:solidFill>
              </a:rPr>
              <a:t>S</a:t>
            </a:r>
            <a:r>
              <a:rPr lang="en-IN" sz="6600" b="1" dirty="0" err="1">
                <a:solidFill>
                  <a:srgbClr val="FF0000"/>
                </a:solidFill>
              </a:rPr>
              <a:t>cenario</a:t>
            </a:r>
            <a:endParaRPr sz="6600" b="1" dirty="0">
              <a:solidFill>
                <a:srgbClr val="FF0000"/>
              </a:solidFill>
            </a:endParaRPr>
          </a:p>
        </p:txBody>
      </p:sp>
      <p:sp>
        <p:nvSpPr>
          <p:cNvPr id="111" name="Google Shape;111;p4"/>
          <p:cNvSpPr txBox="1">
            <a:spLocks noGrp="1"/>
          </p:cNvSpPr>
          <p:nvPr>
            <p:ph type="body" idx="1"/>
          </p:nvPr>
        </p:nvSpPr>
        <p:spPr>
          <a:xfrm>
            <a:off x="620711" y="1453809"/>
            <a:ext cx="10515600" cy="4351338"/>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r>
              <a:rPr lang="en-US" sz="3600" i="0" dirty="0">
                <a:solidFill>
                  <a:schemeClr val="tx1"/>
                </a:solidFill>
                <a:effectLst/>
                <a:latin typeface="Söhne"/>
              </a:rPr>
              <a:t>A group of passionate data scientists set out on a project to create a Note Taking Application using Python, Flask, and HTML. Unfortunately, their limited background in backend development resulted in issues, hindering the application's functionality. Given your expertise in backend development, you have been assigned the responsibility of rectifying the code and ensuring the smooth operation of the application.</a:t>
            </a:r>
            <a:endParaRPr sz="3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DDFF-C3A3-46C7-8033-69D8C8AA16F8}"/>
              </a:ext>
            </a:extLst>
          </p:cNvPr>
          <p:cNvSpPr>
            <a:spLocks noGrp="1"/>
          </p:cNvSpPr>
          <p:nvPr>
            <p:ph type="ctrTitle"/>
          </p:nvPr>
        </p:nvSpPr>
        <p:spPr>
          <a:xfrm>
            <a:off x="326796" y="236243"/>
            <a:ext cx="8308157" cy="979814"/>
          </a:xfrm>
        </p:spPr>
        <p:txBody>
          <a:bodyPr>
            <a:noAutofit/>
          </a:bodyPr>
          <a:lstStyle/>
          <a:p>
            <a:pPr algn="l"/>
            <a:r>
              <a:rPr lang="en-IN" sz="6600" b="1" dirty="0">
                <a:solidFill>
                  <a:srgbClr val="FF0000"/>
                </a:solidFill>
              </a:rPr>
              <a:t>Task</a:t>
            </a:r>
            <a:endParaRPr lang="en-IN" sz="6600" dirty="0"/>
          </a:p>
        </p:txBody>
      </p:sp>
      <p:sp>
        <p:nvSpPr>
          <p:cNvPr id="3" name="Subtitle 2">
            <a:extLst>
              <a:ext uri="{FF2B5EF4-FFF2-40B4-BE49-F238E27FC236}">
                <a16:creationId xmlns:a16="http://schemas.microsoft.com/office/drawing/2014/main" id="{263F3852-260B-4268-8648-EAE4F0AE5832}"/>
              </a:ext>
            </a:extLst>
          </p:cNvPr>
          <p:cNvSpPr>
            <a:spLocks noGrp="1"/>
          </p:cNvSpPr>
          <p:nvPr>
            <p:ph type="subTitle" idx="1"/>
          </p:nvPr>
        </p:nvSpPr>
        <p:spPr>
          <a:xfrm>
            <a:off x="442068" y="1279688"/>
            <a:ext cx="10162095" cy="4298623"/>
          </a:xfrm>
        </p:spPr>
        <p:txBody>
          <a:bodyPr>
            <a:noAutofit/>
          </a:bodyPr>
          <a:lstStyle/>
          <a:p>
            <a:pPr algn="just"/>
            <a:r>
              <a:rPr lang="en-US" sz="3600" b="0" i="0" dirty="0">
                <a:solidFill>
                  <a:schemeClr val="tx1"/>
                </a:solidFill>
                <a:effectLst/>
                <a:latin typeface="Söhne"/>
              </a:rPr>
              <a:t>Revamp the current codebase to guarantee the optimal performance of the Note Taking Application. Thoroughly document any identified bugs encountered during the debugging process. It's important to note that the objective is not to build the application from the ground up but rather to address and rectify issues in the existing codebase, ensuring the application functions according to its intended design.</a:t>
            </a:r>
            <a:endParaRPr lang="en-IN" sz="3600" dirty="0">
              <a:solidFill>
                <a:schemeClr val="tx1"/>
              </a:solidFill>
            </a:endParaRPr>
          </a:p>
        </p:txBody>
      </p:sp>
    </p:spTree>
    <p:extLst>
      <p:ext uri="{BB962C8B-B14F-4D97-AF65-F5344CB8AC3E}">
        <p14:creationId xmlns:p14="http://schemas.microsoft.com/office/powerpoint/2010/main" val="154552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A71A-09C3-468C-9417-9D7046EB8B20}"/>
              </a:ext>
            </a:extLst>
          </p:cNvPr>
          <p:cNvSpPr>
            <a:spLocks noGrp="1"/>
          </p:cNvSpPr>
          <p:nvPr>
            <p:ph type="ctrTitle"/>
          </p:nvPr>
        </p:nvSpPr>
        <p:spPr>
          <a:xfrm>
            <a:off x="311084" y="201318"/>
            <a:ext cx="8716652" cy="1017882"/>
          </a:xfrm>
        </p:spPr>
        <p:txBody>
          <a:bodyPr>
            <a:normAutofit/>
          </a:bodyPr>
          <a:lstStyle/>
          <a:p>
            <a:pPr algn="l"/>
            <a:r>
              <a:rPr lang="en-IN" sz="6600" b="1" dirty="0">
                <a:solidFill>
                  <a:srgbClr val="FF0000"/>
                </a:solidFill>
              </a:rPr>
              <a:t>Task</a:t>
            </a:r>
            <a:endParaRPr lang="en-IN" sz="6600" dirty="0"/>
          </a:p>
        </p:txBody>
      </p:sp>
      <p:sp>
        <p:nvSpPr>
          <p:cNvPr id="3" name="Subtitle 2">
            <a:extLst>
              <a:ext uri="{FF2B5EF4-FFF2-40B4-BE49-F238E27FC236}">
                <a16:creationId xmlns:a16="http://schemas.microsoft.com/office/drawing/2014/main" id="{D72FC891-D251-4405-B55E-2369FDCD7857}"/>
              </a:ext>
            </a:extLst>
          </p:cNvPr>
          <p:cNvSpPr>
            <a:spLocks noGrp="1"/>
          </p:cNvSpPr>
          <p:nvPr>
            <p:ph type="subTitle" idx="1"/>
          </p:nvPr>
        </p:nvSpPr>
        <p:spPr>
          <a:xfrm>
            <a:off x="414779" y="1281508"/>
            <a:ext cx="11362442" cy="4294984"/>
          </a:xfrm>
        </p:spPr>
        <p:txBody>
          <a:bodyPr>
            <a:normAutofit/>
          </a:bodyPr>
          <a:lstStyle/>
          <a:p>
            <a:pPr algn="l"/>
            <a:r>
              <a:rPr lang="en-US" sz="3600" dirty="0"/>
              <a:t>Within the application's home route, there is a user interface featuring a text field and a button. This setup allows users to input and submit notes. The noteworthy aspect is that all added notes dynamically appear as an unordered list beneath the text field on the same page. This design fosters a seamless and user-friendly experience, enabling users to effortlessly track and manage their notes within the application.</a:t>
            </a:r>
            <a:endParaRPr lang="en-IN" sz="3600" dirty="0"/>
          </a:p>
        </p:txBody>
      </p:sp>
    </p:spTree>
    <p:extLst>
      <p:ext uri="{BB962C8B-B14F-4D97-AF65-F5344CB8AC3E}">
        <p14:creationId xmlns:p14="http://schemas.microsoft.com/office/powerpoint/2010/main" val="86469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E18ED-E5DE-4485-9EE4-F1942D8BD184}"/>
              </a:ext>
            </a:extLst>
          </p:cNvPr>
          <p:cNvSpPr>
            <a:spLocks noGrp="1"/>
          </p:cNvSpPr>
          <p:nvPr>
            <p:ph type="title"/>
          </p:nvPr>
        </p:nvSpPr>
        <p:spPr>
          <a:xfrm>
            <a:off x="276726" y="333040"/>
            <a:ext cx="10515600" cy="1325563"/>
          </a:xfrm>
        </p:spPr>
        <p:txBody>
          <a:bodyPr>
            <a:normAutofit/>
          </a:bodyPr>
          <a:lstStyle/>
          <a:p>
            <a:r>
              <a:rPr lang="en-IN" sz="6600" b="1" dirty="0">
                <a:solidFill>
                  <a:srgbClr val="FF0000"/>
                </a:solidFill>
              </a:rPr>
              <a:t>Initial Code</a:t>
            </a:r>
            <a:endParaRPr lang="en-IN" sz="6600" b="1" dirty="0"/>
          </a:p>
        </p:txBody>
      </p:sp>
      <p:pic>
        <p:nvPicPr>
          <p:cNvPr id="5" name="Picture 4">
            <a:extLst>
              <a:ext uri="{FF2B5EF4-FFF2-40B4-BE49-F238E27FC236}">
                <a16:creationId xmlns:a16="http://schemas.microsoft.com/office/drawing/2014/main" id="{EB95AE22-8166-4A59-A7DF-1FBCF14B1CB1}"/>
              </a:ext>
            </a:extLst>
          </p:cNvPr>
          <p:cNvPicPr>
            <a:picLocks noChangeAspect="1"/>
          </p:cNvPicPr>
          <p:nvPr/>
        </p:nvPicPr>
        <p:blipFill>
          <a:blip r:embed="rId2"/>
          <a:stretch>
            <a:fillRect/>
          </a:stretch>
        </p:blipFill>
        <p:spPr>
          <a:xfrm>
            <a:off x="1592022" y="1670635"/>
            <a:ext cx="8237934" cy="4115157"/>
          </a:xfrm>
          <a:prstGeom prst="rect">
            <a:avLst/>
          </a:prstGeom>
        </p:spPr>
      </p:pic>
    </p:spTree>
    <p:extLst>
      <p:ext uri="{BB962C8B-B14F-4D97-AF65-F5344CB8AC3E}">
        <p14:creationId xmlns:p14="http://schemas.microsoft.com/office/powerpoint/2010/main" val="119637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F651-E406-4341-9A72-D430DF08AE6C}"/>
              </a:ext>
            </a:extLst>
          </p:cNvPr>
          <p:cNvSpPr>
            <a:spLocks noGrp="1"/>
          </p:cNvSpPr>
          <p:nvPr>
            <p:ph type="title"/>
          </p:nvPr>
        </p:nvSpPr>
        <p:spPr>
          <a:xfrm>
            <a:off x="276726" y="333041"/>
            <a:ext cx="10515600" cy="1325563"/>
          </a:xfrm>
        </p:spPr>
        <p:txBody>
          <a:bodyPr>
            <a:noAutofit/>
          </a:bodyPr>
          <a:lstStyle/>
          <a:p>
            <a:r>
              <a:rPr lang="en-US" sz="4800" b="1" dirty="0">
                <a:solidFill>
                  <a:srgbClr val="FF0000"/>
                </a:solidFill>
              </a:rPr>
              <a:t>Working of the code after refactoring and bug fixing, displayed in the browser:</a:t>
            </a:r>
            <a:endParaRPr lang="en-IN" sz="4800" b="1" dirty="0">
              <a:solidFill>
                <a:srgbClr val="FF0000"/>
              </a:solidFill>
            </a:endParaRPr>
          </a:p>
        </p:txBody>
      </p:sp>
      <p:pic>
        <p:nvPicPr>
          <p:cNvPr id="6" name="Picture 5">
            <a:extLst>
              <a:ext uri="{FF2B5EF4-FFF2-40B4-BE49-F238E27FC236}">
                <a16:creationId xmlns:a16="http://schemas.microsoft.com/office/drawing/2014/main" id="{A694A7FE-5D59-41B4-9C9E-44B220B0CCE6}"/>
              </a:ext>
            </a:extLst>
          </p:cNvPr>
          <p:cNvPicPr>
            <a:picLocks noChangeAspect="1"/>
          </p:cNvPicPr>
          <p:nvPr/>
        </p:nvPicPr>
        <p:blipFill>
          <a:blip r:embed="rId2"/>
          <a:stretch>
            <a:fillRect/>
          </a:stretch>
        </p:blipFill>
        <p:spPr>
          <a:xfrm>
            <a:off x="2193033" y="1863702"/>
            <a:ext cx="7453006" cy="4381880"/>
          </a:xfrm>
          <a:prstGeom prst="rect">
            <a:avLst/>
          </a:prstGeom>
        </p:spPr>
      </p:pic>
    </p:spTree>
    <p:extLst>
      <p:ext uri="{BB962C8B-B14F-4D97-AF65-F5344CB8AC3E}">
        <p14:creationId xmlns:p14="http://schemas.microsoft.com/office/powerpoint/2010/main" val="220126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7C98F-27C3-49D0-B491-E328017716E3}"/>
              </a:ext>
            </a:extLst>
          </p:cNvPr>
          <p:cNvSpPr>
            <a:spLocks noGrp="1"/>
          </p:cNvSpPr>
          <p:nvPr>
            <p:ph type="title"/>
          </p:nvPr>
        </p:nvSpPr>
        <p:spPr>
          <a:xfrm>
            <a:off x="228600" y="236788"/>
            <a:ext cx="10515600" cy="1325563"/>
          </a:xfrm>
        </p:spPr>
        <p:txBody>
          <a:bodyPr>
            <a:normAutofit/>
          </a:bodyPr>
          <a:lstStyle/>
          <a:p>
            <a:r>
              <a:rPr lang="en-US" sz="6600" b="1" dirty="0">
                <a:solidFill>
                  <a:srgbClr val="FF0000"/>
                </a:solidFill>
              </a:rPr>
              <a:t>Bugs in the Code</a:t>
            </a:r>
            <a:endParaRPr lang="en-IN" sz="6600" b="1" dirty="0">
              <a:solidFill>
                <a:srgbClr val="FF0000"/>
              </a:solidFill>
            </a:endParaRPr>
          </a:p>
        </p:txBody>
      </p:sp>
      <p:sp>
        <p:nvSpPr>
          <p:cNvPr id="2" name="TextBox 1">
            <a:extLst>
              <a:ext uri="{FF2B5EF4-FFF2-40B4-BE49-F238E27FC236}">
                <a16:creationId xmlns:a16="http://schemas.microsoft.com/office/drawing/2014/main" id="{151C7885-84DD-42BF-ADAB-57CDC9215A29}"/>
              </a:ext>
            </a:extLst>
          </p:cNvPr>
          <p:cNvSpPr txBox="1"/>
          <p:nvPr/>
        </p:nvSpPr>
        <p:spPr>
          <a:xfrm>
            <a:off x="481263" y="1562351"/>
            <a:ext cx="11261558" cy="3908762"/>
          </a:xfrm>
          <a:prstGeom prst="rect">
            <a:avLst/>
          </a:prstGeom>
          <a:noFill/>
        </p:spPr>
        <p:txBody>
          <a:bodyPr wrap="square" rtlCol="0">
            <a:spAutoFit/>
          </a:bodyPr>
          <a:lstStyle/>
          <a:p>
            <a:r>
              <a:rPr lang="en-IN" sz="2800" b="1" dirty="0"/>
              <a:t>Issue:</a:t>
            </a:r>
            <a:endParaRPr lang="en-IN" sz="2400" dirty="0"/>
          </a:p>
          <a:p>
            <a:r>
              <a:rPr lang="en-US" sz="2400" dirty="0"/>
              <a:t>The route for handling form submission is set to `methods=["POST"]`, but the form in HTML is submitting with the `GET` method. This leads to the form data not being captured correctly.</a:t>
            </a:r>
            <a:endParaRPr lang="en-IN" sz="2400" dirty="0"/>
          </a:p>
          <a:p>
            <a:endParaRPr lang="en-IN" sz="2400" dirty="0"/>
          </a:p>
          <a:p>
            <a:r>
              <a:rPr lang="en-IN" sz="2800" b="1" dirty="0"/>
              <a:t>Approach to Resolution:</a:t>
            </a:r>
            <a:endParaRPr lang="en-IN" sz="2400" dirty="0"/>
          </a:p>
          <a:p>
            <a:pPr marL="342900" indent="-342900">
              <a:buFont typeface="Arial" panose="020B0604020202020204" pitchFamily="34" charset="0"/>
              <a:buChar char="•"/>
            </a:pPr>
            <a:r>
              <a:rPr lang="en-US" sz="2400" dirty="0"/>
              <a:t>Updated the route method to `methods=["GET", "POST"]` in order to handle both GET and POST requests.</a:t>
            </a:r>
          </a:p>
          <a:p>
            <a:pPr marL="342900" indent="-342900">
              <a:buFont typeface="Arial" panose="020B0604020202020204" pitchFamily="34" charset="0"/>
              <a:buChar char="•"/>
            </a:pPr>
            <a:r>
              <a:rPr lang="en-US" sz="2400" dirty="0"/>
              <a:t>Ensured that the form submission method matches the allowed methods in the Flask route.</a:t>
            </a:r>
            <a:endParaRPr lang="en-IN" sz="2400" dirty="0"/>
          </a:p>
        </p:txBody>
      </p:sp>
    </p:spTree>
    <p:extLst>
      <p:ext uri="{BB962C8B-B14F-4D97-AF65-F5344CB8AC3E}">
        <p14:creationId xmlns:p14="http://schemas.microsoft.com/office/powerpoint/2010/main" val="296789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A57F4-FFE6-4AFC-8027-B1C572632CD0}"/>
              </a:ext>
            </a:extLst>
          </p:cNvPr>
          <p:cNvSpPr txBox="1"/>
          <p:nvPr/>
        </p:nvSpPr>
        <p:spPr>
          <a:xfrm>
            <a:off x="1106905" y="1026695"/>
            <a:ext cx="9529011" cy="3539430"/>
          </a:xfrm>
          <a:prstGeom prst="rect">
            <a:avLst/>
          </a:prstGeom>
          <a:noFill/>
        </p:spPr>
        <p:txBody>
          <a:bodyPr wrap="square">
            <a:spAutoFit/>
          </a:bodyPr>
          <a:lstStyle/>
          <a:p>
            <a:r>
              <a:rPr lang="en-IN" sz="2800" b="1" dirty="0"/>
              <a:t>Issue:</a:t>
            </a:r>
            <a:endParaRPr lang="en-IN" sz="2800" dirty="0"/>
          </a:p>
          <a:p>
            <a:r>
              <a:rPr lang="en-US" sz="2400" dirty="0"/>
              <a:t>In the `index()` function, the note is being retrieved using ‘request.args.get("note")’, which is incorrect for form submission. It should be ‘request.form.get("note")’</a:t>
            </a:r>
          </a:p>
          <a:p>
            <a:endParaRPr lang="en-IN" sz="2400" dirty="0"/>
          </a:p>
          <a:p>
            <a:r>
              <a:rPr lang="en-IN" sz="2800" b="1" dirty="0"/>
              <a:t>Approach to Resolution:</a:t>
            </a:r>
          </a:p>
          <a:p>
            <a:pPr marL="342900" indent="-342900">
              <a:buFont typeface="Arial" panose="020B0604020202020204" pitchFamily="34" charset="0"/>
              <a:buChar char="•"/>
            </a:pPr>
            <a:r>
              <a:rPr lang="en-US" sz="2400" dirty="0"/>
              <a:t>Changed the code to use ‘request.form.get("note")’ to correctly retrieve the note from the form during form submission.</a:t>
            </a:r>
          </a:p>
          <a:p>
            <a:pPr marL="342900" indent="-342900">
              <a:buFont typeface="Arial" panose="020B0604020202020204" pitchFamily="34" charset="0"/>
              <a:buChar char="•"/>
            </a:pPr>
            <a:r>
              <a:rPr lang="en-US" sz="2400" dirty="0"/>
              <a:t>This ensures that the correct method is used to access form data.</a:t>
            </a:r>
            <a:endParaRPr lang="en-IN" sz="2400" dirty="0"/>
          </a:p>
        </p:txBody>
      </p:sp>
    </p:spTree>
    <p:extLst>
      <p:ext uri="{BB962C8B-B14F-4D97-AF65-F5344CB8AC3E}">
        <p14:creationId xmlns:p14="http://schemas.microsoft.com/office/powerpoint/2010/main" val="35959080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777</Words>
  <Application>Microsoft Office PowerPoint</Application>
  <PresentationFormat>Widescreen</PresentationFormat>
  <Paragraphs>42</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Lato Black</vt:lpstr>
      <vt:lpstr>Libre Baskerville</vt:lpstr>
      <vt:lpstr>Helvetica Neue</vt:lpstr>
      <vt:lpstr>Arial</vt:lpstr>
      <vt:lpstr>Söhne</vt:lpstr>
      <vt:lpstr>Office Theme</vt:lpstr>
      <vt:lpstr>PowerPoint Presentation</vt:lpstr>
      <vt:lpstr>PowerPoint Presentation</vt:lpstr>
      <vt:lpstr>Scenario</vt:lpstr>
      <vt:lpstr>Task</vt:lpstr>
      <vt:lpstr>Task</vt:lpstr>
      <vt:lpstr>Initial Code</vt:lpstr>
      <vt:lpstr>Working of the code after refactoring and bug fixing, displayed in the browser:</vt:lpstr>
      <vt:lpstr>Bugs in the Code</vt:lpstr>
      <vt:lpstr>PowerPoint Presentation</vt:lpstr>
      <vt:lpstr>PowerPoint Presentation</vt:lpstr>
      <vt:lpstr>Corrected Version of Code</vt:lpstr>
      <vt:lpstr>The revised code addresses several issues found in the initial implementation</vt:lpstr>
      <vt:lpstr>Working of the code after refactoring and bug fixing, displayed in the browser: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Nidhi Singh</cp:lastModifiedBy>
  <cp:revision>13</cp:revision>
  <dcterms:created xsi:type="dcterms:W3CDTF">2021-02-16T05:19:01Z</dcterms:created>
  <dcterms:modified xsi:type="dcterms:W3CDTF">2024-02-28T08:55:25Z</dcterms:modified>
</cp:coreProperties>
</file>