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9" r:id="rId4"/>
    <p:sldId id="271" r:id="rId5"/>
    <p:sldId id="272" r:id="rId6"/>
    <p:sldId id="279" r:id="rId7"/>
    <p:sldId id="277" r:id="rId8"/>
    <p:sldId id="260" r:id="rId9"/>
    <p:sldId id="276" r:id="rId10"/>
    <p:sldId id="273" r:id="rId11"/>
    <p:sldId id="280" r:id="rId12"/>
    <p:sldId id="281" r:id="rId13"/>
    <p:sldId id="278" r:id="rId14"/>
    <p:sldId id="265" r:id="rId15"/>
    <p:sldId id="263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873"/>
    <a:srgbClr val="283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6" y="2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5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3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2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AB50-7D41-4D24-A303-3132646A8910}" type="datetimeFigureOut">
              <a:rPr lang="en-IN" smtClean="0"/>
              <a:t>05/01/23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90C0-D60F-4687-BC41-B83A665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926F-F590-4113-94E2-B0A169C5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2" y="4857868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IN" sz="1800" b="0" dirty="0">
                <a:solidFill>
                  <a:srgbClr val="FC5900"/>
                </a:solidFill>
                <a:effectLst/>
                <a:latin typeface="DIN" pitchFamily="2" charset="0"/>
              </a:rPr>
              <a:t>Blockchain Use Case - State Machine which can process state operations parallel with Consistency. </a:t>
            </a:r>
            <a:endParaRPr lang="en-IN" sz="2000" dirty="0"/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D58926F-F590-4113-94E2-B0A169C53C40}"/>
              </a:ext>
            </a:extLst>
          </p:cNvPr>
          <p:cNvSpPr txBox="1">
            <a:spLocks/>
          </p:cNvSpPr>
          <p:nvPr/>
        </p:nvSpPr>
        <p:spPr>
          <a:xfrm>
            <a:off x="1361391" y="2214786"/>
            <a:ext cx="9469211" cy="86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Team Block Busters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02421"/>
            <a:ext cx="12192000" cy="641626"/>
            <a:chOff x="0" y="6240287"/>
            <a:chExt cx="12192000" cy="641626"/>
          </a:xfrm>
        </p:grpSpPr>
        <p:sp>
          <p:nvSpPr>
            <p:cNvPr id="14" name="Rectangle 13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3" y="387597"/>
            <a:ext cx="12192000" cy="881733"/>
            <a:chOff x="0" y="0"/>
            <a:chExt cx="12192000" cy="881733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094215-26B1-E5CB-2B42-5B25B0CFC066}"/>
              </a:ext>
            </a:extLst>
          </p:cNvPr>
          <p:cNvSpPr txBox="1"/>
          <p:nvPr/>
        </p:nvSpPr>
        <p:spPr>
          <a:xfrm>
            <a:off x="5081225" y="2995621"/>
            <a:ext cx="20295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Arun S 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Deepika </a:t>
            </a:r>
            <a:r>
              <a:rPr lang="en-US" sz="1600" dirty="0" err="1">
                <a:solidFill>
                  <a:schemeClr val="bg1"/>
                </a:solidFill>
              </a:rPr>
              <a:t>Karanji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Nidhi Singh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Walmart Global Tech</a:t>
            </a:r>
          </a:p>
        </p:txBody>
      </p:sp>
    </p:spTree>
    <p:extLst>
      <p:ext uri="{BB962C8B-B14F-4D97-AF65-F5344CB8AC3E}">
        <p14:creationId xmlns:p14="http://schemas.microsoft.com/office/powerpoint/2010/main" val="315840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2261704"/>
            <a:ext cx="10689936" cy="24106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Demo –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3600" b="1" dirty="0" err="1">
                <a:solidFill>
                  <a:schemeClr val="bg1"/>
                </a:solidFill>
              </a:rPr>
              <a:t>Usecase</a:t>
            </a:r>
            <a:r>
              <a:rPr lang="en-IN" sz="3600" dirty="0">
                <a:solidFill>
                  <a:schemeClr val="bg1"/>
                </a:solidFill>
              </a:rPr>
              <a:t> : Digital Rupee Transfer across accounts on different channels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852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2261704"/>
            <a:ext cx="10689936" cy="24106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</a:t>
            </a:r>
            <a:r>
              <a:rPr lang="en-IN" dirty="0">
                <a:solidFill>
                  <a:schemeClr val="bg1"/>
                </a:solidFill>
              </a:rPr>
              <a:t>–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Single </a:t>
            </a:r>
            <a:r>
              <a:rPr lang="en-IN" sz="3200" dirty="0" err="1">
                <a:solidFill>
                  <a:schemeClr val="bg1"/>
                </a:solidFill>
              </a:rPr>
              <a:t>Orderer</a:t>
            </a:r>
            <a:r>
              <a:rPr lang="en-IN" sz="3200" dirty="0">
                <a:solidFill>
                  <a:schemeClr val="bg1"/>
                </a:solidFill>
              </a:rPr>
              <a:t> vs Multi </a:t>
            </a:r>
            <a:r>
              <a:rPr lang="en-IN" sz="3200" dirty="0" err="1">
                <a:solidFill>
                  <a:schemeClr val="bg1"/>
                </a:solidFill>
              </a:rPr>
              <a:t>Orderer</a:t>
            </a:r>
            <a:r>
              <a:rPr lang="en-IN" sz="3200" dirty="0">
                <a:solidFill>
                  <a:schemeClr val="bg1"/>
                </a:solidFill>
              </a:rPr>
              <a:t>- Multi channel setup with cross channel token transfer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7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2261704"/>
            <a:ext cx="10689936" cy="24106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Thanks </a:t>
            </a:r>
            <a:r>
              <a:rPr lang="en-IN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34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86" y="2817847"/>
            <a:ext cx="4470097" cy="9394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Extra Slides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6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951" y="1177891"/>
            <a:ext cx="4470097" cy="93949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876" y="1875935"/>
            <a:ext cx="10510887" cy="405352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Issue with implementation of Multi Raft setup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Fabric uses RAFT consensus for  block Replication among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orderer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 Nodes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Block creation step has dependency on the previous block structure to be finalized. Previous block hash is an important parameter for creating a chain of block.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Multi-RAFT protocol allows for parallel log to be replicated only as long as the data is sharded.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In the case of Hyperledger Fabric, blocks are the data elements that are replicated</a:t>
            </a:r>
          </a:p>
          <a:p>
            <a:pPr marL="1200150" lvl="2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These are 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never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 sharded due to previous block dependency.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Goal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 –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 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To improve performance/ TPS of independent transactions on a Fabric network through data </a:t>
            </a:r>
            <a:r>
              <a:rPr kumimoji="0" lang="en-US" sz="1400" i="0" u="none" strike="noStrike" kern="120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sharding</a:t>
            </a:r>
            <a:r>
              <a:rPr kumimoji="0" lang="en-US" sz="1400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As explained above, multi-raft cannot solve this goal.</a:t>
            </a:r>
            <a:endParaRPr kumimoji="0" lang="en-US" sz="1400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50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951" y="1177891"/>
            <a:ext cx="4470097" cy="9394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9" name="Rectangle 8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5796F9-69CF-6AEF-0906-8AD700300B1D}"/>
              </a:ext>
            </a:extLst>
          </p:cNvPr>
          <p:cNvSpPr/>
          <p:nvPr/>
        </p:nvSpPr>
        <p:spPr>
          <a:xfrm>
            <a:off x="1281953" y="2232211"/>
            <a:ext cx="9888810" cy="369724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Develop a layer 2 framework which takes care of data </a:t>
            </a:r>
            <a:r>
              <a:rPr kumimoji="0" lang="en-US" b="1" i="0" u="none" strike="noStrike" kern="120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sharding</a:t>
            </a:r>
            <a:r>
              <a:rPr kumimoji="0" lang="en-US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and distributing them on different channels as needed on a blockchain network.</a:t>
            </a: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Hyperledger Fabric provides a mechanism to isolate data across channels.</a:t>
            </a: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E</a:t>
            </a: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ach channel could be running on different peer nodes</a:t>
            </a: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T</a:t>
            </a: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here can be different </a:t>
            </a:r>
            <a:r>
              <a:rPr kumimoji="0" lang="en-US" sz="1400" b="1" i="0" u="none" strike="noStrike" kern="1200" normalizeH="0" baseline="0" noProof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orderer</a:t>
            </a: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node cluster managing each of these peer nodes.</a:t>
            </a: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 client application can shard the data across to multiple channels, each channel is associated with it’s own dedicated ordering cluster service.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699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3EF-3177-4737-80DC-CA2902B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004" y="974356"/>
            <a:ext cx="3686629" cy="80895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Working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553" y="6134558"/>
            <a:ext cx="1649447" cy="7234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6216374"/>
            <a:ext cx="12192000" cy="641626"/>
            <a:chOff x="0" y="6240287"/>
            <a:chExt cx="12192000" cy="641626"/>
          </a:xfrm>
        </p:grpSpPr>
        <p:sp>
          <p:nvSpPr>
            <p:cNvPr id="14" name="Rectangle 13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765B97-4B97-5C81-69ED-4FB66D52F445}"/>
              </a:ext>
            </a:extLst>
          </p:cNvPr>
          <p:cNvSpPr/>
          <p:nvPr/>
        </p:nvSpPr>
        <p:spPr>
          <a:xfrm>
            <a:off x="659876" y="1875935"/>
            <a:ext cx="10510887" cy="405352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Use Cases:</a:t>
            </a: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UTXO/ Token based use cases</a:t>
            </a:r>
          </a:p>
          <a:p>
            <a:pPr marL="1200150" lvl="2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Token exchange/ transfer</a:t>
            </a:r>
          </a:p>
          <a:p>
            <a:pPr marL="1200150" lvl="2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Tokens can be – precious metals, NFTs, Real estate etc. </a:t>
            </a:r>
            <a:endParaRPr kumimoji="0" lang="en-US" sz="1600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lvl="1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sz="16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8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F383-A3BC-4214-A9C0-8C755B86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12" y="1307125"/>
            <a:ext cx="2950546" cy="100584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Requirements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553" y="6134558"/>
            <a:ext cx="1649447" cy="7234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14" name="Rectangle 13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7E04ED-9A98-1E40-2183-42D77446A70D}"/>
              </a:ext>
            </a:extLst>
          </p:cNvPr>
          <p:cNvSpPr/>
          <p:nvPr/>
        </p:nvSpPr>
        <p:spPr>
          <a:xfrm>
            <a:off x="659877" y="2418693"/>
            <a:ext cx="10465324" cy="351076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Hyperledger Fabric network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Client </a:t>
            </a:r>
            <a:r>
              <a:rPr 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trx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 payload generator server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Token standards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Go</a:t>
            </a:r>
            <a:endParaRPr kumimoji="0" lang="en-US" sz="14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4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30AA-ED35-A27B-9548-B5EDA7594B00}"/>
              </a:ext>
            </a:extLst>
          </p:cNvPr>
          <p:cNvSpPr txBox="1"/>
          <p:nvPr/>
        </p:nvSpPr>
        <p:spPr>
          <a:xfrm>
            <a:off x="426014" y="1082306"/>
            <a:ext cx="3419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9FB11-8142-44B4-72C4-0853465ED239}"/>
              </a:ext>
            </a:extLst>
          </p:cNvPr>
          <p:cNvSpPr txBox="1"/>
          <p:nvPr/>
        </p:nvSpPr>
        <p:spPr>
          <a:xfrm>
            <a:off x="545285" y="1851623"/>
            <a:ext cx="3758359" cy="335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Given statement: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Implementation of a multi-raft setup with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sharding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 (parallelism) at Key level.</a:t>
            </a:r>
            <a:br>
              <a:rPr lang="en-IN" sz="1600" b="0" i="0" dirty="0">
                <a:effectLst/>
                <a:latin typeface="Arial" panose="020B0604020202020204" pitchFamily="34" charset="0"/>
              </a:rPr>
            </a:br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Mechanism to maintain the deterministic order of the operations/states</a:t>
            </a:r>
            <a:br>
              <a:rPr lang="en-IN" sz="1600" b="0" i="0" dirty="0">
                <a:effectLst/>
                <a:latin typeface="Arial" panose="020B0604020202020204" pitchFamily="34" charset="0"/>
              </a:rPr>
            </a:br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Implementation to support horizontally scaling up and scaling down the number of nodes.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881CF-44D2-5C72-C03B-BED83A337313}"/>
              </a:ext>
            </a:extLst>
          </p:cNvPr>
          <p:cNvSpPr txBox="1"/>
          <p:nvPr/>
        </p:nvSpPr>
        <p:spPr>
          <a:xfrm>
            <a:off x="4570628" y="1850247"/>
            <a:ext cx="219792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speed up transactions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fault tolerance during transaction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4E352-20A6-36E8-2849-830C9765E5F0}"/>
              </a:ext>
            </a:extLst>
          </p:cNvPr>
          <p:cNvSpPr txBox="1"/>
          <p:nvPr/>
        </p:nvSpPr>
        <p:spPr>
          <a:xfrm>
            <a:off x="7095167" y="1846965"/>
            <a:ext cx="4821850" cy="3662541"/>
          </a:xfrm>
          <a:prstGeom prst="rect">
            <a:avLst/>
          </a:prstGeom>
          <a:solidFill>
            <a:schemeClr val="accent2">
              <a:lumMod val="40000"/>
              <a:lumOff val="60000"/>
              <a:alpha val="8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Issues: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Fabric uses </a:t>
            </a:r>
            <a:r>
              <a:rPr lang="en-US" sz="1600" b="1" dirty="0"/>
              <a:t>RAFT</a:t>
            </a:r>
            <a:r>
              <a:rPr lang="en-US" sz="1600" dirty="0"/>
              <a:t> consensus for  block Replication among </a:t>
            </a:r>
            <a:r>
              <a:rPr lang="en-US" sz="1600" dirty="0" err="1"/>
              <a:t>orderer</a:t>
            </a:r>
            <a:r>
              <a:rPr lang="en-US" sz="1600" dirty="0"/>
              <a:t> Nodes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Multi-RAFT protocol – allows for parallel log to be replicated only if </a:t>
            </a:r>
            <a:r>
              <a:rPr lang="en-US" sz="1600" b="1" dirty="0"/>
              <a:t>Data</a:t>
            </a:r>
            <a:r>
              <a:rPr lang="en-US" sz="1600" dirty="0"/>
              <a:t> is sharded.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– refers to </a:t>
            </a:r>
            <a:r>
              <a:rPr lang="en-US" sz="1600" b="1" dirty="0" err="1"/>
              <a:t>Trx</a:t>
            </a:r>
            <a:r>
              <a:rPr lang="en-US" sz="1600" dirty="0"/>
              <a:t> </a:t>
            </a:r>
            <a:r>
              <a:rPr lang="en-US" sz="1600" b="1" dirty="0"/>
              <a:t>Blocks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Trx</a:t>
            </a:r>
            <a:r>
              <a:rPr lang="en-US" sz="1600" b="1" dirty="0"/>
              <a:t> Blocks </a:t>
            </a:r>
            <a:r>
              <a:rPr lang="en-US" sz="1600" dirty="0"/>
              <a:t>– Depend on Previous Block hash – Vital for chain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NEVER be Sharded due to previous block dependency.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77357-2C55-DBC9-5A8C-E5991046C52A}"/>
              </a:ext>
            </a:extLst>
          </p:cNvPr>
          <p:cNvSpPr txBox="1"/>
          <p:nvPr/>
        </p:nvSpPr>
        <p:spPr>
          <a:xfrm>
            <a:off x="1210527" y="5546035"/>
            <a:ext cx="976613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 improve performance/ TPS of independent transactions on a Fabric network through data </a:t>
            </a:r>
            <a:r>
              <a:rPr lang="en-US" dirty="0" err="1"/>
              <a:t>sharding</a:t>
            </a:r>
            <a:r>
              <a:rPr lang="en-US" dirty="0"/>
              <a:t> </a:t>
            </a:r>
          </a:p>
          <a:p>
            <a:pPr algn="ctr"/>
            <a:r>
              <a:rPr lang="en-US" b="1" dirty="0"/>
              <a:t>NOT POSSIBLE THROUGH MULTI RAFT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93E23D-9F08-F8B4-D3D5-7C619ADF4F62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2006EA-A160-9F3E-5FF8-F8D7A347B836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6C6199-503D-D3C3-DF76-F3ED023D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E6C637-6024-DF1E-6EF7-5DD05A7F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4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5E1C28-766F-69FE-2B8B-6F93861BBF36}"/>
              </a:ext>
            </a:extLst>
          </p:cNvPr>
          <p:cNvSpPr/>
          <p:nvPr/>
        </p:nvSpPr>
        <p:spPr>
          <a:xfrm>
            <a:off x="1227442" y="3497617"/>
            <a:ext cx="2711475" cy="21045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E478F6-4DFD-BAD0-F417-0EB79A46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75046"/>
              </p:ext>
            </p:extLst>
          </p:nvPr>
        </p:nvGraphicFramePr>
        <p:xfrm>
          <a:off x="3034068" y="3919293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B72348-16B3-9938-5D78-7B201244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10133"/>
              </p:ext>
            </p:extLst>
          </p:nvPr>
        </p:nvGraphicFramePr>
        <p:xfrm>
          <a:off x="1373529" y="5131183"/>
          <a:ext cx="2226720" cy="259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X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9879DE-F373-3078-4A29-1E206A0E07F4}"/>
              </a:ext>
            </a:extLst>
          </p:cNvPr>
          <p:cNvSpPr txBox="1"/>
          <p:nvPr/>
        </p:nvSpPr>
        <p:spPr>
          <a:xfrm>
            <a:off x="2886907" y="3507006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E330FECF-BBD2-BE47-5522-C38FD346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779" y="395971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DB777F-4169-3089-8526-B2418A247BF4}"/>
              </a:ext>
            </a:extLst>
          </p:cNvPr>
          <p:cNvSpPr txBox="1"/>
          <p:nvPr/>
        </p:nvSpPr>
        <p:spPr>
          <a:xfrm>
            <a:off x="1402719" y="3708411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66F43-9930-4FE5-75B2-7B92819096CD}"/>
              </a:ext>
            </a:extLst>
          </p:cNvPr>
          <p:cNvSpPr txBox="1"/>
          <p:nvPr/>
        </p:nvSpPr>
        <p:spPr>
          <a:xfrm>
            <a:off x="1364948" y="4829495"/>
            <a:ext cx="10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C3B728-B0A3-1642-572C-8391FE73C76F}"/>
              </a:ext>
            </a:extLst>
          </p:cNvPr>
          <p:cNvSpPr/>
          <p:nvPr/>
        </p:nvSpPr>
        <p:spPr>
          <a:xfrm>
            <a:off x="4405242" y="3497617"/>
            <a:ext cx="2711475" cy="21045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03AC7FE1-A9BE-A416-60E5-DD0AAB69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4407"/>
              </p:ext>
            </p:extLst>
          </p:nvPr>
        </p:nvGraphicFramePr>
        <p:xfrm>
          <a:off x="6211868" y="3919293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0FDBD19-8164-FCB6-32B3-4CD3C9C01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66893"/>
              </p:ext>
            </p:extLst>
          </p:nvPr>
        </p:nvGraphicFramePr>
        <p:xfrm>
          <a:off x="4551329" y="5131183"/>
          <a:ext cx="2226720" cy="259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X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E4E126F2-FE81-4938-AD63-1676737C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579" y="395971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21B4C4-FCAA-E39D-4A1D-9AD051F42470}"/>
              </a:ext>
            </a:extLst>
          </p:cNvPr>
          <p:cNvSpPr txBox="1"/>
          <p:nvPr/>
        </p:nvSpPr>
        <p:spPr>
          <a:xfrm>
            <a:off x="4580519" y="3708411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40D4B-9885-AD76-14FB-8B89D5185CD7}"/>
              </a:ext>
            </a:extLst>
          </p:cNvPr>
          <p:cNvSpPr txBox="1"/>
          <p:nvPr/>
        </p:nvSpPr>
        <p:spPr>
          <a:xfrm>
            <a:off x="4542748" y="4829495"/>
            <a:ext cx="10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6297BB8-CBBB-EB82-CA34-4D3B0D093818}"/>
              </a:ext>
            </a:extLst>
          </p:cNvPr>
          <p:cNvSpPr/>
          <p:nvPr/>
        </p:nvSpPr>
        <p:spPr>
          <a:xfrm>
            <a:off x="7664756" y="3497617"/>
            <a:ext cx="2711475" cy="21045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9C0D29B-1738-F82B-B87F-4F4C8C76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55667"/>
              </p:ext>
            </p:extLst>
          </p:nvPr>
        </p:nvGraphicFramePr>
        <p:xfrm>
          <a:off x="9471382" y="3919293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3CC5BC9C-357A-1BF0-D286-63697A95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46599"/>
              </p:ext>
            </p:extLst>
          </p:nvPr>
        </p:nvGraphicFramePr>
        <p:xfrm>
          <a:off x="7810843" y="5131183"/>
          <a:ext cx="2226720" cy="259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X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6B1CBAB-7C1F-98FB-B322-62D88F7B6390}"/>
              </a:ext>
            </a:extLst>
          </p:cNvPr>
          <p:cNvSpPr txBox="1"/>
          <p:nvPr/>
        </p:nvSpPr>
        <p:spPr>
          <a:xfrm>
            <a:off x="9324221" y="3507006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14A8AFD5-DEEF-4594-86A4-1202DAE5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6093" y="3959711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D5E8F8-D026-C6AC-8ABF-6550A5321FA3}"/>
              </a:ext>
            </a:extLst>
          </p:cNvPr>
          <p:cNvSpPr txBox="1"/>
          <p:nvPr/>
        </p:nvSpPr>
        <p:spPr>
          <a:xfrm>
            <a:off x="7840033" y="3708411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07783-8F19-56B9-3070-3CAE1B1AAAA0}"/>
              </a:ext>
            </a:extLst>
          </p:cNvPr>
          <p:cNvSpPr txBox="1"/>
          <p:nvPr/>
        </p:nvSpPr>
        <p:spPr>
          <a:xfrm>
            <a:off x="7802262" y="4829495"/>
            <a:ext cx="10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</a:t>
            </a:r>
          </a:p>
        </p:txBody>
      </p:sp>
      <p:pic>
        <p:nvPicPr>
          <p:cNvPr id="29" name="Graphic 28" descr="Monitor with solid fill">
            <a:extLst>
              <a:ext uri="{FF2B5EF4-FFF2-40B4-BE49-F238E27FC236}">
                <a16:creationId xmlns:a16="http://schemas.microsoft.com/office/drawing/2014/main" id="{C3F876C2-EB56-2820-02B0-D3A3FCD9C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330" y="1909926"/>
            <a:ext cx="914400" cy="914400"/>
          </a:xfrm>
          <a:prstGeom prst="rect">
            <a:avLst/>
          </a:prstGeom>
        </p:spPr>
      </p:pic>
      <p:pic>
        <p:nvPicPr>
          <p:cNvPr id="30" name="Graphic 29" descr="Monitor with solid fill">
            <a:extLst>
              <a:ext uri="{FF2B5EF4-FFF2-40B4-BE49-F238E27FC236}">
                <a16:creationId xmlns:a16="http://schemas.microsoft.com/office/drawing/2014/main" id="{CB6590AE-54C0-D883-93F0-31E9F6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1378" y="1909926"/>
            <a:ext cx="914400" cy="914400"/>
          </a:xfrm>
          <a:prstGeom prst="rect">
            <a:avLst/>
          </a:prstGeom>
        </p:spPr>
      </p:pic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A718E15E-815D-384A-1ABD-86BC719DE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155" y="1911537"/>
            <a:ext cx="914400" cy="914400"/>
          </a:xfrm>
          <a:prstGeom prst="rect">
            <a:avLst/>
          </a:prstGeom>
        </p:spPr>
      </p:pic>
      <p:pic>
        <p:nvPicPr>
          <p:cNvPr id="34" name="Graphic 33" descr="Monitor with solid fill">
            <a:extLst>
              <a:ext uri="{FF2B5EF4-FFF2-40B4-BE49-F238E27FC236}">
                <a16:creationId xmlns:a16="http://schemas.microsoft.com/office/drawing/2014/main" id="{1AC07757-18DD-7EB5-58B5-6118D425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4707" y="1903303"/>
            <a:ext cx="914400" cy="914400"/>
          </a:xfrm>
          <a:prstGeom prst="rect">
            <a:avLst/>
          </a:prstGeom>
        </p:spPr>
      </p:pic>
      <p:pic>
        <p:nvPicPr>
          <p:cNvPr id="35" name="Graphic 34" descr="Monitor with solid fill">
            <a:extLst>
              <a:ext uri="{FF2B5EF4-FFF2-40B4-BE49-F238E27FC236}">
                <a16:creationId xmlns:a16="http://schemas.microsoft.com/office/drawing/2014/main" id="{3DD6F3D0-8645-B835-9FE0-15C72AC0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755" y="1903303"/>
            <a:ext cx="914400" cy="914400"/>
          </a:xfrm>
          <a:prstGeom prst="rect">
            <a:avLst/>
          </a:prstGeom>
        </p:spPr>
      </p:pic>
      <p:pic>
        <p:nvPicPr>
          <p:cNvPr id="36" name="Graphic 35" descr="Monitor with solid fill">
            <a:extLst>
              <a:ext uri="{FF2B5EF4-FFF2-40B4-BE49-F238E27FC236}">
                <a16:creationId xmlns:a16="http://schemas.microsoft.com/office/drawing/2014/main" id="{870C8764-9FE5-19F4-CC89-E2E3A44D2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532" y="190491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E1D25F-89AC-C9FE-2B38-75A1E732963E}"/>
              </a:ext>
            </a:extLst>
          </p:cNvPr>
          <p:cNvSpPr txBox="1"/>
          <p:nvPr/>
        </p:nvSpPr>
        <p:spPr>
          <a:xfrm>
            <a:off x="10037563" y="2047461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E8034-150E-82C4-4854-42CC6EE76F1A}"/>
              </a:ext>
            </a:extLst>
          </p:cNvPr>
          <p:cNvSpPr txBox="1"/>
          <p:nvPr/>
        </p:nvSpPr>
        <p:spPr>
          <a:xfrm>
            <a:off x="10580611" y="4283267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7B0A5ED-E9CF-4A31-CC56-17FB81FE2553}"/>
              </a:ext>
            </a:extLst>
          </p:cNvPr>
          <p:cNvCxnSpPr>
            <a:cxnSpLocks/>
          </p:cNvCxnSpPr>
          <p:nvPr/>
        </p:nvCxnSpPr>
        <p:spPr>
          <a:xfrm>
            <a:off x="5560541" y="4519389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EE70C05-4319-26A6-1345-D1F6754D8EEE}"/>
              </a:ext>
            </a:extLst>
          </p:cNvPr>
          <p:cNvCxnSpPr>
            <a:cxnSpLocks/>
          </p:cNvCxnSpPr>
          <p:nvPr/>
        </p:nvCxnSpPr>
        <p:spPr>
          <a:xfrm>
            <a:off x="8803555" y="4518558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81BF2BA-2584-A82D-A198-13E8995985E1}"/>
              </a:ext>
            </a:extLst>
          </p:cNvPr>
          <p:cNvCxnSpPr>
            <a:cxnSpLocks/>
          </p:cNvCxnSpPr>
          <p:nvPr/>
        </p:nvCxnSpPr>
        <p:spPr>
          <a:xfrm>
            <a:off x="2388562" y="4522153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D656ABF-6CE5-00C2-CD08-6698D289403B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632529" y="4290821"/>
            <a:ext cx="2473564" cy="1260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D28535B-D219-FF98-1802-19BFC56A9030}"/>
              </a:ext>
            </a:extLst>
          </p:cNvPr>
          <p:cNvCxnSpPr>
            <a:cxnSpLocks/>
          </p:cNvCxnSpPr>
          <p:nvPr/>
        </p:nvCxnSpPr>
        <p:spPr>
          <a:xfrm rot="10800000">
            <a:off x="6431024" y="3051852"/>
            <a:ext cx="1795509" cy="16593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522C65-ACB8-ABF3-4DBE-A33601944B02}"/>
              </a:ext>
            </a:extLst>
          </p:cNvPr>
          <p:cNvCxnSpPr>
            <a:cxnSpLocks/>
          </p:cNvCxnSpPr>
          <p:nvPr/>
        </p:nvCxnSpPr>
        <p:spPr>
          <a:xfrm flipH="1">
            <a:off x="2304883" y="3051852"/>
            <a:ext cx="415251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CD733-0C3B-61B6-A1C5-153B5611857D}"/>
              </a:ext>
            </a:extLst>
          </p:cNvPr>
          <p:cNvCxnSpPr>
            <a:cxnSpLocks/>
          </p:cNvCxnSpPr>
          <p:nvPr/>
        </p:nvCxnSpPr>
        <p:spPr>
          <a:xfrm>
            <a:off x="2304883" y="3051852"/>
            <a:ext cx="0" cy="10038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26827A-75BD-4EE6-686F-241142CF4797}"/>
              </a:ext>
            </a:extLst>
          </p:cNvPr>
          <p:cNvCxnSpPr>
            <a:cxnSpLocks/>
          </p:cNvCxnSpPr>
          <p:nvPr/>
        </p:nvCxnSpPr>
        <p:spPr>
          <a:xfrm>
            <a:off x="8683732" y="2828106"/>
            <a:ext cx="0" cy="1111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78AD97-7585-B883-B168-A798D1737576}"/>
              </a:ext>
            </a:extLst>
          </p:cNvPr>
          <p:cNvSpPr txBox="1"/>
          <p:nvPr/>
        </p:nvSpPr>
        <p:spPr>
          <a:xfrm>
            <a:off x="8226532" y="30518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 = 6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D89F942-69D5-E5F1-62EB-02CCC71D8AF9}"/>
              </a:ext>
            </a:extLst>
          </p:cNvPr>
          <p:cNvCxnSpPr>
            <a:cxnSpLocks/>
          </p:cNvCxnSpPr>
          <p:nvPr/>
        </p:nvCxnSpPr>
        <p:spPr>
          <a:xfrm flipH="1" flipV="1">
            <a:off x="8924203" y="2904067"/>
            <a:ext cx="547179" cy="1187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225E6B-C960-96B3-A3E9-BE6CFBC991AC}"/>
              </a:ext>
            </a:extLst>
          </p:cNvPr>
          <p:cNvSpPr txBox="1"/>
          <p:nvPr/>
        </p:nvSpPr>
        <p:spPr>
          <a:xfrm>
            <a:off x="302671" y="1004331"/>
            <a:ext cx="340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Single Raft setup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B34502-DDDF-BDDE-09EB-B352B0C773F9}"/>
              </a:ext>
            </a:extLst>
          </p:cNvPr>
          <p:cNvSpPr txBox="1"/>
          <p:nvPr/>
        </p:nvSpPr>
        <p:spPr>
          <a:xfrm>
            <a:off x="8761654" y="57150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1E29F5-9884-1617-2C43-3DDE6707C453}"/>
              </a:ext>
            </a:extLst>
          </p:cNvPr>
          <p:cNvSpPr txBox="1"/>
          <p:nvPr/>
        </p:nvSpPr>
        <p:spPr>
          <a:xfrm>
            <a:off x="6041350" y="3498574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9EA41B-7F24-CD2E-B141-F6090E259800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7D7B47D-C03F-6F1A-3D29-F2F1B6E39033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3CAC147-D730-B89F-7D53-57A7D993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0074431-24F0-53E7-B444-1EE354C2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76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5E1C28-766F-69FE-2B8B-6F93861BBF36}"/>
              </a:ext>
            </a:extLst>
          </p:cNvPr>
          <p:cNvSpPr/>
          <p:nvPr/>
        </p:nvSpPr>
        <p:spPr>
          <a:xfrm>
            <a:off x="363299" y="3303156"/>
            <a:ext cx="2796685" cy="2838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E478F6-4DFD-BAD0-F417-0EB79A46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09600"/>
              </p:ext>
            </p:extLst>
          </p:nvPr>
        </p:nvGraphicFramePr>
        <p:xfrm>
          <a:off x="2255135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9879DE-F373-3078-4A29-1E206A0E07F4}"/>
              </a:ext>
            </a:extLst>
          </p:cNvPr>
          <p:cNvSpPr txBox="1"/>
          <p:nvPr/>
        </p:nvSpPr>
        <p:spPr>
          <a:xfrm>
            <a:off x="2107974" y="3379623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E330FECF-BBD2-BE47-5522-C38FD346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846" y="383232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DB777F-4169-3089-8526-B2418A247BF4}"/>
              </a:ext>
            </a:extLst>
          </p:cNvPr>
          <p:cNvSpPr txBox="1"/>
          <p:nvPr/>
        </p:nvSpPr>
        <p:spPr>
          <a:xfrm>
            <a:off x="623786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C3B728-B0A3-1642-572C-8391FE73C76F}"/>
              </a:ext>
            </a:extLst>
          </p:cNvPr>
          <p:cNvSpPr/>
          <p:nvPr/>
        </p:nvSpPr>
        <p:spPr>
          <a:xfrm>
            <a:off x="3541099" y="3299792"/>
            <a:ext cx="2796685" cy="29143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03AC7FE1-A9BE-A416-60E5-DD0AAB69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79911"/>
              </p:ext>
            </p:extLst>
          </p:nvPr>
        </p:nvGraphicFramePr>
        <p:xfrm>
          <a:off x="5432935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E4E126F2-FE81-4938-AD63-1676737C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646" y="383232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21B4C4-FCAA-E39D-4A1D-9AD051F42470}"/>
              </a:ext>
            </a:extLst>
          </p:cNvPr>
          <p:cNvSpPr txBox="1"/>
          <p:nvPr/>
        </p:nvSpPr>
        <p:spPr>
          <a:xfrm>
            <a:off x="3801586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6297BB8-CBBB-EB82-CA34-4D3B0D093818}"/>
              </a:ext>
            </a:extLst>
          </p:cNvPr>
          <p:cNvSpPr/>
          <p:nvPr/>
        </p:nvSpPr>
        <p:spPr>
          <a:xfrm>
            <a:off x="6841607" y="3299792"/>
            <a:ext cx="2755692" cy="29143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9C0D29B-1738-F82B-B87F-4F4C8C76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9185"/>
              </p:ext>
            </p:extLst>
          </p:nvPr>
        </p:nvGraphicFramePr>
        <p:xfrm>
          <a:off x="8692449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3CC5BC9C-357A-1BF0-D286-63697A95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01258"/>
              </p:ext>
            </p:extLst>
          </p:nvPr>
        </p:nvGraphicFramePr>
        <p:xfrm>
          <a:off x="6967115" y="5003800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S2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6B1CBAB-7C1F-98FB-B322-62D88F7B6390}"/>
              </a:ext>
            </a:extLst>
          </p:cNvPr>
          <p:cNvSpPr txBox="1"/>
          <p:nvPr/>
        </p:nvSpPr>
        <p:spPr>
          <a:xfrm>
            <a:off x="8545288" y="3379623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14A8AFD5-DEEF-4594-86A4-1202DAE5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160" y="383232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D5E8F8-D026-C6AC-8ABF-6550A5321FA3}"/>
              </a:ext>
            </a:extLst>
          </p:cNvPr>
          <p:cNvSpPr txBox="1"/>
          <p:nvPr/>
        </p:nvSpPr>
        <p:spPr>
          <a:xfrm>
            <a:off x="7061100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07783-8F19-56B9-3070-3CAE1B1AAAA0}"/>
              </a:ext>
            </a:extLst>
          </p:cNvPr>
          <p:cNvSpPr txBox="1"/>
          <p:nvPr/>
        </p:nvSpPr>
        <p:spPr>
          <a:xfrm>
            <a:off x="9146832" y="5003800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pic>
        <p:nvPicPr>
          <p:cNvPr id="29" name="Graphic 28" descr="Monitor with solid fill">
            <a:extLst>
              <a:ext uri="{FF2B5EF4-FFF2-40B4-BE49-F238E27FC236}">
                <a16:creationId xmlns:a16="http://schemas.microsoft.com/office/drawing/2014/main" id="{C3F876C2-EB56-2820-02B0-D3A3FCD9C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0397" y="1782543"/>
            <a:ext cx="914400" cy="914400"/>
          </a:xfrm>
          <a:prstGeom prst="rect">
            <a:avLst/>
          </a:prstGeom>
        </p:spPr>
      </p:pic>
      <p:pic>
        <p:nvPicPr>
          <p:cNvPr id="30" name="Graphic 29" descr="Monitor with solid fill">
            <a:extLst>
              <a:ext uri="{FF2B5EF4-FFF2-40B4-BE49-F238E27FC236}">
                <a16:creationId xmlns:a16="http://schemas.microsoft.com/office/drawing/2014/main" id="{CB6590AE-54C0-D883-93F0-31E9F6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2445" y="1782543"/>
            <a:ext cx="914400" cy="914400"/>
          </a:xfrm>
          <a:prstGeom prst="rect">
            <a:avLst/>
          </a:prstGeom>
        </p:spPr>
      </p:pic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A718E15E-815D-384A-1ABD-86BC719DE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2222" y="1784154"/>
            <a:ext cx="914400" cy="914400"/>
          </a:xfrm>
          <a:prstGeom prst="rect">
            <a:avLst/>
          </a:prstGeom>
        </p:spPr>
      </p:pic>
      <p:pic>
        <p:nvPicPr>
          <p:cNvPr id="34" name="Graphic 33" descr="Monitor with solid fill">
            <a:extLst>
              <a:ext uri="{FF2B5EF4-FFF2-40B4-BE49-F238E27FC236}">
                <a16:creationId xmlns:a16="http://schemas.microsoft.com/office/drawing/2014/main" id="{1AC07757-18DD-7EB5-58B5-6118D425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74" y="1775920"/>
            <a:ext cx="914400" cy="914400"/>
          </a:xfrm>
          <a:prstGeom prst="rect">
            <a:avLst/>
          </a:prstGeom>
        </p:spPr>
      </p:pic>
      <p:pic>
        <p:nvPicPr>
          <p:cNvPr id="35" name="Graphic 34" descr="Monitor with solid fill">
            <a:extLst>
              <a:ext uri="{FF2B5EF4-FFF2-40B4-BE49-F238E27FC236}">
                <a16:creationId xmlns:a16="http://schemas.microsoft.com/office/drawing/2014/main" id="{3DD6F3D0-8645-B835-9FE0-15C72AC0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822" y="1775920"/>
            <a:ext cx="914400" cy="914400"/>
          </a:xfrm>
          <a:prstGeom prst="rect">
            <a:avLst/>
          </a:prstGeom>
        </p:spPr>
      </p:pic>
      <p:pic>
        <p:nvPicPr>
          <p:cNvPr id="36" name="Graphic 35" descr="Monitor with solid fill">
            <a:extLst>
              <a:ext uri="{FF2B5EF4-FFF2-40B4-BE49-F238E27FC236}">
                <a16:creationId xmlns:a16="http://schemas.microsoft.com/office/drawing/2014/main" id="{870C8764-9FE5-19F4-CC89-E2E3A44D2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99" y="177753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E1D25F-89AC-C9FE-2B38-75A1E732963E}"/>
              </a:ext>
            </a:extLst>
          </p:cNvPr>
          <p:cNvSpPr txBox="1"/>
          <p:nvPr/>
        </p:nvSpPr>
        <p:spPr>
          <a:xfrm>
            <a:off x="1114615" y="1973881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E8034-150E-82C4-4854-42CC6EE76F1A}"/>
              </a:ext>
            </a:extLst>
          </p:cNvPr>
          <p:cNvSpPr txBox="1"/>
          <p:nvPr/>
        </p:nvSpPr>
        <p:spPr>
          <a:xfrm>
            <a:off x="9704493" y="4681585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Servers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EE70C05-4319-26A6-1345-D1F6754D8EEE}"/>
              </a:ext>
            </a:extLst>
          </p:cNvPr>
          <p:cNvCxnSpPr>
            <a:cxnSpLocks/>
          </p:cNvCxnSpPr>
          <p:nvPr/>
        </p:nvCxnSpPr>
        <p:spPr>
          <a:xfrm>
            <a:off x="8024622" y="4391175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D656ABF-6CE5-00C2-CD08-6698D289403B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4853596" y="4163438"/>
            <a:ext cx="2473564" cy="126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D28535B-D219-FF98-1802-19BFC56A9030}"/>
              </a:ext>
            </a:extLst>
          </p:cNvPr>
          <p:cNvCxnSpPr>
            <a:cxnSpLocks/>
          </p:cNvCxnSpPr>
          <p:nvPr/>
        </p:nvCxnSpPr>
        <p:spPr>
          <a:xfrm rot="10800000">
            <a:off x="5652091" y="2924469"/>
            <a:ext cx="1795509" cy="16593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522C65-ACB8-ABF3-4DBE-A33601944B02}"/>
              </a:ext>
            </a:extLst>
          </p:cNvPr>
          <p:cNvCxnSpPr>
            <a:cxnSpLocks/>
          </p:cNvCxnSpPr>
          <p:nvPr/>
        </p:nvCxnSpPr>
        <p:spPr>
          <a:xfrm flipH="1">
            <a:off x="1619106" y="2924469"/>
            <a:ext cx="40593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CD733-0C3B-61B6-A1C5-153B5611857D}"/>
              </a:ext>
            </a:extLst>
          </p:cNvPr>
          <p:cNvCxnSpPr>
            <a:cxnSpLocks/>
          </p:cNvCxnSpPr>
          <p:nvPr/>
        </p:nvCxnSpPr>
        <p:spPr>
          <a:xfrm flipH="1">
            <a:off x="1619106" y="2909104"/>
            <a:ext cx="846" cy="10397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26827A-75BD-4EE6-686F-241142CF4797}"/>
              </a:ext>
            </a:extLst>
          </p:cNvPr>
          <p:cNvCxnSpPr>
            <a:cxnSpLocks/>
          </p:cNvCxnSpPr>
          <p:nvPr/>
        </p:nvCxnSpPr>
        <p:spPr>
          <a:xfrm>
            <a:off x="7904799" y="2700723"/>
            <a:ext cx="0" cy="1111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78AD97-7585-B883-B168-A798D1737576}"/>
              </a:ext>
            </a:extLst>
          </p:cNvPr>
          <p:cNvSpPr txBox="1"/>
          <p:nvPr/>
        </p:nvSpPr>
        <p:spPr>
          <a:xfrm>
            <a:off x="7447599" y="2924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 = 6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D89F942-69D5-E5F1-62EB-02CCC71D8AF9}"/>
              </a:ext>
            </a:extLst>
          </p:cNvPr>
          <p:cNvCxnSpPr>
            <a:cxnSpLocks/>
          </p:cNvCxnSpPr>
          <p:nvPr/>
        </p:nvCxnSpPr>
        <p:spPr>
          <a:xfrm flipH="1" flipV="1">
            <a:off x="8145270" y="2776684"/>
            <a:ext cx="547179" cy="1187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225E6B-C960-96B3-A3E9-BE6CFBC991AC}"/>
              </a:ext>
            </a:extLst>
          </p:cNvPr>
          <p:cNvSpPr txBox="1"/>
          <p:nvPr/>
        </p:nvSpPr>
        <p:spPr>
          <a:xfrm>
            <a:off x="424918" y="964922"/>
            <a:ext cx="329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Multi Raft setup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B34502-DDDF-BDDE-09EB-B352B0C773F9}"/>
              </a:ext>
            </a:extLst>
          </p:cNvPr>
          <p:cNvSpPr txBox="1"/>
          <p:nvPr/>
        </p:nvSpPr>
        <p:spPr>
          <a:xfrm>
            <a:off x="8024622" y="630005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Leader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B09DFC19-3CC9-E5D5-46B6-1C34986D7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85955"/>
              </p:ext>
            </p:extLst>
          </p:nvPr>
        </p:nvGraphicFramePr>
        <p:xfrm>
          <a:off x="6991754" y="5369344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S1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CC9F275-C660-7D50-38E6-4E0E8992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89269"/>
              </p:ext>
            </p:extLst>
          </p:nvPr>
        </p:nvGraphicFramePr>
        <p:xfrm>
          <a:off x="6991754" y="5730694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S3</a:t>
                      </a:r>
                      <a:r>
                        <a:rPr lang="en-US" sz="1100" b="0" dirty="0"/>
                        <a:t> 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67BB15-22B7-3731-35BE-2AA5CC3B6680}"/>
              </a:ext>
            </a:extLst>
          </p:cNvPr>
          <p:cNvSpPr txBox="1"/>
          <p:nvPr/>
        </p:nvSpPr>
        <p:spPr>
          <a:xfrm>
            <a:off x="9159152" y="5347141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943FE-D3CB-9E83-5B92-72CAC0A59774}"/>
              </a:ext>
            </a:extLst>
          </p:cNvPr>
          <p:cNvSpPr txBox="1"/>
          <p:nvPr/>
        </p:nvSpPr>
        <p:spPr>
          <a:xfrm>
            <a:off x="9174639" y="5705961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58B3598-47F5-1B7F-5B31-04BBE917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06529"/>
              </p:ext>
            </p:extLst>
          </p:nvPr>
        </p:nvGraphicFramePr>
        <p:xfrm>
          <a:off x="3672644" y="5018515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11733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F081C80-9B79-F1CC-EDC4-C9DB3F52A0CD}"/>
              </a:ext>
            </a:extLst>
          </p:cNvPr>
          <p:cNvSpPr txBox="1"/>
          <p:nvPr/>
        </p:nvSpPr>
        <p:spPr>
          <a:xfrm>
            <a:off x="5852361" y="5018515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AE77D26B-E5F7-26F2-3A10-CD40FBFD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20374"/>
              </p:ext>
            </p:extLst>
          </p:nvPr>
        </p:nvGraphicFramePr>
        <p:xfrm>
          <a:off x="3697283" y="5384059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8C52E00A-63FA-79CC-568F-41D721769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32264"/>
              </p:ext>
            </p:extLst>
          </p:nvPr>
        </p:nvGraphicFramePr>
        <p:xfrm>
          <a:off x="3697283" y="5745409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S3 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4822C7F-3118-3933-C5E1-01FCB16E263C}"/>
              </a:ext>
            </a:extLst>
          </p:cNvPr>
          <p:cNvSpPr txBox="1"/>
          <p:nvPr/>
        </p:nvSpPr>
        <p:spPr>
          <a:xfrm>
            <a:off x="5864681" y="5361856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E9AA75-3FB2-30D9-51AC-0E619209355F}"/>
              </a:ext>
            </a:extLst>
          </p:cNvPr>
          <p:cNvSpPr txBox="1"/>
          <p:nvPr/>
        </p:nvSpPr>
        <p:spPr>
          <a:xfrm>
            <a:off x="5880168" y="5720676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7B0A5ED-E9CF-4A31-CC56-17FB81FE2553}"/>
              </a:ext>
            </a:extLst>
          </p:cNvPr>
          <p:cNvCxnSpPr>
            <a:cxnSpLocks/>
          </p:cNvCxnSpPr>
          <p:nvPr/>
        </p:nvCxnSpPr>
        <p:spPr>
          <a:xfrm>
            <a:off x="4781608" y="4392006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9C724DBE-E822-8F0E-B271-86D8C8FD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7200"/>
              </p:ext>
            </p:extLst>
          </p:nvPr>
        </p:nvGraphicFramePr>
        <p:xfrm>
          <a:off x="535753" y="4988102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4039C65-78E8-6829-7ED5-43842B7209B9}"/>
              </a:ext>
            </a:extLst>
          </p:cNvPr>
          <p:cNvSpPr txBox="1"/>
          <p:nvPr/>
        </p:nvSpPr>
        <p:spPr>
          <a:xfrm>
            <a:off x="2715470" y="4988102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F969EA68-4854-B81A-7018-83F7000C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60484"/>
              </p:ext>
            </p:extLst>
          </p:nvPr>
        </p:nvGraphicFramePr>
        <p:xfrm>
          <a:off x="560392" y="5353646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3A7E7A4C-6F0F-4BCA-04A8-FCC327753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3956"/>
              </p:ext>
            </p:extLst>
          </p:nvPr>
        </p:nvGraphicFramePr>
        <p:xfrm>
          <a:off x="560392" y="5714996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S3 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B31DB3D-6D40-F95D-52B6-9EA205D92F79}"/>
              </a:ext>
            </a:extLst>
          </p:cNvPr>
          <p:cNvSpPr txBox="1"/>
          <p:nvPr/>
        </p:nvSpPr>
        <p:spPr>
          <a:xfrm>
            <a:off x="2726221" y="5323699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8464F-0904-BB99-857B-F35109CB4F32}"/>
              </a:ext>
            </a:extLst>
          </p:cNvPr>
          <p:cNvSpPr txBox="1"/>
          <p:nvPr/>
        </p:nvSpPr>
        <p:spPr>
          <a:xfrm>
            <a:off x="2741708" y="5682519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81BF2BA-2584-A82D-A198-13E8995985E1}"/>
              </a:ext>
            </a:extLst>
          </p:cNvPr>
          <p:cNvCxnSpPr>
            <a:cxnSpLocks/>
          </p:cNvCxnSpPr>
          <p:nvPr/>
        </p:nvCxnSpPr>
        <p:spPr>
          <a:xfrm>
            <a:off x="1593260" y="4358773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4CEF1F-9AD2-5D95-03D4-9AEC9C1D3346}"/>
              </a:ext>
            </a:extLst>
          </p:cNvPr>
          <p:cNvSpPr txBox="1"/>
          <p:nvPr/>
        </p:nvSpPr>
        <p:spPr>
          <a:xfrm>
            <a:off x="5083103" y="3385081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graphicFrame>
        <p:nvGraphicFramePr>
          <p:cNvPr id="53" name="Table 6">
            <a:extLst>
              <a:ext uri="{FF2B5EF4-FFF2-40B4-BE49-F238E27FC236}">
                <a16:creationId xmlns:a16="http://schemas.microsoft.com/office/drawing/2014/main" id="{CE40926F-0A77-8041-DF25-C6C40A23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00934"/>
              </p:ext>
            </p:extLst>
          </p:nvPr>
        </p:nvGraphicFramePr>
        <p:xfrm>
          <a:off x="8692448" y="2029007"/>
          <a:ext cx="3145056" cy="259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6264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7B16E6F-1AB2-9666-CA01-D56A8E582BEB}"/>
              </a:ext>
            </a:extLst>
          </p:cNvPr>
          <p:cNvSpPr txBox="1"/>
          <p:nvPr/>
        </p:nvSpPr>
        <p:spPr>
          <a:xfrm>
            <a:off x="8671682" y="1566976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Sharded Data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4B9DA0-DA0F-6D45-A9D9-886D1E4ACDED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635D1EB-99BF-BB06-5663-0A6DC1E7D913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05E6504-9708-2282-1E09-41EA916D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1C34168-AD70-FE8A-E65F-11013499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057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5E1C28-766F-69FE-2B8B-6F93861BBF36}"/>
              </a:ext>
            </a:extLst>
          </p:cNvPr>
          <p:cNvSpPr/>
          <p:nvPr/>
        </p:nvSpPr>
        <p:spPr>
          <a:xfrm>
            <a:off x="363299" y="3303156"/>
            <a:ext cx="2796685" cy="2838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E478F6-4DFD-BAD0-F417-0EB79A46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74613"/>
              </p:ext>
            </p:extLst>
          </p:nvPr>
        </p:nvGraphicFramePr>
        <p:xfrm>
          <a:off x="2255135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9879DE-F373-3078-4A29-1E206A0E07F4}"/>
              </a:ext>
            </a:extLst>
          </p:cNvPr>
          <p:cNvSpPr txBox="1"/>
          <p:nvPr/>
        </p:nvSpPr>
        <p:spPr>
          <a:xfrm>
            <a:off x="2107974" y="3379623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E330FECF-BBD2-BE47-5522-C38FD346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846" y="383232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DB777F-4169-3089-8526-B2418A247BF4}"/>
              </a:ext>
            </a:extLst>
          </p:cNvPr>
          <p:cNvSpPr txBox="1"/>
          <p:nvPr/>
        </p:nvSpPr>
        <p:spPr>
          <a:xfrm>
            <a:off x="623786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C3B728-B0A3-1642-572C-8391FE73C76F}"/>
              </a:ext>
            </a:extLst>
          </p:cNvPr>
          <p:cNvSpPr/>
          <p:nvPr/>
        </p:nvSpPr>
        <p:spPr>
          <a:xfrm>
            <a:off x="3541099" y="3299792"/>
            <a:ext cx="2796685" cy="29143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03AC7FE1-A9BE-A416-60E5-DD0AAB69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0030"/>
              </p:ext>
            </p:extLst>
          </p:nvPr>
        </p:nvGraphicFramePr>
        <p:xfrm>
          <a:off x="5432935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E4E126F2-FE81-4938-AD63-1676737C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646" y="383232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21B4C4-FCAA-E39D-4A1D-9AD051F42470}"/>
              </a:ext>
            </a:extLst>
          </p:cNvPr>
          <p:cNvSpPr txBox="1"/>
          <p:nvPr/>
        </p:nvSpPr>
        <p:spPr>
          <a:xfrm>
            <a:off x="3801586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6297BB8-CBBB-EB82-CA34-4D3B0D093818}"/>
              </a:ext>
            </a:extLst>
          </p:cNvPr>
          <p:cNvSpPr/>
          <p:nvPr/>
        </p:nvSpPr>
        <p:spPr>
          <a:xfrm>
            <a:off x="6841607" y="3299792"/>
            <a:ext cx="2755692" cy="29143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9C0D29B-1738-F82B-B87F-4F4C8C76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29932"/>
              </p:ext>
            </p:extLst>
          </p:nvPr>
        </p:nvGraphicFramePr>
        <p:xfrm>
          <a:off x="8692449" y="3791910"/>
          <a:ext cx="491068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534">
                  <a:extLst>
                    <a:ext uri="{9D8B030D-6E8A-4147-A177-3AD203B41FA5}">
                      <a16:colId xmlns:a16="http://schemas.microsoft.com/office/drawing/2014/main" val="2024339492"/>
                    </a:ext>
                  </a:extLst>
                </a:gridCol>
                <a:gridCol w="245534">
                  <a:extLst>
                    <a:ext uri="{9D8B030D-6E8A-4147-A177-3AD203B41FA5}">
                      <a16:colId xmlns:a16="http://schemas.microsoft.com/office/drawing/2014/main" val="3504810794"/>
                    </a:ext>
                  </a:extLst>
                </a:gridCol>
              </a:tblGrid>
              <a:tr h="241619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66056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1544"/>
                  </a:ext>
                </a:extLst>
              </a:tr>
              <a:tr h="241619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21307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3CC5BC9C-357A-1BF0-D286-63697A95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3111"/>
              </p:ext>
            </p:extLst>
          </p:nvPr>
        </p:nvGraphicFramePr>
        <p:xfrm>
          <a:off x="6967115" y="5003800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S2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6B1CBAB-7C1F-98FB-B322-62D88F7B6390}"/>
              </a:ext>
            </a:extLst>
          </p:cNvPr>
          <p:cNvSpPr txBox="1"/>
          <p:nvPr/>
        </p:nvSpPr>
        <p:spPr>
          <a:xfrm>
            <a:off x="8545288" y="3379623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14A8AFD5-DEEF-4594-86A4-1202DAE5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160" y="383232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D5E8F8-D026-C6AC-8ABF-6550A5321FA3}"/>
              </a:ext>
            </a:extLst>
          </p:cNvPr>
          <p:cNvSpPr txBox="1"/>
          <p:nvPr/>
        </p:nvSpPr>
        <p:spPr>
          <a:xfrm>
            <a:off x="7061100" y="3581028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Consensus Module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107783-8F19-56B9-3070-3CAE1B1AAAA0}"/>
              </a:ext>
            </a:extLst>
          </p:cNvPr>
          <p:cNvSpPr txBox="1"/>
          <p:nvPr/>
        </p:nvSpPr>
        <p:spPr>
          <a:xfrm>
            <a:off x="9146832" y="5003800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pic>
        <p:nvPicPr>
          <p:cNvPr id="29" name="Graphic 28" descr="Monitor with solid fill">
            <a:extLst>
              <a:ext uri="{FF2B5EF4-FFF2-40B4-BE49-F238E27FC236}">
                <a16:creationId xmlns:a16="http://schemas.microsoft.com/office/drawing/2014/main" id="{C3F876C2-EB56-2820-02B0-D3A3FCD9C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0397" y="1782543"/>
            <a:ext cx="914400" cy="914400"/>
          </a:xfrm>
          <a:prstGeom prst="rect">
            <a:avLst/>
          </a:prstGeom>
        </p:spPr>
      </p:pic>
      <p:pic>
        <p:nvPicPr>
          <p:cNvPr id="30" name="Graphic 29" descr="Monitor with solid fill">
            <a:extLst>
              <a:ext uri="{FF2B5EF4-FFF2-40B4-BE49-F238E27FC236}">
                <a16:creationId xmlns:a16="http://schemas.microsoft.com/office/drawing/2014/main" id="{CB6590AE-54C0-D883-93F0-31E9F6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2445" y="1782543"/>
            <a:ext cx="914400" cy="914400"/>
          </a:xfrm>
          <a:prstGeom prst="rect">
            <a:avLst/>
          </a:prstGeom>
        </p:spPr>
      </p:pic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A718E15E-815D-384A-1ABD-86BC719DE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2222" y="1784154"/>
            <a:ext cx="914400" cy="914400"/>
          </a:xfrm>
          <a:prstGeom prst="rect">
            <a:avLst/>
          </a:prstGeom>
        </p:spPr>
      </p:pic>
      <p:pic>
        <p:nvPicPr>
          <p:cNvPr id="34" name="Graphic 33" descr="Monitor with solid fill">
            <a:extLst>
              <a:ext uri="{FF2B5EF4-FFF2-40B4-BE49-F238E27FC236}">
                <a16:creationId xmlns:a16="http://schemas.microsoft.com/office/drawing/2014/main" id="{1AC07757-18DD-7EB5-58B5-6118D425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74" y="1775920"/>
            <a:ext cx="914400" cy="914400"/>
          </a:xfrm>
          <a:prstGeom prst="rect">
            <a:avLst/>
          </a:prstGeom>
        </p:spPr>
      </p:pic>
      <p:pic>
        <p:nvPicPr>
          <p:cNvPr id="35" name="Graphic 34" descr="Monitor with solid fill">
            <a:extLst>
              <a:ext uri="{FF2B5EF4-FFF2-40B4-BE49-F238E27FC236}">
                <a16:creationId xmlns:a16="http://schemas.microsoft.com/office/drawing/2014/main" id="{3DD6F3D0-8645-B835-9FE0-15C72AC0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822" y="1775920"/>
            <a:ext cx="914400" cy="914400"/>
          </a:xfrm>
          <a:prstGeom prst="rect">
            <a:avLst/>
          </a:prstGeom>
        </p:spPr>
      </p:pic>
      <p:pic>
        <p:nvPicPr>
          <p:cNvPr id="36" name="Graphic 35" descr="Monitor with solid fill">
            <a:extLst>
              <a:ext uri="{FF2B5EF4-FFF2-40B4-BE49-F238E27FC236}">
                <a16:creationId xmlns:a16="http://schemas.microsoft.com/office/drawing/2014/main" id="{870C8764-9FE5-19F4-CC89-E2E3A44D2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599" y="177753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E1D25F-89AC-C9FE-2B38-75A1E732963E}"/>
              </a:ext>
            </a:extLst>
          </p:cNvPr>
          <p:cNvSpPr txBox="1"/>
          <p:nvPr/>
        </p:nvSpPr>
        <p:spPr>
          <a:xfrm>
            <a:off x="1114615" y="1973881"/>
            <a:ext cx="8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E8034-150E-82C4-4854-42CC6EE76F1A}"/>
              </a:ext>
            </a:extLst>
          </p:cNvPr>
          <p:cNvSpPr txBox="1"/>
          <p:nvPr/>
        </p:nvSpPr>
        <p:spPr>
          <a:xfrm>
            <a:off x="447096" y="6192730"/>
            <a:ext cx="8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Servers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EE70C05-4319-26A6-1345-D1F6754D8EEE}"/>
              </a:ext>
            </a:extLst>
          </p:cNvPr>
          <p:cNvCxnSpPr>
            <a:cxnSpLocks/>
          </p:cNvCxnSpPr>
          <p:nvPr/>
        </p:nvCxnSpPr>
        <p:spPr>
          <a:xfrm>
            <a:off x="8024622" y="4391175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D656ABF-6CE5-00C2-CD08-6698D289403B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4853596" y="4163438"/>
            <a:ext cx="2473564" cy="1260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D28535B-D219-FF98-1802-19BFC56A9030}"/>
              </a:ext>
            </a:extLst>
          </p:cNvPr>
          <p:cNvCxnSpPr>
            <a:cxnSpLocks/>
          </p:cNvCxnSpPr>
          <p:nvPr/>
        </p:nvCxnSpPr>
        <p:spPr>
          <a:xfrm rot="10800000">
            <a:off x="5652091" y="2924469"/>
            <a:ext cx="1795509" cy="16593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522C65-ACB8-ABF3-4DBE-A33601944B02}"/>
              </a:ext>
            </a:extLst>
          </p:cNvPr>
          <p:cNvCxnSpPr>
            <a:cxnSpLocks/>
          </p:cNvCxnSpPr>
          <p:nvPr/>
        </p:nvCxnSpPr>
        <p:spPr>
          <a:xfrm flipH="1">
            <a:off x="1619106" y="2924469"/>
            <a:ext cx="40593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CD733-0C3B-61B6-A1C5-153B5611857D}"/>
              </a:ext>
            </a:extLst>
          </p:cNvPr>
          <p:cNvCxnSpPr>
            <a:cxnSpLocks/>
          </p:cNvCxnSpPr>
          <p:nvPr/>
        </p:nvCxnSpPr>
        <p:spPr>
          <a:xfrm flipH="1">
            <a:off x="1619106" y="2909104"/>
            <a:ext cx="846" cy="10397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26827A-75BD-4EE6-686F-241142CF4797}"/>
              </a:ext>
            </a:extLst>
          </p:cNvPr>
          <p:cNvCxnSpPr>
            <a:cxnSpLocks/>
          </p:cNvCxnSpPr>
          <p:nvPr/>
        </p:nvCxnSpPr>
        <p:spPr>
          <a:xfrm>
            <a:off x="7904799" y="2700723"/>
            <a:ext cx="0" cy="1111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78AD97-7585-B883-B168-A798D1737576}"/>
              </a:ext>
            </a:extLst>
          </p:cNvPr>
          <p:cNvSpPr txBox="1"/>
          <p:nvPr/>
        </p:nvSpPr>
        <p:spPr>
          <a:xfrm>
            <a:off x="7447599" y="2924469"/>
            <a:ext cx="48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 = 6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D89F942-69D5-E5F1-62EB-02CCC71D8AF9}"/>
              </a:ext>
            </a:extLst>
          </p:cNvPr>
          <p:cNvCxnSpPr>
            <a:cxnSpLocks/>
          </p:cNvCxnSpPr>
          <p:nvPr/>
        </p:nvCxnSpPr>
        <p:spPr>
          <a:xfrm flipH="1" flipV="1">
            <a:off x="8145270" y="2776684"/>
            <a:ext cx="547179" cy="1187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225E6B-C960-96B3-A3E9-BE6CFBC991AC}"/>
              </a:ext>
            </a:extLst>
          </p:cNvPr>
          <p:cNvSpPr txBox="1"/>
          <p:nvPr/>
        </p:nvSpPr>
        <p:spPr>
          <a:xfrm>
            <a:off x="251852" y="980303"/>
            <a:ext cx="476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Issue with Multi Raft setup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B34502-DDDF-BDDE-09EB-B352B0C773F9}"/>
              </a:ext>
            </a:extLst>
          </p:cNvPr>
          <p:cNvSpPr txBox="1"/>
          <p:nvPr/>
        </p:nvSpPr>
        <p:spPr>
          <a:xfrm>
            <a:off x="8024622" y="6300051"/>
            <a:ext cx="83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Leader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B09DFC19-3CC9-E5D5-46B6-1C34986D7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88168"/>
              </p:ext>
            </p:extLst>
          </p:nvPr>
        </p:nvGraphicFramePr>
        <p:xfrm>
          <a:off x="6991754" y="5369344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S1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CC9F275-C660-7D50-38E6-4E0E8992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25206"/>
              </p:ext>
            </p:extLst>
          </p:nvPr>
        </p:nvGraphicFramePr>
        <p:xfrm>
          <a:off x="6991754" y="5730694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S3</a:t>
                      </a:r>
                      <a:r>
                        <a:rPr lang="en-US" sz="1100" b="0" dirty="0"/>
                        <a:t> 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67BB15-22B7-3731-35BE-2AA5CC3B6680}"/>
              </a:ext>
            </a:extLst>
          </p:cNvPr>
          <p:cNvSpPr txBox="1"/>
          <p:nvPr/>
        </p:nvSpPr>
        <p:spPr>
          <a:xfrm>
            <a:off x="9159152" y="5347141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943FE-D3CB-9E83-5B92-72CAC0A59774}"/>
              </a:ext>
            </a:extLst>
          </p:cNvPr>
          <p:cNvSpPr txBox="1"/>
          <p:nvPr/>
        </p:nvSpPr>
        <p:spPr>
          <a:xfrm>
            <a:off x="9174639" y="5705961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58B3598-47F5-1B7F-5B31-04BBE917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7765"/>
              </p:ext>
            </p:extLst>
          </p:nvPr>
        </p:nvGraphicFramePr>
        <p:xfrm>
          <a:off x="3672644" y="5018515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11733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F081C80-9B79-F1CC-EDC4-C9DB3F52A0CD}"/>
              </a:ext>
            </a:extLst>
          </p:cNvPr>
          <p:cNvSpPr txBox="1"/>
          <p:nvPr/>
        </p:nvSpPr>
        <p:spPr>
          <a:xfrm>
            <a:off x="5852361" y="5018515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AE77D26B-E5F7-26F2-3A10-CD40FBFD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8778"/>
              </p:ext>
            </p:extLst>
          </p:nvPr>
        </p:nvGraphicFramePr>
        <p:xfrm>
          <a:off x="3697283" y="5384059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8C52E00A-63FA-79CC-568F-41D721769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20804"/>
              </p:ext>
            </p:extLst>
          </p:nvPr>
        </p:nvGraphicFramePr>
        <p:xfrm>
          <a:off x="3697283" y="5745409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S3 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4822C7F-3118-3933-C5E1-01FCB16E263C}"/>
              </a:ext>
            </a:extLst>
          </p:cNvPr>
          <p:cNvSpPr txBox="1"/>
          <p:nvPr/>
        </p:nvSpPr>
        <p:spPr>
          <a:xfrm>
            <a:off x="5864681" y="5361856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E9AA75-3FB2-30D9-51AC-0E619209355F}"/>
              </a:ext>
            </a:extLst>
          </p:cNvPr>
          <p:cNvSpPr txBox="1"/>
          <p:nvPr/>
        </p:nvSpPr>
        <p:spPr>
          <a:xfrm>
            <a:off x="5880168" y="5720676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7B0A5ED-E9CF-4A31-CC56-17FB81FE2553}"/>
              </a:ext>
            </a:extLst>
          </p:cNvPr>
          <p:cNvCxnSpPr>
            <a:cxnSpLocks/>
          </p:cNvCxnSpPr>
          <p:nvPr/>
        </p:nvCxnSpPr>
        <p:spPr>
          <a:xfrm>
            <a:off x="4781608" y="4392006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9C724DBE-E822-8F0E-B271-86D8C8FD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41816"/>
              </p:ext>
            </p:extLst>
          </p:nvPr>
        </p:nvGraphicFramePr>
        <p:xfrm>
          <a:off x="535753" y="4988102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X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Z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4039C65-78E8-6829-7ED5-43842B7209B9}"/>
              </a:ext>
            </a:extLst>
          </p:cNvPr>
          <p:cNvSpPr txBox="1"/>
          <p:nvPr/>
        </p:nvSpPr>
        <p:spPr>
          <a:xfrm>
            <a:off x="2715470" y="4988102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1</a:t>
            </a: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F969EA68-4854-B81A-7018-83F7000C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03035"/>
              </p:ext>
            </p:extLst>
          </p:nvPr>
        </p:nvGraphicFramePr>
        <p:xfrm>
          <a:off x="560392" y="5353646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en-US" sz="1100" b="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J  =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L = 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K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3A7E7A4C-6F0F-4BCA-04A8-FCC327753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78817"/>
              </p:ext>
            </p:extLst>
          </p:nvPr>
        </p:nvGraphicFramePr>
        <p:xfrm>
          <a:off x="560392" y="5714996"/>
          <a:ext cx="2226720" cy="274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6680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S3 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 =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 = 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B31DB3D-6D40-F95D-52B6-9EA205D92F79}"/>
              </a:ext>
            </a:extLst>
          </p:cNvPr>
          <p:cNvSpPr txBox="1"/>
          <p:nvPr/>
        </p:nvSpPr>
        <p:spPr>
          <a:xfrm>
            <a:off x="2726221" y="5323699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8464F-0904-BB99-857B-F35109CB4F32}"/>
              </a:ext>
            </a:extLst>
          </p:cNvPr>
          <p:cNvSpPr txBox="1"/>
          <p:nvPr/>
        </p:nvSpPr>
        <p:spPr>
          <a:xfrm>
            <a:off x="2741708" y="5682519"/>
            <a:ext cx="497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 3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81BF2BA-2584-A82D-A198-13E8995985E1}"/>
              </a:ext>
            </a:extLst>
          </p:cNvPr>
          <p:cNvCxnSpPr>
            <a:cxnSpLocks/>
          </p:cNvCxnSpPr>
          <p:nvPr/>
        </p:nvCxnSpPr>
        <p:spPr>
          <a:xfrm>
            <a:off x="1593260" y="4358773"/>
            <a:ext cx="748479" cy="659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4CEF1F-9AD2-5D95-03D4-9AEC9C1D3346}"/>
              </a:ext>
            </a:extLst>
          </p:cNvPr>
          <p:cNvSpPr txBox="1"/>
          <p:nvPr/>
        </p:nvSpPr>
        <p:spPr>
          <a:xfrm>
            <a:off x="5083103" y="3385081"/>
            <a:ext cx="10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Machine</a:t>
            </a:r>
          </a:p>
        </p:txBody>
      </p:sp>
      <p:graphicFrame>
        <p:nvGraphicFramePr>
          <p:cNvPr id="53" name="Table 6">
            <a:extLst>
              <a:ext uri="{FF2B5EF4-FFF2-40B4-BE49-F238E27FC236}">
                <a16:creationId xmlns:a16="http://schemas.microsoft.com/office/drawing/2014/main" id="{CE40926F-0A77-8041-DF25-C6C40A23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52701"/>
              </p:ext>
            </p:extLst>
          </p:nvPr>
        </p:nvGraphicFramePr>
        <p:xfrm>
          <a:off x="8692448" y="2029007"/>
          <a:ext cx="3145056" cy="259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6264">
                  <a:extLst>
                    <a:ext uri="{9D8B030D-6E8A-4147-A177-3AD203B41FA5}">
                      <a16:colId xmlns:a16="http://schemas.microsoft.com/office/drawing/2014/main" val="184478643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2872337786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1067517256"/>
                    </a:ext>
                  </a:extLst>
                </a:gridCol>
                <a:gridCol w="786264">
                  <a:extLst>
                    <a:ext uri="{9D8B030D-6E8A-4147-A177-3AD203B41FA5}">
                      <a16:colId xmlns:a16="http://schemas.microsoft.com/office/drawing/2014/main" val="2996816094"/>
                    </a:ext>
                  </a:extLst>
                </a:gridCol>
              </a:tblGrid>
              <a:tr h="25631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164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7B16E6F-1AB2-9666-CA01-D56A8E582BEB}"/>
              </a:ext>
            </a:extLst>
          </p:cNvPr>
          <p:cNvSpPr txBox="1"/>
          <p:nvPr/>
        </p:nvSpPr>
        <p:spPr>
          <a:xfrm>
            <a:off x="8671682" y="1566976"/>
            <a:ext cx="14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Sharded Data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799D96-194D-4AA8-3AB4-8D57E7730975}"/>
              </a:ext>
            </a:extLst>
          </p:cNvPr>
          <p:cNvSpPr/>
          <p:nvPr/>
        </p:nvSpPr>
        <p:spPr>
          <a:xfrm>
            <a:off x="8113110" y="4889190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4ECD7D6-C23E-17FC-B21E-C9B79882A669}"/>
              </a:ext>
            </a:extLst>
          </p:cNvPr>
          <p:cNvSpPr/>
          <p:nvPr/>
        </p:nvSpPr>
        <p:spPr>
          <a:xfrm>
            <a:off x="7020720" y="5250540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9C5CC15-ED98-BBE6-D3F3-3C5BAC606CD2}"/>
              </a:ext>
            </a:extLst>
          </p:cNvPr>
          <p:cNvSpPr/>
          <p:nvPr/>
        </p:nvSpPr>
        <p:spPr>
          <a:xfrm>
            <a:off x="7578667" y="5622455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3DA105F5-5BFF-7E8F-AA23-8355B4CED599}"/>
              </a:ext>
            </a:extLst>
          </p:cNvPr>
          <p:cNvSpPr/>
          <p:nvPr/>
        </p:nvSpPr>
        <p:spPr>
          <a:xfrm>
            <a:off x="9809003" y="4329837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A749B4-1414-A14A-6377-92F5450EBA54}"/>
              </a:ext>
            </a:extLst>
          </p:cNvPr>
          <p:cNvSpPr txBox="1"/>
          <p:nvPr/>
        </p:nvSpPr>
        <p:spPr>
          <a:xfrm>
            <a:off x="9844446" y="43587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76C2808C-E576-D9B6-FCD4-65E96631CA5D}"/>
              </a:ext>
            </a:extLst>
          </p:cNvPr>
          <p:cNvSpPr/>
          <p:nvPr/>
        </p:nvSpPr>
        <p:spPr>
          <a:xfrm>
            <a:off x="10619363" y="4326916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6B9446-9705-5F56-6953-36DDF08E577C}"/>
              </a:ext>
            </a:extLst>
          </p:cNvPr>
          <p:cNvSpPr txBox="1"/>
          <p:nvPr/>
        </p:nvSpPr>
        <p:spPr>
          <a:xfrm>
            <a:off x="10654806" y="43558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68" name="Frame 67">
            <a:extLst>
              <a:ext uri="{FF2B5EF4-FFF2-40B4-BE49-F238E27FC236}">
                <a16:creationId xmlns:a16="http://schemas.microsoft.com/office/drawing/2014/main" id="{D89FEFAB-DD8C-0775-72EF-56D0908CA6AB}"/>
              </a:ext>
            </a:extLst>
          </p:cNvPr>
          <p:cNvSpPr/>
          <p:nvPr/>
        </p:nvSpPr>
        <p:spPr>
          <a:xfrm>
            <a:off x="11400663" y="4334785"/>
            <a:ext cx="504529" cy="4801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6E3F0-F7B3-8109-BAC1-67F5802AFAFD}"/>
              </a:ext>
            </a:extLst>
          </p:cNvPr>
          <p:cNvSpPr txBox="1"/>
          <p:nvPr/>
        </p:nvSpPr>
        <p:spPr>
          <a:xfrm>
            <a:off x="11436106" y="43637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D46096-6320-76B2-8EDA-583B65789640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 flipV="1">
            <a:off x="10313532" y="4566993"/>
            <a:ext cx="305831" cy="2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946C88-E05E-323F-875C-E0E78F70155D}"/>
              </a:ext>
            </a:extLst>
          </p:cNvPr>
          <p:cNvCxnSpPr/>
          <p:nvPr/>
        </p:nvCxnSpPr>
        <p:spPr>
          <a:xfrm flipV="1">
            <a:off x="11112553" y="4569020"/>
            <a:ext cx="305831" cy="2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3F0DBF0-40E9-B8E2-7DCA-25EC6306208E}"/>
              </a:ext>
            </a:extLst>
          </p:cNvPr>
          <p:cNvSpPr txBox="1"/>
          <p:nvPr/>
        </p:nvSpPr>
        <p:spPr>
          <a:xfrm>
            <a:off x="10098837" y="5000812"/>
            <a:ext cx="141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Ordering?</a:t>
            </a:r>
          </a:p>
          <a:p>
            <a:r>
              <a:rPr lang="en-US" sz="1400" dirty="0">
                <a:solidFill>
                  <a:schemeClr val="bg1"/>
                </a:solidFill>
              </a:rPr>
              <a:t>Needs </a:t>
            </a:r>
            <a:r>
              <a:rPr lang="en-US" sz="1400" dirty="0" err="1">
                <a:solidFill>
                  <a:schemeClr val="bg1"/>
                </a:solidFill>
              </a:rPr>
              <a:t>Prev</a:t>
            </a:r>
            <a:r>
              <a:rPr lang="en-US" sz="1400" dirty="0">
                <a:solidFill>
                  <a:schemeClr val="bg1"/>
                </a:solidFill>
              </a:rPr>
              <a:t> Hash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AFDE1-FA59-FEB1-4C5B-CD51C47D1680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D4C17C-E3ED-212E-E1C5-1C02AD703D33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BB4BB47-73EC-10FA-E00F-C0103DCF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303DD91-ECA5-F816-8C5C-40AFDE30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0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30AA-ED35-A27B-9548-B5EDA7594B00}"/>
              </a:ext>
            </a:extLst>
          </p:cNvPr>
          <p:cNvSpPr txBox="1"/>
          <p:nvPr/>
        </p:nvSpPr>
        <p:spPr>
          <a:xfrm>
            <a:off x="426014" y="1082306"/>
            <a:ext cx="3419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9FB11-8142-44B4-72C4-0853465ED239}"/>
              </a:ext>
            </a:extLst>
          </p:cNvPr>
          <p:cNvSpPr txBox="1"/>
          <p:nvPr/>
        </p:nvSpPr>
        <p:spPr>
          <a:xfrm>
            <a:off x="545285" y="1851623"/>
            <a:ext cx="3758359" cy="335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Given statement: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Implementation of a multi-raft setup with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sharding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 (parallelism) at Key level.</a:t>
            </a:r>
            <a:br>
              <a:rPr lang="en-IN" sz="1600" b="0" i="0" dirty="0">
                <a:effectLst/>
                <a:latin typeface="Arial" panose="020B0604020202020204" pitchFamily="34" charset="0"/>
              </a:rPr>
            </a:br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Mechanism to maintain the deterministic order of the operations/states</a:t>
            </a:r>
            <a:br>
              <a:rPr lang="en-IN" sz="1600" b="0" i="0" dirty="0">
                <a:effectLst/>
                <a:latin typeface="Arial" panose="020B0604020202020204" pitchFamily="34" charset="0"/>
              </a:rPr>
            </a:br>
            <a:endParaRPr lang="en-IN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Implementation to support horizontally scaling up and scaling down the number of nodes.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881CF-44D2-5C72-C03B-BED83A337313}"/>
              </a:ext>
            </a:extLst>
          </p:cNvPr>
          <p:cNvSpPr txBox="1"/>
          <p:nvPr/>
        </p:nvSpPr>
        <p:spPr>
          <a:xfrm>
            <a:off x="4570628" y="1850247"/>
            <a:ext cx="219792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speed up transactions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fault tolerance during transaction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4E352-20A6-36E8-2849-830C9765E5F0}"/>
              </a:ext>
            </a:extLst>
          </p:cNvPr>
          <p:cNvSpPr txBox="1"/>
          <p:nvPr/>
        </p:nvSpPr>
        <p:spPr>
          <a:xfrm>
            <a:off x="7095167" y="1846965"/>
            <a:ext cx="4821850" cy="3662541"/>
          </a:xfrm>
          <a:prstGeom prst="rect">
            <a:avLst/>
          </a:prstGeom>
          <a:solidFill>
            <a:schemeClr val="accent2">
              <a:lumMod val="40000"/>
              <a:lumOff val="60000"/>
              <a:alpha val="8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Issues: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Fabric uses </a:t>
            </a:r>
            <a:r>
              <a:rPr lang="en-US" sz="1600" b="1" dirty="0"/>
              <a:t>RAFT</a:t>
            </a:r>
            <a:r>
              <a:rPr lang="en-US" sz="1600" dirty="0"/>
              <a:t> consensus for  block Replication among </a:t>
            </a:r>
            <a:r>
              <a:rPr lang="en-US" sz="1600" dirty="0" err="1"/>
              <a:t>orderer</a:t>
            </a:r>
            <a:r>
              <a:rPr lang="en-US" sz="1600" dirty="0"/>
              <a:t> Nodes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Multi-RAFT protocol – allows for parallel log to be replicated only if </a:t>
            </a:r>
            <a:r>
              <a:rPr lang="en-US" sz="1600" b="1" dirty="0"/>
              <a:t>Data</a:t>
            </a:r>
            <a:r>
              <a:rPr lang="en-US" sz="1600" dirty="0"/>
              <a:t> is sharded.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– refers to </a:t>
            </a:r>
            <a:r>
              <a:rPr lang="en-US" sz="1600" b="1" dirty="0" err="1"/>
              <a:t>Trx</a:t>
            </a:r>
            <a:r>
              <a:rPr lang="en-US" sz="1600" dirty="0"/>
              <a:t> </a:t>
            </a:r>
            <a:r>
              <a:rPr lang="en-US" sz="1600" b="1" dirty="0"/>
              <a:t>Blocks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Trx</a:t>
            </a:r>
            <a:r>
              <a:rPr lang="en-US" sz="1600" b="1" dirty="0"/>
              <a:t> Blocks </a:t>
            </a:r>
            <a:r>
              <a:rPr lang="en-US" sz="1600" dirty="0"/>
              <a:t>– Depend on Previous Block hash – Vital for chain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NEVER be Sharded due to previous block dependency.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77357-2C55-DBC9-5A8C-E5991046C52A}"/>
              </a:ext>
            </a:extLst>
          </p:cNvPr>
          <p:cNvSpPr txBox="1"/>
          <p:nvPr/>
        </p:nvSpPr>
        <p:spPr>
          <a:xfrm>
            <a:off x="1210527" y="5546035"/>
            <a:ext cx="976613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 improve performance/ TPS of independent transactions on a Fabric network through data </a:t>
            </a:r>
            <a:r>
              <a:rPr lang="en-US" dirty="0" err="1"/>
              <a:t>sharding</a:t>
            </a:r>
            <a:r>
              <a:rPr lang="en-US" dirty="0"/>
              <a:t> </a:t>
            </a:r>
          </a:p>
          <a:p>
            <a:pPr algn="ctr"/>
            <a:r>
              <a:rPr lang="en-US" b="1" dirty="0"/>
              <a:t>NOT POSSIBLE THROUGH MULTI RAFT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93E23D-9F08-F8B4-D3D5-7C619ADF4F62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2006EA-A160-9F3E-5FF8-F8D7A347B836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6C6199-503D-D3C3-DF76-F3ED023D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E6C637-6024-DF1E-6EF7-5DD05A7F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2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30AA-ED35-A27B-9548-B5EDA7594B00}"/>
              </a:ext>
            </a:extLst>
          </p:cNvPr>
          <p:cNvSpPr txBox="1"/>
          <p:nvPr/>
        </p:nvSpPr>
        <p:spPr>
          <a:xfrm>
            <a:off x="455832" y="1234439"/>
            <a:ext cx="488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Solution – Blockbuster Stack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5856462-CF7B-AA70-32FA-51AAB998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2171921"/>
            <a:ext cx="11218614" cy="41156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F8FC66-71FC-7426-ACFD-48FC19003CD1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A8476C-BB03-38A2-0D15-2BB9DAECFA8E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87A92-7642-DDB1-747F-F9325E6E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3C0BBC-9E5B-E5B1-68B9-0D9FB172E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553" y="6134558"/>
            <a:ext cx="1649447" cy="7234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6240287"/>
            <a:ext cx="12192000" cy="641626"/>
            <a:chOff x="0" y="6240287"/>
            <a:chExt cx="12192000" cy="641626"/>
          </a:xfrm>
        </p:grpSpPr>
        <p:sp>
          <p:nvSpPr>
            <p:cNvPr id="14" name="Rectangle 13"/>
            <p:cNvSpPr/>
            <p:nvPr/>
          </p:nvSpPr>
          <p:spPr>
            <a:xfrm>
              <a:off x="0" y="6240287"/>
              <a:ext cx="12192000" cy="64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19" y="6264200"/>
              <a:ext cx="1649447" cy="5938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47888F-0E00-D680-2ED9-E94FFB53FB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7" y="1649896"/>
            <a:ext cx="10527545" cy="40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7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30AA-ED35-A27B-9548-B5EDA7594B00}"/>
              </a:ext>
            </a:extLst>
          </p:cNvPr>
          <p:cNvSpPr txBox="1"/>
          <p:nvPr/>
        </p:nvSpPr>
        <p:spPr>
          <a:xfrm>
            <a:off x="469084" y="1086613"/>
            <a:ext cx="488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Solution – Blockbuster Stack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E4D57DA-3138-A172-B912-FB115C590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2433454"/>
            <a:ext cx="8716897" cy="3337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447DF-565E-A9D4-0AE3-25489C6E3BDD}"/>
              </a:ext>
            </a:extLst>
          </p:cNvPr>
          <p:cNvSpPr txBox="1"/>
          <p:nvPr/>
        </p:nvSpPr>
        <p:spPr>
          <a:xfrm>
            <a:off x="469084" y="1831892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Bridge Payload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646229-FA6D-9DE7-2DCC-469055E504F9}"/>
              </a:ext>
            </a:extLst>
          </p:cNvPr>
          <p:cNvGrpSpPr/>
          <p:nvPr/>
        </p:nvGrpSpPr>
        <p:grpSpPr>
          <a:xfrm>
            <a:off x="0" y="0"/>
            <a:ext cx="12192000" cy="881733"/>
            <a:chOff x="0" y="0"/>
            <a:chExt cx="12192000" cy="8817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D0569-296A-4EA9-AC24-97A053C7F6D8}"/>
                </a:ext>
              </a:extLst>
            </p:cNvPr>
            <p:cNvSpPr/>
            <p:nvPr/>
          </p:nvSpPr>
          <p:spPr>
            <a:xfrm>
              <a:off x="0" y="0"/>
              <a:ext cx="12192000" cy="881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4C3E25-E1DE-1445-8451-32A286C3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666" y="64628"/>
              <a:ext cx="533400" cy="7524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94AFEB-8FF0-C03D-33CB-86B87DF13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3" y="39005"/>
              <a:ext cx="1853303" cy="84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5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1018</Words>
  <Application>Microsoft Macintosh PowerPoint</Application>
  <PresentationFormat>Widescreen</PresentationFormat>
  <Paragraphs>318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 Usecase : Digital Rupee Transfer across accounts on different channels</vt:lpstr>
      <vt:lpstr>Performance –  Single Orderer vs Multi Orderer- Multi channel setup with cross channel token transfer</vt:lpstr>
      <vt:lpstr>Thanks </vt:lpstr>
      <vt:lpstr>Extra Slides</vt:lpstr>
      <vt:lpstr>Problem Statement</vt:lpstr>
      <vt:lpstr>Solution Approach</vt:lpstr>
      <vt:lpstr>Working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&lt;&lt;Idea Title&gt;&gt;</dc:title>
  <dc:creator>Microsoft account</dc:creator>
  <cp:lastModifiedBy>Deepika Karanji</cp:lastModifiedBy>
  <cp:revision>25</cp:revision>
  <dcterms:created xsi:type="dcterms:W3CDTF">2022-01-10T11:28:01Z</dcterms:created>
  <dcterms:modified xsi:type="dcterms:W3CDTF">2023-01-05T18:01:09Z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2022-11-07T18:30:00Z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7a00f0e9-f1b9-4caf-9c19-709de8757b56</vt:lpwstr>
  </property>
  <property fmtid="{D5CDD505-2E9C-101B-9397-08002B2CF9AE}" pid="8" name="MSIP_Label_b24820e8-223f-4ed2-bd95-81c83f641284_ContentBits">
    <vt:lpwstr>0</vt:lpwstr>
  </property>
</Properties>
</file>