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7" r:id="rId2"/>
    <p:sldId id="258" r:id="rId3"/>
    <p:sldId id="275" r:id="rId4"/>
    <p:sldId id="272" r:id="rId5"/>
    <p:sldId id="276" r:id="rId6"/>
    <p:sldId id="277" r:id="rId7"/>
    <p:sldId id="280" r:id="rId8"/>
    <p:sldId id="281" r:id="rId9"/>
    <p:sldId id="274" r:id="rId10"/>
    <p:sldId id="282" r:id="rId11"/>
    <p:sldId id="283" r:id="rId12"/>
    <p:sldId id="284" r:id="rId13"/>
    <p:sldId id="273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F"/>
    <a:srgbClr val="43CDD9"/>
    <a:srgbClr val="667181"/>
    <a:srgbClr val="BABABA"/>
    <a:srgbClr val="DBDBDB"/>
    <a:srgbClr val="85E0E7"/>
    <a:srgbClr val="515A6B"/>
    <a:srgbClr val="AFBBBD"/>
    <a:srgbClr val="8FA0A3"/>
    <a:srgbClr val="5F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52" autoAdjust="0"/>
  </p:normalViewPr>
  <p:slideViewPr>
    <p:cSldViewPr snapToGrid="0" showGuides="1">
      <p:cViewPr varScale="1">
        <p:scale>
          <a:sx n="111" d="100"/>
          <a:sy n="111" d="100"/>
        </p:scale>
        <p:origin x="480" y="96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21/10/2023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C%A2%85%EB%A3%8C-%EC%8B%A4%EB%A3%A8%EC%97%A3-%EC%82%AC%EB%9E%8C%EC%9D%98-%EC%A7%81%EC%9B%90-%EB%85%B8%EB%8F%99%EC%9E%90-%EA%B3%A0%EC%9A%A9-%EC%82%AC%EB%AC%B4%EC%86%8C-%EC%8B%A4%EC%97%85%EC%9E%90-%EC%8B%A4%EC%97%85-110302/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estionnaireborg.blogspot.com/2009/02/mobilisation-et-coupures-de-postes-deux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COVID-19_Outbreak_World_Map.sv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datasets/swaptr/layoffs-2022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libraries.uta.edu/news-events/blog/data-hygiene-best-practices-keeping-your-data-clean-instruction-video" TargetMode="Externa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photo of a city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val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7640" y="2479683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3971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42756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174581-D25C-9861-0D61-5EA46E8AD88C}"/>
              </a:ext>
            </a:extLst>
          </p:cNvPr>
          <p:cNvSpPr/>
          <p:nvPr/>
        </p:nvSpPr>
        <p:spPr>
          <a:xfrm>
            <a:off x="578495" y="3587322"/>
            <a:ext cx="110350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Impact on Workforce since Covid-19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62A13D-BB08-3495-E5D8-56281E900AB1}"/>
              </a:ext>
            </a:extLst>
          </p:cNvPr>
          <p:cNvSpPr txBox="1"/>
          <p:nvPr/>
        </p:nvSpPr>
        <p:spPr>
          <a:xfrm>
            <a:off x="9615797" y="5422716"/>
            <a:ext cx="1820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90000"/>
                  </a:schemeClr>
                </a:solidFill>
              </a:rPr>
              <a:t>Nidhi Ojha</a:t>
            </a:r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2782513" y="165381"/>
            <a:ext cx="662700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Data Analysis | ROW – layoffs by year</a:t>
            </a:r>
          </a:p>
        </p:txBody>
      </p:sp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A23ED4F-B6E4-1AF8-81DD-C9B987B773C8}"/>
              </a:ext>
            </a:extLst>
          </p:cNvPr>
          <p:cNvCxnSpPr/>
          <p:nvPr/>
        </p:nvCxnSpPr>
        <p:spPr>
          <a:xfrm>
            <a:off x="613775" y="914400"/>
            <a:ext cx="1103915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F29D750-FCD3-61F6-9EAD-270FC8C3B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307" y="1850674"/>
            <a:ext cx="4168492" cy="29115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8372DA-FE41-8996-743A-283B2F9BB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186" y="1850674"/>
            <a:ext cx="5040418" cy="291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93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2168472" y="165381"/>
            <a:ext cx="785509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Data Analysis | USA – Quartiles and Median</a:t>
            </a:r>
          </a:p>
        </p:txBody>
      </p:sp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A23ED4F-B6E4-1AF8-81DD-C9B987B773C8}"/>
              </a:ext>
            </a:extLst>
          </p:cNvPr>
          <p:cNvCxnSpPr/>
          <p:nvPr/>
        </p:nvCxnSpPr>
        <p:spPr>
          <a:xfrm>
            <a:off x="613775" y="914400"/>
            <a:ext cx="1103915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0A8CA68-AACF-9D31-FE30-5C422D5DD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83" y="1373165"/>
            <a:ext cx="9544833" cy="477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98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993674" y="165381"/>
            <a:ext cx="1020471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Data Analysis | </a:t>
            </a:r>
            <a:r>
              <a:rPr lang="en-US" sz="3200" b="1" dirty="0" err="1">
                <a:solidFill>
                  <a:schemeClr val="accent5">
                    <a:lumMod val="75000"/>
                  </a:schemeClr>
                </a:solidFill>
              </a:rPr>
              <a:t>GeoViews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 - Cities and Countries Impacted</a:t>
            </a:r>
          </a:p>
        </p:txBody>
      </p:sp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A23ED4F-B6E4-1AF8-81DD-C9B987B773C8}"/>
              </a:ext>
            </a:extLst>
          </p:cNvPr>
          <p:cNvCxnSpPr/>
          <p:nvPr/>
        </p:nvCxnSpPr>
        <p:spPr>
          <a:xfrm>
            <a:off x="613775" y="914400"/>
            <a:ext cx="1103915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935FD9E-F02A-B082-0C1E-53580D017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75" y="2081773"/>
            <a:ext cx="5138190" cy="30052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082194-EE1F-82B0-B600-FACBBE45F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754" y="2081773"/>
            <a:ext cx="5045471" cy="299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001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5111764" y="165381"/>
            <a:ext cx="196848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A23ED4F-B6E4-1AF8-81DD-C9B987B773C8}"/>
              </a:ext>
            </a:extLst>
          </p:cNvPr>
          <p:cNvCxnSpPr/>
          <p:nvPr/>
        </p:nvCxnSpPr>
        <p:spPr>
          <a:xfrm>
            <a:off x="613775" y="914400"/>
            <a:ext cx="1103915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2BFED25-A413-F5B2-417F-DE74EF422FB4}"/>
              </a:ext>
            </a:extLst>
          </p:cNvPr>
          <p:cNvSpPr txBox="1"/>
          <p:nvPr/>
        </p:nvSpPr>
        <p:spPr>
          <a:xfrm>
            <a:off x="613775" y="1302707"/>
            <a:ext cx="110391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Impact of Covid-19 has been across the world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Top industries impacted were Consumer, Retail, Transportation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Surprisingly, Public companies are impacted more than privately funded companies. This could be because of the external pressure of shareholders on public companies which led to operational cost reduction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Though companies like Google, Meta are Tech companies they are categorized as consumer industry in this dataset because of their product offerings are consumer focused.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With start of Covid-19, there were specific industries like Transportation, Hospitality, Retail that got impacted immediately. However, with rise in digital work environment Tech companies over-hired during pandemic to support this growth. Post-pandemic (late 2022 and 2023), these companies and industries did most layoffs to balance for over hiring during pandemic.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8" descr="A group of people walking">
            <a:extLst>
              <a:ext uri="{FF2B5EF4-FFF2-40B4-BE49-F238E27FC236}">
                <a16:creationId xmlns:a16="http://schemas.microsoft.com/office/drawing/2014/main" id="{134666B0-6A77-E4AF-3F83-01ED5A562E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46859" y="4155876"/>
            <a:ext cx="3478812" cy="245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372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Oval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64948" y="3059668"/>
            <a:ext cx="3262110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800" b="1" dirty="0">
                <a:solidFill>
                  <a:srgbClr val="FFFFFF"/>
                </a:solidFill>
                <a:latin typeface="+mj-lt"/>
              </a:rPr>
              <a:t>Thank you!</a:t>
            </a:r>
            <a:br>
              <a:rPr lang="en-US" sz="4800" b="1" dirty="0">
                <a:solidFill>
                  <a:srgbClr val="FFFFFF"/>
                </a:solidFill>
                <a:latin typeface="+mj-lt"/>
              </a:rPr>
            </a:br>
            <a:r>
              <a:rPr lang="en-US" sz="4800" b="1" dirty="0">
                <a:solidFill>
                  <a:srgbClr val="FFFFFF"/>
                </a:solidFill>
                <a:latin typeface="+mj-lt"/>
              </a:rPr>
              <a:t>Questions?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5086913" y="165381"/>
            <a:ext cx="201818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Motivation </a:t>
            </a:r>
          </a:p>
        </p:txBody>
      </p:sp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A23ED4F-B6E4-1AF8-81DD-C9B987B773C8}"/>
              </a:ext>
            </a:extLst>
          </p:cNvPr>
          <p:cNvCxnSpPr/>
          <p:nvPr/>
        </p:nvCxnSpPr>
        <p:spPr>
          <a:xfrm>
            <a:off x="613775" y="914400"/>
            <a:ext cx="11039157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6F242A0-0730-04B3-FE97-2EC29E766086}"/>
              </a:ext>
            </a:extLst>
          </p:cNvPr>
          <p:cNvSpPr txBox="1"/>
          <p:nvPr/>
        </p:nvSpPr>
        <p:spPr>
          <a:xfrm>
            <a:off x="613775" y="1302707"/>
            <a:ext cx="1103915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Covid-19 has impacted the world in unprecedented way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Started late 2019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Rapid global spread throughout 2020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Affected 200+ countries and territories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Economic repercussions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Global Economic downturn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GDP contractions in numerous countries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Trade disruptions &amp; broken supply chain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Financial market volatility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Industry-wide layoffs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Various industry segments impacted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Ripple effect disrupting retail, consumer, and manufacturing sectors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Shutdown of brick-and-mortars stores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Production halts and delays across sectors like entertainment, automotive and electronics sector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The Tech Disruption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Rise of remote work and digital transformation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Increased demand for digital tools, platforms, and infrastructure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Tech companies accelerated their growth to meet demand of digital world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11" name="Picture 10" descr="A graph with a group of people and a red arrow">
            <a:extLst>
              <a:ext uri="{FF2B5EF4-FFF2-40B4-BE49-F238E27FC236}">
                <a16:creationId xmlns:a16="http://schemas.microsoft.com/office/drawing/2014/main" id="{BDB31506-E852-0B78-74A2-1F67B30CA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90318" y="1307067"/>
            <a:ext cx="2725946" cy="186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1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3994469" y="165381"/>
            <a:ext cx="420307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Motivation - continued </a:t>
            </a:r>
          </a:p>
        </p:txBody>
      </p:sp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A23ED4F-B6E4-1AF8-81DD-C9B987B773C8}"/>
              </a:ext>
            </a:extLst>
          </p:cNvPr>
          <p:cNvCxnSpPr/>
          <p:nvPr/>
        </p:nvCxnSpPr>
        <p:spPr>
          <a:xfrm>
            <a:off x="613775" y="914400"/>
            <a:ext cx="1103915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2BFED25-A413-F5B2-417F-DE74EF422FB4}"/>
              </a:ext>
            </a:extLst>
          </p:cNvPr>
          <p:cNvSpPr txBox="1"/>
          <p:nvPr/>
        </p:nvSpPr>
        <p:spPr>
          <a:xfrm>
            <a:off x="613775" y="1302707"/>
            <a:ext cx="110391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 worked in technology side of Media &amp; Entertainment (M &amp; E) industry and was impacted recently.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This led me to ask several questions to myself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AA2AE">
                    <a:lumMod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 &amp; 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industry impacted the most since Covid-19?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Are there other industries that are impacted more or less than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AA2AE">
                    <a:lumMod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 &amp; 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industry?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While Tech companies like Google, Meta thrived during the COVID, why they are laying off people now?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Is the workforce impact only limited to the United States or it is beyond that?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Are the companies laying off people, start-up and small companies running on short budget?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5" name="Picture 4" descr="A map of the world">
            <a:extLst>
              <a:ext uri="{FF2B5EF4-FFF2-40B4-BE49-F238E27FC236}">
                <a16:creationId xmlns:a16="http://schemas.microsoft.com/office/drawing/2014/main" id="{0B708122-8320-0436-2790-5E8678453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96551" y="3429000"/>
            <a:ext cx="4960188" cy="34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325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5420345" y="165381"/>
            <a:ext cx="135133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Dataset</a:t>
            </a:r>
          </a:p>
        </p:txBody>
      </p:sp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A23ED4F-B6E4-1AF8-81DD-C9B987B773C8}"/>
              </a:ext>
            </a:extLst>
          </p:cNvPr>
          <p:cNvCxnSpPr/>
          <p:nvPr/>
        </p:nvCxnSpPr>
        <p:spPr>
          <a:xfrm>
            <a:off x="613775" y="914400"/>
            <a:ext cx="1103915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2BFED25-A413-F5B2-417F-DE74EF422FB4}"/>
              </a:ext>
            </a:extLst>
          </p:cNvPr>
          <p:cNvSpPr txBox="1"/>
          <p:nvPr/>
        </p:nvSpPr>
        <p:spPr>
          <a:xfrm>
            <a:off x="613775" y="1302707"/>
            <a:ext cx="1103915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Source Kaggle.com –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https://www.kaggle.com/datasets/swaptr/layoffs-2022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Data timeline – Since start of pandemic (Mar 11 2020) till present Oct 16 2023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Columns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company – Name of the company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location – Headquarter city of the company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industry – Industry company falls into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total_laid_off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– Number of employees laid off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percentage_laid_off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– Percentages of employees laid off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date – Date of layoff (YYYY-MM-DD)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stage – Stage of funding company is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country – Country where Headquarter is situated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funds_raised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– Funds raised by the company (in Millions $)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Total Rows –  3023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Dataset location for Cleanup – input/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layoffs.csv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F7BC2C-114B-78CD-AD1F-AFF20D179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031" y="1457863"/>
            <a:ext cx="2812212" cy="412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10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4626059" y="165381"/>
            <a:ext cx="293990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Dataset Cleanup</a:t>
            </a:r>
          </a:p>
        </p:txBody>
      </p:sp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A23ED4F-B6E4-1AF8-81DD-C9B987B773C8}"/>
              </a:ext>
            </a:extLst>
          </p:cNvPr>
          <p:cNvCxnSpPr/>
          <p:nvPr/>
        </p:nvCxnSpPr>
        <p:spPr>
          <a:xfrm>
            <a:off x="613775" y="914400"/>
            <a:ext cx="1103915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2BFED25-A413-F5B2-417F-DE74EF422FB4}"/>
              </a:ext>
            </a:extLst>
          </p:cNvPr>
          <p:cNvSpPr txBox="1"/>
          <p:nvPr/>
        </p:nvSpPr>
        <p:spPr>
          <a:xfrm>
            <a:off x="613775" y="1302707"/>
            <a:ext cx="110391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Loaded dataset into DataFrame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Removed column that are not needed for this project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Columns with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NaN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values (number of rows)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total_laid_off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(991)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percentage_laid_off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(1050)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Funds_raised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(307)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Added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two columns; ‘Lat’ and ‘Lon’ to support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GeoViews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in Analysis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Call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GeoApify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to capture Latitude and Longitude for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compnay’s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headquarter and populate two new columns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Save the sanitized dataset under ./output/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Layoffs_sanitized.csv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E4EE42-3FE2-EB40-C9A2-FBC417063698}"/>
              </a:ext>
            </a:extLst>
          </p:cNvPr>
          <p:cNvGrpSpPr/>
          <p:nvPr/>
        </p:nvGrpSpPr>
        <p:grpSpPr>
          <a:xfrm>
            <a:off x="613775" y="5320914"/>
            <a:ext cx="9707672" cy="914400"/>
            <a:chOff x="613775" y="4996026"/>
            <a:chExt cx="9707672" cy="914400"/>
          </a:xfrm>
        </p:grpSpPr>
        <p:pic>
          <p:nvPicPr>
            <p:cNvPr id="8" name="Graphic 7" descr="Lightbulb and gear with solid fill">
              <a:extLst>
                <a:ext uri="{FF2B5EF4-FFF2-40B4-BE49-F238E27FC236}">
                  <a16:creationId xmlns:a16="http://schemas.microsoft.com/office/drawing/2014/main" id="{8F9DEB7D-B44B-0CBC-AE08-732643888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3775" y="4996026"/>
              <a:ext cx="914400" cy="914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484084-D108-75D7-FAB2-5553A3D6C5C2}"/>
                </a:ext>
              </a:extLst>
            </p:cNvPr>
            <p:cNvSpPr txBox="1"/>
            <p:nvPr/>
          </p:nvSpPr>
          <p:spPr>
            <a:xfrm>
              <a:off x="1528175" y="5128201"/>
              <a:ext cx="87932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Implemented Cache with a Dictionary object to avoid hitting </a:t>
              </a:r>
              <a:r>
                <a:rPr lang="en-US" dirty="0" err="1">
                  <a:solidFill>
                    <a:schemeClr val="accent5">
                      <a:lumMod val="75000"/>
                    </a:schemeClr>
                  </a:solidFill>
                </a:rPr>
                <a:t>GeoApify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 API for already queried City, Country combination</a:t>
              </a:r>
            </a:p>
          </p:txBody>
        </p:sp>
      </p:grpSp>
      <p:pic>
        <p:nvPicPr>
          <p:cNvPr id="5" name="Picture 4" descr="A person and person cleaning floor">
            <a:extLst>
              <a:ext uri="{FF2B5EF4-FFF2-40B4-BE49-F238E27FC236}">
                <a16:creationId xmlns:a16="http://schemas.microsoft.com/office/drawing/2014/main" id="{18FEE1BD-2A76-8ED1-833B-024FCB79F2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807570" y="1166813"/>
            <a:ext cx="2596550" cy="216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57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4188637" y="165381"/>
            <a:ext cx="381476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Data Analysis | Top 10</a:t>
            </a:r>
          </a:p>
        </p:txBody>
      </p:sp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A23ED4F-B6E4-1AF8-81DD-C9B987B773C8}"/>
              </a:ext>
            </a:extLst>
          </p:cNvPr>
          <p:cNvCxnSpPr/>
          <p:nvPr/>
        </p:nvCxnSpPr>
        <p:spPr>
          <a:xfrm>
            <a:off x="613775" y="914400"/>
            <a:ext cx="1103915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E1F66C8-750E-0A78-2654-924D736AB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68" y="1336311"/>
            <a:ext cx="3990257" cy="251676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CB8ECBEF-06B2-B8B6-209D-2DC72CB96C3A}"/>
              </a:ext>
            </a:extLst>
          </p:cNvPr>
          <p:cNvGrpSpPr/>
          <p:nvPr/>
        </p:nvGrpSpPr>
        <p:grpSpPr>
          <a:xfrm>
            <a:off x="3940618" y="3998392"/>
            <a:ext cx="4310763" cy="2694227"/>
            <a:chOff x="3977971" y="4109651"/>
            <a:chExt cx="4310763" cy="269422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EB78824-4983-3525-2D90-2B5CA24D2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971" y="4109651"/>
              <a:ext cx="4310763" cy="269422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D20B08-A9FB-5544-E781-2CAA23615B1F}"/>
                </a:ext>
              </a:extLst>
            </p:cNvPr>
            <p:cNvSpPr txBox="1"/>
            <p:nvPr/>
          </p:nvSpPr>
          <p:spPr>
            <a:xfrm>
              <a:off x="5213459" y="4109651"/>
              <a:ext cx="2334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Industries Impacted by Layoffs!!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EAE66C67-8001-76A6-CDF0-0F5101C3F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677" y="1214607"/>
            <a:ext cx="3657679" cy="265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473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2329779" y="165381"/>
            <a:ext cx="753251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Data Analysis | Time Series since Covid-19</a:t>
            </a:r>
          </a:p>
        </p:txBody>
      </p:sp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A23ED4F-B6E4-1AF8-81DD-C9B987B773C8}"/>
              </a:ext>
            </a:extLst>
          </p:cNvPr>
          <p:cNvCxnSpPr/>
          <p:nvPr/>
        </p:nvCxnSpPr>
        <p:spPr>
          <a:xfrm>
            <a:off x="613775" y="914400"/>
            <a:ext cx="1103915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6D26033-70B2-CA7B-9455-83312320F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75" y="2104374"/>
            <a:ext cx="5192592" cy="32453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8494AE-4BA3-7CB6-6F18-44924F90E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354" y="2104374"/>
            <a:ext cx="5192578" cy="324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739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1861902" y="165381"/>
            <a:ext cx="846828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Data Analysis | USA vs ROW, how they stack up</a:t>
            </a:r>
          </a:p>
        </p:txBody>
      </p:sp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A23ED4F-B6E4-1AF8-81DD-C9B987B773C8}"/>
              </a:ext>
            </a:extLst>
          </p:cNvPr>
          <p:cNvCxnSpPr/>
          <p:nvPr/>
        </p:nvCxnSpPr>
        <p:spPr>
          <a:xfrm>
            <a:off x="613775" y="914400"/>
            <a:ext cx="1103915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BE8D752-BAAF-2D6D-37B1-44F21CA9E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337" y="1788699"/>
            <a:ext cx="9758486" cy="415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489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2872280" y="165381"/>
            <a:ext cx="644747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Data Analysis | USA – layoffs by year</a:t>
            </a:r>
          </a:p>
        </p:txBody>
      </p:sp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A23ED4F-B6E4-1AF8-81DD-C9B987B773C8}"/>
              </a:ext>
            </a:extLst>
          </p:cNvPr>
          <p:cNvCxnSpPr/>
          <p:nvPr/>
        </p:nvCxnSpPr>
        <p:spPr>
          <a:xfrm>
            <a:off x="613775" y="914400"/>
            <a:ext cx="1103915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CCCF4FB-1BB8-1D89-5BE0-503D15A1F5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75" y="2078293"/>
            <a:ext cx="5402826" cy="27014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A80626-4ACA-4C0B-06DF-883FA2899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033" y="1997178"/>
            <a:ext cx="4053436" cy="286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8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2811</TotalTime>
  <Words>703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Segoe UI Light</vt:lpstr>
      <vt:lpstr>Office Theme</vt:lpstr>
      <vt:lpstr>Slide 1</vt:lpstr>
      <vt:lpstr>Slide 2</vt:lpstr>
      <vt:lpstr>Slide 2</vt:lpstr>
      <vt:lpstr>Slide 2</vt:lpstr>
      <vt:lpstr>Slide 2</vt:lpstr>
      <vt:lpstr>Slide 2</vt:lpstr>
      <vt:lpstr>Slide 2</vt:lpstr>
      <vt:lpstr>Slide 2</vt:lpstr>
      <vt:lpstr>Slide 2</vt:lpstr>
      <vt:lpstr>Slide 2</vt:lpstr>
      <vt:lpstr>Slide 2</vt:lpstr>
      <vt:lpstr>Slide 2</vt:lpstr>
      <vt:lpstr>Slide 2</vt:lpstr>
      <vt:lpstr>Slide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Ojha, Sharad</dc:creator>
  <cp:lastModifiedBy>Nidhi Mishra Ojha</cp:lastModifiedBy>
  <cp:revision>4</cp:revision>
  <dcterms:created xsi:type="dcterms:W3CDTF">2023-10-19T03:44:47Z</dcterms:created>
  <dcterms:modified xsi:type="dcterms:W3CDTF">2023-10-22T23:15:40Z</dcterms:modified>
</cp:coreProperties>
</file>