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Rambla" charset="0"/>
      <p:regular r:id="rId20"/>
      <p:bold r:id="rId21"/>
      <p:italic r:id="rId22"/>
      <p:boldItalic r:id="rId23"/>
    </p:embeddedFont>
    <p:embeddedFont>
      <p:font typeface="Lucida Sans Unicode" pitchFamily="34" charset="0"/>
      <p:regular r:id="rId24"/>
    </p:embeddedFont>
    <p:embeddedFont>
      <p:font typeface="Wingdings 3" pitchFamily="18" charset="2"/>
      <p:regular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Wingdings 2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152D3C-A5C7-460C-8115-62437F95C941}">
  <a:tblStyle styleId="{2D152D3C-A5C7-460C-8115-62437F95C941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0F4"/>
          </a:solidFill>
        </a:fill>
      </a:tcStyle>
    </a:wholeTbl>
    <a:band1H>
      <a:tcStyle>
        <a:tcBdr/>
        <a:fill>
          <a:solidFill>
            <a:srgbClr val="CCDFE8"/>
          </a:solidFill>
        </a:fill>
      </a:tcStyle>
    </a:band1H>
    <a:band1V>
      <a:tcStyle>
        <a:tcBdr/>
        <a:fill>
          <a:solidFill>
            <a:srgbClr val="CCDFE8"/>
          </a:solidFill>
        </a:fill>
      </a:tcStyle>
    </a:band1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u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762000" y="914400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Telstra Network Disruption Prediction</a:t>
            </a:r>
          </a:p>
        </p:txBody>
      </p:sp>
      <p:sp>
        <p:nvSpPr>
          <p:cNvPr id="3" name="Shape 201"/>
          <p:cNvSpPr txBox="1">
            <a:spLocks/>
          </p:cNvSpPr>
          <p:nvPr/>
        </p:nvSpPr>
        <p:spPr>
          <a:xfrm>
            <a:off x="685800" y="3657600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/>
          <a:p>
            <a:pPr marL="365760" marR="0" lvl="0" indent="-26416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Group Members:</a:t>
            </a:r>
          </a:p>
          <a:p>
            <a:pPr marL="365760" marR="0" lvl="0" indent="-26416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tabLst/>
              <a:defRPr/>
            </a:pP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Vijayalakshmi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Vedantham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(163050006)</a:t>
            </a:r>
          </a:p>
          <a:p>
            <a:pPr marL="365760" marR="0" lvl="0" indent="-26416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tabLst/>
              <a:defRPr/>
            </a:pP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Vertika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Srivastava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(163050007)</a:t>
            </a:r>
          </a:p>
          <a:p>
            <a:pPr marL="365760" marR="0" lvl="0" indent="-26416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tabLst/>
              <a:defRPr/>
            </a:pP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Sakshi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Maskara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(163050041)</a:t>
            </a:r>
          </a:p>
          <a:p>
            <a:pPr marL="365760" marR="0" lvl="0" indent="-26416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tabLst/>
              <a:defRPr/>
            </a:pPr>
            <a:r>
              <a:rPr kumimoji="0" lang="en-US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Nidhi</a:t>
            </a:r>
            <a:r>
              <a:rPr kumimoji="0" 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mbla"/>
                <a:ea typeface="Rambla"/>
                <a:cs typeface="Rambla"/>
                <a:sym typeface="Rambla"/>
              </a:rPr>
              <a:t> Singh (163059004)</a:t>
            </a:r>
            <a:endParaRPr kumimoji="0" lang="en-US" sz="27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xfrm>
            <a:off x="457200" y="5029200"/>
            <a:ext cx="8229600" cy="15114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Extra-trees combine classifiers without bagging by using random splits to generate different trees.</a:t>
            </a:r>
            <a:endParaRPr sz="2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Extra Trees Classifier</a:t>
            </a:r>
          </a:p>
        </p:txBody>
      </p:sp>
      <p:pic>
        <p:nvPicPr>
          <p:cNvPr id="4" name="Picture 3" descr="extraTre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8554645" cy="3381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xfrm>
            <a:off x="533400" y="19050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4160">
              <a:spcBef>
                <a:spcPts val="0"/>
              </a:spcBef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Here we  have implemented extra trees classifier and tried to tune the parameter </a:t>
            </a:r>
            <a:r>
              <a:rPr lang="en-US" sz="2700" b="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n_estimators</a:t>
            </a: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indent="-264160">
              <a:spcBef>
                <a:spcPts val="0"/>
              </a:spcBef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graph has been plotte</a:t>
            </a:r>
            <a:r>
              <a:rPr lang="en-US" dirty="0" smtClean="0"/>
              <a:t>d by varying no. of estimators to multi class log loss.</a:t>
            </a: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24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Extra Trees Classifier - Implementation</a:t>
            </a:r>
          </a:p>
        </p:txBody>
      </p:sp>
      <p:pic>
        <p:nvPicPr>
          <p:cNvPr id="5" name="Picture 4" descr="et_fi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3" y="1600200"/>
            <a:ext cx="3733807" cy="4495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xgboost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6150" y="1270200"/>
            <a:ext cx="7231800" cy="3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XGBoost Classifier</a:t>
            </a:r>
          </a:p>
        </p:txBody>
      </p:sp>
      <p:sp>
        <p:nvSpPr>
          <p:cNvPr id="171" name="Shape 171"/>
          <p:cNvSpPr/>
          <p:nvPr/>
        </p:nvSpPr>
        <p:spPr>
          <a:xfrm>
            <a:off x="1219200" y="4953000"/>
            <a:ext cx="70104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XGBoost is an implementation of gradient boosted decision trees designed for speed and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xgb_mac_depth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145492" y="1752600"/>
            <a:ext cx="4998508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XGBoost Classifier - Implementation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4800" y="1905000"/>
            <a:ext cx="3941700" cy="22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Implemented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XGBoost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model for data prediction.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Divided </a:t>
            </a: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into 2 parts for </a:t>
            </a: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train and test.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Divided train data into 2 parts with probability of 0.8 of taking a </a:t>
            </a: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row in train and 0.2 of taking a row for watch.</a:t>
            </a:r>
            <a:endParaRPr lang="en-US" sz="1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Used parameters like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eta,max_depth,softprop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etc.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Used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mlogloss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softprob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to get the probability for each class.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Predicted accuracy on test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/>
        </p:nvGraphicFramePr>
        <p:xfrm>
          <a:off x="457200" y="1828800"/>
          <a:ext cx="8229600" cy="3014700"/>
        </p:xfrm>
        <a:graphic>
          <a:graphicData uri="http://schemas.openxmlformats.org/drawingml/2006/table">
            <a:tbl>
              <a:tblPr firstRow="1" bandRow="1">
                <a:noFill/>
                <a:tableStyleId>{2D152D3C-A5C7-460C-8115-62437F95C941}</a:tableStyleId>
              </a:tblPr>
              <a:tblGrid>
                <a:gridCol w="2743200"/>
                <a:gridCol w="2743200"/>
                <a:gridCol w="2743200"/>
              </a:tblGrid>
              <a:tr h="75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Models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Train set accuracy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 set accuracy</a:t>
                      </a:r>
                    </a:p>
                  </a:txBody>
                  <a:tcPr marL="91450" marR="91450" marT="45725" marB="45725"/>
                </a:tc>
              </a:tr>
              <a:tr h="75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Random Forest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100%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70.08%</a:t>
                      </a:r>
                    </a:p>
                  </a:txBody>
                  <a:tcPr marL="91450" marR="91450" marT="45725" marB="45725"/>
                </a:tc>
              </a:tr>
              <a:tr h="75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Extra Trees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100%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69.89%</a:t>
                      </a:r>
                    </a:p>
                  </a:txBody>
                  <a:tcPr marL="91450" marR="91450" marT="45725" marB="45725"/>
                </a:tc>
              </a:tr>
              <a:tr h="75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XG Boost Classifier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77.8%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73.6%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Observations and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457200" y="1981200"/>
            <a:ext cx="8229600" cy="3645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Feature </a:t>
            </a:r>
            <a:r>
              <a:rPr lang="en-US" sz="2400" dirty="0" smtClean="0"/>
              <a:t>engineering.</a:t>
            </a:r>
            <a:endParaRPr lang="en-US" sz="2400" dirty="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Combining data from various files into 1 files.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Tuning models.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400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Challenges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xfrm>
            <a:off x="457200" y="1981200"/>
            <a:ext cx="8229600" cy="4026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have implemented different ensembling methods like XGBoost, Random Forest and Extra Trees Classifier to predict the severity of disruption of Telstra Network. 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have also implemented Neural Networks but it was giving very less accuracy so we dropped it.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this project, we have done considerable data preprocessing and feature engineering to model the raw data that was present in multiple data files.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			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1000" y="23622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9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Thank</a:t>
            </a:r>
            <a:r>
              <a:rPr lang="en-US" sz="115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85800" y="304800"/>
            <a:ext cx="7772400" cy="1067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Problem Statement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85800" y="1600200"/>
            <a:ext cx="7772400" cy="283011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64008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mbla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The goal of </a:t>
            </a:r>
            <a:r>
              <a:rPr lang="en-US" sz="2000"/>
              <a:t>our </a:t>
            </a: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problem </a:t>
            </a:r>
            <a:r>
              <a:rPr lang="en-US" sz="2000"/>
              <a:t>was</a:t>
            </a: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to predict Telstra network's fault severity at a time at a particular location based on the log data available. </a:t>
            </a:r>
          </a:p>
          <a:p>
            <a:pPr marL="457200" marR="64008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mbla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Each row in the main dataset (train.csv, test.csv) represents a location and a time point. They are identified by the "id" column, which is the key "id" used in other data files. </a:t>
            </a:r>
          </a:p>
          <a:p>
            <a:pPr marL="457200" marR="64008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mbla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Fault severity has 3 categories: 0,1,2 (0 meaning no fault, 1 meaning only a few, and 2 meaning many). </a:t>
            </a:r>
          </a:p>
          <a:p>
            <a:pPr marL="457200" marR="64008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mbla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Different types of features are extracted from log files and other sources: event_type.csv, log_feature.csv, resource_type.csv, severity_type.csv.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Study of various data models and their practical implementation.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Application of Ensembling methods.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Learn application for practical problem.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train.csv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 the training set for fault </a:t>
            </a:r>
            <a:r>
              <a:rPr lang="en-US" sz="249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severity</a:t>
            </a:r>
            <a:endParaRPr lang="en-US"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 the test set for fault </a:t>
            </a:r>
            <a:r>
              <a:rPr lang="en-US" sz="249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severity</a:t>
            </a:r>
            <a:endParaRPr lang="en-US"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event_type.csv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 event type related to the main </a:t>
            </a:r>
            <a:r>
              <a:rPr lang="en-US" sz="249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</a:t>
            </a:r>
            <a:endParaRPr lang="en-US"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log_feature.csv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 features extracted from log </a:t>
            </a:r>
            <a:r>
              <a:rPr lang="en-US" sz="249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files</a:t>
            </a:r>
            <a:endParaRPr lang="en-US"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resource_type.csv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 type of resource related to the main </a:t>
            </a:r>
            <a:r>
              <a:rPr lang="en-US" sz="2497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</a:t>
            </a:r>
            <a:endParaRPr lang="en-US"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▶"/>
            </a:pPr>
            <a:r>
              <a:rPr lang="en-US" sz="2497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severity_type.csv</a:t>
            </a:r>
            <a:r>
              <a:rPr lang="en-US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-  severity type of a warning message coming from the log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None/>
            </a:pPr>
            <a:endParaRPr sz="2497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64160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Convert </a:t>
            </a:r>
            <a:r>
              <a:rPr lang="en-US" dirty="0" smtClean="0"/>
              <a:t>features of the </a:t>
            </a:r>
            <a:r>
              <a:rPr lang="en-US" dirty="0" smtClean="0"/>
              <a:t>form ‘resource </a:t>
            </a:r>
            <a:r>
              <a:rPr lang="en-US" dirty="0" smtClean="0"/>
              <a:t>type </a:t>
            </a:r>
            <a:r>
              <a:rPr lang="en-US" dirty="0" smtClean="0"/>
              <a:t>x’, ‘event </a:t>
            </a:r>
            <a:r>
              <a:rPr lang="en-US" dirty="0" smtClean="0"/>
              <a:t>type </a:t>
            </a:r>
            <a:r>
              <a:rPr lang="en-US" dirty="0" smtClean="0"/>
              <a:t>x’, ‘location x’, ‘feature x’ etc </a:t>
            </a:r>
            <a:r>
              <a:rPr lang="en-US" dirty="0" smtClean="0"/>
              <a:t>into </a:t>
            </a:r>
            <a:r>
              <a:rPr lang="en-US" dirty="0" smtClean="0"/>
              <a:t>categorical variables.</a:t>
            </a:r>
          </a:p>
          <a:p>
            <a:pPr lvl="0" indent="-264160">
              <a:spcBef>
                <a:spcPts val="0"/>
              </a:spcBef>
              <a:buFont typeface="Wingdings" pitchFamily="2" charset="2"/>
              <a:buChar char="§"/>
            </a:pPr>
            <a:endParaRPr lang="en-US" sz="27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indent="-264160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smtClean="0"/>
              <a:t>data frame </a:t>
            </a:r>
            <a:r>
              <a:rPr lang="en-US" dirty="0" smtClean="0"/>
              <a:t>with the index as </a:t>
            </a:r>
            <a:r>
              <a:rPr lang="en-US" dirty="0" smtClean="0"/>
              <a:t>unique id.</a:t>
            </a:r>
          </a:p>
          <a:p>
            <a:pPr lvl="0" indent="-264160">
              <a:spcBef>
                <a:spcPts val="0"/>
              </a:spcBef>
              <a:buFont typeface="Wingdings" pitchFamily="2" charset="2"/>
              <a:buChar char="§"/>
            </a:pPr>
            <a:endParaRPr lang="en-US" sz="27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indent="-264160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Concatenate </a:t>
            </a:r>
            <a:r>
              <a:rPr lang="en-US" dirty="0" smtClean="0"/>
              <a:t>train and test </a:t>
            </a:r>
            <a:r>
              <a:rPr lang="en-US" dirty="0" smtClean="0"/>
              <a:t>files.</a:t>
            </a: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 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Location id based count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Number and Reverse number for each location id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dirty="0" smtClean="0"/>
              <a:t>Normalized number and reverse number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Resource type count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dirty="0" smtClean="0"/>
              <a:t>Frequency based encoding for resource type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 type count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dirty="0" smtClean="0"/>
              <a:t>Frequency based encoding for event type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Log transformed volume</a:t>
            </a:r>
          </a:p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Aggregate functions on log volume</a:t>
            </a: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dirty="0" smtClean="0"/>
              <a:t>Feature </a:t>
            </a:r>
            <a:r>
              <a:rPr lang="en-US" dirty="0" err="1" smtClean="0"/>
              <a:t>E</a:t>
            </a:r>
            <a:r>
              <a:rPr lang="en-US" dirty="0" err="1" smtClean="0"/>
              <a:t>nginnering</a:t>
            </a:r>
            <a:endParaRPr lang="en-US" sz="41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models that we applied in our project are:</a:t>
            </a:r>
          </a:p>
          <a:p>
            <a:pPr marL="365760" marR="0" lvl="0" indent="-26416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3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Random Forests</a:t>
            </a:r>
          </a:p>
          <a:p>
            <a:pPr marL="365760" marR="0" lvl="0" indent="-26416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3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Extra Trees</a:t>
            </a:r>
          </a:p>
          <a:p>
            <a:pPr marL="365760" marR="0" lvl="0" indent="-26416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3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XG Boost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Approaches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		Random Forests</a:t>
            </a:r>
          </a:p>
        </p:txBody>
      </p:sp>
      <p:sp>
        <p:nvSpPr>
          <p:cNvPr id="145" name="Shape 145"/>
          <p:cNvSpPr/>
          <p:nvPr/>
        </p:nvSpPr>
        <p:spPr>
          <a:xfrm>
            <a:off x="1295400" y="5257800"/>
            <a:ext cx="6858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Random forests is a way of combining multiple decision trees which are trained on different parts of training set and different parts of feature set.</a:t>
            </a:r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6601918" cy="3221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descr="rf_fig3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495800" y="1481138"/>
            <a:ext cx="42672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r>
              <a:rPr lang="en-US" sz="324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Random Forests-Implementation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09600" y="1600200"/>
            <a:ext cx="3429000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have implemented random forests on our data to predict the severity. 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Different parameters like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n_estimators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max_features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are varied to get an estimation of parameter value.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Rambla"/>
              <a:buChar char="●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graph is plotted between No. of estimators i.e. trees and Multi class log loss. The lowest loss is obtained at 2700.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569</Words>
  <PresentationFormat>On-screen Show (4:3)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Rambla</vt:lpstr>
      <vt:lpstr>Noto Sans Symbols</vt:lpstr>
      <vt:lpstr>Lucida Sans Unicode</vt:lpstr>
      <vt:lpstr>Wingdings 3</vt:lpstr>
      <vt:lpstr>Wingdings</vt:lpstr>
      <vt:lpstr>Verdana</vt:lpstr>
      <vt:lpstr>Wingdings 2</vt:lpstr>
      <vt:lpstr>Concourse</vt:lpstr>
      <vt:lpstr>Telstra Network Disruption Prediction</vt:lpstr>
      <vt:lpstr>Problem Statement</vt:lpstr>
      <vt:lpstr>Motivation</vt:lpstr>
      <vt:lpstr>Dataset Description</vt:lpstr>
      <vt:lpstr>Data Preprocessing</vt:lpstr>
      <vt:lpstr>Feature Enginnering</vt:lpstr>
      <vt:lpstr>Approaches</vt:lpstr>
      <vt:lpstr>  Random Forests</vt:lpstr>
      <vt:lpstr> Random Forests-Implementation</vt:lpstr>
      <vt:lpstr>Extra Trees Classifier</vt:lpstr>
      <vt:lpstr>Extra Trees Classifier - Implementation</vt:lpstr>
      <vt:lpstr>XGBoost Classifier</vt:lpstr>
      <vt:lpstr>XGBoost Classifier - Implementation</vt:lpstr>
      <vt:lpstr>Observations and Results</vt:lpstr>
      <vt:lpstr>Challenges</vt:lpstr>
      <vt:lpstr>   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Telstra Network Disruption Prediction</dc:title>
  <dc:creator>Nidhi</dc:creator>
  <cp:lastModifiedBy>Nidhi</cp:lastModifiedBy>
  <cp:revision>12</cp:revision>
  <dcterms:modified xsi:type="dcterms:W3CDTF">2016-11-20T04:21:11Z</dcterms:modified>
</cp:coreProperties>
</file>