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1884" autoAdjust="0"/>
  </p:normalViewPr>
  <p:slideViewPr>
    <p:cSldViewPr>
      <p:cViewPr>
        <p:scale>
          <a:sx n="75" d="100"/>
          <a:sy n="75" d="100"/>
        </p:scale>
        <p:origin x="-18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CF4C37EB-D76C-4D18-B20C-60C6C8AA2B4F}" type="slidenum">
              <a:rPr lang="en-IN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It also provides events and fault management features that tie into the configuration database. These features help drive</a:t>
            </a:r>
            <a:endParaRPr/>
          </a:p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operational efficiency and productivity by automating many of the notification, alerts, escalation, and remediation</a:t>
            </a:r>
            <a:endParaRPr/>
          </a:p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tasks you perform each day.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2A31D0E-E189-4440-A9CB-9073B95DAA99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/>
              <a:t>no need to install particular protocols that is agents in each and every computer system in network instead use the existing protocols.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Zenoss Core is built upon the following open source technologies: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• Zope Application server: An object-oriented web server written in Python.
• Python Extensible programming language.
• Net-SNMP: Monitoring protocol that collects systems status information.
• RRDtool: Graph and log time series data.
• MySQL: A popular open source database.
• Twisted: An event-driven networking engine written in Python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1F1FF8B-9F4D-44DB-A672-AEBA61E0D15D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1.Backed by the efforts of a large community of users</a:t>
            </a:r>
            <a:endParaRPr/>
          </a:p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Deploy and adapt on your own terms</a:t>
            </a:r>
            <a:endParaRPr/>
          </a:p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2. Discover &amp; model your entire network/server infrastructure</a:t>
            </a:r>
            <a:endParaRPr/>
          </a:p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Group, organize and visualize your environment</a:t>
            </a:r>
            <a:endParaRPr/>
          </a:p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Track inventory &amp; configuration changes</a:t>
            </a:r>
            <a:endParaRPr/>
          </a:p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Monitor performance and availability</a:t>
            </a:r>
            <a:endParaRPr/>
          </a:p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Centralize fault/alarm/event management</a:t>
            </a:r>
            <a:endParaRPr/>
          </a:p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Real-time alerting &amp; reporting</a:t>
            </a:r>
            <a:endParaRPr/>
          </a:p>
          <a:p>
            <a:endParaRPr/>
          </a:p>
          <a:p>
            <a:endParaRPr/>
          </a:p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Use what you like for free
</a:t>
            </a:r>
            <a:endParaRPr/>
          </a:p>
          <a:p>
            <a:r>
              <a:rPr lang="en-IN" sz="1200" dirty="0">
                <a:solidFill>
                  <a:srgbClr val="000000"/>
                </a:solidFill>
                <a:latin typeface="+mn-lt"/>
                <a:ea typeface="+mn-ea"/>
              </a:rPr>
              <a:t>Buy support and other products you need when you need it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BFB2B98-C2A0-4D03-BDD0-F30EB7370319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4640"/>
            <a:ext cx="85035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58760" y="391464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301680" y="391464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55" name="Picture 54"/>
          <p:cNvPicPr/>
          <p:nvPr/>
        </p:nvPicPr>
        <p:blipFill>
          <a:blip r:embed="rId2"/>
          <a:stretch>
            <a:fillRect/>
          </a:stretch>
        </p:blipFill>
        <p:spPr>
          <a:xfrm>
            <a:off x="5367240" y="3914640"/>
            <a:ext cx="2732400" cy="218016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60" y="3914640"/>
            <a:ext cx="2732400" cy="218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5870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01680" y="391464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2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58760" y="391464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301680" y="3914640"/>
            <a:ext cx="850284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01680" y="3914640"/>
            <a:ext cx="85035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58760" y="391464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301680" y="391464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367240" y="3914640"/>
            <a:ext cx="2732400" cy="2180160"/>
          </a:xfrm>
          <a:prstGeom prst="rect">
            <a:avLst/>
          </a:prstGeom>
          <a:ln>
            <a:noFill/>
          </a:ln>
        </p:spPr>
      </p:pic>
      <p:pic>
        <p:nvPicPr>
          <p:cNvPr id="104" name="Picture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0160" y="3914640"/>
            <a:ext cx="2732400" cy="218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5870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01680" y="391464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45716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8760" y="391464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8760" y="1527120"/>
            <a:ext cx="414936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4640"/>
            <a:ext cx="8502840" cy="21801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4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Georgia"/>
              </a:rPr>
              <a:t>30/04/15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283E8F94-E09A-4DA8-8211-F1AC1E60F219}" type="slidenum">
              <a:rPr lang="en-IN" sz="1600">
                <a:solidFill>
                  <a:srgbClr val="6D8687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200">
                <a:solidFill>
                  <a:srgbClr val="D16349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62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3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64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65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66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67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400">
                <a:solidFill>
                  <a:srgbClr val="FFFFFF"/>
                </a:solidFill>
                <a:latin typeface="Georgia"/>
              </a:rPr>
              <a:t>30/04/15</a:t>
            </a:r>
            <a:endParaRPr/>
          </a:p>
        </p:txBody>
      </p:sp>
      <p:sp>
        <p:nvSpPr>
          <p:cNvPr id="68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9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fld id="{5EF13FB6-7270-48B6-A543-429EC56E02C1}" type="slidenum">
              <a:rPr lang="en-IN" sz="1600">
                <a:solidFill>
                  <a:srgbClr val="7B9899"/>
                </a:solidFill>
                <a:latin typeface="Georgia"/>
              </a:rPr>
              <a:pPr algn="ct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70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2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Wingdings 2" charset="2"/>
              <a:buChar char=""/>
            </a:pPr>
            <a:r>
              <a:rPr lang="en-US" sz="2000">
                <a:solidFill>
                  <a:srgbClr val="000000"/>
                </a:solidFill>
                <a:latin typeface="Georg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en-US" sz="2000">
                <a:solidFill>
                  <a:srgbClr val="646B86"/>
                </a:solidFill>
                <a:latin typeface="Georg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Georgia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projects/zenoss/" TargetMode="External"/><Relationship Id="rId2" Type="http://schemas.openxmlformats.org/officeDocument/2006/relationships/hyperlink" Target="http://community.zenoss.org/docs/DOC-5885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adminotes.blogspot.in/2011/08/zenoss-introduction.html" TargetMode="External"/><Relationship Id="rId4" Type="http://schemas.openxmlformats.org/officeDocument/2006/relationships/hyperlink" Target="http://www.zenoss.com/sites/default/files/documentation/Zenoss_Core_Administration_02-022014-4.2-v0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600" b="1">
                <a:solidFill>
                  <a:srgbClr val="646B86"/>
                </a:solidFill>
                <a:latin typeface="Georgia"/>
              </a:rPr>
              <a:t>By Nidhi Mehta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600" b="1">
                <a:solidFill>
                  <a:srgbClr val="646B86"/>
                </a:solidFill>
                <a:latin typeface="Georgia"/>
              </a:rPr>
              <a:t>Semester-6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600" b="1">
                <a:solidFill>
                  <a:srgbClr val="646B86"/>
                </a:solidFill>
                <a:latin typeface="Georgia"/>
              </a:rPr>
              <a:t>121029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200" dirty="0" err="1">
                <a:solidFill>
                  <a:srgbClr val="D16349"/>
                </a:solidFill>
                <a:latin typeface="Georgia"/>
              </a:rPr>
              <a:t>Zenoss</a:t>
            </a:r>
            <a:r>
              <a:rPr lang="en-US" sz="4200" dirty="0">
                <a:solidFill>
                  <a:srgbClr val="D16349"/>
                </a:solidFill>
                <a:latin typeface="Georgia"/>
              </a:rPr>
              <a:t> Core</a:t>
            </a:r>
            <a:endParaRPr/>
          </a:p>
        </p:txBody>
      </p:sp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What is it?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800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Zenoss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core is an open source IT infrastructure monitoring system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endParaRPr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It manages the performance and availability of various IT infrastructure like: network, server, storage, applications, converged infrastructure  etc</a:t>
            </a: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endParaRPr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It also provides event and fault management.</a:t>
            </a:r>
            <a:endParaRPr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</a:pPr>
            <a:endParaRPr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Current Technology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US" sz="2800" dirty="0">
                <a:solidFill>
                  <a:srgbClr val="000000"/>
                </a:solidFill>
                <a:latin typeface="Georgia"/>
              </a:rPr>
              <a:t>It uses Agent less technology. The modeling system uses SNMP, SSH, and WMI to collect information from remote machines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US" sz="2800" dirty="0">
                <a:solidFill>
                  <a:srgbClr val="000000"/>
                </a:solidFill>
                <a:latin typeface="Georgia"/>
              </a:rPr>
              <a:t>It uses a single web-based console.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057400" y="3508920"/>
            <a:ext cx="5046480" cy="3044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Current Technology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371600"/>
            <a:ext cx="8229240" cy="54860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dirty="0" err="1">
                <a:solidFill>
                  <a:srgbClr val="000000"/>
                </a:solidFill>
                <a:latin typeface="Georgia"/>
              </a:rPr>
              <a:t>Zenoss</a:t>
            </a:r>
            <a:r>
              <a:rPr lang="en-US" sz="3600" dirty="0">
                <a:solidFill>
                  <a:srgbClr val="000000"/>
                </a:solidFill>
                <a:latin typeface="Georgia"/>
              </a:rPr>
              <a:t> Core is built upon the following open source technologies:</a:t>
            </a:r>
            <a:endParaRPr/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Georgia"/>
              </a:rPr>
              <a:t>• </a:t>
            </a:r>
            <a:r>
              <a:rPr lang="en-US" sz="3600" dirty="0" err="1">
                <a:solidFill>
                  <a:srgbClr val="000000"/>
                </a:solidFill>
                <a:latin typeface="Georgia"/>
              </a:rPr>
              <a:t>Zope</a:t>
            </a:r>
            <a:r>
              <a:rPr lang="en-US" sz="3600" dirty="0">
                <a:solidFill>
                  <a:srgbClr val="000000"/>
                </a:solidFill>
                <a:latin typeface="Georgia"/>
              </a:rPr>
              <a:t> Application </a:t>
            </a:r>
            <a:r>
              <a:rPr lang="en-US" sz="3600" dirty="0" smtClean="0">
                <a:solidFill>
                  <a:srgbClr val="000000"/>
                </a:solidFill>
                <a:latin typeface="Georgia"/>
              </a:rPr>
              <a:t>server</a:t>
            </a:r>
            <a:r>
              <a:rPr lang="en-US" sz="3600" dirty="0">
                <a:solidFill>
                  <a:srgbClr val="000000"/>
                </a:solidFill>
                <a:latin typeface="Georgia"/>
              </a:rPr>
              <a:t>
• Python Extensible programming language.
• </a:t>
            </a:r>
            <a:r>
              <a:rPr lang="en-US" sz="3600" dirty="0" smtClean="0">
                <a:solidFill>
                  <a:srgbClr val="000000"/>
                </a:solidFill>
                <a:latin typeface="Georgia"/>
              </a:rPr>
              <a:t>Net-SNMP</a:t>
            </a:r>
            <a:r>
              <a:rPr lang="en-US" sz="3600" dirty="0">
                <a:solidFill>
                  <a:srgbClr val="000000"/>
                </a:solidFill>
                <a:latin typeface="Georgia"/>
              </a:rPr>
              <a:t>
• </a:t>
            </a:r>
            <a:r>
              <a:rPr lang="en-US" sz="3600" dirty="0" err="1" smtClean="0">
                <a:solidFill>
                  <a:srgbClr val="000000"/>
                </a:solidFill>
                <a:latin typeface="Georgia"/>
              </a:rPr>
              <a:t>RRDtool</a:t>
            </a:r>
            <a:r>
              <a:rPr lang="en-US" sz="3600" dirty="0">
                <a:solidFill>
                  <a:srgbClr val="000000"/>
                </a:solidFill>
                <a:latin typeface="Georgia"/>
              </a:rPr>
              <a:t>
• </a:t>
            </a:r>
            <a:r>
              <a:rPr lang="en-US" sz="3600" dirty="0" err="1" smtClean="0">
                <a:solidFill>
                  <a:srgbClr val="000000"/>
                </a:solidFill>
                <a:latin typeface="Georgia"/>
              </a:rPr>
              <a:t>MySQL</a:t>
            </a:r>
            <a:r>
              <a:rPr lang="en-US" sz="3600" dirty="0">
                <a:solidFill>
                  <a:srgbClr val="000000"/>
                </a:solidFill>
                <a:latin typeface="Georgia"/>
              </a:rPr>
              <a:t>
• </a:t>
            </a:r>
            <a:r>
              <a:rPr lang="en-US" sz="3600" dirty="0" smtClean="0">
                <a:solidFill>
                  <a:srgbClr val="000000"/>
                </a:solidFill>
                <a:latin typeface="Georgia"/>
              </a:rPr>
              <a:t>Twisted</a:t>
            </a:r>
            <a:r>
              <a:rPr lang="en-US" sz="2700" dirty="0">
                <a:solidFill>
                  <a:srgbClr val="000000"/>
                </a:solidFill>
                <a:latin typeface="Georgia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Benefits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381000" y="160020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rgbClr val="000000"/>
                </a:solidFill>
                <a:latin typeface="Georgia" pitchFamily="18" charset="0"/>
                <a:cs typeface="Calibri" pitchFamily="34" charset="0"/>
              </a:rPr>
              <a:t>First of all, it is free and open source.</a:t>
            </a:r>
            <a:endParaRPr>
              <a:latin typeface="Georgia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rgbClr val="000000"/>
                </a:solidFill>
                <a:latin typeface="Georgia" pitchFamily="18" charset="0"/>
                <a:cs typeface="Calibri" pitchFamily="34" charset="0"/>
              </a:rPr>
              <a:t>It provides visibility of full lifecycle.</a:t>
            </a:r>
            <a:endParaRPr>
              <a:latin typeface="Georgia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rgbClr val="000000"/>
                </a:solidFill>
                <a:latin typeface="Georgia" pitchFamily="18" charset="0"/>
                <a:cs typeface="Calibri" pitchFamily="34" charset="0"/>
              </a:rPr>
              <a:t> Cross-platform support</a:t>
            </a:r>
            <a:endParaRPr>
              <a:latin typeface="Georgia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rgbClr val="000000"/>
                </a:solidFill>
                <a:latin typeface="Georgia" pitchFamily="18" charset="0"/>
                <a:cs typeface="Calibri" pitchFamily="34" charset="0"/>
              </a:rPr>
              <a:t>Single integrated view of networks, servers and apps</a:t>
            </a:r>
            <a:endParaRPr>
              <a:latin typeface="Georgia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rgbClr val="000000"/>
                </a:solidFill>
                <a:latin typeface="Georgia" pitchFamily="18" charset="0"/>
                <a:cs typeface="Calibri" pitchFamily="34" charset="0"/>
              </a:rPr>
              <a:t>Distributed architecture proven to scale to thousands of devices</a:t>
            </a:r>
            <a:endParaRPr>
              <a:latin typeface="Georgia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rgbClr val="000000"/>
                </a:solidFill>
                <a:latin typeface="Georgia" pitchFamily="18" charset="0"/>
                <a:cs typeface="Calibri" pitchFamily="34" charset="0"/>
              </a:rPr>
              <a:t>Open architecture makes it easy to customize and extend</a:t>
            </a:r>
            <a:endParaRPr>
              <a:latin typeface="Georgia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</a:pPr>
            <a:r>
              <a:rPr lang="en-US" sz="2800" dirty="0">
                <a:solidFill>
                  <a:srgbClr val="000000"/>
                </a:solidFill>
                <a:latin typeface="Georgia" pitchFamily="18" charset="0"/>
                <a:cs typeface="Calibri" pitchFamily="34" charset="0"/>
              </a:rPr>
              <a:t>Affordable</a:t>
            </a:r>
            <a:endParaRPr>
              <a:latin typeface="Georgia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</a:pPr>
            <a:endParaRPr>
              <a:latin typeface="Georgia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Georgia" pitchFamily="18" charset="0"/>
                <a:cs typeface="Calibri" pitchFamily="34" charset="0"/>
              </a:rPr>
              <a:t> </a:t>
            </a:r>
            <a:endParaRPr>
              <a:latin typeface="Georgia" pitchFamily="18" charset="0"/>
              <a:cs typeface="Calibri" pitchFamily="34" charset="0"/>
            </a:endParaRPr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Drawbacks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Arial" pitchFamily="34" charset="0"/>
              <a:buChar char="•"/>
            </a:pPr>
            <a:endParaRPr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Performance</a:t>
            </a:r>
          </a:p>
          <a:p>
            <a:pPr>
              <a:lnSpc>
                <a:spcPct val="100000"/>
              </a:lnSpc>
              <a:buSzPct val="25000"/>
              <a:buFont typeface="Wingdings" pitchFamily="2" charset="2"/>
              <a:buChar char="§"/>
            </a:pPr>
            <a:endParaRPr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buSzPct val="25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Complexity</a:t>
            </a:r>
            <a:endParaRPr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References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US" sz="2700" u="sng" dirty="0">
                <a:solidFill>
                  <a:srgbClr val="00A3D6"/>
                </a:solidFill>
                <a:latin typeface="Georgia"/>
                <a:hlinkClick r:id="rId2"/>
              </a:rPr>
              <a:t>http://community.zenoss.org/docs/DOC-5885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US" sz="2700" u="sng" dirty="0">
                <a:solidFill>
                  <a:srgbClr val="00A3D6"/>
                </a:solidFill>
                <a:latin typeface="Georgia"/>
                <a:hlinkClick r:id="rId3"/>
              </a:rPr>
              <a:t>http://sourceforge.net/projects/zenoss/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US" sz="2700" u="sng" dirty="0">
                <a:solidFill>
                  <a:srgbClr val="00A3D6"/>
                </a:solidFill>
                <a:latin typeface="Georgia"/>
                <a:hlinkClick r:id="rId4"/>
              </a:rPr>
              <a:t>http://www.zenoss.com/sites/default/files/documentation/Zenoss_Core_Administration_02-022014-4.2-v08.pdf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en-US" sz="2700" u="sng" dirty="0">
                <a:solidFill>
                  <a:srgbClr val="00A3D6"/>
                </a:solidFill>
                <a:latin typeface="Georgia"/>
                <a:hlinkClick r:id="rId5"/>
              </a:rPr>
              <a:t>http://adminotes.blogspot.in/2011/08/zenoss-introduction.html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285</Words>
  <PresentationFormat>On-screen Show (4:3)</PresentationFormat>
  <Paragraphs>78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2</cp:revision>
  <dcterms:modified xsi:type="dcterms:W3CDTF">2015-04-30T17:29:28Z</dcterms:modified>
</cp:coreProperties>
</file>