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.fntdata"/><Relationship Id="rId10" Type="http://schemas.openxmlformats.org/officeDocument/2006/relationships/slide" Target="slides/slide5.xml"/><Relationship Id="rId21" Type="http://schemas.openxmlformats.org/officeDocument/2006/relationships/font" Target="fonts/RobotoLight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RobotoLight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4360fb543a3d4d5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4360fb543a3d4d5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1843c56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1843c56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4360fb543a3d4d5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4360fb543a3d4d5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4360fb543a3d4d5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4360fb543a3d4d5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1843c56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1843c56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360fb543a3d4d5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4360fb543a3d4d5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QfhC-WpJ4Zgh8SArLE_67y__SIJ4N6ic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Agentic Copilot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 3: AI Copilot for Data Teams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840500" y="3922800"/>
            <a:ext cx="43035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>
                <a:solidFill>
                  <a:srgbClr val="3C4043"/>
                </a:solidFill>
              </a:rPr>
              <a:t>Team Avengers</a:t>
            </a:r>
            <a:endParaRPr b="1">
              <a:solidFill>
                <a:srgbClr val="3C4043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Korada Reshma 22075044 Cse Btech</a:t>
            </a:r>
            <a:endParaRPr>
              <a:solidFill>
                <a:srgbClr val="3C4043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Nidhi 22075054 Cse Btech</a:t>
            </a:r>
            <a:endParaRPr>
              <a:solidFill>
                <a:srgbClr val="3C4043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Sai Ajay 22075050 Cse Btech</a:t>
            </a:r>
            <a:endParaRPr>
              <a:solidFill>
                <a:srgbClr val="3C40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61850" y="768025"/>
            <a:ext cx="82203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Contents</a:t>
            </a:r>
            <a:endParaRPr sz="30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799682" y="2246112"/>
            <a:ext cx="681300" cy="42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04775" lIns="104775" spcFirstLastPara="1" rIns="104775" wrap="square" tIns="10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2412495" y="1912644"/>
            <a:ext cx="1958970" cy="1318216"/>
            <a:chOff x="2699425" y="1957150"/>
            <a:chExt cx="1709100" cy="1150175"/>
          </a:xfrm>
        </p:grpSpPr>
        <p:sp>
          <p:nvSpPr>
            <p:cNvPr id="64" name="Google Shape;64;p14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76200">
              <a:solidFill>
                <a:srgbClr val="34A8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4775" lIns="104775" spcFirstLastPara="1" rIns="104775" wrap="square" tIns="10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04775" lIns="104775" spcFirstLastPara="1" rIns="104775" wrap="square" tIns="1047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34A853"/>
                  </a:solidFill>
                  <a:latin typeface="Roboto"/>
                  <a:ea typeface="Roboto"/>
                  <a:cs typeface="Roboto"/>
                  <a:sym typeface="Roboto"/>
                </a:rPr>
                <a:t>Insight</a:t>
              </a:r>
              <a:endParaRPr sz="1500">
                <a:solidFill>
                  <a:srgbClr val="34A85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Google Shape;66;p14"/>
          <p:cNvGrpSpPr/>
          <p:nvPr/>
        </p:nvGrpSpPr>
        <p:grpSpPr>
          <a:xfrm>
            <a:off x="4798870" y="1912644"/>
            <a:ext cx="1958970" cy="1318216"/>
            <a:chOff x="4781413" y="1957150"/>
            <a:chExt cx="1709100" cy="1150175"/>
          </a:xfrm>
        </p:grpSpPr>
        <p:sp>
          <p:nvSpPr>
            <p:cNvPr id="67" name="Google Shape;67;p14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76200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4775" lIns="104775" spcFirstLastPara="1" rIns="104775" wrap="square" tIns="10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04775" lIns="104775" spcFirstLastPara="1" rIns="104775" wrap="square" tIns="1047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4B400"/>
                  </a:solidFill>
                  <a:latin typeface="Roboto"/>
                  <a:ea typeface="Roboto"/>
                  <a:cs typeface="Roboto"/>
                  <a:sym typeface="Roboto"/>
                </a:rPr>
                <a:t>Solution</a:t>
              </a:r>
              <a:endParaRPr sz="1500">
                <a:solidFill>
                  <a:srgbClr val="F4B4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7185229" y="1912644"/>
            <a:ext cx="1958970" cy="1318216"/>
            <a:chOff x="6863388" y="1957150"/>
            <a:chExt cx="1709100" cy="1150175"/>
          </a:xfrm>
        </p:grpSpPr>
        <p:sp>
          <p:nvSpPr>
            <p:cNvPr id="70" name="Google Shape;70;p14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76200">
              <a:solidFill>
                <a:srgbClr val="EA43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4775" lIns="104775" spcFirstLastPara="1" rIns="104775" wrap="square" tIns="10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4"/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04775" lIns="104775" spcFirstLastPara="1" rIns="104775" wrap="square" tIns="1047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EA4335"/>
                  </a:solidFill>
                  <a:latin typeface="Roboto"/>
                  <a:ea typeface="Roboto"/>
                  <a:cs typeface="Roboto"/>
                  <a:sym typeface="Roboto"/>
                </a:rPr>
                <a:t>Demo &amp; Future work</a:t>
              </a:r>
              <a:endParaRPr sz="1500">
                <a:solidFill>
                  <a:srgbClr val="EA43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2" name="Google Shape;72;p14"/>
          <p:cNvSpPr/>
          <p:nvPr/>
        </p:nvSpPr>
        <p:spPr>
          <a:xfrm>
            <a:off x="4289260" y="2246112"/>
            <a:ext cx="681300" cy="42300"/>
          </a:xfrm>
          <a:prstGeom prst="roundRect">
            <a:avLst>
              <a:gd fmla="val 50000" name="adj"/>
            </a:avLst>
          </a:prstGeom>
          <a:solidFill>
            <a:srgbClr val="34A853"/>
          </a:solidFill>
          <a:ln>
            <a:noFill/>
          </a:ln>
        </p:spPr>
        <p:txBody>
          <a:bodyPr anchorCtr="0" anchor="ctr" bIns="104775" lIns="104775" spcFirstLastPara="1" rIns="104775" wrap="square" tIns="10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4"/>
          </a:p>
        </p:txBody>
      </p:sp>
      <p:sp>
        <p:nvSpPr>
          <p:cNvPr id="73" name="Google Shape;73;p14"/>
          <p:cNvSpPr/>
          <p:nvPr/>
        </p:nvSpPr>
        <p:spPr>
          <a:xfrm>
            <a:off x="6675416" y="2246112"/>
            <a:ext cx="681300" cy="42300"/>
          </a:xfrm>
          <a:prstGeom prst="roundRect">
            <a:avLst>
              <a:gd fmla="val 50000" name="adj"/>
            </a:avLst>
          </a:prstGeom>
          <a:solidFill>
            <a:srgbClr val="F4B400"/>
          </a:solidFill>
          <a:ln>
            <a:noFill/>
          </a:ln>
        </p:spPr>
        <p:txBody>
          <a:bodyPr anchorCtr="0" anchor="ctr" bIns="104775" lIns="104775" spcFirstLastPara="1" rIns="104775" wrap="square" tIns="104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14"/>
          <p:cNvGrpSpPr/>
          <p:nvPr/>
        </p:nvGrpSpPr>
        <p:grpSpPr>
          <a:xfrm>
            <a:off x="-184" y="1912644"/>
            <a:ext cx="1958970" cy="1318216"/>
            <a:chOff x="594488" y="1957150"/>
            <a:chExt cx="1709100" cy="1150175"/>
          </a:xfrm>
        </p:grpSpPr>
        <p:sp>
          <p:nvSpPr>
            <p:cNvPr id="75" name="Google Shape;75;p14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4775" lIns="104775" spcFirstLastPara="1" rIns="104775" wrap="square" tIns="104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04775" lIns="104775" spcFirstLastPara="1" rIns="104775" wrap="square" tIns="1047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Problem Overview</a:t>
              </a:r>
              <a:endParaRPr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1230636" y="2051838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4775" lIns="104775" spcFirstLastPara="1" rIns="104775" wrap="square" tIns="1047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834"/>
                </a:spcAft>
                <a:buNone/>
              </a:pPr>
              <a:r>
                <a:rPr b="1" lang="en" sz="15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50" y="3377706"/>
            <a:ext cx="681300" cy="6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2675" y="3377705"/>
            <a:ext cx="681300" cy="6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6693" y="3377705"/>
            <a:ext cx="703270" cy="68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5675" y="3289303"/>
            <a:ext cx="858075" cy="8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3134769" y="2012891"/>
            <a:ext cx="5007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775" lIns="104775" spcFirstLastPara="1" rIns="104775" wrap="square" tIns="1047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834"/>
              </a:spcAft>
              <a:buNone/>
            </a:pPr>
            <a:r>
              <a:rPr b="1" lang="en" sz="1500">
                <a:solidFill>
                  <a:srgbClr val="34A85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500">
              <a:solidFill>
                <a:srgbClr val="34A85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528006" y="2012891"/>
            <a:ext cx="5007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775" lIns="104775" spcFirstLastPara="1" rIns="104775" wrap="square" tIns="1047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834"/>
              </a:spcAft>
              <a:buNone/>
            </a:pPr>
            <a:r>
              <a:rPr b="1" lang="en" sz="1500">
                <a:solidFill>
                  <a:srgbClr val="F4B4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500">
              <a:solidFill>
                <a:srgbClr val="F4B4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7921256" y="2012891"/>
            <a:ext cx="5007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775" lIns="104775" spcFirstLastPara="1" rIns="104775" wrap="square" tIns="1047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834"/>
              </a:spcAft>
              <a:buNone/>
            </a:pPr>
            <a:r>
              <a:rPr b="1" lang="en" sz="1500">
                <a:solidFill>
                  <a:srgbClr val="EA4335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500">
              <a:solidFill>
                <a:srgbClr val="EA43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Most of the data team’s time is spent on low-value, repetitive tasks like </a:t>
            </a:r>
            <a:endParaRPr sz="2500"/>
          </a:p>
        </p:txBody>
      </p:sp>
      <p:grpSp>
        <p:nvGrpSpPr>
          <p:cNvPr id="90" name="Google Shape;90;p15"/>
          <p:cNvGrpSpPr/>
          <p:nvPr/>
        </p:nvGrpSpPr>
        <p:grpSpPr>
          <a:xfrm>
            <a:off x="3266332" y="445675"/>
            <a:ext cx="2611333" cy="706800"/>
            <a:chOff x="3698636" y="1913388"/>
            <a:chExt cx="1890900" cy="706800"/>
          </a:xfrm>
        </p:grpSpPr>
        <p:sp>
          <p:nvSpPr>
            <p:cNvPr id="91" name="Google Shape;91;p15"/>
            <p:cNvSpPr/>
            <p:nvPr/>
          </p:nvSpPr>
          <p:spPr>
            <a:xfrm>
              <a:off x="3698636" y="1913388"/>
              <a:ext cx="1890900" cy="706800"/>
            </a:xfrm>
            <a:prstGeom prst="roundRect">
              <a:avLst>
                <a:gd fmla="val 50000" name="adj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3804375" y="2051625"/>
              <a:ext cx="1679400" cy="4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Problem Statement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3" name="Google Shape;93;p15"/>
          <p:cNvSpPr/>
          <p:nvPr/>
        </p:nvSpPr>
        <p:spPr>
          <a:xfrm>
            <a:off x="1185050" y="2099025"/>
            <a:ext cx="3316500" cy="7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Writing Boilerplate SQL queries…</a:t>
            </a:r>
            <a:endParaRPr sz="13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1185038" y="3113325"/>
            <a:ext cx="3316500" cy="7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34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Building visualization charts…</a:t>
            </a:r>
            <a:endParaRPr sz="13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4801075" y="2099025"/>
            <a:ext cx="3316500" cy="7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FB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Data cleaning…</a:t>
            </a:r>
            <a:endParaRPr sz="13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4801075" y="3113325"/>
            <a:ext cx="3316500" cy="7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EA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Answering ad-hoc questions…</a:t>
            </a:r>
            <a:endParaRPr sz="13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13350" y="4103050"/>
            <a:ext cx="84189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Business Teams are left waiting for answers. Data Teams are buried in requests, causing the work to slow-down.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Transforming the workflow with AI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103" name="Google Shape;103;p16"/>
          <p:cNvGrpSpPr/>
          <p:nvPr/>
        </p:nvGrpSpPr>
        <p:grpSpPr>
          <a:xfrm>
            <a:off x="3266332" y="445675"/>
            <a:ext cx="2611333" cy="706800"/>
            <a:chOff x="3698636" y="1913388"/>
            <a:chExt cx="1890900" cy="706800"/>
          </a:xfrm>
        </p:grpSpPr>
        <p:sp>
          <p:nvSpPr>
            <p:cNvPr id="104" name="Google Shape;104;p16"/>
            <p:cNvSpPr/>
            <p:nvPr/>
          </p:nvSpPr>
          <p:spPr>
            <a:xfrm>
              <a:off x="3698636" y="1913388"/>
              <a:ext cx="1890900" cy="706800"/>
            </a:xfrm>
            <a:prstGeom prst="roundRect">
              <a:avLst>
                <a:gd fmla="val 50000" name="adj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3804375" y="2051625"/>
              <a:ext cx="1679400" cy="4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Insights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6" name="Google Shape;106;p16"/>
          <p:cNvSpPr/>
          <p:nvPr/>
        </p:nvSpPr>
        <p:spPr>
          <a:xfrm>
            <a:off x="1185050" y="2099025"/>
            <a:ext cx="3316500" cy="7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💬 Natural Language is the ultimate UI.</a:t>
            </a:r>
            <a:endParaRPr sz="13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185038" y="3113325"/>
            <a:ext cx="3316500" cy="7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34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⚡ Automate the entire workflow: from question to visualization.</a:t>
            </a:r>
            <a:endParaRPr sz="13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4801075" y="2099025"/>
            <a:ext cx="3316500" cy="7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FB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🤖 AI Translates questions → SQL queries → answers.</a:t>
            </a:r>
            <a:endParaRPr sz="13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4801075" y="3113325"/>
            <a:ext cx="3316500" cy="7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EA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🚀 Go from raw data to cleaned data</a:t>
            </a:r>
            <a:endParaRPr sz="13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13350" y="4103050"/>
            <a:ext cx="84189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Let people ask questions and automate manual work, not write code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All-in-one data tool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116" name="Google Shape;116;p17"/>
          <p:cNvGrpSpPr/>
          <p:nvPr/>
        </p:nvGrpSpPr>
        <p:grpSpPr>
          <a:xfrm>
            <a:off x="3266332" y="445675"/>
            <a:ext cx="2611333" cy="706800"/>
            <a:chOff x="3698636" y="1913388"/>
            <a:chExt cx="1890900" cy="706800"/>
          </a:xfrm>
        </p:grpSpPr>
        <p:sp>
          <p:nvSpPr>
            <p:cNvPr id="117" name="Google Shape;117;p17"/>
            <p:cNvSpPr/>
            <p:nvPr/>
          </p:nvSpPr>
          <p:spPr>
            <a:xfrm>
              <a:off x="3698636" y="1913388"/>
              <a:ext cx="1890900" cy="706800"/>
            </a:xfrm>
            <a:prstGeom prst="roundRect">
              <a:avLst>
                <a:gd fmla="val 50000" name="adj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3804375" y="2051625"/>
              <a:ext cx="1679400" cy="4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Solution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9" name="Google Shape;119;p17"/>
          <p:cNvSpPr/>
          <p:nvPr/>
        </p:nvSpPr>
        <p:spPr>
          <a:xfrm>
            <a:off x="1185050" y="2099025"/>
            <a:ext cx="3316500" cy="7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🤖 Chat Interface: Ask questions in plain English and generate SQL.</a:t>
            </a:r>
            <a:endParaRPr sz="13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1185038" y="3113325"/>
            <a:ext cx="3316500" cy="7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34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🧹 Auto-Clean &amp; fix </a:t>
            </a:r>
            <a:r>
              <a:rPr lang="en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schema</a:t>
            </a:r>
            <a:r>
              <a:rPr lang="en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mismatches &amp; missing values.</a:t>
            </a:r>
            <a:endParaRPr sz="13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4801075" y="2099025"/>
            <a:ext cx="3316500" cy="7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FB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📈 Auto-Visualization: One-click charts &amp; graphs.</a:t>
            </a:r>
            <a:endParaRPr sz="13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4801075" y="3113325"/>
            <a:ext cx="3316500" cy="7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EA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📖 Get Narrative Insights &amp; summary of the data</a:t>
            </a:r>
            <a:endParaRPr sz="13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13350" y="4103050"/>
            <a:ext cx="84189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Techstack</a:t>
            </a:r>
            <a:r>
              <a:rPr lang="en" sz="1800">
                <a:solidFill>
                  <a:schemeClr val="dk2"/>
                </a:solidFill>
              </a:rPr>
              <a:t>: Langchain AI agent, Gemini-2.5-flash model, Streamlit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 title="Agentic Copilot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549" y="1316875"/>
            <a:ext cx="7057625" cy="3648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8"/>
          <p:cNvGrpSpPr/>
          <p:nvPr/>
        </p:nvGrpSpPr>
        <p:grpSpPr>
          <a:xfrm>
            <a:off x="3266332" y="445675"/>
            <a:ext cx="2611333" cy="706800"/>
            <a:chOff x="3698636" y="1913388"/>
            <a:chExt cx="1890900" cy="706800"/>
          </a:xfrm>
        </p:grpSpPr>
        <p:sp>
          <p:nvSpPr>
            <p:cNvPr id="130" name="Google Shape;130;p18"/>
            <p:cNvSpPr/>
            <p:nvPr/>
          </p:nvSpPr>
          <p:spPr>
            <a:xfrm>
              <a:off x="3698636" y="1913388"/>
              <a:ext cx="1890900" cy="706800"/>
            </a:xfrm>
            <a:prstGeom prst="roundRect">
              <a:avLst>
                <a:gd fmla="val 50000" name="adj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3804375" y="2051625"/>
              <a:ext cx="1679400" cy="4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Demo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Vision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137" name="Google Shape;137;p19"/>
          <p:cNvGrpSpPr/>
          <p:nvPr/>
        </p:nvGrpSpPr>
        <p:grpSpPr>
          <a:xfrm>
            <a:off x="3266332" y="445675"/>
            <a:ext cx="2611333" cy="706800"/>
            <a:chOff x="3698636" y="1913388"/>
            <a:chExt cx="1890900" cy="706800"/>
          </a:xfrm>
        </p:grpSpPr>
        <p:sp>
          <p:nvSpPr>
            <p:cNvPr id="138" name="Google Shape;138;p19"/>
            <p:cNvSpPr/>
            <p:nvPr/>
          </p:nvSpPr>
          <p:spPr>
            <a:xfrm>
              <a:off x="3698636" y="1913388"/>
              <a:ext cx="1890900" cy="706800"/>
            </a:xfrm>
            <a:prstGeom prst="roundRect">
              <a:avLst>
                <a:gd fmla="val 50000" name="adj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9"/>
            <p:cNvSpPr txBox="1"/>
            <p:nvPr/>
          </p:nvSpPr>
          <p:spPr>
            <a:xfrm>
              <a:off x="3804375" y="2051625"/>
              <a:ext cx="1679400" cy="4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Next Steps</a:t>
              </a:r>
              <a:endPara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0" name="Google Shape;140;p19"/>
          <p:cNvSpPr/>
          <p:nvPr/>
        </p:nvSpPr>
        <p:spPr>
          <a:xfrm>
            <a:off x="1185050" y="2099025"/>
            <a:ext cx="3316500" cy="7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📂 Multi-Format Data Hub: Support for Excel, JSON,etc, and live database connections (Kaggle, BigQuery).</a:t>
            </a:r>
            <a:endParaRPr sz="13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185038" y="3113325"/>
            <a:ext cx="3316500" cy="7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34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📤 Enterprise-Grade Export: full analysis reports and export chat results.</a:t>
            </a:r>
            <a:endParaRPr sz="13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4801075" y="2099025"/>
            <a:ext cx="3316500" cy="7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FB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🎨 Advanced Visualizations and interactive dashboards.</a:t>
            </a:r>
            <a:endParaRPr sz="13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4801075" y="3113325"/>
            <a:ext cx="3316500" cy="790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EA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👥 Team Collaboration Suite: create shared data workspaces for collaboration.</a:t>
            </a:r>
            <a:endParaRPr sz="13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