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7FA"/>
    <a:srgbClr val="FDE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AF8DA13-367F-4BCF-9D26-74089E89794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47B78C8-3FC0-4867-8BA6-A61D9C8487A8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8062912" cy="1470025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Machine Learning</a:t>
            </a:r>
            <a:br>
              <a:rPr lang="en-IN" dirty="0" smtClean="0"/>
            </a:br>
            <a:r>
              <a:rPr lang="en-IN" dirty="0" smtClean="0"/>
              <a:t>(Project-Fake News Detection)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996952"/>
            <a:ext cx="8208912" cy="3672408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IN" sz="2000" b="1" dirty="0" smtClean="0">
                <a:solidFill>
                  <a:schemeClr val="tx1">
                    <a:lumMod val="95000"/>
                  </a:schemeClr>
                </a:solidFill>
              </a:rPr>
              <a:t>         Department </a:t>
            </a:r>
            <a:r>
              <a:rPr lang="en-IN" sz="2000" b="1" dirty="0">
                <a:solidFill>
                  <a:schemeClr val="tx1">
                    <a:lumMod val="95000"/>
                  </a:schemeClr>
                </a:solidFill>
              </a:rPr>
              <a:t>of Computer Engineering and Applications</a:t>
            </a:r>
          </a:p>
          <a:p>
            <a:pPr algn="ctr"/>
            <a:r>
              <a:rPr lang="en-IN" sz="2000" b="1" dirty="0" smtClean="0"/>
              <a:t>      Institute </a:t>
            </a:r>
            <a:r>
              <a:rPr lang="en-IN" sz="2000" b="1" dirty="0"/>
              <a:t>of Engineering and Technology </a:t>
            </a:r>
            <a:endParaRPr lang="en-IN" sz="2000" b="1" dirty="0" smtClean="0"/>
          </a:p>
          <a:p>
            <a:pPr algn="ctr"/>
            <a:endParaRPr lang="en-IN" sz="2000" dirty="0"/>
          </a:p>
          <a:p>
            <a:r>
              <a:rPr lang="en-IN" b="1" dirty="0"/>
              <a:t> </a:t>
            </a:r>
            <a:endParaRPr lang="en-IN" dirty="0"/>
          </a:p>
          <a:p>
            <a:r>
              <a:rPr lang="en-IN" b="1" dirty="0"/>
              <a:t>				</a:t>
            </a:r>
            <a:endParaRPr lang="en-IN" dirty="0"/>
          </a:p>
          <a:p>
            <a:pPr algn="l"/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19872" y="3789040"/>
            <a:ext cx="2664296" cy="1656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1988840"/>
            <a:ext cx="3736920" cy="92333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Submitted By:-</a:t>
            </a:r>
          </a:p>
          <a:p>
            <a:r>
              <a:rPr lang="en-IN" dirty="0"/>
              <a:t> </a:t>
            </a:r>
            <a:r>
              <a:rPr lang="en-IN" dirty="0" smtClean="0"/>
              <a:t>           Name: </a:t>
            </a:r>
            <a:r>
              <a:rPr lang="en-IN" dirty="0" err="1" smtClean="0"/>
              <a:t>Nidhi</a:t>
            </a:r>
            <a:r>
              <a:rPr lang="en-IN" dirty="0" smtClean="0"/>
              <a:t> Gupta </a:t>
            </a:r>
          </a:p>
          <a:p>
            <a:r>
              <a:rPr lang="en-IN" dirty="0"/>
              <a:t> </a:t>
            </a:r>
            <a:r>
              <a:rPr lang="en-IN" dirty="0" smtClean="0"/>
              <a:t>          University R.no: 181500422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499113" y="5517232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     GLA University</a:t>
            </a:r>
          </a:p>
          <a:p>
            <a:r>
              <a:rPr lang="en-IN" dirty="0" smtClean="0"/>
              <a:t>Mathura-281406, India</a:t>
            </a:r>
          </a:p>
          <a:p>
            <a:r>
              <a:rPr lang="en-IN" dirty="0" smtClean="0"/>
              <a:t>              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88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IN" dirty="0" smtClean="0"/>
              <a:t>     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684076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70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3717032"/>
            <a:ext cx="7467600" cy="1143000"/>
          </a:xfrm>
          <a:solidFill>
            <a:schemeClr val="bg1"/>
          </a:solidFill>
        </p:spPr>
        <p:txBody>
          <a:bodyPr/>
          <a:lstStyle/>
          <a:p>
            <a:r>
              <a:rPr lang="en-IN" dirty="0" smtClean="0"/>
              <a:t>    Unsupervised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7327" y="260648"/>
            <a:ext cx="787908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5400" b="1" dirty="0" smtClean="0"/>
              <a:t>Unsupervised Learning</a:t>
            </a:r>
            <a:endParaRPr lang="en-IN" sz="54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3992977" cy="320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45023"/>
            <a:ext cx="4495450" cy="294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1909" y="3058309"/>
            <a:ext cx="4386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Recommendation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00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Natural Language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Natural language processing</a:t>
            </a:r>
            <a:r>
              <a:rPr lang="en-US" dirty="0"/>
              <a:t> (NLP) </a:t>
            </a:r>
            <a:r>
              <a:rPr lang="en-US" b="1" dirty="0"/>
              <a:t>is the relationship between computers and human language</a:t>
            </a:r>
            <a:r>
              <a:rPr lang="en-US" dirty="0"/>
              <a:t>. More specifically, natural language processing is the computer understanding, analysis, manipulation, and/or generation of natural </a:t>
            </a:r>
            <a:r>
              <a:rPr lang="en-US" dirty="0" smtClean="0"/>
              <a:t>language.</a:t>
            </a:r>
          </a:p>
          <a:p>
            <a:r>
              <a:rPr lang="en-US" b="1" dirty="0"/>
              <a:t>Natural language refers to speech analysis in both audible speech</a:t>
            </a:r>
            <a:r>
              <a:rPr lang="en-US" dirty="0"/>
              <a:t>, as well as text of a language. 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72816"/>
            <a:ext cx="445162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02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IN" dirty="0" smtClean="0"/>
              <a:t>Text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412976"/>
          </a:xfrm>
        </p:spPr>
        <p:txBody>
          <a:bodyPr/>
          <a:lstStyle/>
          <a:p>
            <a:r>
              <a:rPr lang="en-IN" dirty="0" smtClean="0"/>
              <a:t>This is a Natural Language Processing task since the data is sometimes present in the text form, a language which the computer can’t understand.</a:t>
            </a:r>
          </a:p>
          <a:p>
            <a:r>
              <a:rPr lang="en-IN" dirty="0" smtClean="0"/>
              <a:t>So to convert the text into the vector of numbers we use text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46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IN" dirty="0" smtClean="0"/>
              <a:t> Bag of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Way of representing the text data when </a:t>
            </a:r>
            <a:r>
              <a:rPr lang="en-IN" dirty="0" err="1" smtClean="0"/>
              <a:t>modeling</a:t>
            </a:r>
            <a:r>
              <a:rPr lang="en-IN" dirty="0" smtClean="0"/>
              <a:t> with machine learning algorithms.</a:t>
            </a:r>
          </a:p>
          <a:p>
            <a:r>
              <a:rPr lang="en-IN" dirty="0" smtClean="0"/>
              <a:t>It transfers the text into the vector of numbers that describes the occurrence of words in the document. 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16832"/>
            <a:ext cx="4392488" cy="340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342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1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340968"/>
          </a:xfrm>
        </p:spPr>
        <p:txBody>
          <a:bodyPr/>
          <a:lstStyle/>
          <a:p>
            <a:r>
              <a:rPr lang="en-IN" dirty="0" smtClean="0"/>
              <a:t>But as the size of the vocabulary increases, the size of the vector representation of the element also increases. So we have :</a:t>
            </a:r>
          </a:p>
          <a:p>
            <a:pPr>
              <a:buFont typeface="Wingdings"/>
              <a:buChar char="Ø"/>
            </a:pPr>
            <a:r>
              <a:rPr lang="en-IN" dirty="0" smtClean="0"/>
              <a:t>Count </a:t>
            </a:r>
            <a:r>
              <a:rPr lang="en-IN" dirty="0" err="1" smtClean="0"/>
              <a:t>Vectorizer</a:t>
            </a:r>
            <a:endParaRPr lang="en-IN" dirty="0" smtClean="0"/>
          </a:p>
          <a:p>
            <a:pPr>
              <a:buFont typeface="Wingdings"/>
              <a:buChar char="Ø"/>
            </a:pPr>
            <a:r>
              <a:rPr lang="en-IN" dirty="0" smtClean="0"/>
              <a:t>TF-IDF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70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IN" dirty="0" smtClean="0"/>
              <a:t>Algorithm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392909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Naïve Bayes Algorithm:</a:t>
            </a:r>
          </a:p>
          <a:p>
            <a:pPr marL="36576" indent="0">
              <a:buNone/>
            </a:pPr>
            <a:r>
              <a:rPr lang="en-IN" dirty="0" smtClean="0"/>
              <a:t>Uses probability to predict tags of text based on the prior knowledge of conditions.</a:t>
            </a:r>
          </a:p>
          <a:p>
            <a:pPr marL="36576" indent="0">
              <a:buNone/>
            </a:pPr>
            <a:r>
              <a:rPr lang="en-IN" dirty="0" smtClean="0"/>
              <a:t>Calculate the probability of each tag of the given text and then predicts the class with higher probability.</a:t>
            </a:r>
          </a:p>
          <a:p>
            <a:pPr marL="36576" indent="0">
              <a:buNone/>
            </a:pPr>
            <a:r>
              <a:rPr lang="en-IN" dirty="0" smtClean="0"/>
              <a:t>Based on Bayes Probability theorem</a:t>
            </a:r>
          </a:p>
          <a:p>
            <a:pPr marL="36576" indent="0">
              <a:buNone/>
            </a:pP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5301208"/>
            <a:ext cx="42957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74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Passive Aggressive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family of algorithm used for large scale learning,</a:t>
            </a:r>
          </a:p>
          <a:p>
            <a:r>
              <a:rPr lang="en-IN" dirty="0" smtClean="0"/>
              <a:t>The data is inputted in a sequential iterative way and the model is trained step by step.</a:t>
            </a:r>
          </a:p>
          <a:p>
            <a:r>
              <a:rPr lang="en-IN" dirty="0" smtClean="0"/>
              <a:t>Useful in conditions where we have a large scale of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260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Experimental Analysis and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After applying the different algorithms that can be used for text classification, we obtained the best results from Passive Aggressive Classifier on one of the dataset I have chosen with the accuracy of 92.89%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04864"/>
            <a:ext cx="4362078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08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852936"/>
            <a:ext cx="7470648" cy="1143000"/>
          </a:xfrm>
        </p:spPr>
        <p:txBody>
          <a:bodyPr/>
          <a:lstStyle/>
          <a:p>
            <a:pPr algn="ctr"/>
            <a:r>
              <a:rPr lang="en-IN" dirty="0" smtClean="0"/>
              <a:t>Thank You !!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9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229200"/>
            <a:ext cx="531542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7200" dirty="0" smtClean="0">
                <a:solidFill>
                  <a:srgbClr val="FFFF00"/>
                </a:solidFill>
              </a:rPr>
              <a:t>Thank You !!</a:t>
            </a:r>
            <a:endParaRPr lang="en-IN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1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1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3807"/>
            <a:ext cx="8219256" cy="5575513"/>
          </a:xfrm>
        </p:spPr>
      </p:pic>
    </p:spTree>
    <p:extLst>
      <p:ext uri="{BB962C8B-B14F-4D97-AF65-F5344CB8AC3E}">
        <p14:creationId xmlns:p14="http://schemas.microsoft.com/office/powerpoint/2010/main" val="29681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919"/>
            <a:ext cx="7467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208912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79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1084982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rgbClr val="FDE7F8"/>
                </a:solidFill>
              </a:rPr>
              <a:t>      </a:t>
            </a:r>
            <a:r>
              <a:rPr lang="en-IN" dirty="0" smtClean="0">
                <a:solidFill>
                  <a:srgbClr val="FDE7FA"/>
                </a:solidFill>
              </a:rPr>
              <a:t>Problem Statement</a:t>
            </a:r>
            <a:endParaRPr lang="en-IN" dirty="0">
              <a:solidFill>
                <a:srgbClr val="FDE7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classify the given snippets of news as Real or Fake.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41682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2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IN" dirty="0" smtClean="0"/>
              <a:t>    What is Fake News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Fake news is </a:t>
            </a:r>
            <a:r>
              <a:rPr lang="en-US" dirty="0" smtClean="0"/>
              <a:t>deliberately written </a:t>
            </a:r>
            <a:r>
              <a:rPr lang="en-US" dirty="0"/>
              <a:t>and published usually with the intent to mislead in order to damage an agency, entity, or person, and/or gain financially or </a:t>
            </a:r>
            <a:r>
              <a:rPr lang="en-US" dirty="0" smtClean="0"/>
              <a:t>politically, often </a:t>
            </a:r>
            <a:r>
              <a:rPr lang="en-US" dirty="0"/>
              <a:t>using sensationalist, dishonest, or outright fabricated headlines to increase readership.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67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IN" dirty="0" smtClean="0"/>
              <a:t>Types of Fake News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atire </a:t>
            </a:r>
            <a:r>
              <a:rPr lang="en-US" dirty="0"/>
              <a:t>or </a:t>
            </a:r>
            <a:r>
              <a:rPr lang="en-US" dirty="0" smtClean="0"/>
              <a:t>parody</a:t>
            </a:r>
            <a:endParaRPr lang="en-US" dirty="0"/>
          </a:p>
          <a:p>
            <a:r>
              <a:rPr lang="en-US" dirty="0" smtClean="0"/>
              <a:t>Misleading content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alse context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mpostor </a:t>
            </a:r>
            <a:r>
              <a:rPr lang="en-US" dirty="0"/>
              <a:t>content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anipulated </a:t>
            </a:r>
            <a:r>
              <a:rPr lang="en-US" dirty="0"/>
              <a:t>content </a:t>
            </a:r>
            <a:endParaRPr lang="en-US" dirty="0" smtClean="0"/>
          </a:p>
          <a:p>
            <a:r>
              <a:rPr lang="en-US" dirty="0" smtClean="0"/>
              <a:t>Fabricated content</a:t>
            </a:r>
          </a:p>
          <a:p>
            <a:r>
              <a:rPr lang="en-US" dirty="0" smtClean="0"/>
              <a:t>Marketing Reviews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43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IN" dirty="0" smtClean="0"/>
              <a:t> Requirement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340968"/>
          </a:xfrm>
        </p:spPr>
        <p:txBody>
          <a:bodyPr/>
          <a:lstStyle/>
          <a:p>
            <a:r>
              <a:rPr lang="en-IN" b="1" dirty="0"/>
              <a:t>The goal of the media is </a:t>
            </a:r>
            <a:r>
              <a:rPr lang="en-IN" b="1" dirty="0" smtClean="0"/>
              <a:t>altered.</a:t>
            </a:r>
          </a:p>
          <a:p>
            <a:r>
              <a:rPr lang="en-IN" b="1" dirty="0"/>
              <a:t>Political </a:t>
            </a:r>
            <a:r>
              <a:rPr lang="en-IN" b="1" dirty="0" smtClean="0"/>
              <a:t>controversies</a:t>
            </a:r>
            <a:r>
              <a:rPr lang="en-IN" dirty="0" smtClean="0"/>
              <a:t>.</a:t>
            </a:r>
          </a:p>
          <a:p>
            <a:r>
              <a:rPr lang="en-IN" b="1" dirty="0"/>
              <a:t>Fake Reviews against a </a:t>
            </a:r>
            <a:r>
              <a:rPr lang="en-IN" b="1" dirty="0" smtClean="0"/>
              <a:t>product</a:t>
            </a:r>
          </a:p>
          <a:p>
            <a:r>
              <a:rPr lang="en-IN" b="1" dirty="0"/>
              <a:t>Democratic </a:t>
            </a:r>
            <a:r>
              <a:rPr lang="en-IN" b="1" dirty="0" smtClean="0"/>
              <a:t>Impacts</a:t>
            </a:r>
          </a:p>
          <a:p>
            <a:r>
              <a:rPr lang="en-IN" b="1" dirty="0"/>
              <a:t>Bullying and violence against innocent people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85184"/>
            <a:ext cx="7648248" cy="120032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 smtClean="0"/>
              <a:t>Impacts </a:t>
            </a:r>
            <a:r>
              <a:rPr lang="en-IN" b="1" dirty="0"/>
              <a:t>of fake news on social media and other things on </a:t>
            </a:r>
            <a:r>
              <a:rPr lang="en-IN" b="1" dirty="0" smtClean="0"/>
              <a:t>Internet</a:t>
            </a:r>
          </a:p>
          <a:p>
            <a:r>
              <a:rPr lang="en-IN" b="1" dirty="0" smtClean="0"/>
              <a:t> </a:t>
            </a:r>
            <a:r>
              <a:rPr lang="en-IN" b="1" dirty="0"/>
              <a:t>are real and serious issues for sure and need to be tackled.</a:t>
            </a:r>
            <a:endParaRPr lang="en-IN" dirty="0"/>
          </a:p>
          <a:p>
            <a:r>
              <a:rPr lang="en-IN" b="1" dirty="0"/>
              <a:t>As the technology is growing, we have solution for this problem</a:t>
            </a:r>
            <a:r>
              <a:rPr lang="en-IN" b="1" dirty="0" smtClean="0"/>
              <a:t>.</a:t>
            </a:r>
          </a:p>
          <a:p>
            <a:r>
              <a:rPr lang="en-IN" b="1" dirty="0" smtClean="0"/>
              <a:t> </a:t>
            </a:r>
            <a:r>
              <a:rPr lang="en-IN" b="1" dirty="0"/>
              <a:t>This project is the one among the solution and can be implemented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45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IN" dirty="0" smtClean="0"/>
              <a:t>     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88840"/>
            <a:ext cx="4464496" cy="391703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Machine Learning is a sub-area of artificial </a:t>
            </a:r>
            <a:r>
              <a:rPr lang="en-IN" dirty="0" smtClean="0"/>
              <a:t>intelligence </a:t>
            </a:r>
            <a:r>
              <a:rPr lang="en-IN" dirty="0"/>
              <a:t>enables </a:t>
            </a:r>
            <a:r>
              <a:rPr lang="en-IN" dirty="0" smtClean="0"/>
              <a:t>computer system to learn from the past experiences as fed by the user to observe patterns without the intervention of the user and hence perform tasks in future.</a:t>
            </a:r>
          </a:p>
          <a:p>
            <a:r>
              <a:rPr lang="en-IN" dirty="0" smtClean="0"/>
              <a:t>It is basically an approach to give intelligence of human brain to a machine.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766368" cy="3592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88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467600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 &lt;Ways for a Machine to learn&gt;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564904"/>
            <a:ext cx="7467600" cy="1972816"/>
          </a:xfrm>
        </p:spPr>
        <p:txBody>
          <a:bodyPr/>
          <a:lstStyle/>
          <a:p>
            <a:pPr algn="ctr"/>
            <a:r>
              <a:rPr lang="en-IN" dirty="0" smtClean="0"/>
              <a:t>Supervised Learning</a:t>
            </a:r>
          </a:p>
          <a:p>
            <a:pPr algn="ctr"/>
            <a:r>
              <a:rPr lang="en-IN" dirty="0" smtClean="0"/>
              <a:t>Unsupervised Learning</a:t>
            </a:r>
          </a:p>
          <a:p>
            <a:pPr algn="ctr"/>
            <a:r>
              <a:rPr lang="en-IN" dirty="0" smtClean="0"/>
              <a:t>Reinforcement Learning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57324"/>
            <a:ext cx="8856984" cy="528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3068960"/>
            <a:ext cx="6696744" cy="1938992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itchFamily="2" charset="2"/>
              <a:buChar char="§"/>
            </a:pPr>
            <a:r>
              <a:rPr lang="en-IN" sz="4000" dirty="0" smtClean="0"/>
              <a:t>Supervised Learning</a:t>
            </a:r>
          </a:p>
          <a:p>
            <a:pPr marL="571500" indent="-571500" algn="ctr">
              <a:buFont typeface="Wingdings" pitchFamily="2" charset="2"/>
              <a:buChar char="§"/>
            </a:pPr>
            <a:r>
              <a:rPr lang="en-IN" sz="4000" dirty="0" smtClean="0"/>
              <a:t>Unsupervised Learning</a:t>
            </a:r>
          </a:p>
          <a:p>
            <a:pPr marL="571500" indent="-571500" algn="ctr">
              <a:buFont typeface="Wingdings" pitchFamily="2" charset="2"/>
              <a:buChar char="§"/>
            </a:pPr>
            <a:r>
              <a:rPr lang="en-IN" sz="4000" dirty="0" smtClean="0"/>
              <a:t>Reinforcement Learning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796705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152</TotalTime>
  <Words>522</Words>
  <Application>Microsoft Office PowerPoint</Application>
  <PresentationFormat>On-screen Show 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1_Technic</vt:lpstr>
      <vt:lpstr>Verve</vt:lpstr>
      <vt:lpstr>Machine Learning (Project-Fake News Detection)</vt:lpstr>
      <vt:lpstr>PowerPoint Presentation</vt:lpstr>
      <vt:lpstr>PowerPoint Presentation</vt:lpstr>
      <vt:lpstr>      Problem Statement</vt:lpstr>
      <vt:lpstr>    What is Fake News ?</vt:lpstr>
      <vt:lpstr>Types of Fake News</vt:lpstr>
      <vt:lpstr> Requirement Analysis</vt:lpstr>
      <vt:lpstr>      Machine Learning</vt:lpstr>
      <vt:lpstr> &lt;Ways for a Machine to learn&gt;</vt:lpstr>
      <vt:lpstr>     Supervised Learning</vt:lpstr>
      <vt:lpstr>    Unsupervised Learning</vt:lpstr>
      <vt:lpstr> Natural Language Processing</vt:lpstr>
      <vt:lpstr>Text Classification</vt:lpstr>
      <vt:lpstr> Bag of Words</vt:lpstr>
      <vt:lpstr>PowerPoint Presentation</vt:lpstr>
      <vt:lpstr>Algorithm Used</vt:lpstr>
      <vt:lpstr>Passive Aggressive Classifier</vt:lpstr>
      <vt:lpstr>Experimental Analysis and Results</vt:lpstr>
      <vt:lpstr>Thank You !!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(Project-Fake News Detection)</dc:title>
  <dc:creator>HP</dc:creator>
  <cp:lastModifiedBy>HP</cp:lastModifiedBy>
  <cp:revision>13</cp:revision>
  <dcterms:created xsi:type="dcterms:W3CDTF">2020-09-04T21:45:31Z</dcterms:created>
  <dcterms:modified xsi:type="dcterms:W3CDTF">2020-09-05T00:17:54Z</dcterms:modified>
</cp:coreProperties>
</file>