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5" r:id="rId9"/>
    <p:sldId id="264" r:id="rId10"/>
    <p:sldId id="265" r:id="rId11"/>
    <p:sldId id="266" r:id="rId12"/>
    <p:sldId id="276" r:id="rId13"/>
    <p:sldId id="267" r:id="rId14"/>
    <p:sldId id="268" r:id="rId15"/>
    <p:sldId id="269" r:id="rId16"/>
    <p:sldId id="270" r:id="rId17"/>
    <p:sldId id="271" r:id="rId18"/>
    <p:sldId id="273"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4" d="100"/>
          <a:sy n="64" d="100"/>
        </p:scale>
        <p:origin x="15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B8E75E8-C152-4E3A-A094-EA887CC81EB5}" type="datetimeFigureOut">
              <a:rPr lang="en-US" smtClean="0"/>
              <a:t>4/21/2020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54E252B-C274-4161-A129-7D9321FBCD3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E75E8-C152-4E3A-A094-EA887CC81EB5}" type="datetimeFigureOut">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4E252B-C274-4161-A129-7D9321FBCD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E75E8-C152-4E3A-A094-EA887CC81EB5}" type="datetimeFigureOut">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4E252B-C274-4161-A129-7D9321FBCD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B8E75E8-C152-4E3A-A094-EA887CC81EB5}" type="datetimeFigureOut">
              <a:rPr lang="en-US" smtClean="0"/>
              <a:t>4/21/2020</a:t>
            </a:fld>
            <a:endParaRPr lang="en-US" dirty="0"/>
          </a:p>
        </p:txBody>
      </p:sp>
      <p:sp>
        <p:nvSpPr>
          <p:cNvPr id="9" name="Slide Number Placeholder 8"/>
          <p:cNvSpPr>
            <a:spLocks noGrp="1"/>
          </p:cNvSpPr>
          <p:nvPr>
            <p:ph type="sldNum" sz="quarter" idx="15"/>
          </p:nvPr>
        </p:nvSpPr>
        <p:spPr/>
        <p:txBody>
          <a:bodyPr rtlCol="0"/>
          <a:lstStyle/>
          <a:p>
            <a:fld id="{454E252B-C274-4161-A129-7D9321FBCD34}"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B8E75E8-C152-4E3A-A094-EA887CC81EB5}" type="datetimeFigureOut">
              <a:rPr lang="en-US" smtClean="0"/>
              <a:t>4/21/2020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454E252B-C274-4161-A129-7D9321FBCD34}"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B8E75E8-C152-4E3A-A094-EA887CC81EB5}" type="datetimeFigureOut">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4E252B-C274-4161-A129-7D9321FBCD34}"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B8E75E8-C152-4E3A-A094-EA887CC81EB5}" type="datetimeFigureOut">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4E252B-C274-4161-A129-7D9321FBCD34}"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B8E75E8-C152-4E3A-A094-EA887CC81EB5}" type="datetimeFigureOut">
              <a:rPr lang="en-US" smtClean="0"/>
              <a:t>4/21/2020</a:t>
            </a:fld>
            <a:endParaRPr lang="en-US" dirty="0"/>
          </a:p>
        </p:txBody>
      </p:sp>
      <p:sp>
        <p:nvSpPr>
          <p:cNvPr id="7" name="Slide Number Placeholder 6"/>
          <p:cNvSpPr>
            <a:spLocks noGrp="1"/>
          </p:cNvSpPr>
          <p:nvPr>
            <p:ph type="sldNum" sz="quarter" idx="11"/>
          </p:nvPr>
        </p:nvSpPr>
        <p:spPr/>
        <p:txBody>
          <a:bodyPr rtlCol="0"/>
          <a:lstStyle/>
          <a:p>
            <a:fld id="{454E252B-C274-4161-A129-7D9321FBCD34}"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E75E8-C152-4E3A-A094-EA887CC81EB5}" type="datetimeFigureOut">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4E252B-C274-4161-A129-7D9321FBCD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B8E75E8-C152-4E3A-A094-EA887CC81EB5}" type="datetimeFigureOut">
              <a:rPr lang="en-US" smtClean="0"/>
              <a:t>4/21/2020</a:t>
            </a:fld>
            <a:endParaRPr lang="en-US" dirty="0"/>
          </a:p>
        </p:txBody>
      </p:sp>
      <p:sp>
        <p:nvSpPr>
          <p:cNvPr id="22" name="Slide Number Placeholder 21"/>
          <p:cNvSpPr>
            <a:spLocks noGrp="1"/>
          </p:cNvSpPr>
          <p:nvPr>
            <p:ph type="sldNum" sz="quarter" idx="15"/>
          </p:nvPr>
        </p:nvSpPr>
        <p:spPr/>
        <p:txBody>
          <a:bodyPr rtlCol="0"/>
          <a:lstStyle/>
          <a:p>
            <a:fld id="{454E252B-C274-4161-A129-7D9321FBCD34}"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B8E75E8-C152-4E3A-A094-EA887CC81EB5}" type="datetimeFigureOut">
              <a:rPr lang="en-US" smtClean="0"/>
              <a:t>4/21/2020</a:t>
            </a:fld>
            <a:endParaRPr lang="en-US" dirty="0"/>
          </a:p>
        </p:txBody>
      </p:sp>
      <p:sp>
        <p:nvSpPr>
          <p:cNvPr id="18" name="Slide Number Placeholder 17"/>
          <p:cNvSpPr>
            <a:spLocks noGrp="1"/>
          </p:cNvSpPr>
          <p:nvPr>
            <p:ph type="sldNum" sz="quarter" idx="11"/>
          </p:nvPr>
        </p:nvSpPr>
        <p:spPr/>
        <p:txBody>
          <a:bodyPr rtlCol="0"/>
          <a:lstStyle/>
          <a:p>
            <a:fld id="{454E252B-C274-4161-A129-7D9321FBCD34}"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B8E75E8-C152-4E3A-A094-EA887CC81EB5}" type="datetimeFigureOut">
              <a:rPr lang="en-US" smtClean="0"/>
              <a:t>4/21/2020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54E252B-C274-4161-A129-7D9321FBCD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2143116"/>
            <a:ext cx="6172200" cy="1894362"/>
          </a:xfrm>
        </p:spPr>
        <p:txBody>
          <a:bodyPr>
            <a:normAutofit fontScale="90000"/>
          </a:bodyPr>
          <a:lstStyle/>
          <a:p>
            <a:pPr algn="ctr"/>
            <a:r>
              <a:rPr lang="en-US" dirty="0"/>
              <a:t> </a:t>
            </a:r>
            <a:r>
              <a:rPr lang="en-US" sz="7200" dirty="0"/>
              <a:t>Blockchain </a:t>
            </a:r>
            <a:r>
              <a:rPr lang="en-US" sz="6000" dirty="0"/>
              <a:t>Security Issues </a:t>
            </a:r>
            <a:br>
              <a:rPr lang="en-US" sz="6000" dirty="0"/>
            </a:br>
            <a:r>
              <a:rPr lang="en-US" sz="6000" dirty="0"/>
              <a:t>and </a:t>
            </a:r>
            <a:br>
              <a:rPr lang="en-US" sz="6000" dirty="0"/>
            </a:br>
            <a:r>
              <a:rPr lang="en-US" sz="6000" dirty="0"/>
              <a:t>Challenges</a:t>
            </a:r>
          </a:p>
        </p:txBody>
      </p:sp>
      <p:sp>
        <p:nvSpPr>
          <p:cNvPr id="3" name="Subtitle 2"/>
          <p:cNvSpPr>
            <a:spLocks noGrp="1"/>
          </p:cNvSpPr>
          <p:nvPr>
            <p:ph type="subTitle" idx="1"/>
          </p:nvPr>
        </p:nvSpPr>
        <p:spPr/>
        <p:txBody>
          <a:bodyPr>
            <a:normAutofit/>
          </a:bodyPr>
          <a:lstStyle/>
          <a:p>
            <a:pPr algn="ctr"/>
            <a:r>
              <a:rPr lang="en-US" sz="2800" dirty="0"/>
              <a:t>                 BY:NIDHI</a:t>
            </a:r>
          </a:p>
          <a:p>
            <a:pPr algn="r"/>
            <a:r>
              <a:rPr lang="en-US" sz="2800" dirty="0"/>
              <a:t>USN:1NT17IS110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C:\Users\NIDHI\Desktop\main-qimg-312db2d987c5865afd7bfa9398366f31.png"/>
          <p:cNvPicPr>
            <a:picLocks noChangeAspect="1" noChangeArrowheads="1"/>
          </p:cNvPicPr>
          <p:nvPr/>
        </p:nvPicPr>
        <p:blipFill>
          <a:blip r:embed="rId2"/>
          <a:srcRect/>
          <a:stretch>
            <a:fillRect/>
          </a:stretch>
        </p:blipFill>
        <p:spPr bwMode="auto">
          <a:xfrm>
            <a:off x="571472" y="1000108"/>
            <a:ext cx="7858180" cy="428628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Not like Hard Fork, Soft Fork will only have one chain.</a:t>
            </a:r>
          </a:p>
          <a:p>
            <a:r>
              <a:rPr lang="en-US" dirty="0"/>
              <a:t>However, Soft Fork makes the old nodes unaware that the consensus rule is changed, contrary to the principle of every nodes can verify correctly to some extent.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7539038" cy="5929354"/>
          </a:xfrm>
        </p:spPr>
        <p:txBody>
          <a:bodyPr/>
          <a:lstStyle/>
          <a:p>
            <a:pPr>
              <a:buNone/>
            </a:pPr>
            <a:r>
              <a:rPr lang="en-US" dirty="0"/>
              <a:t>1)Backward compatible</a:t>
            </a:r>
          </a:p>
          <a:p>
            <a:pPr>
              <a:buNone/>
            </a:pPr>
            <a:r>
              <a:rPr lang="en-US" dirty="0"/>
              <a:t>2)No blockchain splits</a:t>
            </a:r>
          </a:p>
          <a:p>
            <a:pPr>
              <a:buNone/>
            </a:pPr>
            <a:endParaRPr lang="en-US" dirty="0"/>
          </a:p>
          <a:p>
            <a:pPr>
              <a:buNone/>
            </a:pPr>
            <a:r>
              <a:rPr lang="en-US" dirty="0"/>
              <a:t>Soft Fork examples:</a:t>
            </a:r>
          </a:p>
          <a:p>
            <a:pPr marL="457200" indent="-457200">
              <a:buNone/>
            </a:pPr>
            <a:r>
              <a:rPr lang="en-US" dirty="0"/>
              <a:t>1)</a:t>
            </a:r>
            <a:r>
              <a:rPr lang="en-US" dirty="0" err="1"/>
              <a:t>Bitcoin</a:t>
            </a:r>
            <a:r>
              <a:rPr lang="en-US" dirty="0"/>
              <a:t> Improvement Proposal 66(BIP-66)</a:t>
            </a:r>
          </a:p>
          <a:p>
            <a:pPr marL="457200" indent="-457200">
              <a:buNone/>
            </a:pPr>
            <a:r>
              <a:rPr lang="en-US" dirty="0"/>
              <a:t>A soft fork on Bitcoins signature validation</a:t>
            </a:r>
          </a:p>
          <a:p>
            <a:pPr marL="457200" indent="-457200">
              <a:buNone/>
            </a:pPr>
            <a:endParaRPr lang="en-US" dirty="0"/>
          </a:p>
          <a:p>
            <a:pPr marL="457200" indent="-457200">
              <a:buNone/>
            </a:pPr>
            <a:r>
              <a:rPr lang="en-US" dirty="0"/>
              <a:t>2)Pays To Script Hash(P2HS)</a:t>
            </a:r>
          </a:p>
          <a:p>
            <a:pPr marL="457200" indent="-457200">
              <a:buNone/>
            </a:pPr>
            <a:r>
              <a:rPr lang="en-US" dirty="0"/>
              <a:t>A soft fork that enabled multi-signature addresses</a:t>
            </a:r>
          </a:p>
          <a:p>
            <a:pPr marL="457200" indent="-457200">
              <a:buNone/>
            </a:pPr>
            <a:r>
              <a:rPr lang="en-US" dirty="0"/>
              <a:t>in Bitcoins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Bahnschrift Light" pitchFamily="34" charset="0"/>
              </a:rPr>
              <a:t>Scale of Blockchain</a:t>
            </a:r>
          </a:p>
        </p:txBody>
      </p:sp>
      <p:sp>
        <p:nvSpPr>
          <p:cNvPr id="3" name="Content Placeholder 2"/>
          <p:cNvSpPr>
            <a:spLocks noGrp="1"/>
          </p:cNvSpPr>
          <p:nvPr>
            <p:ph sz="quarter" idx="1"/>
          </p:nvPr>
        </p:nvSpPr>
        <p:spPr/>
        <p:txBody>
          <a:bodyPr>
            <a:normAutofit lnSpcReduction="10000"/>
          </a:bodyPr>
          <a:lstStyle/>
          <a:p>
            <a:r>
              <a:rPr lang="en-US" dirty="0"/>
              <a:t>As blockchain growing, data becomes bigger and bigger, the loading of store and computing will also get harder and harder, it takes plenty of time to synchronize data, in the same time, data still continuely increase, brings a big problem to client when running the system.</a:t>
            </a:r>
          </a:p>
          <a:p>
            <a:r>
              <a:rPr lang="en-US" b="1" dirty="0"/>
              <a:t>Simpliﬁed Payment Veriﬁcation (SPV) </a:t>
            </a:r>
            <a:r>
              <a:rPr lang="en-US" dirty="0"/>
              <a:t>is a payment </a:t>
            </a:r>
            <a:r>
              <a:rPr lang="en-US" dirty="0" err="1"/>
              <a:t>veriﬁcation</a:t>
            </a:r>
            <a:r>
              <a:rPr lang="en-US" dirty="0"/>
              <a:t> technology, without maintain full blockchain information, only have to use block header message. This technology can greatly reduce user’s storage in blockchain payment </a:t>
            </a:r>
            <a:r>
              <a:rPr lang="en-US" dirty="0" err="1"/>
              <a:t>veriﬁcation</a:t>
            </a:r>
            <a:r>
              <a:rPr lang="en-US" dirty="0"/>
              <a:t>, lower the user’s pressure when transaction drastically increased in the future.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7467600" cy="1000132"/>
          </a:xfrm>
        </p:spPr>
        <p:txBody>
          <a:bodyPr>
            <a:normAutofit fontScale="90000"/>
          </a:bodyPr>
          <a:lstStyle/>
          <a:p>
            <a:r>
              <a:rPr lang="en-US" sz="2800" b="1" dirty="0">
                <a:solidFill>
                  <a:schemeClr val="tx1"/>
                </a:solidFill>
              </a:rPr>
              <a:t>Time Confirmation of Blockchain Data</a:t>
            </a:r>
            <a:br>
              <a:rPr lang="en-US" sz="2800" b="1" dirty="0">
                <a:solidFill>
                  <a:schemeClr val="tx1"/>
                </a:solidFill>
              </a:rPr>
            </a:br>
            <a:endParaRPr lang="en-US" sz="2800" b="1"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dirty="0"/>
              <a:t>Compared to traditional online credit card transaction, usually takes 2 or 3 days to </a:t>
            </a:r>
            <a:r>
              <a:rPr lang="en-US" dirty="0" err="1"/>
              <a:t>conﬁrm</a:t>
            </a:r>
            <a:r>
              <a:rPr lang="en-US" dirty="0"/>
              <a:t> the transaction, </a:t>
            </a:r>
            <a:r>
              <a:rPr lang="en-US" dirty="0" err="1"/>
              <a:t>bitcoin</a:t>
            </a:r>
            <a:r>
              <a:rPr lang="en-US" dirty="0"/>
              <a:t> transaction only have to use about 1 hour to verify, it’s much better than the usual, but it’s still not good enough to what we want it to.</a:t>
            </a:r>
          </a:p>
          <a:p>
            <a:pPr>
              <a:buFont typeface="Wingdings" pitchFamily="2" charset="2"/>
              <a:buChar char="q"/>
            </a:pPr>
            <a:r>
              <a:rPr lang="en-US" b="1" dirty="0"/>
              <a:t>Lightning Network is a solution to solve this problem</a:t>
            </a:r>
          </a:p>
          <a:p>
            <a:pPr algn="just">
              <a:buNone/>
            </a:pPr>
            <a:r>
              <a:rPr lang="en-US" dirty="0"/>
              <a:t>   Lightning Network is a proposed implementation of Hashed </a:t>
            </a:r>
            <a:r>
              <a:rPr lang="en-US" dirty="0" err="1"/>
              <a:t>Timelock</a:t>
            </a:r>
            <a:r>
              <a:rPr lang="en-US" dirty="0"/>
              <a:t> Contracts (HTLCs) with bi-directional payment channels which allows payments to be securely routed across multiple peer-to-peer payment channels. This allows the formation of a network where any peer on the network can pay any other peer even if they don’t directly have a channel open between each other.</a:t>
            </a:r>
          </a:p>
          <a:p>
            <a:pPr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lightning network blockchain"/>
          <p:cNvPicPr>
            <a:picLocks noChangeAspect="1" noChangeArrowheads="1"/>
          </p:cNvPicPr>
          <p:nvPr/>
        </p:nvPicPr>
        <p:blipFill>
          <a:blip r:embed="rId2"/>
          <a:srcRect/>
          <a:stretch>
            <a:fillRect/>
          </a:stretch>
        </p:blipFill>
        <p:spPr bwMode="auto">
          <a:xfrm>
            <a:off x="1000100" y="714356"/>
            <a:ext cx="7383879" cy="464347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Bahnschrift Light" pitchFamily="34" charset="0"/>
              </a:rPr>
              <a:t>Current Regulations Problems</a:t>
            </a:r>
          </a:p>
        </p:txBody>
      </p:sp>
      <p:sp>
        <p:nvSpPr>
          <p:cNvPr id="3" name="Content Placeholder 2"/>
          <p:cNvSpPr>
            <a:spLocks noGrp="1"/>
          </p:cNvSpPr>
          <p:nvPr>
            <p:ph sz="quarter" idx="1"/>
          </p:nvPr>
        </p:nvSpPr>
        <p:spPr/>
        <p:txBody>
          <a:bodyPr/>
          <a:lstStyle/>
          <a:p>
            <a:r>
              <a:rPr lang="en-US" dirty="0"/>
              <a:t>Use Bitcoin for example, the characteristics of decentralized system, will weak the central bank’s ability to control the economic policy and the amount of money, that makes government be cautious of blockchain technologies, authorities have to research this new issue, accelerate formulating new policy, otherwise it will have risk on the market.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bank central authority blockchain"/>
          <p:cNvPicPr>
            <a:picLocks noGrp="1"/>
          </p:cNvPicPr>
          <p:nvPr>
            <p:ph sz="quarter" idx="1"/>
          </p:nvPr>
        </p:nvPicPr>
        <p:blipFill>
          <a:blip r:embed="rId2"/>
          <a:srcRect/>
          <a:stretch>
            <a:fillRect/>
          </a:stretch>
        </p:blipFill>
        <p:spPr bwMode="auto">
          <a:xfrm>
            <a:off x="571472" y="1000108"/>
            <a:ext cx="7467600" cy="425652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Bahnschrift Light" pitchFamily="34" charset="0"/>
              </a:rPr>
              <a:t>Integrated Cost Problem</a:t>
            </a:r>
            <a:endParaRPr lang="en-US" sz="4400" dirty="0"/>
          </a:p>
        </p:txBody>
      </p:sp>
      <p:sp>
        <p:nvSpPr>
          <p:cNvPr id="3" name="Content Placeholder 2"/>
          <p:cNvSpPr>
            <a:spLocks noGrp="1"/>
          </p:cNvSpPr>
          <p:nvPr>
            <p:ph sz="quarter" idx="1"/>
          </p:nvPr>
        </p:nvSpPr>
        <p:spPr/>
        <p:txBody>
          <a:bodyPr/>
          <a:lstStyle/>
          <a:p>
            <a:r>
              <a:rPr lang="en-US" dirty="0"/>
              <a:t> It will have lot of cost including time and money to change existing system, especially when it’s an infrastructure.</a:t>
            </a:r>
          </a:p>
          <a:p>
            <a:r>
              <a:rPr lang="en-US" dirty="0"/>
              <a:t> We have to make sure this innovative technology not only create economic </a:t>
            </a:r>
            <a:r>
              <a:rPr lang="en-US" dirty="0" err="1"/>
              <a:t>beneﬁts</a:t>
            </a:r>
            <a:r>
              <a:rPr lang="en-US" dirty="0"/>
              <a:t>, meet the requirements of supervision, but also bridge with traditional organization, and it always encounter </a:t>
            </a:r>
            <a:r>
              <a:rPr lang="en-US" dirty="0" err="1"/>
              <a:t>diﬃculties</a:t>
            </a:r>
            <a:r>
              <a:rPr lang="en-US" dirty="0"/>
              <a:t> from internal organization which is existing now.</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tx1"/>
                </a:solidFill>
              </a:rPr>
              <a:t>CONCLUSION</a:t>
            </a:r>
          </a:p>
        </p:txBody>
      </p:sp>
      <p:sp>
        <p:nvSpPr>
          <p:cNvPr id="3" name="Content Placeholder 2"/>
          <p:cNvSpPr>
            <a:spLocks noGrp="1"/>
          </p:cNvSpPr>
          <p:nvPr>
            <p:ph sz="quarter" idx="1"/>
          </p:nvPr>
        </p:nvSpPr>
        <p:spPr/>
        <p:txBody>
          <a:bodyPr>
            <a:normAutofit/>
          </a:bodyPr>
          <a:lstStyle/>
          <a:p>
            <a:r>
              <a:rPr lang="en-US" sz="2000" dirty="0"/>
              <a:t>There’s no doubt that blockchain is a hot issue in recent years, although it has some topics we need to notice, some problems has already been improved along with new technique’s developing on application side, getting more and more mature and stable. </a:t>
            </a:r>
          </a:p>
          <a:p>
            <a:r>
              <a:rPr lang="en-US" sz="2000" dirty="0"/>
              <a:t>The government have to make corresponding laws for this technology, and enterprise should ready for embrace blockchain technologies, preventing it brings too much impact to current system. </a:t>
            </a:r>
          </a:p>
          <a:p>
            <a:r>
              <a:rPr lang="en-US" sz="2000" dirty="0"/>
              <a:t>When we enjoy in the advantage of blockchain technologies bring to us, in the same time, we still have to stay cautious on its </a:t>
            </a:r>
            <a:r>
              <a:rPr lang="en-US" sz="2000" dirty="0" err="1"/>
              <a:t>inﬂuence</a:t>
            </a:r>
            <a:r>
              <a:rPr lang="en-US" sz="2000" dirty="0"/>
              <a:t> and security issues that it could be have.</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7467600" cy="1357322"/>
          </a:xfrm>
        </p:spPr>
        <p:txBody>
          <a:bodyPr>
            <a:normAutofit/>
          </a:bodyPr>
          <a:lstStyle/>
          <a:p>
            <a:r>
              <a:rPr lang="en-US" sz="3200" dirty="0">
                <a:solidFill>
                  <a:schemeClr val="tx1"/>
                </a:solidFill>
              </a:rPr>
              <a:t> </a:t>
            </a:r>
            <a:r>
              <a:rPr lang="en-US" sz="3200" b="1" dirty="0">
                <a:solidFill>
                  <a:schemeClr val="tx1"/>
                </a:solidFill>
              </a:rPr>
              <a:t>Security Issues and Challenges</a:t>
            </a:r>
            <a:br>
              <a:rPr lang="en-US" sz="3200" dirty="0"/>
            </a:br>
            <a:endParaRPr lang="en-US" sz="3200" dirty="0"/>
          </a:p>
        </p:txBody>
      </p:sp>
      <p:sp>
        <p:nvSpPr>
          <p:cNvPr id="3" name="Content Placeholder 2"/>
          <p:cNvSpPr>
            <a:spLocks noGrp="1"/>
          </p:cNvSpPr>
          <p:nvPr>
            <p:ph sz="quarter" idx="1"/>
          </p:nvPr>
        </p:nvSpPr>
        <p:spPr>
          <a:xfrm>
            <a:off x="428596" y="2285992"/>
            <a:ext cx="7467600" cy="4873752"/>
          </a:xfrm>
        </p:spPr>
        <p:txBody>
          <a:bodyPr/>
          <a:lstStyle/>
          <a:p>
            <a:pPr marL="457200" indent="-457200">
              <a:buFont typeface="Wingdings" pitchFamily="2" charset="2"/>
              <a:buChar char="q"/>
            </a:pPr>
            <a:r>
              <a:rPr lang="en-US" sz="3200" dirty="0">
                <a:latin typeface="Bahnschrift Light" pitchFamily="34" charset="0"/>
              </a:rPr>
              <a:t>The Majority Attack (51% Attacks)</a:t>
            </a:r>
          </a:p>
          <a:p>
            <a:pPr>
              <a:buFont typeface="Wingdings" pitchFamily="2" charset="2"/>
              <a:buChar char="q"/>
            </a:pPr>
            <a:r>
              <a:rPr lang="en-US" sz="3200" dirty="0">
                <a:latin typeface="Bahnschrift Light" pitchFamily="34" charset="0"/>
              </a:rPr>
              <a:t>Fork Problems</a:t>
            </a:r>
          </a:p>
          <a:p>
            <a:pPr>
              <a:buFont typeface="Wingdings" pitchFamily="2" charset="2"/>
              <a:buChar char="q"/>
            </a:pPr>
            <a:r>
              <a:rPr lang="en-US" sz="3200" dirty="0">
                <a:latin typeface="Bahnschrift Light" pitchFamily="34" charset="0"/>
              </a:rPr>
              <a:t>Scale of Blockchain</a:t>
            </a:r>
          </a:p>
          <a:p>
            <a:pPr>
              <a:buFont typeface="Wingdings" pitchFamily="2" charset="2"/>
              <a:buChar char="q"/>
            </a:pPr>
            <a:r>
              <a:rPr lang="en-US" sz="3200" dirty="0">
                <a:latin typeface="Bahnschrift Light" pitchFamily="34" charset="0"/>
              </a:rPr>
              <a:t>Time </a:t>
            </a:r>
            <a:r>
              <a:rPr lang="en-US" sz="3200" dirty="0" err="1">
                <a:latin typeface="Bahnschrift Light" pitchFamily="34" charset="0"/>
              </a:rPr>
              <a:t>Conﬁrmation</a:t>
            </a:r>
            <a:r>
              <a:rPr lang="en-US" sz="3200" dirty="0">
                <a:latin typeface="Bahnschrift Light" pitchFamily="34" charset="0"/>
              </a:rPr>
              <a:t> of Blockchain Data</a:t>
            </a:r>
          </a:p>
          <a:p>
            <a:pPr>
              <a:buFont typeface="Wingdings" pitchFamily="2" charset="2"/>
              <a:buChar char="q"/>
            </a:pPr>
            <a:r>
              <a:rPr lang="en-US" sz="3200" dirty="0">
                <a:latin typeface="Bahnschrift Light" pitchFamily="34" charset="0"/>
              </a:rPr>
              <a:t> Current Regulations Problems</a:t>
            </a:r>
          </a:p>
          <a:p>
            <a:pPr>
              <a:buFont typeface="Wingdings" pitchFamily="2" charset="2"/>
              <a:buChar char="q"/>
            </a:pPr>
            <a:r>
              <a:rPr lang="en-US" sz="3200" dirty="0">
                <a:latin typeface="Bahnschrift Light" pitchFamily="34" charset="0"/>
              </a:rPr>
              <a:t>Integrated Cost Problem</a:t>
            </a:r>
          </a:p>
          <a:p>
            <a:pPr>
              <a:buFont typeface="Wingdings" pitchFamily="2" charset="2"/>
              <a:buChar char="q"/>
            </a:pPr>
            <a:endParaRPr lang="en-US" sz="3200" dirty="0">
              <a:latin typeface="Bahnschrift Light" pitchFamily="34" charset="0"/>
            </a:endParaRPr>
          </a:p>
          <a:p>
            <a:pPr>
              <a:buFont typeface="Wingdings" pitchFamily="2" charset="2"/>
              <a:buChar char="q"/>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ahnschrift Light" pitchFamily="34" charset="0"/>
              </a:rPr>
              <a:t> </a:t>
            </a:r>
            <a:r>
              <a:rPr lang="en-US" sz="3600" b="1" dirty="0">
                <a:solidFill>
                  <a:schemeClr val="tx1"/>
                </a:solidFill>
                <a:latin typeface="Bahnschrift Light" pitchFamily="34" charset="0"/>
              </a:rPr>
              <a:t>The Majority Attack (51% Attacks)</a:t>
            </a:r>
            <a:br>
              <a:rPr lang="en-US" sz="3600" b="1" dirty="0">
                <a:solidFill>
                  <a:schemeClr val="tx1"/>
                </a:solidFill>
                <a:latin typeface="Bahnschrift Light" pitchFamily="34" charset="0"/>
              </a:rPr>
            </a:br>
            <a:endParaRPr lang="en-US" sz="3600" b="1" dirty="0">
              <a:solidFill>
                <a:schemeClr val="tx1"/>
              </a:solidFill>
              <a:latin typeface="Bahnschrift Light" pitchFamily="34" charset="0"/>
            </a:endParaRPr>
          </a:p>
        </p:txBody>
      </p:sp>
      <p:sp>
        <p:nvSpPr>
          <p:cNvPr id="3" name="Content Placeholder 2"/>
          <p:cNvSpPr>
            <a:spLocks noGrp="1"/>
          </p:cNvSpPr>
          <p:nvPr>
            <p:ph sz="quarter" idx="1"/>
          </p:nvPr>
        </p:nvSpPr>
        <p:spPr>
          <a:xfrm>
            <a:off x="457200" y="1000108"/>
            <a:ext cx="7467600" cy="5473844"/>
          </a:xfrm>
        </p:spPr>
        <p:txBody>
          <a:bodyPr/>
          <a:lstStyle/>
          <a:p>
            <a:pPr>
              <a:buNone/>
            </a:pPr>
            <a:r>
              <a:rPr lang="en-US" dirty="0">
                <a:latin typeface="Arial" pitchFamily="34" charset="0"/>
                <a:cs typeface="Arial" pitchFamily="34" charset="0"/>
              </a:rPr>
              <a:t>   If someone has more than 51% computing power, then he/she can ﬁnd Nonce value quicker than others, means he/she has authority to decide which block is permissible. </a:t>
            </a:r>
          </a:p>
          <a:p>
            <a:pPr>
              <a:buNone/>
            </a:pPr>
            <a:r>
              <a:rPr lang="en-US" dirty="0">
                <a:latin typeface="Arial" pitchFamily="34" charset="0"/>
                <a:cs typeface="Arial" pitchFamily="34" charset="0"/>
              </a:rPr>
              <a:t>What it can do is:</a:t>
            </a:r>
          </a:p>
          <a:p>
            <a:pPr marL="457200" indent="-457200">
              <a:buFont typeface="Wingdings" pitchFamily="2" charset="2"/>
              <a:buChar char="q"/>
            </a:pPr>
            <a:r>
              <a:rPr lang="en-US" dirty="0">
                <a:latin typeface="Arial" pitchFamily="34" charset="0"/>
                <a:cs typeface="Arial" pitchFamily="34" charset="0"/>
              </a:rPr>
              <a:t>Modify the transaction data, it may cause double spending attack</a:t>
            </a:r>
          </a:p>
          <a:p>
            <a:pPr marL="457200" indent="-457200">
              <a:buFont typeface="Wingdings" pitchFamily="2" charset="2"/>
              <a:buChar char="q"/>
            </a:pPr>
            <a:r>
              <a:rPr lang="en-US" dirty="0">
                <a:latin typeface="Arial" pitchFamily="34" charset="0"/>
                <a:cs typeface="Arial" pitchFamily="34" charset="0"/>
              </a:rPr>
              <a:t>To stop the block verifying transaction</a:t>
            </a:r>
          </a:p>
          <a:p>
            <a:pPr marL="457200" indent="-457200">
              <a:buFont typeface="Wingdings" pitchFamily="2" charset="2"/>
              <a:buChar char="q"/>
            </a:pPr>
            <a:r>
              <a:rPr lang="en-US" dirty="0">
                <a:latin typeface="Arial" pitchFamily="34" charset="0"/>
                <a:cs typeface="Arial" pitchFamily="34" charset="0"/>
              </a:rPr>
              <a:t>To stop miner mining any available block.</a:t>
            </a:r>
          </a:p>
          <a:p>
            <a:pPr marL="457200" indent="-457200">
              <a:buFont typeface="Wingdings" pitchFamily="2" charset="2"/>
              <a:buChar char="q"/>
            </a:pPr>
            <a:endParaRPr lang="en-US" dirty="0">
              <a:latin typeface="Arial" pitchFamily="34" charset="0"/>
              <a:cs typeface="Arial" pitchFamily="34"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arutra.com/blog/wp-content/uploads/2018/12/Majority-Attack-51-attack.png"/>
          <p:cNvPicPr>
            <a:picLocks noChangeAspect="1" noChangeArrowheads="1"/>
          </p:cNvPicPr>
          <p:nvPr/>
        </p:nvPicPr>
        <p:blipFill>
          <a:blip r:embed="rId2"/>
          <a:srcRect r="41200"/>
          <a:stretch>
            <a:fillRect/>
          </a:stretch>
        </p:blipFill>
        <p:spPr bwMode="auto">
          <a:xfrm>
            <a:off x="0" y="857232"/>
            <a:ext cx="7000924" cy="2809880"/>
          </a:xfrm>
          <a:prstGeom prst="rect">
            <a:avLst/>
          </a:prstGeom>
          <a:noFill/>
        </p:spPr>
      </p:pic>
      <p:pic>
        <p:nvPicPr>
          <p:cNvPr id="1028" name="Picture 4" descr="http://varutra.com/blog/wp-content/uploads/2018/12/Majority-Attack-51-attack.png"/>
          <p:cNvPicPr>
            <a:picLocks noChangeAspect="1" noChangeArrowheads="1"/>
          </p:cNvPicPr>
          <p:nvPr/>
        </p:nvPicPr>
        <p:blipFill>
          <a:blip r:embed="rId2"/>
          <a:srcRect l="80400"/>
          <a:stretch>
            <a:fillRect/>
          </a:stretch>
        </p:blipFill>
        <p:spPr bwMode="auto">
          <a:xfrm>
            <a:off x="6810410" y="1285860"/>
            <a:ext cx="2333590" cy="2238376"/>
          </a:xfrm>
          <a:prstGeom prst="rect">
            <a:avLst/>
          </a:prstGeom>
          <a:noFill/>
        </p:spPr>
      </p:pic>
      <p:sp>
        <p:nvSpPr>
          <p:cNvPr id="4" name="TextBox 3"/>
          <p:cNvSpPr txBox="1"/>
          <p:nvPr/>
        </p:nvSpPr>
        <p:spPr>
          <a:xfrm>
            <a:off x="571472" y="4143380"/>
            <a:ext cx="7929618" cy="923330"/>
          </a:xfrm>
          <a:prstGeom prst="rect">
            <a:avLst/>
          </a:prstGeom>
          <a:noFill/>
        </p:spPr>
        <p:txBody>
          <a:bodyPr wrap="square" rtlCol="0">
            <a:spAutoFit/>
          </a:bodyPr>
          <a:lstStyle/>
          <a:p>
            <a:r>
              <a:rPr lang="en-US" dirty="0"/>
              <a:t>Truthful miners are adding blocks to the public </a:t>
            </a:r>
            <a:r>
              <a:rPr lang="en-US" dirty="0" err="1"/>
              <a:t>chain,but</a:t>
            </a:r>
            <a:r>
              <a:rPr lang="en-US" dirty="0"/>
              <a:t> in considerably slower pace than the malicious miner is adding blocks to his private blockchain.</a:t>
            </a:r>
          </a:p>
        </p:txBody>
      </p:sp>
      <p:sp>
        <p:nvSpPr>
          <p:cNvPr id="6" name="Rectangle 5"/>
          <p:cNvSpPr/>
          <p:nvPr/>
        </p:nvSpPr>
        <p:spPr>
          <a:xfrm>
            <a:off x="357158" y="4214818"/>
            <a:ext cx="214314" cy="2143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7" name="TextBox 6"/>
          <p:cNvSpPr txBox="1"/>
          <p:nvPr/>
        </p:nvSpPr>
        <p:spPr>
          <a:xfrm>
            <a:off x="642910" y="5357826"/>
            <a:ext cx="7500990" cy="646331"/>
          </a:xfrm>
          <a:prstGeom prst="rect">
            <a:avLst/>
          </a:prstGeom>
          <a:noFill/>
        </p:spPr>
        <p:txBody>
          <a:bodyPr wrap="square" rtlCol="0">
            <a:spAutoFit/>
          </a:bodyPr>
          <a:lstStyle/>
          <a:p>
            <a:r>
              <a:rPr lang="en-US" dirty="0"/>
              <a:t>The malicious miner is adding blocks to his private blockchain faster.</a:t>
            </a:r>
          </a:p>
        </p:txBody>
      </p:sp>
      <p:sp>
        <p:nvSpPr>
          <p:cNvPr id="8" name="Rectangle 7"/>
          <p:cNvSpPr/>
          <p:nvPr/>
        </p:nvSpPr>
        <p:spPr>
          <a:xfrm>
            <a:off x="357158" y="542926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normAutofit fontScale="90000"/>
          </a:bodyPr>
          <a:lstStyle/>
          <a:p>
            <a:pPr algn="ctr"/>
            <a:r>
              <a:rPr lang="en-US" dirty="0"/>
              <a:t> </a:t>
            </a:r>
            <a:r>
              <a:rPr lang="en-US" sz="4400" b="1" dirty="0">
                <a:solidFill>
                  <a:schemeClr val="tx1"/>
                </a:solidFill>
                <a:latin typeface="Bahnschrift Light" pitchFamily="34" charset="0"/>
              </a:rPr>
              <a:t>Fork Problems</a:t>
            </a:r>
            <a:br>
              <a:rPr lang="en-US" dirty="0"/>
            </a:br>
            <a:endParaRPr lang="en-US" dirty="0"/>
          </a:p>
        </p:txBody>
      </p:sp>
      <p:sp>
        <p:nvSpPr>
          <p:cNvPr id="3" name="Content Placeholder 2"/>
          <p:cNvSpPr>
            <a:spLocks noGrp="1"/>
          </p:cNvSpPr>
          <p:nvPr>
            <p:ph sz="quarter" idx="1"/>
          </p:nvPr>
        </p:nvSpPr>
        <p:spPr>
          <a:xfrm>
            <a:off x="428596" y="714356"/>
            <a:ext cx="7643866" cy="5929330"/>
          </a:xfrm>
        </p:spPr>
        <p:txBody>
          <a:bodyPr>
            <a:normAutofit fontScale="92500" lnSpcReduction="10000"/>
          </a:bodyPr>
          <a:lstStyle/>
          <a:p>
            <a:pPr algn="just"/>
            <a:r>
              <a:rPr lang="en-US" dirty="0"/>
              <a:t>Another issue is fork problem.</a:t>
            </a:r>
          </a:p>
          <a:p>
            <a:pPr algn="just"/>
            <a:r>
              <a:rPr lang="en-US" dirty="0"/>
              <a:t> Fork problem is related to decentralized node version, agreement when the software upgrade. It is a very important issue because it involving a wide range in blockchain. </a:t>
            </a:r>
          </a:p>
          <a:p>
            <a:pPr algn="just">
              <a:buNone/>
            </a:pPr>
            <a:r>
              <a:rPr lang="en-US" dirty="0"/>
              <a:t>   </a:t>
            </a:r>
            <a:r>
              <a:rPr lang="en-US" sz="2000" b="1" dirty="0">
                <a:latin typeface="Bahnschrift Light" pitchFamily="34" charset="0"/>
              </a:rPr>
              <a:t>When the new version of blockchain software published, new agreement in consensus rule also changed to the nodes. Therefore, the nodes in blockchain network can be divided into two types, the New Nodes and the Old Nodes. So here come four situations:</a:t>
            </a:r>
          </a:p>
          <a:p>
            <a:pPr marL="457200" indent="-457200" algn="just">
              <a:buFont typeface="Wingdings" pitchFamily="2" charset="2"/>
              <a:buChar char="q"/>
            </a:pPr>
            <a:r>
              <a:rPr lang="en-US" dirty="0">
                <a:latin typeface="Bahnschrift Light" pitchFamily="34" charset="0"/>
              </a:rPr>
              <a:t>The new nodes agree with the transaction of block which is sended by the old nodes.</a:t>
            </a:r>
          </a:p>
          <a:p>
            <a:pPr marL="457200" indent="-457200" algn="just">
              <a:buFont typeface="Wingdings" pitchFamily="2" charset="2"/>
              <a:buChar char="q"/>
            </a:pPr>
            <a:r>
              <a:rPr lang="en-US" dirty="0">
                <a:latin typeface="Bahnschrift Light" pitchFamily="34" charset="0"/>
              </a:rPr>
              <a:t>The new nodes don’t agree with the transaction of block which is sended by the old nodes.</a:t>
            </a:r>
          </a:p>
          <a:p>
            <a:pPr marL="457200" indent="-457200" algn="just">
              <a:buFont typeface="Wingdings" pitchFamily="2" charset="2"/>
              <a:buChar char="q"/>
            </a:pPr>
            <a:r>
              <a:rPr lang="en-US" dirty="0">
                <a:latin typeface="Bahnschrift Light" pitchFamily="34" charset="0"/>
              </a:rPr>
              <a:t> The old nodes agree with the transaction of block which is sended by the new nodes.</a:t>
            </a:r>
          </a:p>
          <a:p>
            <a:pPr marL="457200" indent="-457200" algn="just">
              <a:buFont typeface="Wingdings" pitchFamily="2" charset="2"/>
              <a:buChar char="q"/>
            </a:pPr>
            <a:r>
              <a:rPr lang="en-US" dirty="0">
                <a:latin typeface="Bahnschrift Light" pitchFamily="34" charset="0"/>
              </a:rPr>
              <a:t> The old nodes don’t agree with the transaction of block which is sended by the new nodes.</a:t>
            </a:r>
          </a:p>
          <a:p>
            <a:pPr algn="just">
              <a:buNone/>
            </a:pPr>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a:solidFill>
                  <a:schemeClr val="tx1"/>
                </a:solidFill>
              </a:rPr>
              <a:t>Because of these four different cases in getting consensus, fork problem happens, and according to these four cases, fork problems can be divided into two types, the Hard Fork and the Soft Fork. </a:t>
            </a:r>
          </a:p>
        </p:txBody>
      </p:sp>
      <p:sp>
        <p:nvSpPr>
          <p:cNvPr id="3" name="Content Placeholder 2"/>
          <p:cNvSpPr>
            <a:spLocks noGrp="1"/>
          </p:cNvSpPr>
          <p:nvPr>
            <p:ph sz="quarter" idx="1"/>
          </p:nvPr>
        </p:nvSpPr>
        <p:spPr/>
        <p:txBody>
          <a:bodyPr>
            <a:normAutofit/>
          </a:bodyPr>
          <a:lstStyle/>
          <a:p>
            <a:pPr>
              <a:buNone/>
            </a:pPr>
            <a:r>
              <a:rPr lang="en-US" sz="2800" dirty="0"/>
              <a:t>Hard Fork</a:t>
            </a:r>
          </a:p>
          <a:p>
            <a:pPr algn="just">
              <a:buFont typeface="Wingdings" pitchFamily="2" charset="2"/>
              <a:buChar char="q"/>
            </a:pPr>
            <a:r>
              <a:rPr lang="en-US" sz="2000" dirty="0"/>
              <a:t> Hard Fork means when system comes to a new version or new agreement, and it didn’t compatible with previous version, the old nodes couldn’t agree with the mining of new nodes, so one chain became two chains. </a:t>
            </a:r>
          </a:p>
          <a:p>
            <a:pPr algn="just">
              <a:buFont typeface="Wingdings" pitchFamily="2" charset="2"/>
              <a:buChar char="q"/>
            </a:pPr>
            <a:r>
              <a:rPr lang="en-US" sz="2000" dirty="0"/>
              <a:t>When Hard Fork happens, we have to request all nodes in the network to upgrade the agreement, the nodes which haven’t been upgrade will not continue to work as usual.</a:t>
            </a:r>
          </a:p>
          <a:p>
            <a:pPr algn="just">
              <a:buFont typeface="Wingdings" pitchFamily="2" charset="2"/>
              <a:buChar char="q"/>
            </a:pPr>
            <a:r>
              <a:rPr lang="en-US" sz="2000" dirty="0"/>
              <a:t>If there were more old nodes didn’t upgrade, then they will continue to work on the other completely </a:t>
            </a:r>
            <a:r>
              <a:rPr lang="en-US" sz="2000" dirty="0" err="1"/>
              <a:t>diﬀerent</a:t>
            </a:r>
            <a:r>
              <a:rPr lang="en-US" sz="2000" dirty="0"/>
              <a:t> chain, which means the ordinary chain will fork into two chains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C:\Users\NIDHI\Desktop\main-qimg-45f5e511eb725403b07a7fa3c18e2165.png"/>
          <p:cNvPicPr>
            <a:picLocks noChangeAspect="1" noChangeArrowheads="1"/>
          </p:cNvPicPr>
          <p:nvPr/>
        </p:nvPicPr>
        <p:blipFill>
          <a:blip r:embed="rId2"/>
          <a:srcRect/>
          <a:stretch>
            <a:fillRect/>
          </a:stretch>
        </p:blipFill>
        <p:spPr bwMode="auto">
          <a:xfrm>
            <a:off x="668424" y="1000108"/>
            <a:ext cx="7546914" cy="414340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85728"/>
            <a:ext cx="8143932" cy="6357982"/>
          </a:xfrm>
        </p:spPr>
        <p:txBody>
          <a:bodyPr/>
          <a:lstStyle/>
          <a:p>
            <a:pPr>
              <a:buNone/>
            </a:pPr>
            <a:r>
              <a:rPr lang="en-US" dirty="0"/>
              <a:t>1)Backward Incompatible</a:t>
            </a:r>
          </a:p>
          <a:p>
            <a:pPr>
              <a:buNone/>
            </a:pPr>
            <a:r>
              <a:rPr lang="en-US" dirty="0"/>
              <a:t>2)Chain Splits into 2 chains</a:t>
            </a:r>
          </a:p>
          <a:p>
            <a:pPr>
              <a:buNone/>
            </a:pPr>
            <a:r>
              <a:rPr lang="en-US" dirty="0"/>
              <a:t>Example:</a:t>
            </a:r>
          </a:p>
          <a:p>
            <a:pPr>
              <a:buNone/>
            </a:pPr>
            <a:r>
              <a:rPr lang="en-US" dirty="0" err="1"/>
              <a:t>Bitcoin</a:t>
            </a:r>
            <a:r>
              <a:rPr lang="en-US" dirty="0"/>
              <a:t> </a:t>
            </a:r>
            <a:r>
              <a:rPr lang="en-US" dirty="0" err="1"/>
              <a:t>Hardfork</a:t>
            </a:r>
            <a:r>
              <a:rPr lang="en-US" dirty="0"/>
              <a:t> in 2018</a:t>
            </a:r>
          </a:p>
          <a:p>
            <a:pPr>
              <a:buNone/>
            </a:pPr>
            <a:endParaRPr lang="en-US" dirty="0"/>
          </a:p>
          <a:p>
            <a:pPr>
              <a:buNone/>
            </a:pPr>
            <a:r>
              <a:rPr lang="en-US" dirty="0"/>
              <a:t>New Coin : </a:t>
            </a:r>
            <a:r>
              <a:rPr lang="en-US" dirty="0" err="1"/>
              <a:t>Bitcoin</a:t>
            </a:r>
            <a:r>
              <a:rPr lang="en-US" dirty="0"/>
              <a:t> Cash</a:t>
            </a:r>
          </a:p>
          <a:p>
            <a:pPr>
              <a:buNone/>
            </a:pPr>
            <a:endParaRPr lang="en-US" dirty="0"/>
          </a:p>
          <a:p>
            <a:pPr>
              <a:buNone/>
            </a:pPr>
            <a:r>
              <a:rPr lang="en-US" dirty="0"/>
              <a:t>New Feature : Block size increased from 1MB To 8MB</a:t>
            </a:r>
          </a:p>
          <a:p>
            <a:pPr>
              <a:buNone/>
            </a:pPr>
            <a:endParaRPr lang="en-US" dirty="0"/>
          </a:p>
          <a:p>
            <a:pPr>
              <a:buNone/>
            </a:pPr>
            <a:r>
              <a:rPr lang="en-US" dirty="0" err="1"/>
              <a:t>Purpose:To</a:t>
            </a:r>
            <a:r>
              <a:rPr lang="en-US" dirty="0"/>
              <a:t> allow for more transactions to be processed</a:t>
            </a:r>
          </a:p>
          <a:p>
            <a:pPr>
              <a:buNone/>
            </a:pPr>
            <a:r>
              <a:rPr lang="en-US" dirty="0"/>
              <a:t>There by reducing fees that users pay and minimizing</a:t>
            </a:r>
          </a:p>
          <a:p>
            <a:pPr>
              <a:buNone/>
            </a:pPr>
            <a:r>
              <a:rPr lang="en-US" dirty="0"/>
              <a:t>the bottleneck of Bitcoins network as usage increased.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7467600" cy="703282"/>
          </a:xfrm>
        </p:spPr>
        <p:txBody>
          <a:bodyPr>
            <a:normAutofit/>
          </a:bodyPr>
          <a:lstStyle/>
          <a:p>
            <a:r>
              <a:rPr lang="en-US" sz="4000" dirty="0">
                <a:solidFill>
                  <a:schemeClr val="tx1"/>
                </a:solidFill>
              </a:rPr>
              <a:t>Soft Fork</a:t>
            </a:r>
          </a:p>
        </p:txBody>
      </p:sp>
      <p:sp>
        <p:nvSpPr>
          <p:cNvPr id="3" name="Content Placeholder 2"/>
          <p:cNvSpPr>
            <a:spLocks noGrp="1"/>
          </p:cNvSpPr>
          <p:nvPr>
            <p:ph sz="quarter" idx="1"/>
          </p:nvPr>
        </p:nvSpPr>
        <p:spPr>
          <a:xfrm>
            <a:off x="285720" y="928670"/>
            <a:ext cx="8215370" cy="5929330"/>
          </a:xfrm>
        </p:spPr>
        <p:txBody>
          <a:bodyPr/>
          <a:lstStyle/>
          <a:p>
            <a:r>
              <a:rPr lang="en-US" dirty="0"/>
              <a:t>Soft Fork means when system comes to a new version or new agreement, and it didn’t compatible with previous version, the new nodes couldn’t agree with the mining of old nodes.</a:t>
            </a:r>
          </a:p>
          <a:p>
            <a:r>
              <a:rPr lang="en-US" dirty="0"/>
              <a:t>Because the computing power of new nodes are stronger than old nodes, the block which is mining by the old nodes will never be approve by the new nodes, but new nodes and old nodes will still continue to work on the same chain.</a:t>
            </a:r>
          </a:p>
          <a:p>
            <a:r>
              <a:rPr lang="en-US" dirty="0"/>
              <a:t>When Soft Fork happens, nodes in the network don’t have to upgrade the new agreement at the same time, it allows to upgrade gradually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773</TotalTime>
  <Words>1207</Words>
  <Application>Microsoft Office PowerPoint</Application>
  <PresentationFormat>On-screen Show (4:3)</PresentationFormat>
  <Paragraphs>75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 Light</vt:lpstr>
      <vt:lpstr>Century Schoolbook</vt:lpstr>
      <vt:lpstr>Wingdings</vt:lpstr>
      <vt:lpstr>Wingdings 2</vt:lpstr>
      <vt:lpstr>Oriel</vt:lpstr>
      <vt:lpstr> Blockchain Security Issues  and  Challenges</vt:lpstr>
      <vt:lpstr> Security Issues and Challenges </vt:lpstr>
      <vt:lpstr> The Majority Attack (51% Attacks) </vt:lpstr>
      <vt:lpstr>PowerPoint Presentation</vt:lpstr>
      <vt:lpstr> Fork Problems </vt:lpstr>
      <vt:lpstr>Because of these four different cases in getting consensus, fork problem happens, and according to these four cases, fork problems can be divided into two types, the Hard Fork and the Soft Fork. </vt:lpstr>
      <vt:lpstr>PowerPoint Presentation</vt:lpstr>
      <vt:lpstr>PowerPoint Presentation</vt:lpstr>
      <vt:lpstr>Soft Fork</vt:lpstr>
      <vt:lpstr>PowerPoint Presentation</vt:lpstr>
      <vt:lpstr>PowerPoint Presentation</vt:lpstr>
      <vt:lpstr>PowerPoint Presentation</vt:lpstr>
      <vt:lpstr>Scale of Blockchain</vt:lpstr>
      <vt:lpstr>Time Confirmation of Blockchain Data </vt:lpstr>
      <vt:lpstr>PowerPoint Presentation</vt:lpstr>
      <vt:lpstr>Current Regulations Problems</vt:lpstr>
      <vt:lpstr>PowerPoint Presentation</vt:lpstr>
      <vt:lpstr>Integrated Cost Problem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Security Issues  and  Challenges</dc:title>
  <dc:creator>NIDHI</dc:creator>
  <cp:lastModifiedBy>ANKUR SAGAR</cp:lastModifiedBy>
  <cp:revision>31</cp:revision>
  <dcterms:created xsi:type="dcterms:W3CDTF">2020-02-19T07:04:31Z</dcterms:created>
  <dcterms:modified xsi:type="dcterms:W3CDTF">2020-04-21T08:08:30Z</dcterms:modified>
</cp:coreProperties>
</file>