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137214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8110C-A997-4032-9233-90CE887FA785}"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220738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1515628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207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1691273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3850955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3871928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3188657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406086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313872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362700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8110C-A997-4032-9233-90CE887FA785}"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107001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8110C-A997-4032-9233-90CE887FA785}"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179619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45519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2900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588110C-A997-4032-9233-90CE887FA785}" type="datetimeFigureOut">
              <a:rPr lang="en-US" smtClean="0"/>
              <a:t>5/24/2024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277104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8110C-A997-4032-9233-90CE887FA785}"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487B1-2229-43D2-80EF-D864BB04945D}" type="slidenum">
              <a:rPr lang="en-US" smtClean="0"/>
              <a:t>‹#›</a:t>
            </a:fld>
            <a:endParaRPr lang="en-US"/>
          </a:p>
        </p:txBody>
      </p:sp>
    </p:spTree>
    <p:extLst>
      <p:ext uri="{BB962C8B-B14F-4D97-AF65-F5344CB8AC3E}">
        <p14:creationId xmlns:p14="http://schemas.microsoft.com/office/powerpoint/2010/main" val="275244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88110C-A997-4032-9233-90CE887FA785}" type="datetimeFigureOut">
              <a:rPr lang="en-US" smtClean="0"/>
              <a:t>5/24/2024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0487B1-2229-43D2-80EF-D864BB04945D}" type="slidenum">
              <a:rPr lang="en-US" smtClean="0"/>
              <a:t>‹#›</a:t>
            </a:fld>
            <a:endParaRPr lang="en-US"/>
          </a:p>
        </p:txBody>
      </p:sp>
    </p:spTree>
    <p:extLst>
      <p:ext uri="{BB962C8B-B14F-4D97-AF65-F5344CB8AC3E}">
        <p14:creationId xmlns:p14="http://schemas.microsoft.com/office/powerpoint/2010/main" val="328813794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unesdoc.unesco.org/images/0026/002614/261424e.pdf"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1D8DAF-41EE-3EAB-6072-1988F9C47152}"/>
              </a:ext>
            </a:extLst>
          </p:cNvPr>
          <p:cNvSpPr>
            <a:spLocks noGrp="1"/>
          </p:cNvSpPr>
          <p:nvPr>
            <p:ph type="title"/>
          </p:nvPr>
        </p:nvSpPr>
        <p:spPr>
          <a:xfrm>
            <a:off x="353035" y="408235"/>
            <a:ext cx="7067674" cy="1400530"/>
          </a:xfrm>
        </p:spPr>
        <p:txBody>
          <a:bodyPr>
            <a:normAutofit fontScale="90000"/>
          </a:bodyPr>
          <a:lstStyle/>
          <a:p>
            <a:r>
              <a:rPr lang="en-US" sz="7200" dirty="0">
                <a:latin typeface="Algerian" panose="04020705040A02060702" pitchFamily="82" charset="0"/>
              </a:rPr>
              <a:t>           pollution</a:t>
            </a:r>
            <a:br>
              <a:rPr lang="en-US" sz="1400" dirty="0">
                <a:latin typeface="Algerian" panose="04020705040A02060702" pitchFamily="82" charset="0"/>
              </a:rPr>
            </a:br>
            <a:r>
              <a:rPr lang="en-US" sz="3600" b="0" i="0" dirty="0" err="1">
                <a:solidFill>
                  <a:schemeClr val="bg1"/>
                </a:solidFill>
                <a:effectLst/>
                <a:highlight>
                  <a:srgbClr val="FFFFFF"/>
                </a:highlight>
                <a:latin typeface="Google Sans"/>
              </a:rPr>
              <a:t>Pollution</a:t>
            </a:r>
            <a:r>
              <a:rPr lang="en-US" sz="3600" b="0" i="0" dirty="0">
                <a:solidFill>
                  <a:schemeClr val="bg1"/>
                </a:solidFill>
                <a:effectLst/>
                <a:highlight>
                  <a:srgbClr val="FFFFFF"/>
                </a:highlight>
                <a:latin typeface="Google Sans"/>
              </a:rPr>
              <a:t> is the introduction of harmful materials into the environment. These harmful materials are called pollutants. Pollutants can be natural, such as volcanic ash. They can also be created by human activity, such as trash or runoff produced by factories</a:t>
            </a:r>
            <a:r>
              <a:rPr lang="en-US" sz="3600" b="0" i="0" dirty="0">
                <a:solidFill>
                  <a:srgbClr val="202124"/>
                </a:solidFill>
                <a:effectLst/>
                <a:highlight>
                  <a:srgbClr val="FFFFFF"/>
                </a:highlight>
                <a:latin typeface="Google Sans"/>
              </a:rPr>
              <a:t>.</a:t>
            </a:r>
            <a:r>
              <a:rPr lang="en-US" sz="3600" b="0" i="0" dirty="0">
                <a:effectLst/>
                <a:highlight>
                  <a:srgbClr val="FFFFFF"/>
                </a:highlight>
                <a:latin typeface="Google Sans"/>
              </a:rPr>
              <a:t>6 Mar 2024</a:t>
            </a:r>
            <a:r>
              <a:rPr lang="en-US" sz="7200" dirty="0">
                <a:latin typeface="Algerian" panose="04020705040A02060702" pitchFamily="82" charset="0"/>
              </a:rPr>
              <a:t>  </a:t>
            </a:r>
            <a:br>
              <a:rPr lang="en-US" sz="7200" dirty="0">
                <a:latin typeface="Algerian" panose="04020705040A02060702" pitchFamily="82" charset="0"/>
              </a:rPr>
            </a:br>
            <a:br>
              <a:rPr lang="en-US" sz="7200" dirty="0">
                <a:latin typeface="Algerian" panose="04020705040A02060702" pitchFamily="82" charset="0"/>
              </a:rPr>
            </a:br>
            <a:br>
              <a:rPr lang="en-US" sz="7200" dirty="0">
                <a:latin typeface="Algerian" panose="04020705040A02060702" pitchFamily="82" charset="0"/>
              </a:rPr>
            </a:br>
            <a:br>
              <a:rPr lang="en-US" sz="7200" dirty="0">
                <a:latin typeface="Algerian" panose="04020705040A02060702" pitchFamily="82" charset="0"/>
              </a:rPr>
            </a:br>
            <a:br>
              <a:rPr lang="en-US" sz="7200" dirty="0">
                <a:latin typeface="Algerian" panose="04020705040A02060702" pitchFamily="82" charset="0"/>
              </a:rPr>
            </a:br>
            <a:endParaRPr lang="en-US" sz="7200" dirty="0">
              <a:latin typeface="Algerian" panose="04020705040A02060702" pitchFamily="82" charset="0"/>
            </a:endParaRPr>
          </a:p>
        </p:txBody>
      </p:sp>
      <p:pic>
        <p:nvPicPr>
          <p:cNvPr id="8" name="Picture 7">
            <a:extLst>
              <a:ext uri="{FF2B5EF4-FFF2-40B4-BE49-F238E27FC236}">
                <a16:creationId xmlns:a16="http://schemas.microsoft.com/office/drawing/2014/main" id="{AE10E493-6C85-6EF1-0DA2-AFEF4865A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91" y="3429000"/>
            <a:ext cx="4583724" cy="3300046"/>
          </a:xfrm>
          <a:prstGeom prst="rect">
            <a:avLst/>
          </a:prstGeom>
        </p:spPr>
      </p:pic>
    </p:spTree>
    <p:extLst>
      <p:ext uri="{BB962C8B-B14F-4D97-AF65-F5344CB8AC3E}">
        <p14:creationId xmlns:p14="http://schemas.microsoft.com/office/powerpoint/2010/main" val="207751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526D-8D0A-4E60-EE3C-50AC31D30ED1}"/>
              </a:ext>
            </a:extLst>
          </p:cNvPr>
          <p:cNvSpPr>
            <a:spLocks noGrp="1"/>
          </p:cNvSpPr>
          <p:nvPr>
            <p:ph type="title"/>
          </p:nvPr>
        </p:nvSpPr>
        <p:spPr/>
        <p:txBody>
          <a:bodyPr/>
          <a:lstStyle/>
          <a:p>
            <a:r>
              <a:rPr lang="en-US" dirty="0">
                <a:latin typeface="Algerian" panose="04020705040A02060702" pitchFamily="82" charset="0"/>
              </a:rPr>
              <a:t>              Type  of  pollution </a:t>
            </a:r>
          </a:p>
        </p:txBody>
      </p:sp>
      <p:pic>
        <p:nvPicPr>
          <p:cNvPr id="6" name="Picture 5">
            <a:extLst>
              <a:ext uri="{FF2B5EF4-FFF2-40B4-BE49-F238E27FC236}">
                <a16:creationId xmlns:a16="http://schemas.microsoft.com/office/drawing/2014/main" id="{BB5DA818-4899-7DB5-C989-2F3862A3F34B}"/>
              </a:ext>
            </a:extLst>
          </p:cNvPr>
          <p:cNvPicPr>
            <a:picLocks noChangeAspect="1"/>
          </p:cNvPicPr>
          <p:nvPr/>
        </p:nvPicPr>
        <p:blipFill rotWithShape="1">
          <a:blip r:embed="rId2">
            <a:extLst>
              <a:ext uri="{28A0092B-C50C-407E-A947-70E740481C1C}">
                <a14:useLocalDpi xmlns:a14="http://schemas.microsoft.com/office/drawing/2010/main" val="0"/>
              </a:ext>
            </a:extLst>
          </a:blip>
          <a:srcRect t="18969"/>
          <a:stretch/>
        </p:blipFill>
        <p:spPr>
          <a:xfrm>
            <a:off x="805961" y="1523999"/>
            <a:ext cx="9525000" cy="3627560"/>
          </a:xfrm>
          <a:prstGeom prst="rect">
            <a:avLst/>
          </a:prstGeom>
        </p:spPr>
      </p:pic>
    </p:spTree>
    <p:extLst>
      <p:ext uri="{BB962C8B-B14F-4D97-AF65-F5344CB8AC3E}">
        <p14:creationId xmlns:p14="http://schemas.microsoft.com/office/powerpoint/2010/main" val="340119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D1F8-2A4C-9D79-C3ED-FD00C7C42F69}"/>
              </a:ext>
            </a:extLst>
          </p:cNvPr>
          <p:cNvSpPr>
            <a:spLocks noGrp="1"/>
          </p:cNvSpPr>
          <p:nvPr>
            <p:ph type="title"/>
          </p:nvPr>
        </p:nvSpPr>
        <p:spPr/>
        <p:txBody>
          <a:bodyPr/>
          <a:lstStyle/>
          <a:p>
            <a:r>
              <a:rPr lang="en-US" dirty="0">
                <a:latin typeface="Algerian" panose="04020705040A02060702" pitchFamily="82" charset="0"/>
              </a:rPr>
              <a:t>                  AIR POLLUTION </a:t>
            </a:r>
            <a:br>
              <a:rPr lang="en-US" dirty="0">
                <a:latin typeface="Algerian" panose="04020705040A02060702" pitchFamily="82" charset="0"/>
              </a:rPr>
            </a:br>
            <a:br>
              <a:rPr lang="en-US" dirty="0">
                <a:latin typeface="Algerian" panose="04020705040A02060702" pitchFamily="82" charset="0"/>
              </a:rPr>
            </a:br>
            <a:endParaRPr lang="en-US" dirty="0">
              <a:latin typeface="Algerian" panose="04020705040A02060702" pitchFamily="82" charset="0"/>
            </a:endParaRPr>
          </a:p>
        </p:txBody>
      </p:sp>
      <p:pic>
        <p:nvPicPr>
          <p:cNvPr id="8" name="Picture 7">
            <a:extLst>
              <a:ext uri="{FF2B5EF4-FFF2-40B4-BE49-F238E27FC236}">
                <a16:creationId xmlns:a16="http://schemas.microsoft.com/office/drawing/2014/main" id="{233E8688-1BF8-709A-F859-04F795990BC6}"/>
              </a:ext>
            </a:extLst>
          </p:cNvPr>
          <p:cNvPicPr>
            <a:picLocks noChangeAspect="1"/>
          </p:cNvPicPr>
          <p:nvPr/>
        </p:nvPicPr>
        <p:blipFill rotWithShape="1">
          <a:blip r:embed="rId2">
            <a:extLst>
              <a:ext uri="{28A0092B-C50C-407E-A947-70E740481C1C}">
                <a14:useLocalDpi xmlns:a14="http://schemas.microsoft.com/office/drawing/2010/main" val="0"/>
              </a:ext>
            </a:extLst>
          </a:blip>
          <a:srcRect l="4472" t="24504" r="4470" b="-24504"/>
          <a:stretch/>
        </p:blipFill>
        <p:spPr>
          <a:xfrm>
            <a:off x="5348472" y="2356339"/>
            <a:ext cx="6981093" cy="5935998"/>
          </a:xfrm>
          <a:prstGeom prst="rect">
            <a:avLst/>
          </a:prstGeom>
        </p:spPr>
      </p:pic>
      <p:sp>
        <p:nvSpPr>
          <p:cNvPr id="10" name="TextBox 9">
            <a:extLst>
              <a:ext uri="{FF2B5EF4-FFF2-40B4-BE49-F238E27FC236}">
                <a16:creationId xmlns:a16="http://schemas.microsoft.com/office/drawing/2014/main" id="{D9AB1319-6F39-2115-CA1A-EEB9811A4606}"/>
              </a:ext>
            </a:extLst>
          </p:cNvPr>
          <p:cNvSpPr txBox="1"/>
          <p:nvPr/>
        </p:nvSpPr>
        <p:spPr>
          <a:xfrm>
            <a:off x="1" y="3393720"/>
            <a:ext cx="5348472" cy="1754326"/>
          </a:xfrm>
          <a:prstGeom prst="rect">
            <a:avLst/>
          </a:prstGeom>
          <a:noFill/>
        </p:spPr>
        <p:txBody>
          <a:bodyPr wrap="square">
            <a:spAutoFit/>
          </a:bodyPr>
          <a:lstStyle/>
          <a:p>
            <a:r>
              <a:rPr lang="en-US" b="0" i="0" dirty="0">
                <a:solidFill>
                  <a:srgbClr val="4D5156"/>
                </a:solidFill>
                <a:effectLst/>
                <a:highlight>
                  <a:srgbClr val="FFFFFF"/>
                </a:highlight>
                <a:latin typeface="Google Sans"/>
              </a:rPr>
              <a:t>Air pollution is </a:t>
            </a:r>
            <a:r>
              <a:rPr lang="en-US" b="0" i="0" dirty="0">
                <a:solidFill>
                  <a:srgbClr val="040C28"/>
                </a:solidFill>
                <a:effectLst/>
                <a:highlight>
                  <a:srgbClr val="D3E3FD"/>
                </a:highlight>
                <a:latin typeface="Google Sans"/>
              </a:rPr>
              <a:t>contamination of the indoor or outdoor environment by any chemical, physical or biological agent that modifies the natural characteristics of the atmosphere</a:t>
            </a:r>
            <a:r>
              <a:rPr lang="en-US" b="0" i="0" dirty="0">
                <a:solidFill>
                  <a:srgbClr val="4D5156"/>
                </a:solidFill>
                <a:effectLst/>
                <a:highlight>
                  <a:srgbClr val="FFFFFF"/>
                </a:highlight>
                <a:latin typeface="Google Sans"/>
              </a:rPr>
              <a:t>. Household combustion devices, motor vehicles, industrial facilities and forest fires are common sources of air pollution.</a:t>
            </a:r>
            <a:endParaRPr lang="en-US" dirty="0"/>
          </a:p>
        </p:txBody>
      </p:sp>
    </p:spTree>
    <p:extLst>
      <p:ext uri="{BB962C8B-B14F-4D97-AF65-F5344CB8AC3E}">
        <p14:creationId xmlns:p14="http://schemas.microsoft.com/office/powerpoint/2010/main" val="332950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BCA0-7D92-8EC0-36D4-CCA835362C70}"/>
              </a:ext>
            </a:extLst>
          </p:cNvPr>
          <p:cNvSpPr>
            <a:spLocks noGrp="1"/>
          </p:cNvSpPr>
          <p:nvPr>
            <p:ph type="title"/>
          </p:nvPr>
        </p:nvSpPr>
        <p:spPr>
          <a:xfrm>
            <a:off x="681280" y="452718"/>
            <a:ext cx="9404723" cy="1400530"/>
          </a:xfrm>
        </p:spPr>
        <p:txBody>
          <a:bodyPr/>
          <a:lstStyle/>
          <a:p>
            <a:r>
              <a:rPr lang="en-US" dirty="0">
                <a:latin typeface="Algerian" panose="04020705040A02060702" pitchFamily="82" charset="0"/>
              </a:rPr>
              <a:t>                SOIL pollution   </a:t>
            </a:r>
          </a:p>
        </p:txBody>
      </p:sp>
      <p:pic>
        <p:nvPicPr>
          <p:cNvPr id="10" name="Picture 9">
            <a:extLst>
              <a:ext uri="{FF2B5EF4-FFF2-40B4-BE49-F238E27FC236}">
                <a16:creationId xmlns:a16="http://schemas.microsoft.com/office/drawing/2014/main" id="{22BB9519-8A92-353F-4969-1CD3B270B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058" y="1267094"/>
            <a:ext cx="5371942" cy="4982309"/>
          </a:xfrm>
          <a:prstGeom prst="rect">
            <a:avLst/>
          </a:prstGeom>
        </p:spPr>
      </p:pic>
      <p:sp>
        <p:nvSpPr>
          <p:cNvPr id="14" name="TextBox 13">
            <a:extLst>
              <a:ext uri="{FF2B5EF4-FFF2-40B4-BE49-F238E27FC236}">
                <a16:creationId xmlns:a16="http://schemas.microsoft.com/office/drawing/2014/main" id="{62B662D6-7D17-A1F1-DC1D-E45CBE9E416E}"/>
              </a:ext>
            </a:extLst>
          </p:cNvPr>
          <p:cNvSpPr txBox="1"/>
          <p:nvPr/>
        </p:nvSpPr>
        <p:spPr>
          <a:xfrm>
            <a:off x="0" y="1267094"/>
            <a:ext cx="5757372" cy="4401205"/>
          </a:xfrm>
          <a:prstGeom prst="rect">
            <a:avLst/>
          </a:prstGeom>
          <a:noFill/>
        </p:spPr>
        <p:txBody>
          <a:bodyPr wrap="square">
            <a:spAutoFit/>
          </a:bodyPr>
          <a:lstStyle/>
          <a:p>
            <a:pPr algn="l"/>
            <a:r>
              <a:rPr lang="en-US" sz="2800" b="0" i="0" dirty="0">
                <a:solidFill>
                  <a:srgbClr val="202124"/>
                </a:solidFill>
                <a:effectLst/>
                <a:highlight>
                  <a:srgbClr val="FFFFFF"/>
                </a:highlight>
                <a:latin typeface="Google Sans"/>
              </a:rPr>
              <a:t>What is soil pollution essay?</a:t>
            </a:r>
            <a:endParaRPr lang="en-US" sz="2800" b="0" i="0" dirty="0">
              <a:solidFill>
                <a:srgbClr val="202124"/>
              </a:solidFill>
              <a:effectLst/>
              <a:highlight>
                <a:srgbClr val="FFFFFF"/>
              </a:highlight>
              <a:latin typeface="arial" panose="020B0604020202020204" pitchFamily="34" charset="0"/>
            </a:endParaRPr>
          </a:p>
          <a:p>
            <a:pPr algn="l"/>
            <a:r>
              <a:rPr lang="en-US" sz="2800" b="0" i="0" dirty="0">
                <a:solidFill>
                  <a:srgbClr val="202124"/>
                </a:solidFill>
                <a:effectLst/>
                <a:highlight>
                  <a:srgbClr val="FFFFFF"/>
                </a:highlight>
                <a:latin typeface="Google Sans"/>
              </a:rPr>
              <a:t>Soil pollution can be defined as </a:t>
            </a:r>
            <a:r>
              <a:rPr lang="en-US" sz="2800" b="0" i="0" dirty="0">
                <a:solidFill>
                  <a:srgbClr val="040C28"/>
                </a:solidFill>
                <a:effectLst/>
                <a:highlight>
                  <a:srgbClr val="D3E3FD"/>
                </a:highlight>
                <a:latin typeface="Google Sans"/>
              </a:rPr>
              <a:t>persistent of chemicals, salts, toxic compounds, radioactive materials, that have adverse effects on animal health and plant growth</a:t>
            </a:r>
            <a:r>
              <a:rPr lang="en-US" sz="2800" b="0" i="0" dirty="0">
                <a:solidFill>
                  <a:srgbClr val="202124"/>
                </a:solidFill>
                <a:effectLst/>
                <a:highlight>
                  <a:srgbClr val="FFFFFF"/>
                </a:highlight>
                <a:latin typeface="Google Sans"/>
              </a:rPr>
              <a:t>. There are many ways through which soils can get polluted. These are: Discharge of industrial waste into the Earth surfaces. Seepage </a:t>
            </a:r>
            <a:r>
              <a:rPr lang="en-US" sz="2400" b="0" i="0" dirty="0">
                <a:solidFill>
                  <a:srgbClr val="202124"/>
                </a:solidFill>
                <a:effectLst/>
                <a:highlight>
                  <a:srgbClr val="FFFFFF"/>
                </a:highlight>
                <a:latin typeface="Google Sans"/>
              </a:rPr>
              <a:t>through a landfill.</a:t>
            </a:r>
            <a:endParaRPr lang="en-US" sz="2400" b="0" i="0" dirty="0">
              <a:solidFill>
                <a:srgbClr val="202124"/>
              </a:solidFill>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112518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9A6B-E4AE-B1B1-5D77-F554657682B2}"/>
              </a:ext>
            </a:extLst>
          </p:cNvPr>
          <p:cNvSpPr>
            <a:spLocks noGrp="1"/>
          </p:cNvSpPr>
          <p:nvPr>
            <p:ph type="title"/>
          </p:nvPr>
        </p:nvSpPr>
        <p:spPr/>
        <p:txBody>
          <a:bodyPr/>
          <a:lstStyle/>
          <a:p>
            <a:r>
              <a:rPr lang="en-US" dirty="0"/>
              <a:t>                </a:t>
            </a:r>
            <a:r>
              <a:rPr lang="en-US" dirty="0">
                <a:latin typeface="Algerian" panose="04020705040A02060702" pitchFamily="82" charset="0"/>
              </a:rPr>
              <a:t>NOISE  POLLUTION  </a:t>
            </a:r>
          </a:p>
        </p:txBody>
      </p:sp>
      <p:sp>
        <p:nvSpPr>
          <p:cNvPr id="6" name="TextBox 5">
            <a:extLst>
              <a:ext uri="{FF2B5EF4-FFF2-40B4-BE49-F238E27FC236}">
                <a16:creationId xmlns:a16="http://schemas.microsoft.com/office/drawing/2014/main" id="{38A16D1D-1BFA-9F71-B69A-24F7CF2D82D4}"/>
              </a:ext>
            </a:extLst>
          </p:cNvPr>
          <p:cNvSpPr txBox="1"/>
          <p:nvPr/>
        </p:nvSpPr>
        <p:spPr>
          <a:xfrm>
            <a:off x="0" y="1301262"/>
            <a:ext cx="2141166" cy="4247317"/>
          </a:xfrm>
          <a:prstGeom prst="rect">
            <a:avLst/>
          </a:prstGeom>
          <a:noFill/>
        </p:spPr>
        <p:txBody>
          <a:bodyPr wrap="square">
            <a:spAutoFit/>
          </a:bodyPr>
          <a:lstStyle/>
          <a:p>
            <a:r>
              <a:rPr lang="en-US" b="0" i="0" dirty="0">
                <a:solidFill>
                  <a:srgbClr val="202124"/>
                </a:solidFill>
                <a:effectLst/>
                <a:highlight>
                  <a:srgbClr val="FFFFFF"/>
                </a:highlight>
                <a:latin typeface="Google Sans"/>
              </a:rPr>
              <a:t>What is noise pollution? Not all sound is considered noise pollution. The World Health Organization (WHO) defines </a:t>
            </a:r>
            <a:r>
              <a:rPr lang="en-US" b="0" i="0" dirty="0">
                <a:solidFill>
                  <a:srgbClr val="040C28"/>
                </a:solidFill>
                <a:effectLst/>
                <a:latin typeface="Google Sans"/>
              </a:rPr>
              <a:t>noise above 65 decibels (dB)</a:t>
            </a:r>
            <a:r>
              <a:rPr lang="en-US" b="0" i="0" dirty="0">
                <a:solidFill>
                  <a:srgbClr val="202124"/>
                </a:solidFill>
                <a:effectLst/>
                <a:highlight>
                  <a:srgbClr val="FFFFFF"/>
                </a:highlight>
                <a:latin typeface="Google Sans"/>
              </a:rPr>
              <a:t> as noise pollution. To be precise, noise becomes harmful when it exceeds 75 decibels (dB) and is painful above 120 </a:t>
            </a:r>
            <a:r>
              <a:rPr lang="en-US" b="0" i="0" dirty="0" err="1">
                <a:solidFill>
                  <a:srgbClr val="202124"/>
                </a:solidFill>
                <a:effectLst/>
                <a:highlight>
                  <a:srgbClr val="FFFFFF"/>
                </a:highlight>
                <a:latin typeface="Google Sans"/>
              </a:rPr>
              <a:t>dB.</a:t>
            </a:r>
            <a:endParaRPr lang="en-US" dirty="0"/>
          </a:p>
        </p:txBody>
      </p:sp>
      <p:pic>
        <p:nvPicPr>
          <p:cNvPr id="8" name="Picture 7">
            <a:extLst>
              <a:ext uri="{FF2B5EF4-FFF2-40B4-BE49-F238E27FC236}">
                <a16:creationId xmlns:a16="http://schemas.microsoft.com/office/drawing/2014/main" id="{AC6F59B9-798F-3BD0-DD7A-89A99276E739}"/>
              </a:ext>
            </a:extLst>
          </p:cNvPr>
          <p:cNvPicPr>
            <a:picLocks noChangeAspect="1"/>
          </p:cNvPicPr>
          <p:nvPr/>
        </p:nvPicPr>
        <p:blipFill rotWithShape="1">
          <a:blip r:embed="rId2">
            <a:extLst>
              <a:ext uri="{28A0092B-C50C-407E-A947-70E740481C1C}">
                <a14:useLocalDpi xmlns:a14="http://schemas.microsoft.com/office/drawing/2010/main" val="0"/>
              </a:ext>
            </a:extLst>
          </a:blip>
          <a:srcRect t="6601"/>
          <a:stretch/>
        </p:blipFill>
        <p:spPr>
          <a:xfrm>
            <a:off x="4466491" y="1606062"/>
            <a:ext cx="7725507" cy="5251938"/>
          </a:xfrm>
          <a:prstGeom prst="rect">
            <a:avLst/>
          </a:prstGeom>
        </p:spPr>
      </p:pic>
    </p:spTree>
    <p:extLst>
      <p:ext uri="{BB962C8B-B14F-4D97-AF65-F5344CB8AC3E}">
        <p14:creationId xmlns:p14="http://schemas.microsoft.com/office/powerpoint/2010/main" val="23432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A131-953C-82BA-79E8-F9E4150679E3}"/>
              </a:ext>
            </a:extLst>
          </p:cNvPr>
          <p:cNvSpPr>
            <a:spLocks noGrp="1"/>
          </p:cNvSpPr>
          <p:nvPr>
            <p:ph type="title"/>
          </p:nvPr>
        </p:nvSpPr>
        <p:spPr/>
        <p:txBody>
          <a:bodyPr/>
          <a:lstStyle/>
          <a:p>
            <a:r>
              <a:rPr lang="en-US" dirty="0">
                <a:latin typeface="Algerian" panose="04020705040A02060702" pitchFamily="82" charset="0"/>
              </a:rPr>
              <a:t>             Water pollution         </a:t>
            </a:r>
          </a:p>
        </p:txBody>
      </p:sp>
      <p:pic>
        <p:nvPicPr>
          <p:cNvPr id="4" name="Picture 3">
            <a:extLst>
              <a:ext uri="{FF2B5EF4-FFF2-40B4-BE49-F238E27FC236}">
                <a16:creationId xmlns:a16="http://schemas.microsoft.com/office/drawing/2014/main" id="{10418264-8A86-EF1A-4C8D-61679F502AAB}"/>
              </a:ext>
            </a:extLst>
          </p:cNvPr>
          <p:cNvPicPr>
            <a:picLocks noChangeAspect="1"/>
          </p:cNvPicPr>
          <p:nvPr/>
        </p:nvPicPr>
        <p:blipFill rotWithShape="1">
          <a:blip r:embed="rId2">
            <a:extLst>
              <a:ext uri="{28A0092B-C50C-407E-A947-70E740481C1C}">
                <a14:useLocalDpi xmlns:a14="http://schemas.microsoft.com/office/drawing/2010/main" val="0"/>
              </a:ext>
            </a:extLst>
          </a:blip>
          <a:srcRect t="11447"/>
          <a:stretch/>
        </p:blipFill>
        <p:spPr>
          <a:xfrm>
            <a:off x="7139354" y="2051539"/>
            <a:ext cx="5052646" cy="4806461"/>
          </a:xfrm>
          <a:prstGeom prst="rect">
            <a:avLst/>
          </a:prstGeom>
        </p:spPr>
      </p:pic>
      <p:sp>
        <p:nvSpPr>
          <p:cNvPr id="6" name="TextBox 5">
            <a:extLst>
              <a:ext uri="{FF2B5EF4-FFF2-40B4-BE49-F238E27FC236}">
                <a16:creationId xmlns:a16="http://schemas.microsoft.com/office/drawing/2014/main" id="{42DCAC23-A48E-9114-A939-135CBFD2B9CE}"/>
              </a:ext>
            </a:extLst>
          </p:cNvPr>
          <p:cNvSpPr txBox="1"/>
          <p:nvPr/>
        </p:nvSpPr>
        <p:spPr>
          <a:xfrm>
            <a:off x="0" y="2169881"/>
            <a:ext cx="5369169" cy="3970318"/>
          </a:xfrm>
          <a:prstGeom prst="rect">
            <a:avLst/>
          </a:prstGeom>
          <a:noFill/>
        </p:spPr>
        <p:txBody>
          <a:bodyPr wrap="square">
            <a:spAutoFit/>
          </a:bodyPr>
          <a:lstStyle/>
          <a:p>
            <a:pPr algn="l"/>
            <a:r>
              <a:rPr lang="en-US" b="0" i="0" dirty="0">
                <a:solidFill>
                  <a:srgbClr val="2B2B2B"/>
                </a:solidFill>
                <a:effectLst/>
                <a:highlight>
                  <a:srgbClr val="FFFFFF"/>
                </a:highlight>
                <a:latin typeface="AvenirNext"/>
              </a:rPr>
              <a:t>Water pollution occurs when harmful substances—often chemicals or microorganisms—contaminate a stream, river, lake, ocean, aquifer, or other body of water, degrading water quality and rendering it toxic to humans or the environment.</a:t>
            </a:r>
          </a:p>
          <a:p>
            <a:pPr algn="l"/>
            <a:r>
              <a:rPr lang="en-US" b="0" i="0" dirty="0">
                <a:solidFill>
                  <a:srgbClr val="2B2B2B"/>
                </a:solidFill>
                <a:effectLst/>
                <a:highlight>
                  <a:srgbClr val="FFFFFF"/>
                </a:highlight>
                <a:latin typeface="AvenirNext"/>
              </a:rPr>
              <a:t>This widespread problem of water pollution is jeopardizing our health. Unsafe water kills more people each year than war and all other forms of violence combined. Meanwhile, our drinkable water sources are finite: Less than 1 percent of the earth’s freshwater is actually accessible to us. Without action, the challenges will only increase by 2050, when global demand for freshwater is expected to be </a:t>
            </a:r>
            <a:r>
              <a:rPr lang="en-US" b="0" i="0" dirty="0">
                <a:solidFill>
                  <a:srgbClr val="2B2B2B"/>
                </a:solidFill>
                <a:effectLst/>
                <a:highlight>
                  <a:srgbClr val="FFFFFF"/>
                </a:highlight>
                <a:latin typeface="AvenirNext"/>
                <a:hlinkClick r:id="rId3"/>
              </a:rPr>
              <a:t>one-third greater</a:t>
            </a:r>
            <a:r>
              <a:rPr lang="en-US" b="0" i="0" dirty="0">
                <a:solidFill>
                  <a:srgbClr val="2B2B2B"/>
                </a:solidFill>
                <a:effectLst/>
                <a:highlight>
                  <a:srgbClr val="FFFFFF"/>
                </a:highlight>
                <a:latin typeface="AvenirNext"/>
              </a:rPr>
              <a:t> than it is now.</a:t>
            </a:r>
          </a:p>
        </p:txBody>
      </p:sp>
    </p:spTree>
    <p:extLst>
      <p:ext uri="{BB962C8B-B14F-4D97-AF65-F5344CB8AC3E}">
        <p14:creationId xmlns:p14="http://schemas.microsoft.com/office/powerpoint/2010/main" val="3192912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1093</TotalTime>
  <Words>359</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AvenirNext</vt:lpstr>
      <vt:lpstr>Century Gothic</vt:lpstr>
      <vt:lpstr>Google Sans</vt:lpstr>
      <vt:lpstr>Wingdings 3</vt:lpstr>
      <vt:lpstr>Ion</vt:lpstr>
      <vt:lpstr>           pollution Pollution is the introduction of harmful materials into the environment. These harmful materials are called pollutants. Pollutants can be natural, such as volcanic ash. They can also be created by human activity, such as trash or runoff produced by factories.6 Mar 2024       </vt:lpstr>
      <vt:lpstr>              Type  of  pollution </vt:lpstr>
      <vt:lpstr>                  AIR POLLUTION   </vt:lpstr>
      <vt:lpstr>                SOIL pollution   </vt:lpstr>
      <vt:lpstr>                NOISE  POLLUTION  </vt:lpstr>
      <vt:lpstr>             Water pollution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Pollution is the introduction of harmful materials into the environment. These harmful materials are called pollutants. Pollutants can be natural, such as volcanic ash. They can also be created by human activity, such as trash or runoff produced by factories.6 Mar 2024</dc:title>
  <dc:creator>Admin</dc:creator>
  <cp:lastModifiedBy>Admin</cp:lastModifiedBy>
  <cp:revision>3</cp:revision>
  <dcterms:created xsi:type="dcterms:W3CDTF">2024-05-21T12:16:50Z</dcterms:created>
  <dcterms:modified xsi:type="dcterms:W3CDTF">2024-05-24T05:52:31Z</dcterms:modified>
</cp:coreProperties>
</file>