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7" roundtripDataSignature="AMtx7mhGkGo54UH8WJz9kHjVSFT2AJ3A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028240-4EB8-4BC1-BCE6-C41B456B7E44}">
  <a:tblStyle styleId="{7F028240-4EB8-4BC1-BCE6-C41B456B7E4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ED1D859-71D3-4593-8882-CE206FE4D8C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70C5F7C-4235-4328-80B3-3975DE92AAC2}" styleName="Table_2">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25" autoAdjust="0"/>
  </p:normalViewPr>
  <p:slideViewPr>
    <p:cSldViewPr snapToGrid="0">
      <p:cViewPr varScale="1">
        <p:scale>
          <a:sx n="68" d="100"/>
          <a:sy n="68" d="100"/>
        </p:scale>
        <p:origin x="1234" y="62"/>
      </p:cViewPr>
      <p:guideLst/>
    </p:cSldViewPr>
  </p:slideViewPr>
  <p:notesTextViewPr>
    <p:cViewPr>
      <p:scale>
        <a:sx n="1" d="1"/>
        <a:sy n="1" d="1"/>
      </p:scale>
      <p:origin x="0" y="0"/>
    </p:cViewPr>
  </p:notesTextViewPr>
  <p:sorterViewPr>
    <p:cViewPr>
      <p:scale>
        <a:sx n="100" d="100"/>
        <a:sy n="100" d="100"/>
      </p:scale>
      <p:origin x="0" y="-1801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pensource.com/article/17/4/introduction-functional-programmin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Pre processing generally occurs to remove the comments and other documentation details from the code and only the relevant statements are then interpreted.</a:t>
            </a:r>
          </a:p>
          <a:p>
            <a:pPr marL="0" lvl="0" indent="0" algn="l" rtl="0">
              <a:spcBef>
                <a:spcPts val="0"/>
              </a:spcBef>
              <a:spcAft>
                <a:spcPts val="0"/>
              </a:spcAft>
              <a:buNone/>
            </a:pPr>
            <a:endParaRPr dirty="0"/>
          </a:p>
        </p:txBody>
      </p:sp>
      <p:sp>
        <p:nvSpPr>
          <p:cNvPr id="182" name="Google Shape;18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Readability means </a:t>
            </a:r>
            <a:r>
              <a:rPr lang="en-US" b="1" dirty="0"/>
              <a:t>how easy the computer program is to understand</a:t>
            </a:r>
            <a:r>
              <a:rPr lang="en-US" dirty="0"/>
              <a:t>. ... Any program that ends up to production should ultimately be readable. Readable programs are more valuable than their unreadable counterparts because: They require less maintenance.</a:t>
            </a:r>
            <a:endParaRPr dirty="0"/>
          </a:p>
        </p:txBody>
      </p:sp>
      <p:sp>
        <p:nvSpPr>
          <p:cNvPr id="240" name="Google Shape;24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Algorithm=finite sequence of well defined instructions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The documentation either explains how the software operates or how to use it, and may mean different things to people in different roles.</a:t>
            </a:r>
            <a:endParaRPr dirty="0"/>
          </a:p>
        </p:txBody>
      </p:sp>
      <p:sp>
        <p:nvSpPr>
          <p:cNvPr id="248" name="Google Shape;24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09cd6677e3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09cd6677e3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09cd6677e3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u="sng" dirty="0">
                <a:solidFill>
                  <a:schemeClr val="hlink"/>
                </a:solidFill>
                <a:hlinkClick r:id="rId3"/>
              </a:rPr>
              <a:t>https://opensource.com/article/17/4/introduction-functional-programming</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A </a:t>
            </a:r>
            <a:r>
              <a:rPr lang="en-US" sz="1200" b="1" i="0" dirty="0">
                <a:solidFill>
                  <a:schemeClr val="dk1"/>
                </a:solidFill>
                <a:latin typeface="Calibri"/>
                <a:ea typeface="Calibri"/>
                <a:cs typeface="Calibri"/>
                <a:sym typeface="Calibri"/>
              </a:rPr>
              <a:t>pure function</a:t>
            </a:r>
            <a:r>
              <a:rPr lang="en-US" sz="1200" b="0" i="0" dirty="0">
                <a:solidFill>
                  <a:schemeClr val="dk1"/>
                </a:solidFill>
                <a:latin typeface="Calibri"/>
                <a:ea typeface="Calibri"/>
                <a:cs typeface="Calibri"/>
                <a:sym typeface="Calibri"/>
              </a:rPr>
              <a:t> is a function which:</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Given the same input, will always return the same output.</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Produces no side effects.</a:t>
            </a:r>
            <a:endParaRPr sz="1200" b="0" i="0" dirty="0">
              <a:solidFill>
                <a:schemeClr val="dk1"/>
              </a:solidFill>
              <a:latin typeface="Calibri"/>
              <a:ea typeface="Calibri"/>
              <a:cs typeface="Calibri"/>
              <a:sym typeface="Calibri"/>
            </a:endParaRPr>
          </a:p>
          <a:p>
            <a:pPr marL="0" lvl="0" indent="0" algn="l" rtl="0">
              <a:lnSpc>
                <a:spcPct val="158000"/>
              </a:lnSpc>
              <a:spcBef>
                <a:spcPts val="0"/>
              </a:spcBef>
              <a:spcAft>
                <a:spcPts val="3600"/>
              </a:spcAft>
              <a:buNone/>
            </a:pPr>
            <a:r>
              <a:rPr lang="en-US" sz="1100" dirty="0">
                <a:solidFill>
                  <a:srgbClr val="273239"/>
                </a:solidFill>
                <a:highlight>
                  <a:srgbClr val="FFFFFF"/>
                </a:highlight>
                <a:latin typeface="Arial"/>
                <a:ea typeface="Arial"/>
                <a:cs typeface="Arial"/>
                <a:sym typeface="Arial"/>
              </a:rPr>
              <a:t>It is used to </a:t>
            </a:r>
            <a:r>
              <a:rPr lang="en-US" sz="1100" dirty="0" err="1">
                <a:solidFill>
                  <a:srgbClr val="273239"/>
                </a:solidFill>
                <a:highlight>
                  <a:srgbClr val="FFFFFF"/>
                </a:highlight>
                <a:latin typeface="Arial"/>
                <a:ea typeface="Arial"/>
                <a:cs typeface="Arial"/>
                <a:sym typeface="Arial"/>
              </a:rPr>
              <a:t>implementt</a:t>
            </a:r>
            <a:r>
              <a:rPr lang="en-US" sz="1100" dirty="0">
                <a:solidFill>
                  <a:srgbClr val="273239"/>
                </a:solidFill>
                <a:highlight>
                  <a:srgbClr val="FFFFFF"/>
                </a:highlight>
                <a:latin typeface="Arial"/>
                <a:ea typeface="Arial"/>
                <a:cs typeface="Arial"/>
                <a:sym typeface="Arial"/>
              </a:rPr>
              <a:t> concurrency/parallelism because pure functions don’t change variables or any other data outside of it.</a:t>
            </a:r>
          </a:p>
          <a:p>
            <a:pPr marL="0" lvl="0" indent="0" algn="l" rtl="0">
              <a:lnSpc>
                <a:spcPct val="158000"/>
              </a:lnSpc>
              <a:spcBef>
                <a:spcPts val="0"/>
              </a:spcBef>
              <a:spcAft>
                <a:spcPts val="3600"/>
              </a:spcAft>
              <a:buNone/>
            </a:pPr>
            <a:r>
              <a:rPr lang="en-US" sz="1100" dirty="0">
                <a:solidFill>
                  <a:srgbClr val="273239"/>
                </a:solidFill>
                <a:highlight>
                  <a:srgbClr val="FFFFFF"/>
                </a:highlight>
                <a:latin typeface="Arial"/>
                <a:cs typeface="Arial"/>
                <a:sym typeface="Arial"/>
              </a:rPr>
              <a:t>Immutability=value can’t be changed and remains the same throughout the program</a:t>
            </a:r>
            <a:endParaRPr sz="1000" dirty="0"/>
          </a:p>
        </p:txBody>
      </p:sp>
      <p:sp>
        <p:nvSpPr>
          <p:cNvPr id="319" name="Google Shape;31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A=1</a:t>
            </a:r>
            <a:r>
              <a:rPr lang="en-US" baseline="30000" dirty="0"/>
              <a:t>st</a:t>
            </a:r>
            <a:r>
              <a:rPr lang="en-US" dirty="0"/>
              <a:t> generation</a:t>
            </a:r>
          </a:p>
          <a:p>
            <a:pPr marL="0" lvl="0" indent="0" algn="l" rtl="0">
              <a:spcBef>
                <a:spcPts val="0"/>
              </a:spcBef>
              <a:spcAft>
                <a:spcPts val="0"/>
              </a:spcAft>
              <a:buNone/>
            </a:pPr>
            <a:r>
              <a:rPr lang="en-US" dirty="0"/>
              <a:t>B=2</a:t>
            </a:r>
            <a:r>
              <a:rPr lang="en-US" baseline="30000" dirty="0"/>
              <a:t>nd</a:t>
            </a:r>
            <a:r>
              <a:rPr lang="en-US" dirty="0"/>
              <a:t> generation</a:t>
            </a:r>
          </a:p>
          <a:p>
            <a:pPr marL="0" lvl="0" indent="0" algn="l" rtl="0">
              <a:spcBef>
                <a:spcPts val="0"/>
              </a:spcBef>
              <a:spcAft>
                <a:spcPts val="0"/>
              </a:spcAft>
              <a:buNone/>
            </a:pPr>
            <a:r>
              <a:rPr lang="en-US" dirty="0"/>
              <a:t>C=3</a:t>
            </a:r>
            <a:r>
              <a:rPr lang="en-US" baseline="30000" dirty="0"/>
              <a:t>rd</a:t>
            </a:r>
            <a:r>
              <a:rPr lang="en-US" dirty="0"/>
              <a:t> generation</a:t>
            </a:r>
          </a:p>
          <a:p>
            <a:pPr marL="0" lvl="0" indent="0" algn="l" rtl="0">
              <a:spcBef>
                <a:spcPts val="0"/>
              </a:spcBef>
              <a:spcAft>
                <a:spcPts val="0"/>
              </a:spcAft>
              <a:buNone/>
            </a:pPr>
            <a:r>
              <a:rPr lang="en-US" dirty="0"/>
              <a:t>D=4</a:t>
            </a:r>
            <a:r>
              <a:rPr lang="en-US" baseline="30000" dirty="0"/>
              <a:t>th</a:t>
            </a:r>
            <a:r>
              <a:rPr lang="en-US" dirty="0"/>
              <a:t> generation</a:t>
            </a:r>
            <a:endParaRPr dirty="0"/>
          </a:p>
        </p:txBody>
      </p:sp>
      <p:sp>
        <p:nvSpPr>
          <p:cNvPr id="110" name="Google Shape;11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sz="2000" dirty="0"/>
              <a:t>A deliverable could be a report, a document, a software product, a server upgrade or any other building block of a project.</a:t>
            </a:r>
            <a:endParaRPr sz="2000" dirty="0"/>
          </a:p>
        </p:txBody>
      </p:sp>
      <p:sp>
        <p:nvSpPr>
          <p:cNvPr id="326" name="Google Shape;32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2" name="Google Shape;532;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Flow chart might also </a:t>
            </a:r>
            <a:r>
              <a:rPr lang="en-US"/>
              <a:t>be included.</a:t>
            </a:r>
            <a:endParaRPr/>
          </a:p>
        </p:txBody>
      </p:sp>
      <p:sp>
        <p:nvSpPr>
          <p:cNvPr id="539" name="Google Shape;539;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CONTEXt</a:t>
            </a:r>
            <a:r>
              <a:rPr lang="en-US" dirty="0"/>
              <a:t> diagram gives a general overview of the system. It doesn’t show process and so on in the middle.</a:t>
            </a:r>
            <a:endParaRPr dirty="0"/>
          </a:p>
        </p:txBody>
      </p:sp>
      <p:sp>
        <p:nvSpPr>
          <p:cNvPr id="554" name="Google Shape;554;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Pseudo=false</a:t>
            </a:r>
            <a:endParaRPr dirty="0"/>
          </a:p>
        </p:txBody>
      </p:sp>
      <p:sp>
        <p:nvSpPr>
          <p:cNvPr id="563" name="Google Shape;563;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0" name="Google Shape;570;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above example shows a many to one relationship.</a:t>
            </a:r>
          </a:p>
          <a:p>
            <a:pPr marL="0" lvl="0" indent="0" algn="l" rtl="0">
              <a:spcBef>
                <a:spcPts val="0"/>
              </a:spcBef>
              <a:spcAft>
                <a:spcPts val="0"/>
              </a:spcAft>
              <a:buNone/>
            </a:pPr>
            <a:r>
              <a:rPr lang="en-US" dirty="0"/>
              <a:t>Dep Id goes to employee table as a primary key. Isn’t possible the other way.</a:t>
            </a:r>
          </a:p>
          <a:p>
            <a:pPr marL="0" lvl="0" indent="0" algn="l" rtl="0">
              <a:spcBef>
                <a:spcPts val="0"/>
              </a:spcBef>
              <a:spcAft>
                <a:spcPts val="0"/>
              </a:spcAft>
              <a:buNone/>
            </a:pPr>
            <a:r>
              <a:rPr lang="en-US" dirty="0"/>
              <a:t>Primary key is underlined.</a:t>
            </a:r>
            <a:endParaRPr dirty="0"/>
          </a:p>
        </p:txBody>
      </p:sp>
      <p:sp>
        <p:nvSpPr>
          <p:cNvPr id="599" name="Google Shape;599;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M=many </a:t>
            </a:r>
          </a:p>
          <a:p>
            <a:pPr marL="0" lvl="0" indent="0" algn="l" rtl="0">
              <a:spcBef>
                <a:spcPts val="0"/>
              </a:spcBef>
              <a:spcAft>
                <a:spcPts val="0"/>
              </a:spcAft>
              <a:buNone/>
            </a:pPr>
            <a:r>
              <a:rPr lang="en-US" dirty="0"/>
              <a:t>1=one</a:t>
            </a:r>
          </a:p>
          <a:p>
            <a:pPr marL="0" lvl="0" indent="0" algn="l" rtl="0">
              <a:spcBef>
                <a:spcPts val="0"/>
              </a:spcBef>
              <a:spcAft>
                <a:spcPts val="0"/>
              </a:spcAft>
              <a:buNone/>
            </a:pPr>
            <a:r>
              <a:rPr lang="en-US" dirty="0"/>
              <a:t>So many to one relationship</a:t>
            </a:r>
          </a:p>
          <a:p>
            <a:pPr marL="0" lvl="0" indent="0" algn="l" rtl="0">
              <a:spcBef>
                <a:spcPts val="0"/>
              </a:spcBef>
              <a:spcAft>
                <a:spcPts val="0"/>
              </a:spcAft>
              <a:buNone/>
            </a:pPr>
            <a:r>
              <a:rPr lang="en-US" dirty="0"/>
              <a:t>Or one to many relationship</a:t>
            </a:r>
          </a:p>
          <a:p>
            <a:pPr marL="0" lvl="0" indent="0" algn="l" rtl="0">
              <a:spcBef>
                <a:spcPts val="0"/>
              </a:spcBef>
              <a:spcAft>
                <a:spcPts val="0"/>
              </a:spcAft>
              <a:buNone/>
            </a:pPr>
            <a:r>
              <a:rPr lang="en-US" dirty="0"/>
              <a:t>If there are many to many relationships, then a new table should be created such that one to many relationships are created. </a:t>
            </a:r>
            <a:endParaRPr dirty="0"/>
          </a:p>
        </p:txBody>
      </p:sp>
      <p:sp>
        <p:nvSpPr>
          <p:cNvPr id="606" name="Google Shape;60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Data hiding is obtained through data abstraction and also encapsulation. Encapsulation is binding methods and data together like a medicine capsule contains herbs.</a:t>
            </a:r>
          </a:p>
          <a:p>
            <a:pPr marL="171450" lvl="0" indent="-171450" algn="l" rtl="0">
              <a:spcBef>
                <a:spcPts val="0"/>
              </a:spcBef>
              <a:spcAft>
                <a:spcPts val="0"/>
              </a:spcAft>
              <a:buFont typeface="Arial" panose="020B0604020202020204" pitchFamily="34" charset="0"/>
              <a:buChar char="•"/>
            </a:pPr>
            <a:r>
              <a:rPr lang="en-US" dirty="0"/>
              <a:t>Overloading is a concept where a single process has multiple alternatives.</a:t>
            </a:r>
            <a:r>
              <a:rPr lang="en-US" b="0" i="0" dirty="0">
                <a:effectLst/>
              </a:rPr>
              <a:t> The payment option on any ecommerce website has several options like </a:t>
            </a:r>
            <a:r>
              <a:rPr lang="en-US" b="0" i="0" dirty="0" err="1">
                <a:effectLst/>
              </a:rPr>
              <a:t>netbanking</a:t>
            </a:r>
            <a:r>
              <a:rPr lang="en-US" b="0" i="0" dirty="0">
                <a:effectLst/>
              </a:rPr>
              <a:t>, COD, credit card, etc. That means, a payment method is overloaded several times to perform single payment function in various ways.</a:t>
            </a:r>
          </a:p>
          <a:p>
            <a:pPr marL="171450" lvl="0" indent="-171450" algn="l" rtl="0">
              <a:spcBef>
                <a:spcPts val="0"/>
              </a:spcBef>
              <a:spcAft>
                <a:spcPts val="0"/>
              </a:spcAft>
              <a:buFont typeface="Arial" panose="020B0604020202020204" pitchFamily="34" charset="0"/>
              <a:buChar char="•"/>
            </a:pPr>
            <a:r>
              <a:rPr lang="en-US" b="0" i="0" dirty="0">
                <a:effectLst/>
              </a:rPr>
              <a:t>Overloading is a function related to polymorphism in OOP. A single task is performed in many ways.</a:t>
            </a:r>
            <a:endParaRPr dirty="0"/>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83"/>
          <p:cNvSpPr>
            <a:spLocks noGrp="1"/>
          </p:cNvSpPr>
          <p:nvPr>
            <p:ph type="pic" idx="2"/>
          </p:nvPr>
        </p:nvSpPr>
        <p:spPr>
          <a:xfrm>
            <a:off x="5183188" y="987425"/>
            <a:ext cx="6172200" cy="4873625"/>
          </a:xfrm>
          <a:prstGeom prst="rect">
            <a:avLst/>
          </a:prstGeom>
          <a:noFill/>
          <a:ln>
            <a:noFill/>
          </a:ln>
        </p:spPr>
      </p:sp>
      <p:sp>
        <p:nvSpPr>
          <p:cNvPr id="75" name="Google Shape;75;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Text" type="objAndTx">
  <p:cSld name="OBJECT_AND_TEXT">
    <p:spTree>
      <p:nvGrpSpPr>
        <p:cNvPr id="1" name="Shape 27"/>
        <p:cNvGrpSpPr/>
        <p:nvPr/>
      </p:nvGrpSpPr>
      <p:grpSpPr>
        <a:xfrm>
          <a:off x="0" y="0"/>
          <a:ext cx="0" cy="0"/>
          <a:chOff x="0" y="0"/>
          <a:chExt cx="0" cy="0"/>
        </a:xfrm>
      </p:grpSpPr>
      <p:sp>
        <p:nvSpPr>
          <p:cNvPr id="28" name="Google Shape;28;p7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6"/>
          <p:cNvSpPr txBox="1">
            <a:spLocks noGrp="1"/>
          </p:cNvSpPr>
          <p:nvPr>
            <p:ph type="body" idx="1"/>
          </p:nvPr>
        </p:nvSpPr>
        <p:spPr>
          <a:xfrm>
            <a:off x="609600" y="1600200"/>
            <a:ext cx="5384800" cy="4495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76"/>
          <p:cNvSpPr txBox="1">
            <a:spLocks noGrp="1"/>
          </p:cNvSpPr>
          <p:nvPr>
            <p:ph type="body" idx="2"/>
          </p:nvPr>
        </p:nvSpPr>
        <p:spPr>
          <a:xfrm>
            <a:off x="6197600" y="1600200"/>
            <a:ext cx="5384800" cy="4495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76"/>
          <p:cNvSpPr txBox="1">
            <a:spLocks noGrp="1"/>
          </p:cNvSpPr>
          <p:nvPr>
            <p:ph type="dt" idx="10"/>
          </p:nvPr>
        </p:nvSpPr>
        <p:spPr>
          <a:xfrm>
            <a:off x="609600" y="6248400"/>
            <a:ext cx="284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6"/>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76"/>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Chapter 1</a:t>
            </a:r>
            <a:endParaRPr/>
          </a:p>
        </p:txBody>
      </p:sp>
      <p:sp>
        <p:nvSpPr>
          <p:cNvPr id="97" name="Google Shape;97;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Programming Language</a:t>
            </a:r>
            <a:endParaRPr/>
          </a:p>
        </p:txBody>
      </p:sp>
      <p:sp>
        <p:nvSpPr>
          <p:cNvPr id="98" name="Google Shape;98;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Language Processor</a:t>
            </a:r>
            <a:endParaRPr/>
          </a:p>
        </p:txBody>
      </p:sp>
      <p:sp>
        <p:nvSpPr>
          <p:cNvPr id="168" name="Google Shape;16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language processor is a special type of computer software that can translate the source code of a program to machine code. </a:t>
            </a:r>
            <a:endParaRPr/>
          </a:p>
          <a:p>
            <a:pPr marL="228600" lvl="0" indent="-228600" algn="l" rtl="0">
              <a:lnSpc>
                <a:spcPct val="90000"/>
              </a:lnSpc>
              <a:spcBef>
                <a:spcPts val="1000"/>
              </a:spcBef>
              <a:spcAft>
                <a:spcPts val="0"/>
              </a:spcAft>
              <a:buClr>
                <a:schemeClr val="dk1"/>
              </a:buClr>
              <a:buSzPts val="2800"/>
              <a:buChar char="•"/>
            </a:pPr>
            <a:r>
              <a:rPr lang="en-US"/>
              <a:t>Source code written in high level language needs to be converted into machine code before it can be executed. Therefore we need language processor.</a:t>
            </a:r>
            <a:endParaRPr/>
          </a:p>
          <a:p>
            <a:pPr marL="228600" lvl="0" indent="-228600" algn="l" rtl="0">
              <a:lnSpc>
                <a:spcPct val="90000"/>
              </a:lnSpc>
              <a:spcBef>
                <a:spcPts val="1000"/>
              </a:spcBef>
              <a:spcAft>
                <a:spcPts val="0"/>
              </a:spcAft>
              <a:buClr>
                <a:schemeClr val="dk1"/>
              </a:buClr>
              <a:buSzPts val="2800"/>
              <a:buChar char="•"/>
            </a:pPr>
            <a:r>
              <a:rPr lang="en-US"/>
              <a:t>The following are the different types  of language processor</a:t>
            </a:r>
            <a:endParaRPr/>
          </a:p>
          <a:p>
            <a:pPr marL="685800" lvl="1" indent="-228600" algn="l" rtl="0">
              <a:lnSpc>
                <a:spcPct val="90000"/>
              </a:lnSpc>
              <a:spcBef>
                <a:spcPts val="500"/>
              </a:spcBef>
              <a:spcAft>
                <a:spcPts val="0"/>
              </a:spcAft>
              <a:buClr>
                <a:schemeClr val="dk1"/>
              </a:buClr>
              <a:buSzPts val="2400"/>
              <a:buChar char="•"/>
            </a:pPr>
            <a:r>
              <a:rPr lang="en-US"/>
              <a:t>Assembler</a:t>
            </a:r>
            <a:endParaRPr/>
          </a:p>
          <a:p>
            <a:pPr marL="685800" lvl="1" indent="-228600" algn="l" rtl="0">
              <a:lnSpc>
                <a:spcPct val="90000"/>
              </a:lnSpc>
              <a:spcBef>
                <a:spcPts val="500"/>
              </a:spcBef>
              <a:spcAft>
                <a:spcPts val="0"/>
              </a:spcAft>
              <a:buClr>
                <a:schemeClr val="dk1"/>
              </a:buClr>
              <a:buSzPts val="2400"/>
              <a:buChar char="•"/>
            </a:pPr>
            <a:r>
              <a:rPr lang="en-US"/>
              <a:t>Interpreter</a:t>
            </a:r>
            <a:endParaRPr/>
          </a:p>
          <a:p>
            <a:pPr marL="685800" lvl="1" indent="-228600" algn="l" rtl="0">
              <a:lnSpc>
                <a:spcPct val="90000"/>
              </a:lnSpc>
              <a:spcBef>
                <a:spcPts val="500"/>
              </a:spcBef>
              <a:spcAft>
                <a:spcPts val="0"/>
              </a:spcAft>
              <a:buClr>
                <a:schemeClr val="dk1"/>
              </a:buClr>
              <a:buSzPts val="2400"/>
              <a:buChar char="•"/>
            </a:pPr>
            <a:r>
              <a:rPr lang="en-US"/>
              <a:t>Compiler</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169" name="Google Shape;1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Assembler</a:t>
            </a:r>
            <a:endParaRPr/>
          </a:p>
        </p:txBody>
      </p:sp>
      <p:sp>
        <p:nvSpPr>
          <p:cNvPr id="176" name="Google Shape;176;p11"/>
          <p:cNvSpPr txBox="1">
            <a:spLocks noGrp="1"/>
          </p:cNvSpPr>
          <p:nvPr>
            <p:ph type="body" idx="1"/>
          </p:nvPr>
        </p:nvSpPr>
        <p:spPr>
          <a:xfrm>
            <a:off x="920393" y="170106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Assembler is used to translate the program written in Assembly language into machine code. </a:t>
            </a:r>
            <a:endParaRPr/>
          </a:p>
          <a:p>
            <a:pPr marL="228600" lvl="0" indent="-228600" algn="l" rtl="0">
              <a:lnSpc>
                <a:spcPct val="90000"/>
              </a:lnSpc>
              <a:spcBef>
                <a:spcPts val="1000"/>
              </a:spcBef>
              <a:spcAft>
                <a:spcPts val="0"/>
              </a:spcAft>
              <a:buClr>
                <a:schemeClr val="dk1"/>
              </a:buClr>
              <a:buSzPts val="2800"/>
              <a:buChar char="•"/>
            </a:pPr>
            <a:r>
              <a:rPr lang="en-US"/>
              <a:t>The source program is a input of assembler that contains assembly language instructions. The output generated by assembler is the object code or machine code understandable by the computer.</a:t>
            </a:r>
            <a:br>
              <a:rPr lang="en-US"/>
            </a:br>
            <a:endParaRPr/>
          </a:p>
        </p:txBody>
      </p:sp>
      <p:pic>
        <p:nvPicPr>
          <p:cNvPr id="177" name="Google Shape;177;p11" descr="https://media.geeksforgeeks.org/wp-content/uploads/assem.png"/>
          <p:cNvPicPr preferRelativeResize="0"/>
          <p:nvPr/>
        </p:nvPicPr>
        <p:blipFill rotWithShape="1">
          <a:blip r:embed="rId3">
            <a:alphaModFix/>
          </a:blip>
          <a:srcRect/>
          <a:stretch/>
        </p:blipFill>
        <p:spPr>
          <a:xfrm>
            <a:off x="3381661" y="4432674"/>
            <a:ext cx="4752975" cy="1266826"/>
          </a:xfrm>
          <a:prstGeom prst="rect">
            <a:avLst/>
          </a:prstGeom>
          <a:noFill/>
          <a:ln>
            <a:noFill/>
          </a:ln>
        </p:spPr>
      </p:pic>
      <p:sp>
        <p:nvSpPr>
          <p:cNvPr id="178" name="Google Shape;1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Interpreter</a:t>
            </a:r>
            <a:endParaRPr/>
          </a:p>
        </p:txBody>
      </p:sp>
      <p:sp>
        <p:nvSpPr>
          <p:cNvPr id="185" name="Google Shape;18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10000"/>
              </a:lnSpc>
              <a:spcBef>
                <a:spcPts val="0"/>
              </a:spcBef>
              <a:spcAft>
                <a:spcPts val="0"/>
              </a:spcAft>
              <a:buClr>
                <a:schemeClr val="dk1"/>
              </a:buClr>
              <a:buSzPct val="100000"/>
              <a:buChar char="•"/>
            </a:pPr>
            <a:r>
              <a:rPr lang="en-US"/>
              <a:t>The translation of single statement of source program into machine code is done by language processor and executes it immediately before moving on to the next line is called an interpreter.</a:t>
            </a:r>
            <a:endParaRPr/>
          </a:p>
          <a:p>
            <a:pPr marL="228600" lvl="0" indent="-228600" algn="l" rtl="0">
              <a:lnSpc>
                <a:spcPct val="110000"/>
              </a:lnSpc>
              <a:spcBef>
                <a:spcPts val="1000"/>
              </a:spcBef>
              <a:spcAft>
                <a:spcPts val="0"/>
              </a:spcAft>
              <a:buClr>
                <a:schemeClr val="dk1"/>
              </a:buClr>
              <a:buSzPct val="100000"/>
              <a:buChar char="•"/>
            </a:pPr>
            <a:r>
              <a:rPr lang="en-US"/>
              <a:t>If there is an error in the statement, the interpreter terminates its translating process at that statement and displays an error message. </a:t>
            </a:r>
            <a:endParaRPr/>
          </a:p>
          <a:p>
            <a:pPr marL="228600" lvl="0" indent="-228600" algn="l" rtl="0">
              <a:lnSpc>
                <a:spcPct val="110000"/>
              </a:lnSpc>
              <a:spcBef>
                <a:spcPts val="1000"/>
              </a:spcBef>
              <a:spcAft>
                <a:spcPts val="0"/>
              </a:spcAft>
              <a:buClr>
                <a:schemeClr val="dk1"/>
              </a:buClr>
              <a:buSzPct val="100000"/>
              <a:buChar char="•"/>
            </a:pPr>
            <a:r>
              <a:rPr lang="en-US"/>
              <a:t>The interpreter moves on to the next line for execution only after removal of the error. </a:t>
            </a:r>
            <a:endParaRPr/>
          </a:p>
          <a:p>
            <a:pPr marL="228600" lvl="0" indent="-228600" algn="l" rtl="0">
              <a:lnSpc>
                <a:spcPct val="110000"/>
              </a:lnSpc>
              <a:spcBef>
                <a:spcPts val="1000"/>
              </a:spcBef>
              <a:spcAft>
                <a:spcPts val="0"/>
              </a:spcAft>
              <a:buClr>
                <a:schemeClr val="dk1"/>
              </a:buClr>
              <a:buSzPct val="100000"/>
              <a:buChar char="•"/>
            </a:pPr>
            <a:r>
              <a:rPr lang="en-US"/>
              <a:t>An Interpreter directly executes instructions written in a programming or scripting language without previously converting them to an object code or machine code.</a:t>
            </a:r>
            <a:br>
              <a:rPr lang="en-US"/>
            </a:br>
            <a:r>
              <a:rPr lang="en-US" b="1"/>
              <a:t>Example:</a:t>
            </a:r>
            <a:r>
              <a:rPr lang="en-US"/>
              <a:t> Perl, Python and Matlab.</a:t>
            </a:r>
            <a:br>
              <a:rPr lang="en-US"/>
            </a:br>
            <a:endParaRPr/>
          </a:p>
        </p:txBody>
      </p:sp>
      <p:sp>
        <p:nvSpPr>
          <p:cNvPr id="186" name="Google Shape;18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187" name="Google Shape;187;p12" descr="Interpreter Vs Compiler : Differences Between Interpreter and Compiler"/>
          <p:cNvPicPr preferRelativeResize="0"/>
          <p:nvPr/>
        </p:nvPicPr>
        <p:blipFill rotWithShape="1">
          <a:blip r:embed="rId3">
            <a:alphaModFix/>
          </a:blip>
          <a:srcRect t="50268" b="4593"/>
          <a:stretch/>
        </p:blipFill>
        <p:spPr>
          <a:xfrm>
            <a:off x="2632437" y="5041587"/>
            <a:ext cx="6634854" cy="12703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Compiler</a:t>
            </a:r>
            <a:endParaRPr/>
          </a:p>
        </p:txBody>
      </p:sp>
      <p:sp>
        <p:nvSpPr>
          <p:cNvPr id="194" name="Google Shape;19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language processor that reads the complete source program written in high level language and translates it in machine language is called as a Compiler.</a:t>
            </a:r>
            <a:endParaRPr/>
          </a:p>
          <a:p>
            <a:pPr marL="228600" lvl="0" indent="-228600" algn="l" rtl="0">
              <a:lnSpc>
                <a:spcPct val="90000"/>
              </a:lnSpc>
              <a:spcBef>
                <a:spcPts val="1000"/>
              </a:spcBef>
              <a:spcAft>
                <a:spcPts val="0"/>
              </a:spcAft>
              <a:buClr>
                <a:schemeClr val="dk1"/>
              </a:buClr>
              <a:buSzPts val="2800"/>
              <a:buChar char="•"/>
            </a:pPr>
            <a:r>
              <a:rPr lang="en-US"/>
              <a:t>In a compiler, the source code is translated to object code successfully if it is free of errors. The compiler specifies the errors at the end of compilation with line numbers when there are any errors in the source code. </a:t>
            </a:r>
            <a:endParaRPr/>
          </a:p>
          <a:p>
            <a:pPr marL="0" lvl="0" indent="0" algn="l" rtl="0">
              <a:lnSpc>
                <a:spcPct val="90000"/>
              </a:lnSpc>
              <a:spcBef>
                <a:spcPts val="1000"/>
              </a:spcBef>
              <a:spcAft>
                <a:spcPts val="0"/>
              </a:spcAft>
              <a:buClr>
                <a:schemeClr val="dk1"/>
              </a:buClr>
              <a:buSzPts val="2800"/>
              <a:buNone/>
            </a:pPr>
            <a:br>
              <a:rPr lang="en-US"/>
            </a:br>
            <a:endParaRPr/>
          </a:p>
        </p:txBody>
      </p:sp>
      <p:sp>
        <p:nvSpPr>
          <p:cNvPr id="195" name="Google Shape;1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196" name="Google Shape;196;p13" descr="Interpreter Vs Compiler : Differences Between Interpreter and Compiler"/>
          <p:cNvPicPr preferRelativeResize="0"/>
          <p:nvPr/>
        </p:nvPicPr>
        <p:blipFill rotWithShape="1">
          <a:blip r:embed="rId3">
            <a:alphaModFix/>
          </a:blip>
          <a:srcRect b="56725"/>
          <a:stretch/>
        </p:blipFill>
        <p:spPr>
          <a:xfrm>
            <a:off x="2168702" y="4791655"/>
            <a:ext cx="7546975" cy="13853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838200" y="365125"/>
            <a:ext cx="10515600" cy="9294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Difference between Compiler and Interpreter –</a:t>
            </a:r>
            <a:endParaRPr sz="3600"/>
          </a:p>
        </p:txBody>
      </p:sp>
      <p:graphicFrame>
        <p:nvGraphicFramePr>
          <p:cNvPr id="203" name="Google Shape;203;p14"/>
          <p:cNvGraphicFramePr/>
          <p:nvPr/>
        </p:nvGraphicFramePr>
        <p:xfrm>
          <a:off x="1130155" y="1469204"/>
          <a:ext cx="9863200" cy="5024715"/>
        </p:xfrm>
        <a:graphic>
          <a:graphicData uri="http://schemas.openxmlformats.org/drawingml/2006/table">
            <a:tbl>
              <a:tblPr>
                <a:noFill/>
                <a:tableStyleId>{7F028240-4EB8-4BC1-BCE6-C41B456B7E44}</a:tableStyleId>
              </a:tblPr>
              <a:tblGrid>
                <a:gridCol w="4931600">
                  <a:extLst>
                    <a:ext uri="{9D8B030D-6E8A-4147-A177-3AD203B41FA5}">
                      <a16:colId xmlns:a16="http://schemas.microsoft.com/office/drawing/2014/main" val="20000"/>
                    </a:ext>
                  </a:extLst>
                </a:gridCol>
                <a:gridCol w="4931600">
                  <a:extLst>
                    <a:ext uri="{9D8B030D-6E8A-4147-A177-3AD203B41FA5}">
                      <a16:colId xmlns:a16="http://schemas.microsoft.com/office/drawing/2014/main" val="20001"/>
                    </a:ext>
                  </a:extLst>
                </a:gridCol>
              </a:tblGrid>
              <a:tr h="318700">
                <a:tc>
                  <a:txBody>
                    <a:bodyPr/>
                    <a:lstStyle/>
                    <a:p>
                      <a:pPr marL="0" marR="0" lvl="0" indent="0" algn="ctr" rtl="0">
                        <a:spcBef>
                          <a:spcPts val="0"/>
                        </a:spcBef>
                        <a:spcAft>
                          <a:spcPts val="0"/>
                        </a:spcAft>
                        <a:buNone/>
                      </a:pPr>
                      <a:r>
                        <a:rPr lang="en-US" sz="1800" b="1" u="none" strike="noStrike" cap="none">
                          <a:solidFill>
                            <a:srgbClr val="000000"/>
                          </a:solidFill>
                        </a:rPr>
                        <a:t>COMPILER</a:t>
                      </a:r>
                      <a:endParaRPr/>
                    </a:p>
                  </a:txBody>
                  <a:tcPr marL="51825" marR="51825" marT="51825" marB="518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EDEDED"/>
                      </a:solidFill>
                      <a:prstDash val="solid"/>
                      <a:round/>
                      <a:headEnd type="none" w="sm" len="sm"/>
                      <a:tailEnd type="none" w="sm" len="sm"/>
                    </a:lnB>
                    <a:solidFill>
                      <a:srgbClr val="0F9D58"/>
                    </a:solidFill>
                  </a:tcPr>
                </a:tc>
                <a:tc>
                  <a:txBody>
                    <a:bodyPr/>
                    <a:lstStyle/>
                    <a:p>
                      <a:pPr marL="0" marR="0" lvl="0" indent="0" algn="ctr" rtl="0">
                        <a:spcBef>
                          <a:spcPts val="0"/>
                        </a:spcBef>
                        <a:spcAft>
                          <a:spcPts val="0"/>
                        </a:spcAft>
                        <a:buNone/>
                      </a:pPr>
                      <a:r>
                        <a:rPr lang="en-US" sz="1800" b="1" u="none" strike="noStrike" cap="none">
                          <a:solidFill>
                            <a:srgbClr val="000000"/>
                          </a:solidFill>
                        </a:rPr>
                        <a:t>INTERPRETER</a:t>
                      </a:r>
                      <a:endParaRPr/>
                    </a:p>
                  </a:txBody>
                  <a:tcPr marL="51825" marR="51825" marT="51825" marB="518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EDEDED"/>
                      </a:solidFill>
                      <a:prstDash val="solid"/>
                      <a:round/>
                      <a:headEnd type="none" w="sm" len="sm"/>
                      <a:tailEnd type="none" w="sm" len="sm"/>
                    </a:lnB>
                    <a:solidFill>
                      <a:srgbClr val="0F9D58"/>
                    </a:solidFill>
                  </a:tcPr>
                </a:tc>
                <a:extLst>
                  <a:ext uri="{0D108BD9-81ED-4DB2-BD59-A6C34878D82A}">
                    <a16:rowId xmlns:a16="http://schemas.microsoft.com/office/drawing/2014/main" val="10000"/>
                  </a:ext>
                </a:extLst>
              </a:tr>
              <a:tr h="919075">
                <a:tc>
                  <a:txBody>
                    <a:bodyPr/>
                    <a:lstStyle/>
                    <a:p>
                      <a:pPr marL="0" marR="0" lvl="0" indent="0" algn="l" rtl="0">
                        <a:spcBef>
                          <a:spcPts val="0"/>
                        </a:spcBef>
                        <a:spcAft>
                          <a:spcPts val="0"/>
                        </a:spcAft>
                        <a:buNone/>
                      </a:pPr>
                      <a:r>
                        <a:rPr lang="en-US" sz="1800" b="0" u="none" strike="noStrike" cap="none"/>
                        <a:t>A compiler is a program which coverts the entire source code of a programming language into executable machine code for a CPU.</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0" u="none" strike="noStrike" cap="none"/>
                        <a:t>interpreter takes a source program and runs it line by line, translating each line as it comes to it.</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123950">
                <a:tc>
                  <a:txBody>
                    <a:bodyPr/>
                    <a:lstStyle/>
                    <a:p>
                      <a:pPr marL="0" marR="0" lvl="0" indent="0" algn="l" rtl="0">
                        <a:spcBef>
                          <a:spcPts val="0"/>
                        </a:spcBef>
                        <a:spcAft>
                          <a:spcPts val="0"/>
                        </a:spcAft>
                        <a:buNone/>
                      </a:pPr>
                      <a:r>
                        <a:rPr lang="en-US" sz="1800" b="0" u="none" strike="noStrike" cap="none"/>
                        <a:t>Compiler takes large amount of time to analyze the entire source code but the overall execution time of the program is comparatively faster.</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0" u="none" strike="noStrike" cap="none"/>
                        <a:t>Interpreter takes less amount of time to analyze the source code but the overall execution time of the program is slower.</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328825">
                <a:tc>
                  <a:txBody>
                    <a:bodyPr/>
                    <a:lstStyle/>
                    <a:p>
                      <a:pPr marL="0" marR="0" lvl="0" indent="0" algn="l" rtl="0">
                        <a:spcBef>
                          <a:spcPts val="0"/>
                        </a:spcBef>
                        <a:spcAft>
                          <a:spcPts val="0"/>
                        </a:spcAft>
                        <a:buNone/>
                      </a:pPr>
                      <a:r>
                        <a:rPr lang="en-US" sz="1800" b="0" u="none" strike="noStrike" cap="none"/>
                        <a:t>Compiler generates the error message only after scanning the whole program, so debugging is comparatively hard as the error can be present any where in the program.</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0" u="none" strike="noStrike" cap="none"/>
                        <a:t>Its Debugging is easier as it continues translating the program until the error is met</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09325">
                <a:tc>
                  <a:txBody>
                    <a:bodyPr/>
                    <a:lstStyle/>
                    <a:p>
                      <a:pPr marL="0" marR="0" lvl="0" indent="0" algn="l" rtl="0">
                        <a:spcBef>
                          <a:spcPts val="0"/>
                        </a:spcBef>
                        <a:spcAft>
                          <a:spcPts val="0"/>
                        </a:spcAft>
                        <a:buNone/>
                      </a:pPr>
                      <a:r>
                        <a:rPr lang="en-US" sz="1800" b="0" u="none" strike="noStrike" cap="none"/>
                        <a:t>Generates intermediate object code.</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0" u="none" strike="noStrike" cap="none"/>
                        <a:t>No intermediate object code is generated.</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EDEDED"/>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04450">
                <a:tc>
                  <a:txBody>
                    <a:bodyPr/>
                    <a:lstStyle/>
                    <a:p>
                      <a:pPr marL="0" marR="0" lvl="0" indent="0" algn="l" rtl="0">
                        <a:spcBef>
                          <a:spcPts val="0"/>
                        </a:spcBef>
                        <a:spcAft>
                          <a:spcPts val="0"/>
                        </a:spcAft>
                        <a:buNone/>
                      </a:pPr>
                      <a:r>
                        <a:rPr lang="en-US" sz="1800" b="0" u="none" strike="noStrike" cap="none"/>
                        <a:t>Examples: C, C++, Java</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0" u="none" strike="noStrike" cap="none"/>
                        <a:t>Examples: Python, Perl</a:t>
                      </a:r>
                      <a:endParaRPr/>
                    </a:p>
                  </a:txBody>
                  <a:tcPr marL="90700" marR="90700" marT="45350" marB="453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EDED"/>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73150">
                <a:tc>
                  <a:txBody>
                    <a:bodyPr/>
                    <a:lstStyle/>
                    <a:p>
                      <a:pPr marL="0" marR="0" lvl="0" indent="0" algn="l" rtl="0">
                        <a:spcBef>
                          <a:spcPts val="0"/>
                        </a:spcBef>
                        <a:spcAft>
                          <a:spcPts val="0"/>
                        </a:spcAft>
                        <a:buNone/>
                      </a:pPr>
                      <a:endParaRPr sz="1800"/>
                    </a:p>
                  </a:txBody>
                  <a:tcPr marL="62200" marR="62200" marT="31100" marB="31100">
                    <a:lnT w="9525" cap="flat" cmpd="sng">
                      <a:solidFill>
                        <a:srgbClr val="000000">
                          <a:alpha val="0"/>
                        </a:srgbClr>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62200" marR="62200" marT="31100" marB="3110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6"/>
                  </a:ext>
                </a:extLst>
              </a:tr>
            </a:tbl>
          </a:graphicData>
        </a:graphic>
      </p:graphicFrame>
      <p:sp>
        <p:nvSpPr>
          <p:cNvPr id="204" name="Google Shape;20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Errors in program</a:t>
            </a:r>
            <a:endParaRPr/>
          </a:p>
        </p:txBody>
      </p:sp>
      <p:sp>
        <p:nvSpPr>
          <p:cNvPr id="211" name="Google Shape;2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computer programming,  an error or bug is an action which is inaccurate or incorrect.</a:t>
            </a:r>
            <a:endParaRPr/>
          </a:p>
          <a:p>
            <a:pPr marL="228600" lvl="0" indent="-228600" algn="l" rtl="0">
              <a:lnSpc>
                <a:spcPct val="90000"/>
              </a:lnSpc>
              <a:spcBef>
                <a:spcPts val="1000"/>
              </a:spcBef>
              <a:spcAft>
                <a:spcPts val="0"/>
              </a:spcAft>
              <a:buClr>
                <a:schemeClr val="dk1"/>
              </a:buClr>
              <a:buSzPts val="2800"/>
              <a:buChar char="•"/>
            </a:pPr>
            <a:r>
              <a:rPr lang="en-US"/>
              <a:t>There are three basic type of programming errors: </a:t>
            </a:r>
            <a:endParaRPr/>
          </a:p>
          <a:p>
            <a:pPr marL="685800" lvl="1" indent="-228600" algn="l" rtl="0">
              <a:lnSpc>
                <a:spcPct val="90000"/>
              </a:lnSpc>
              <a:spcBef>
                <a:spcPts val="500"/>
              </a:spcBef>
              <a:spcAft>
                <a:spcPts val="0"/>
              </a:spcAft>
              <a:buClr>
                <a:schemeClr val="dk1"/>
              </a:buClr>
              <a:buSzPts val="2400"/>
              <a:buChar char="•"/>
            </a:pPr>
            <a:r>
              <a:rPr lang="en-US"/>
              <a:t>syntax errors</a:t>
            </a:r>
            <a:endParaRPr/>
          </a:p>
          <a:p>
            <a:pPr marL="685800" lvl="1" indent="-228600" algn="l" rtl="0">
              <a:lnSpc>
                <a:spcPct val="90000"/>
              </a:lnSpc>
              <a:spcBef>
                <a:spcPts val="500"/>
              </a:spcBef>
              <a:spcAft>
                <a:spcPts val="0"/>
              </a:spcAft>
              <a:buClr>
                <a:schemeClr val="dk1"/>
              </a:buClr>
              <a:buSzPts val="2400"/>
              <a:buChar char="•"/>
            </a:pPr>
            <a:r>
              <a:rPr lang="en-US"/>
              <a:t>logic errors</a:t>
            </a:r>
            <a:endParaRPr/>
          </a:p>
          <a:p>
            <a:pPr marL="685800" lvl="1" indent="-228600" algn="l" rtl="0">
              <a:lnSpc>
                <a:spcPct val="90000"/>
              </a:lnSpc>
              <a:spcBef>
                <a:spcPts val="500"/>
              </a:spcBef>
              <a:spcAft>
                <a:spcPts val="0"/>
              </a:spcAft>
              <a:buClr>
                <a:schemeClr val="dk1"/>
              </a:buClr>
              <a:buSzPts val="2400"/>
              <a:buChar char="•"/>
            </a:pPr>
            <a:r>
              <a:rPr lang="en-US"/>
              <a:t>runtime errors</a:t>
            </a:r>
            <a:endParaRPr/>
          </a:p>
          <a:p>
            <a:pPr marL="0" lvl="0" indent="0" algn="l" rtl="0">
              <a:lnSpc>
                <a:spcPct val="90000"/>
              </a:lnSpc>
              <a:spcBef>
                <a:spcPts val="1000"/>
              </a:spcBef>
              <a:spcAft>
                <a:spcPts val="0"/>
              </a:spcAft>
              <a:buClr>
                <a:schemeClr val="dk1"/>
              </a:buClr>
              <a:buSzPts val="2800"/>
              <a:buNone/>
            </a:pPr>
            <a:br>
              <a:rPr lang="en-US"/>
            </a:br>
            <a:endParaRPr/>
          </a:p>
        </p:txBody>
      </p:sp>
      <p:sp>
        <p:nvSpPr>
          <p:cNvPr id="212" name="Google Shape;21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Syntax error</a:t>
            </a:r>
            <a:endParaRPr/>
          </a:p>
        </p:txBody>
      </p:sp>
      <p:sp>
        <p:nvSpPr>
          <p:cNvPr id="219" name="Google Shape;2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chemeClr val="dk1"/>
              </a:buClr>
              <a:buSzPct val="100000"/>
              <a:buChar char="•"/>
            </a:pPr>
            <a:r>
              <a:rPr lang="en-US"/>
              <a:t>Error that occurs if the syntax of the programming language is not followed correctly.</a:t>
            </a:r>
            <a:endParaRPr/>
          </a:p>
          <a:p>
            <a:pPr marL="228600" lvl="0" indent="-228600" algn="l" rtl="0">
              <a:lnSpc>
                <a:spcPct val="120000"/>
              </a:lnSpc>
              <a:spcBef>
                <a:spcPts val="1000"/>
              </a:spcBef>
              <a:spcAft>
                <a:spcPts val="0"/>
              </a:spcAft>
              <a:buClr>
                <a:schemeClr val="dk1"/>
              </a:buClr>
              <a:buSzPct val="100000"/>
              <a:buChar char="•"/>
            </a:pPr>
            <a:r>
              <a:rPr lang="en-US"/>
              <a:t>With compiled languages, you will run into any syntax errors at compile time, and they will have to be corrected before the program can run. For interpreted languages, a syntax error would pop up during run time, and your error message might not even specify it’s a syntax problem. </a:t>
            </a:r>
            <a:endParaRPr/>
          </a:p>
          <a:p>
            <a:pPr marL="228600" lvl="0" indent="-228600" algn="l" rtl="0">
              <a:lnSpc>
                <a:spcPct val="120000"/>
              </a:lnSpc>
              <a:spcBef>
                <a:spcPts val="1000"/>
              </a:spcBef>
              <a:spcAft>
                <a:spcPts val="0"/>
              </a:spcAft>
              <a:buClr>
                <a:schemeClr val="dk1"/>
              </a:buClr>
              <a:buSzPct val="100000"/>
              <a:buChar char="•"/>
            </a:pPr>
            <a:r>
              <a:rPr lang="en-US"/>
              <a:t>In both cases, the compiler/interpreter will give you the location of the syntax error, which makes it rather easy to find/fix.</a:t>
            </a:r>
            <a:endParaRPr/>
          </a:p>
          <a:p>
            <a:pPr marL="228600" lvl="0" indent="-228600" algn="l" rtl="0">
              <a:lnSpc>
                <a:spcPct val="120000"/>
              </a:lnSpc>
              <a:spcBef>
                <a:spcPts val="1000"/>
              </a:spcBef>
              <a:spcAft>
                <a:spcPts val="0"/>
              </a:spcAft>
              <a:buClr>
                <a:schemeClr val="dk1"/>
              </a:buClr>
              <a:buSzPct val="100000"/>
              <a:buChar char="•"/>
            </a:pPr>
            <a:r>
              <a:rPr lang="en-US"/>
              <a:t>Many text editors or IDEs will come with the ability to warn you about syntax errors at the time of writing the code</a:t>
            </a:r>
            <a:endParaRPr/>
          </a:p>
          <a:p>
            <a:pPr marL="228600" lvl="0" indent="-228600" algn="l" rtl="0">
              <a:lnSpc>
                <a:spcPct val="120000"/>
              </a:lnSpc>
              <a:spcBef>
                <a:spcPts val="1000"/>
              </a:spcBef>
              <a:spcAft>
                <a:spcPts val="0"/>
              </a:spcAft>
              <a:buClr>
                <a:schemeClr val="dk1"/>
              </a:buClr>
              <a:buSzPct val="100000"/>
              <a:buChar char="•"/>
            </a:pPr>
            <a:r>
              <a:rPr lang="en-US"/>
              <a:t>Some of the examples of syntax error can be</a:t>
            </a:r>
            <a:endParaRPr/>
          </a:p>
          <a:p>
            <a:pPr marL="685800" lvl="1" indent="-228600" algn="l" rtl="0">
              <a:lnSpc>
                <a:spcPct val="90000"/>
              </a:lnSpc>
              <a:spcBef>
                <a:spcPts val="500"/>
              </a:spcBef>
              <a:spcAft>
                <a:spcPts val="0"/>
              </a:spcAft>
              <a:buClr>
                <a:schemeClr val="dk1"/>
              </a:buClr>
              <a:buSzPct val="100000"/>
              <a:buChar char="•"/>
            </a:pPr>
            <a:r>
              <a:rPr lang="en-US"/>
              <a:t>Missing statement terminator (;)</a:t>
            </a:r>
            <a:endParaRPr/>
          </a:p>
          <a:p>
            <a:pPr marL="685800" lvl="1" indent="-228600" algn="l" rtl="0">
              <a:lnSpc>
                <a:spcPct val="90000"/>
              </a:lnSpc>
              <a:spcBef>
                <a:spcPts val="500"/>
              </a:spcBef>
              <a:spcAft>
                <a:spcPts val="0"/>
              </a:spcAft>
              <a:buClr>
                <a:schemeClr val="dk1"/>
              </a:buClr>
              <a:buSzPct val="100000"/>
              <a:buChar char="•"/>
            </a:pPr>
            <a:r>
              <a:rPr lang="en-US"/>
              <a:t>Missing operators (e.g. 2/+5)</a:t>
            </a:r>
            <a:endParaRPr/>
          </a:p>
          <a:p>
            <a:pPr marL="685800" lvl="1" indent="-228600" algn="l" rtl="0">
              <a:lnSpc>
                <a:spcPct val="90000"/>
              </a:lnSpc>
              <a:spcBef>
                <a:spcPts val="500"/>
              </a:spcBef>
              <a:spcAft>
                <a:spcPts val="0"/>
              </a:spcAft>
              <a:buClr>
                <a:schemeClr val="dk1"/>
              </a:buClr>
              <a:buSzPct val="100000"/>
              <a:buChar char="•"/>
            </a:pPr>
            <a:r>
              <a:rPr lang="en-US"/>
              <a:t>Unbalanced braces ({}) </a:t>
            </a:r>
            <a:endParaRPr/>
          </a:p>
          <a:p>
            <a:pPr marL="685800" lvl="1" indent="-228600" algn="l" rtl="0">
              <a:lnSpc>
                <a:spcPct val="90000"/>
              </a:lnSpc>
              <a:spcBef>
                <a:spcPts val="500"/>
              </a:spcBef>
              <a:spcAft>
                <a:spcPts val="0"/>
              </a:spcAft>
              <a:buClr>
                <a:schemeClr val="dk1"/>
              </a:buClr>
              <a:buSzPct val="100000"/>
              <a:buChar char="•"/>
            </a:pPr>
            <a:r>
              <a:rPr lang="en-US"/>
              <a:t>Using keyword  as an identifier (main = 25)</a:t>
            </a:r>
            <a:endParaRPr/>
          </a:p>
        </p:txBody>
      </p:sp>
      <p:sp>
        <p:nvSpPr>
          <p:cNvPr id="220" name="Google Shape;22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Logic error</a:t>
            </a:r>
            <a:endParaRPr/>
          </a:p>
        </p:txBody>
      </p:sp>
      <p:sp>
        <p:nvSpPr>
          <p:cNvPr id="227" name="Google Shape;22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120000"/>
              </a:lnSpc>
              <a:spcBef>
                <a:spcPts val="0"/>
              </a:spcBef>
              <a:spcAft>
                <a:spcPts val="0"/>
              </a:spcAft>
              <a:buClr>
                <a:schemeClr val="dk1"/>
              </a:buClr>
              <a:buSzPct val="100000"/>
              <a:buChar char="•"/>
            </a:pPr>
            <a:r>
              <a:rPr lang="en-US"/>
              <a:t>Logic errors occurs when a programmer implements the algorithm  for solving a program incorrectly</a:t>
            </a:r>
            <a:endParaRPr/>
          </a:p>
          <a:p>
            <a:pPr marL="228600" lvl="0" indent="-228600" algn="l" rtl="0">
              <a:lnSpc>
                <a:spcPct val="120000"/>
              </a:lnSpc>
              <a:spcBef>
                <a:spcPts val="1000"/>
              </a:spcBef>
              <a:spcAft>
                <a:spcPts val="0"/>
              </a:spcAft>
              <a:buClr>
                <a:schemeClr val="dk1"/>
              </a:buClr>
              <a:buSzPct val="100000"/>
              <a:buChar char="•"/>
            </a:pPr>
            <a:r>
              <a:rPr lang="en-US"/>
              <a:t>Logical error are hardest to track down. A logic error produces unintended or undesired output or other behavior.</a:t>
            </a:r>
            <a:endParaRPr/>
          </a:p>
          <a:p>
            <a:pPr marL="228600" lvl="0" indent="-228600" algn="l" rtl="0">
              <a:lnSpc>
                <a:spcPct val="120000"/>
              </a:lnSpc>
              <a:spcBef>
                <a:spcPts val="1000"/>
              </a:spcBef>
              <a:spcAft>
                <a:spcPts val="0"/>
              </a:spcAft>
              <a:buClr>
                <a:schemeClr val="dk1"/>
              </a:buClr>
              <a:buSzPct val="100000"/>
              <a:buChar char="•"/>
            </a:pPr>
            <a:r>
              <a:rPr lang="en-US"/>
              <a:t>Compiler cannot detect the logical error</a:t>
            </a:r>
            <a:endParaRPr/>
          </a:p>
          <a:p>
            <a:pPr marL="685800" lvl="1" indent="-228600" algn="l" rtl="0">
              <a:lnSpc>
                <a:spcPct val="120000"/>
              </a:lnSpc>
              <a:spcBef>
                <a:spcPts val="500"/>
              </a:spcBef>
              <a:spcAft>
                <a:spcPts val="0"/>
              </a:spcAft>
              <a:buClr>
                <a:schemeClr val="dk1"/>
              </a:buClr>
              <a:buSzPct val="100000"/>
              <a:buChar char="•"/>
            </a:pPr>
            <a:r>
              <a:rPr lang="en-US"/>
              <a:t>Multiplying two numbers instead of addition</a:t>
            </a:r>
            <a:endParaRPr/>
          </a:p>
          <a:p>
            <a:pPr marL="685800" lvl="1" indent="-228600" algn="l" rtl="0">
              <a:lnSpc>
                <a:spcPct val="120000"/>
              </a:lnSpc>
              <a:spcBef>
                <a:spcPts val="500"/>
              </a:spcBef>
              <a:spcAft>
                <a:spcPts val="0"/>
              </a:spcAft>
              <a:buClr>
                <a:schemeClr val="dk1"/>
              </a:buClr>
              <a:buSzPct val="100000"/>
              <a:buChar char="•"/>
            </a:pPr>
            <a:r>
              <a:rPr lang="en-US"/>
              <a:t>Using wrong values while computing</a:t>
            </a:r>
            <a:endParaRPr/>
          </a:p>
          <a:p>
            <a:pPr marL="685800" lvl="1" indent="-228600" algn="l" rtl="0">
              <a:lnSpc>
                <a:spcPct val="120000"/>
              </a:lnSpc>
              <a:spcBef>
                <a:spcPts val="500"/>
              </a:spcBef>
              <a:spcAft>
                <a:spcPts val="0"/>
              </a:spcAft>
              <a:buClr>
                <a:schemeClr val="dk1"/>
              </a:buClr>
              <a:buSzPct val="100000"/>
              <a:buChar char="•"/>
            </a:pPr>
            <a:r>
              <a:rPr lang="en-US"/>
              <a:t>missing or misplaced braces will probably not be detected by the compiler but can cause many different logical errors.</a:t>
            </a:r>
            <a:endParaRPr/>
          </a:p>
          <a:p>
            <a:pPr marL="457200" lvl="1" indent="0" algn="l" rtl="0">
              <a:lnSpc>
                <a:spcPct val="120000"/>
              </a:lnSpc>
              <a:spcBef>
                <a:spcPts val="500"/>
              </a:spcBef>
              <a:spcAft>
                <a:spcPts val="0"/>
              </a:spcAft>
              <a:buClr>
                <a:schemeClr val="dk1"/>
              </a:buClr>
              <a:buSzPct val="100000"/>
              <a:buNone/>
            </a:pPr>
            <a:r>
              <a:rPr lang="en-US"/>
              <a:t>function average(a,b) {</a:t>
            </a:r>
            <a:endParaRPr/>
          </a:p>
          <a:p>
            <a:pPr marL="457200" lvl="1" indent="0" algn="l" rtl="0">
              <a:lnSpc>
                <a:spcPct val="120000"/>
              </a:lnSpc>
              <a:spcBef>
                <a:spcPts val="500"/>
              </a:spcBef>
              <a:spcAft>
                <a:spcPts val="0"/>
              </a:spcAft>
              <a:buClr>
                <a:schemeClr val="dk1"/>
              </a:buClr>
              <a:buSzPct val="100000"/>
              <a:buNone/>
            </a:pPr>
            <a:r>
              <a:rPr lang="en-US"/>
              <a:t>	return a+b/2;</a:t>
            </a:r>
            <a:endParaRPr/>
          </a:p>
          <a:p>
            <a:pPr marL="457200" lvl="1" indent="0" algn="l" rtl="0">
              <a:lnSpc>
                <a:spcPct val="120000"/>
              </a:lnSpc>
              <a:spcBef>
                <a:spcPts val="500"/>
              </a:spcBef>
              <a:spcAft>
                <a:spcPts val="0"/>
              </a:spcAft>
              <a:buClr>
                <a:schemeClr val="dk1"/>
              </a:buClr>
              <a:buSzPct val="100000"/>
              <a:buNone/>
            </a:pPr>
            <a:r>
              <a:rPr lang="en-US"/>
              <a:t>}</a:t>
            </a:r>
            <a:endParaRPr/>
          </a:p>
          <a:p>
            <a:pPr marL="457200" lvl="1" indent="0" algn="l" rtl="0">
              <a:lnSpc>
                <a:spcPct val="120000"/>
              </a:lnSpc>
              <a:spcBef>
                <a:spcPts val="500"/>
              </a:spcBef>
              <a:spcAft>
                <a:spcPts val="0"/>
              </a:spcAft>
              <a:buClr>
                <a:schemeClr val="dk1"/>
              </a:buClr>
              <a:buSzPct val="100000"/>
              <a:buNone/>
            </a:pPr>
            <a:r>
              <a:rPr lang="en-US"/>
              <a:t>if (a == b);</a:t>
            </a:r>
            <a:endParaRPr/>
          </a:p>
          <a:p>
            <a:pPr marL="457200" lvl="1" indent="0" algn="l" rtl="0">
              <a:lnSpc>
                <a:spcPct val="120000"/>
              </a:lnSpc>
              <a:spcBef>
                <a:spcPts val="500"/>
              </a:spcBef>
              <a:spcAft>
                <a:spcPts val="0"/>
              </a:spcAft>
              <a:buClr>
                <a:schemeClr val="dk1"/>
              </a:buClr>
              <a:buSzPct val="100000"/>
              <a:buNone/>
            </a:pPr>
            <a:r>
              <a:rPr lang="en-US"/>
              <a:t>   print “Yes”;</a:t>
            </a:r>
            <a:endParaRPr/>
          </a:p>
        </p:txBody>
      </p:sp>
      <p:sp>
        <p:nvSpPr>
          <p:cNvPr id="228" name="Google Shape;22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Runtime errors</a:t>
            </a:r>
            <a:endParaRPr/>
          </a:p>
        </p:txBody>
      </p:sp>
      <p:sp>
        <p:nvSpPr>
          <p:cNvPr id="235" name="Google Shape;23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runtime error is a program error that occurs while the program is running. </a:t>
            </a:r>
            <a:endParaRPr/>
          </a:p>
          <a:p>
            <a:pPr marL="228600" lvl="0" indent="-228600" algn="l" rtl="0">
              <a:lnSpc>
                <a:spcPct val="90000"/>
              </a:lnSpc>
              <a:spcBef>
                <a:spcPts val="1000"/>
              </a:spcBef>
              <a:spcAft>
                <a:spcPts val="0"/>
              </a:spcAft>
              <a:buClr>
                <a:schemeClr val="dk1"/>
              </a:buClr>
              <a:buSzPts val="2800"/>
              <a:buChar char="•"/>
            </a:pPr>
            <a:r>
              <a:rPr lang="en-US"/>
              <a:t>Runtime error are fatal and causes the program to terminate immediately without finishing its job.</a:t>
            </a:r>
            <a:endParaRPr/>
          </a:p>
          <a:p>
            <a:pPr marL="228600" lvl="0" indent="-228600" algn="l" rtl="0">
              <a:lnSpc>
                <a:spcPct val="90000"/>
              </a:lnSpc>
              <a:spcBef>
                <a:spcPts val="1000"/>
              </a:spcBef>
              <a:spcAft>
                <a:spcPts val="0"/>
              </a:spcAft>
              <a:buClr>
                <a:schemeClr val="dk1"/>
              </a:buClr>
              <a:buSzPts val="2800"/>
              <a:buChar char="•"/>
            </a:pPr>
            <a:r>
              <a:rPr lang="en-US"/>
              <a:t>A program crash is the most noticeable type of runtime error, since the program unexpectedly quits while running. </a:t>
            </a:r>
            <a:endParaRPr/>
          </a:p>
          <a:p>
            <a:pPr marL="228600" lvl="0" indent="-228600" algn="l" rtl="0">
              <a:lnSpc>
                <a:spcPct val="90000"/>
              </a:lnSpc>
              <a:spcBef>
                <a:spcPts val="1000"/>
              </a:spcBef>
              <a:spcAft>
                <a:spcPts val="0"/>
              </a:spcAft>
              <a:buClr>
                <a:schemeClr val="dk1"/>
              </a:buClr>
              <a:buSzPts val="2800"/>
              <a:buChar char="•"/>
            </a:pPr>
            <a:r>
              <a:rPr lang="en-US"/>
              <a:t>Crashes can be caused by memory leaks or other programming errors. Common examples include dividing by zero, referencing missing files, calling invalid functions, or not handling certain input correctly.</a:t>
            </a:r>
            <a:endParaRPr/>
          </a:p>
        </p:txBody>
      </p:sp>
      <p:sp>
        <p:nvSpPr>
          <p:cNvPr id="236" name="Google Shape;23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Features of a good program</a:t>
            </a:r>
            <a:endParaRPr/>
          </a:p>
        </p:txBody>
      </p:sp>
      <p:sp>
        <p:nvSpPr>
          <p:cNvPr id="243" name="Google Shape;24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20000"/>
              </a:lnSpc>
              <a:spcBef>
                <a:spcPts val="0"/>
              </a:spcBef>
              <a:spcAft>
                <a:spcPts val="0"/>
              </a:spcAft>
              <a:buClr>
                <a:schemeClr val="dk1"/>
              </a:buClr>
              <a:buSzPct val="100000"/>
              <a:buNone/>
            </a:pPr>
            <a:r>
              <a:rPr lang="en-US"/>
              <a:t>A </a:t>
            </a:r>
            <a:r>
              <a:rPr lang="en-US" b="1"/>
              <a:t>computer program</a:t>
            </a:r>
            <a:r>
              <a:rPr lang="en-US"/>
              <a:t> is a collection of instructions that can be executed by a </a:t>
            </a:r>
            <a:r>
              <a:rPr lang="en-US" b="1"/>
              <a:t>computer</a:t>
            </a:r>
            <a:r>
              <a:rPr lang="en-US"/>
              <a:t> to perform a specific task. </a:t>
            </a:r>
            <a:endParaRPr/>
          </a:p>
          <a:p>
            <a:pPr marL="0" lvl="0" indent="0" algn="l" rtl="0">
              <a:lnSpc>
                <a:spcPct val="120000"/>
              </a:lnSpc>
              <a:spcBef>
                <a:spcPts val="1000"/>
              </a:spcBef>
              <a:spcAft>
                <a:spcPts val="0"/>
              </a:spcAft>
              <a:buClr>
                <a:schemeClr val="dk1"/>
              </a:buClr>
              <a:buSzPct val="100000"/>
              <a:buNone/>
            </a:pPr>
            <a:r>
              <a:rPr lang="en-US" b="1"/>
              <a:t>Portability</a:t>
            </a:r>
            <a:r>
              <a:rPr lang="en-US"/>
              <a:t>: </a:t>
            </a:r>
            <a:endParaRPr/>
          </a:p>
          <a:p>
            <a:pPr marL="228600" lvl="0" indent="-228600" algn="l" rtl="0">
              <a:lnSpc>
                <a:spcPct val="120000"/>
              </a:lnSpc>
              <a:spcBef>
                <a:spcPts val="1000"/>
              </a:spcBef>
              <a:spcAft>
                <a:spcPts val="0"/>
              </a:spcAft>
              <a:buClr>
                <a:schemeClr val="dk1"/>
              </a:buClr>
              <a:buSzPct val="100000"/>
              <a:buChar char="•"/>
            </a:pPr>
            <a:r>
              <a:rPr lang="en-US"/>
              <a:t>Portability refers to the ability of an application to run on different platforms (operating systems) with or without minimal changes. </a:t>
            </a:r>
            <a:endParaRPr/>
          </a:p>
          <a:p>
            <a:pPr marL="228600" lvl="0" indent="-228600" algn="l" rtl="0">
              <a:lnSpc>
                <a:spcPct val="120000"/>
              </a:lnSpc>
              <a:spcBef>
                <a:spcPts val="1000"/>
              </a:spcBef>
              <a:spcAft>
                <a:spcPts val="0"/>
              </a:spcAft>
              <a:buClr>
                <a:schemeClr val="dk1"/>
              </a:buClr>
              <a:buSzPct val="100000"/>
              <a:buChar char="•"/>
            </a:pPr>
            <a:r>
              <a:rPr lang="en-US"/>
              <a:t>Program developed for a particular platform has a short life span.</a:t>
            </a:r>
            <a:endParaRPr/>
          </a:p>
          <a:p>
            <a:pPr marL="0" lvl="0" indent="0" algn="l" rtl="0">
              <a:lnSpc>
                <a:spcPct val="120000"/>
              </a:lnSpc>
              <a:spcBef>
                <a:spcPts val="1000"/>
              </a:spcBef>
              <a:spcAft>
                <a:spcPts val="0"/>
              </a:spcAft>
              <a:buClr>
                <a:schemeClr val="dk1"/>
              </a:buClr>
              <a:buSzPct val="100000"/>
              <a:buNone/>
            </a:pPr>
            <a:r>
              <a:rPr lang="en-US" b="1"/>
              <a:t>Readability</a:t>
            </a:r>
            <a:r>
              <a:rPr lang="en-US"/>
              <a:t>: </a:t>
            </a:r>
            <a:endParaRPr/>
          </a:p>
          <a:p>
            <a:pPr marL="228600" lvl="0" indent="-228600" algn="l" rtl="0">
              <a:lnSpc>
                <a:spcPct val="120000"/>
              </a:lnSpc>
              <a:spcBef>
                <a:spcPts val="1000"/>
              </a:spcBef>
              <a:spcAft>
                <a:spcPts val="0"/>
              </a:spcAft>
              <a:buClr>
                <a:schemeClr val="dk1"/>
              </a:buClr>
              <a:buSzPct val="100000"/>
              <a:buChar char="•"/>
            </a:pPr>
            <a:r>
              <a:rPr lang="en-US"/>
              <a:t>The program should be written in such a way that it makes other programmers or users to follow the logic of the program without much effort. </a:t>
            </a:r>
            <a:endParaRPr/>
          </a:p>
          <a:p>
            <a:pPr marL="228600" lvl="0" indent="-228600" algn="l" rtl="0">
              <a:lnSpc>
                <a:spcPct val="120000"/>
              </a:lnSpc>
              <a:spcBef>
                <a:spcPts val="1000"/>
              </a:spcBef>
              <a:spcAft>
                <a:spcPts val="0"/>
              </a:spcAft>
              <a:buClr>
                <a:schemeClr val="dk1"/>
              </a:buClr>
              <a:buSzPct val="100000"/>
              <a:buChar char="•"/>
            </a:pPr>
            <a:r>
              <a:rPr lang="en-US"/>
              <a:t>If a program is written structurally, it helps the programmers to understand their own program in a better way. Even if some computational efficiency needs to be sacrificed for better readability, it is advisable to use a more user-friendly approach, unless the processing of an application is of utmost importance.</a:t>
            </a:r>
            <a:endParaRPr/>
          </a:p>
          <a:p>
            <a:pPr marL="0" lvl="0" indent="0" algn="l" rtl="0">
              <a:lnSpc>
                <a:spcPct val="120000"/>
              </a:lnSpc>
              <a:spcBef>
                <a:spcPts val="1000"/>
              </a:spcBef>
              <a:spcAft>
                <a:spcPts val="0"/>
              </a:spcAft>
              <a:buClr>
                <a:schemeClr val="dk1"/>
              </a:buClr>
              <a:buSzPct val="100000"/>
              <a:buNone/>
            </a:pPr>
            <a:r>
              <a:rPr lang="en-US" b="1"/>
              <a:t>Efficiency</a:t>
            </a:r>
            <a:r>
              <a:rPr lang="en-US"/>
              <a:t>: </a:t>
            </a:r>
            <a:endParaRPr/>
          </a:p>
          <a:p>
            <a:pPr marL="228600" lvl="0" indent="-228600" algn="l" rtl="0">
              <a:lnSpc>
                <a:spcPct val="120000"/>
              </a:lnSpc>
              <a:spcBef>
                <a:spcPts val="1000"/>
              </a:spcBef>
              <a:spcAft>
                <a:spcPts val="0"/>
              </a:spcAft>
              <a:buClr>
                <a:schemeClr val="dk1"/>
              </a:buClr>
              <a:buSzPct val="100000"/>
              <a:buChar char="•"/>
            </a:pPr>
            <a:r>
              <a:rPr lang="en-US"/>
              <a:t>Every program requires certain processing time and memory to process the instructions and data. </a:t>
            </a:r>
            <a:endParaRPr/>
          </a:p>
          <a:p>
            <a:pPr marL="228600" lvl="0" indent="-228600" algn="l" rtl="0">
              <a:lnSpc>
                <a:spcPct val="120000"/>
              </a:lnSpc>
              <a:spcBef>
                <a:spcPts val="1000"/>
              </a:spcBef>
              <a:spcAft>
                <a:spcPts val="0"/>
              </a:spcAft>
              <a:buClr>
                <a:schemeClr val="dk1"/>
              </a:buClr>
              <a:buSzPct val="100000"/>
              <a:buChar char="•"/>
            </a:pPr>
            <a:r>
              <a:rPr lang="en-US"/>
              <a:t>A program is said to be efficient if it uses less amount of resources during execution.</a:t>
            </a:r>
            <a:endParaRPr/>
          </a:p>
        </p:txBody>
      </p:sp>
      <p:sp>
        <p:nvSpPr>
          <p:cNvPr id="244" name="Google Shape;24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 to Programming Language</a:t>
            </a:r>
            <a:endParaRPr/>
          </a:p>
        </p:txBody>
      </p:sp>
      <p:sp>
        <p:nvSpPr>
          <p:cNvPr id="105" name="Google Shape;10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10000"/>
              </a:lnSpc>
              <a:spcBef>
                <a:spcPts val="0"/>
              </a:spcBef>
              <a:spcAft>
                <a:spcPts val="0"/>
              </a:spcAft>
              <a:buClr>
                <a:schemeClr val="dk1"/>
              </a:buClr>
              <a:buSzPct val="100000"/>
              <a:buChar char="•"/>
            </a:pPr>
            <a:r>
              <a:rPr lang="en-US"/>
              <a:t>A programming language is a set of commands, instructions, and other syntax use to create a software program.</a:t>
            </a:r>
            <a:endParaRPr/>
          </a:p>
          <a:p>
            <a:pPr marL="228600" lvl="0" indent="-228600" algn="l" rtl="0">
              <a:lnSpc>
                <a:spcPct val="110000"/>
              </a:lnSpc>
              <a:spcBef>
                <a:spcPts val="1000"/>
              </a:spcBef>
              <a:spcAft>
                <a:spcPts val="0"/>
              </a:spcAft>
              <a:buClr>
                <a:schemeClr val="dk1"/>
              </a:buClr>
              <a:buSzPct val="100000"/>
              <a:buChar char="•"/>
            </a:pPr>
            <a:r>
              <a:rPr lang="en-US"/>
              <a:t>are used in computer programming to implement algorithms.</a:t>
            </a:r>
            <a:endParaRPr/>
          </a:p>
          <a:p>
            <a:pPr marL="228600" lvl="0" indent="-228600" algn="l" rtl="0">
              <a:lnSpc>
                <a:spcPct val="110000"/>
              </a:lnSpc>
              <a:spcBef>
                <a:spcPts val="1000"/>
              </a:spcBef>
              <a:spcAft>
                <a:spcPts val="0"/>
              </a:spcAft>
              <a:buClr>
                <a:schemeClr val="dk1"/>
              </a:buClr>
              <a:buSzPct val="100000"/>
              <a:buChar char="•"/>
            </a:pPr>
            <a:r>
              <a:rPr lang="en-US"/>
              <a:t>Every programming language has its own </a:t>
            </a:r>
            <a:r>
              <a:rPr lang="en-US" b="1"/>
              <a:t>syntax</a:t>
            </a:r>
            <a:r>
              <a:rPr lang="en-US"/>
              <a:t> (form) and </a:t>
            </a:r>
            <a:r>
              <a:rPr lang="en-US" b="1"/>
              <a:t>semantics</a:t>
            </a:r>
            <a:r>
              <a:rPr lang="en-US"/>
              <a:t>  (meaning).</a:t>
            </a:r>
            <a:endParaRPr/>
          </a:p>
          <a:p>
            <a:pPr marL="228600" lvl="0" indent="-228600" algn="l" rtl="0">
              <a:lnSpc>
                <a:spcPct val="110000"/>
              </a:lnSpc>
              <a:spcBef>
                <a:spcPts val="1000"/>
              </a:spcBef>
              <a:spcAft>
                <a:spcPts val="0"/>
              </a:spcAft>
              <a:buClr>
                <a:schemeClr val="dk1"/>
              </a:buClr>
              <a:buSzPct val="100000"/>
              <a:buChar char="•"/>
            </a:pPr>
            <a:r>
              <a:rPr lang="en-US"/>
              <a:t>Syntax: set of rules that defines how declarations, functions, commands, and other statements should be arranged in a program.</a:t>
            </a:r>
            <a:endParaRPr/>
          </a:p>
          <a:p>
            <a:pPr marL="228600" lvl="0" indent="-228600" algn="l" rtl="0">
              <a:lnSpc>
                <a:spcPct val="110000"/>
              </a:lnSpc>
              <a:spcBef>
                <a:spcPts val="1000"/>
              </a:spcBef>
              <a:spcAft>
                <a:spcPts val="0"/>
              </a:spcAft>
              <a:buClr>
                <a:schemeClr val="dk1"/>
              </a:buClr>
              <a:buSzPct val="100000"/>
              <a:buChar char="•"/>
            </a:pPr>
            <a:r>
              <a:rPr lang="en-US"/>
              <a:t>The first commercially available language was </a:t>
            </a:r>
            <a:r>
              <a:rPr lang="en-US" b="1"/>
              <a:t>FORTRAN</a:t>
            </a:r>
            <a:r>
              <a:rPr lang="en-US"/>
              <a:t> (FORmula TRANslation), developed in 1956 by a team led by John Backus at IBM.</a:t>
            </a:r>
            <a:endParaRPr/>
          </a:p>
        </p:txBody>
      </p:sp>
      <p:sp>
        <p:nvSpPr>
          <p:cNvPr id="106" name="Google Shape;10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Features of a good program contd…</a:t>
            </a:r>
            <a:endParaRPr/>
          </a:p>
        </p:txBody>
      </p:sp>
      <p:sp>
        <p:nvSpPr>
          <p:cNvPr id="251" name="Google Shape;25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120000"/>
              </a:lnSpc>
              <a:spcBef>
                <a:spcPts val="0"/>
              </a:spcBef>
              <a:spcAft>
                <a:spcPts val="0"/>
              </a:spcAft>
              <a:buClr>
                <a:schemeClr val="dk1"/>
              </a:buClr>
              <a:buSzPct val="100000"/>
              <a:buNone/>
            </a:pPr>
            <a:r>
              <a:rPr lang="en-US" b="1"/>
              <a:t>Structural</a:t>
            </a:r>
            <a:r>
              <a:rPr lang="en-US"/>
              <a:t>: </a:t>
            </a:r>
            <a:endParaRPr/>
          </a:p>
          <a:p>
            <a:pPr marL="228600" lvl="0" indent="-228600" algn="l" rtl="0">
              <a:lnSpc>
                <a:spcPct val="120000"/>
              </a:lnSpc>
              <a:spcBef>
                <a:spcPts val="1000"/>
              </a:spcBef>
              <a:spcAft>
                <a:spcPts val="0"/>
              </a:spcAft>
              <a:buClr>
                <a:schemeClr val="dk1"/>
              </a:buClr>
              <a:buSzPct val="100000"/>
              <a:buChar char="•"/>
            </a:pPr>
            <a:r>
              <a:rPr lang="en-US"/>
              <a:t>To develop a program, the task must be broken down into a number of subtasks. These subtasks are developed independently, and each subtask is able to perform the assigned job without the help of any other subtask. </a:t>
            </a:r>
            <a:endParaRPr/>
          </a:p>
          <a:p>
            <a:pPr marL="228600" lvl="0" indent="-228600" algn="l" rtl="0">
              <a:lnSpc>
                <a:spcPct val="120000"/>
              </a:lnSpc>
              <a:spcBef>
                <a:spcPts val="1000"/>
              </a:spcBef>
              <a:spcAft>
                <a:spcPts val="0"/>
              </a:spcAft>
              <a:buClr>
                <a:schemeClr val="dk1"/>
              </a:buClr>
              <a:buSzPct val="100000"/>
              <a:buChar char="•"/>
            </a:pPr>
            <a:r>
              <a:rPr lang="en-US"/>
              <a:t>If a program is developed structurally, it becomes more readable, and the testing and documentation process also gets easier.</a:t>
            </a:r>
            <a:endParaRPr/>
          </a:p>
          <a:p>
            <a:pPr marL="0" lvl="0" indent="0" algn="l" rtl="0">
              <a:lnSpc>
                <a:spcPct val="120000"/>
              </a:lnSpc>
              <a:spcBef>
                <a:spcPts val="1000"/>
              </a:spcBef>
              <a:spcAft>
                <a:spcPts val="0"/>
              </a:spcAft>
              <a:buClr>
                <a:schemeClr val="dk1"/>
              </a:buClr>
              <a:buSzPct val="100000"/>
              <a:buNone/>
            </a:pPr>
            <a:r>
              <a:rPr lang="en-US" b="1"/>
              <a:t>Flexibility</a:t>
            </a:r>
            <a:r>
              <a:rPr lang="en-US"/>
              <a:t>: </a:t>
            </a:r>
            <a:endParaRPr/>
          </a:p>
          <a:p>
            <a:pPr marL="228600" lvl="0" indent="-228600" algn="l" rtl="0">
              <a:lnSpc>
                <a:spcPct val="120000"/>
              </a:lnSpc>
              <a:spcBef>
                <a:spcPts val="1000"/>
              </a:spcBef>
              <a:spcAft>
                <a:spcPts val="0"/>
              </a:spcAft>
              <a:buClr>
                <a:schemeClr val="dk1"/>
              </a:buClr>
              <a:buSzPct val="100000"/>
              <a:buChar char="•"/>
            </a:pPr>
            <a:r>
              <a:rPr lang="en-US"/>
              <a:t>A program should be flexible enough to handle most of the changes without having to rewrite the entire program. </a:t>
            </a:r>
            <a:endParaRPr/>
          </a:p>
          <a:p>
            <a:pPr marL="228600" lvl="0" indent="-228600" algn="l" rtl="0">
              <a:lnSpc>
                <a:spcPct val="120000"/>
              </a:lnSpc>
              <a:spcBef>
                <a:spcPts val="1000"/>
              </a:spcBef>
              <a:spcAft>
                <a:spcPts val="0"/>
              </a:spcAft>
              <a:buClr>
                <a:schemeClr val="dk1"/>
              </a:buClr>
              <a:buSzPct val="100000"/>
              <a:buChar char="•"/>
            </a:pPr>
            <a:r>
              <a:rPr lang="en-US"/>
              <a:t>Most of the programs are developed for a certain period and they require modifications from time to time. </a:t>
            </a:r>
            <a:endParaRPr/>
          </a:p>
          <a:p>
            <a:pPr marL="0" lvl="0" indent="0" algn="l" rtl="0">
              <a:lnSpc>
                <a:spcPct val="120000"/>
              </a:lnSpc>
              <a:spcBef>
                <a:spcPts val="1000"/>
              </a:spcBef>
              <a:spcAft>
                <a:spcPts val="0"/>
              </a:spcAft>
              <a:buClr>
                <a:schemeClr val="dk1"/>
              </a:buClr>
              <a:buSzPct val="100000"/>
              <a:buNone/>
            </a:pPr>
            <a:r>
              <a:rPr lang="en-US" b="1"/>
              <a:t>Generality</a:t>
            </a:r>
            <a:r>
              <a:rPr lang="en-US"/>
              <a:t>: </a:t>
            </a:r>
            <a:endParaRPr/>
          </a:p>
          <a:p>
            <a:pPr marL="228600" lvl="0" indent="-228600" algn="l" rtl="0">
              <a:lnSpc>
                <a:spcPct val="120000"/>
              </a:lnSpc>
              <a:spcBef>
                <a:spcPts val="1000"/>
              </a:spcBef>
              <a:spcAft>
                <a:spcPts val="0"/>
              </a:spcAft>
              <a:buClr>
                <a:schemeClr val="dk1"/>
              </a:buClr>
              <a:buSzPct val="100000"/>
              <a:buChar char="•"/>
            </a:pPr>
            <a:r>
              <a:rPr lang="en-US"/>
              <a:t>Apart from flexibility, the program should also be general. Generality means that if a program is developed for a particular task, then it should also be used for all similar tasks of the same domain. </a:t>
            </a:r>
            <a:endParaRPr/>
          </a:p>
          <a:p>
            <a:pPr marL="228600" lvl="0" indent="-228600" algn="l" rtl="0">
              <a:lnSpc>
                <a:spcPct val="120000"/>
              </a:lnSpc>
              <a:spcBef>
                <a:spcPts val="1000"/>
              </a:spcBef>
              <a:spcAft>
                <a:spcPts val="0"/>
              </a:spcAft>
              <a:buClr>
                <a:schemeClr val="dk1"/>
              </a:buClr>
              <a:buSzPct val="100000"/>
              <a:buChar char="•"/>
            </a:pPr>
            <a:r>
              <a:rPr lang="en-US"/>
              <a:t>For example, if a program is developed for a particular organization, then it should suit all the other similar organizations.</a:t>
            </a:r>
            <a:endParaRPr/>
          </a:p>
          <a:p>
            <a:pPr marL="0" lvl="0" indent="0" algn="l" rtl="0">
              <a:lnSpc>
                <a:spcPct val="120000"/>
              </a:lnSpc>
              <a:spcBef>
                <a:spcPts val="1000"/>
              </a:spcBef>
              <a:spcAft>
                <a:spcPts val="0"/>
              </a:spcAft>
              <a:buClr>
                <a:schemeClr val="dk1"/>
              </a:buClr>
              <a:buSzPct val="100000"/>
              <a:buNone/>
            </a:pPr>
            <a:r>
              <a:rPr lang="en-US" b="1"/>
              <a:t>Documentation</a:t>
            </a:r>
            <a:r>
              <a:rPr lang="en-US"/>
              <a:t>: </a:t>
            </a:r>
            <a:endParaRPr/>
          </a:p>
          <a:p>
            <a:pPr marL="228600" lvl="0" indent="-228600" algn="l" rtl="0">
              <a:lnSpc>
                <a:spcPct val="120000"/>
              </a:lnSpc>
              <a:spcBef>
                <a:spcPts val="1000"/>
              </a:spcBef>
              <a:spcAft>
                <a:spcPts val="0"/>
              </a:spcAft>
              <a:buClr>
                <a:schemeClr val="dk1"/>
              </a:buClr>
              <a:buSzPct val="100000"/>
              <a:buChar char="•"/>
            </a:pPr>
            <a:r>
              <a:rPr lang="en-US"/>
              <a:t>Documentation is one of the most important components of an application development. Even if a program is developed following the best programming practices, it will be rendered useless if the end user is not able to fully utilize the functionality of the application. </a:t>
            </a:r>
            <a:endParaRPr/>
          </a:p>
          <a:p>
            <a:pPr marL="228600" lvl="0" indent="-228600" algn="l" rtl="0">
              <a:lnSpc>
                <a:spcPct val="120000"/>
              </a:lnSpc>
              <a:spcBef>
                <a:spcPts val="1000"/>
              </a:spcBef>
              <a:spcAft>
                <a:spcPts val="0"/>
              </a:spcAft>
              <a:buClr>
                <a:schemeClr val="dk1"/>
              </a:buClr>
              <a:buSzPct val="100000"/>
              <a:buChar char="•"/>
            </a:pPr>
            <a:r>
              <a:rPr lang="en-US"/>
              <a:t>A well-documented application is also useful for other programmers because even in the absence of the author, they can understand it.</a:t>
            </a:r>
            <a:endParaRPr/>
          </a:p>
        </p:txBody>
      </p:sp>
      <p:sp>
        <p:nvSpPr>
          <p:cNvPr id="252" name="Google Shape;2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Programming paradigm</a:t>
            </a:r>
            <a:endParaRPr/>
          </a:p>
        </p:txBody>
      </p:sp>
      <p:sp>
        <p:nvSpPr>
          <p:cNvPr id="259" name="Google Shape;25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120000"/>
              </a:lnSpc>
              <a:spcBef>
                <a:spcPts val="0"/>
              </a:spcBef>
              <a:spcAft>
                <a:spcPts val="0"/>
              </a:spcAft>
              <a:buClr>
                <a:schemeClr val="dk1"/>
              </a:buClr>
              <a:buSzPct val="100000"/>
              <a:buChar char="•"/>
            </a:pPr>
            <a:r>
              <a:rPr lang="en-US"/>
              <a:t>A </a:t>
            </a:r>
            <a:r>
              <a:rPr lang="en-US" b="1"/>
              <a:t>programming paradigm</a:t>
            </a:r>
            <a:r>
              <a:rPr lang="en-US"/>
              <a:t> is a style, or “way,” of programming.</a:t>
            </a:r>
            <a:endParaRPr/>
          </a:p>
          <a:p>
            <a:pPr marL="228600" lvl="0" indent="-228600" algn="l" rtl="0">
              <a:lnSpc>
                <a:spcPct val="120000"/>
              </a:lnSpc>
              <a:spcBef>
                <a:spcPts val="1000"/>
              </a:spcBef>
              <a:spcAft>
                <a:spcPts val="0"/>
              </a:spcAft>
              <a:buClr>
                <a:schemeClr val="dk1"/>
              </a:buClr>
              <a:buSzPct val="100000"/>
              <a:buChar char="•"/>
            </a:pPr>
            <a:r>
              <a:rPr lang="en-US"/>
              <a:t>Programming paradigms reduce the complexity of programs. Every programmer must follow a paradigm approach when implementing their code. Each one has its advantages and disadvantages</a:t>
            </a:r>
            <a:r>
              <a:rPr lang="en-US" i="1"/>
              <a:t>.</a:t>
            </a:r>
            <a:endParaRPr/>
          </a:p>
          <a:p>
            <a:pPr marL="228600" lvl="0" indent="-228600" algn="l" rtl="0">
              <a:lnSpc>
                <a:spcPct val="120000"/>
              </a:lnSpc>
              <a:spcBef>
                <a:spcPts val="1000"/>
              </a:spcBef>
              <a:spcAft>
                <a:spcPts val="0"/>
              </a:spcAft>
              <a:buClr>
                <a:schemeClr val="dk1"/>
              </a:buClr>
              <a:buSzPct val="100000"/>
              <a:buChar char="•"/>
            </a:pPr>
            <a:r>
              <a:rPr lang="en-US"/>
              <a:t>It helps us to classify the programming languages based on their features.</a:t>
            </a:r>
            <a:endParaRPr/>
          </a:p>
          <a:p>
            <a:pPr marL="228600" lvl="0" indent="-228600" algn="l" rtl="0">
              <a:lnSpc>
                <a:spcPct val="120000"/>
              </a:lnSpc>
              <a:spcBef>
                <a:spcPts val="1000"/>
              </a:spcBef>
              <a:spcAft>
                <a:spcPts val="0"/>
              </a:spcAft>
              <a:buClr>
                <a:schemeClr val="dk1"/>
              </a:buClr>
              <a:buSzPct val="100000"/>
              <a:buChar char="•"/>
            </a:pPr>
            <a:r>
              <a:rPr lang="en-US"/>
              <a:t>Types of programming paradigm</a:t>
            </a:r>
            <a:endParaRPr/>
          </a:p>
          <a:p>
            <a:pPr marL="914400" lvl="1" indent="-457200" algn="l" rtl="0">
              <a:lnSpc>
                <a:spcPct val="120000"/>
              </a:lnSpc>
              <a:spcBef>
                <a:spcPts val="500"/>
              </a:spcBef>
              <a:spcAft>
                <a:spcPts val="0"/>
              </a:spcAft>
              <a:buClr>
                <a:schemeClr val="dk1"/>
              </a:buClr>
              <a:buSzPct val="100000"/>
              <a:buFont typeface="Calibri"/>
              <a:buAutoNum type="arabicPeriod"/>
            </a:pPr>
            <a:r>
              <a:rPr lang="en-US"/>
              <a:t>Imperative programming paradigm</a:t>
            </a:r>
            <a:endParaRPr/>
          </a:p>
          <a:p>
            <a:pPr marL="1428750" lvl="2" indent="-514350" algn="l" rtl="0">
              <a:lnSpc>
                <a:spcPct val="120000"/>
              </a:lnSpc>
              <a:spcBef>
                <a:spcPts val="500"/>
              </a:spcBef>
              <a:spcAft>
                <a:spcPts val="0"/>
              </a:spcAft>
              <a:buClr>
                <a:schemeClr val="dk1"/>
              </a:buClr>
              <a:buSzPct val="100000"/>
              <a:buFont typeface="Calibri"/>
              <a:buAutoNum type="romanLcPeriod"/>
            </a:pPr>
            <a:r>
              <a:rPr lang="en-US"/>
              <a:t>Procedural programming paradigm</a:t>
            </a:r>
            <a:endParaRPr/>
          </a:p>
          <a:p>
            <a:pPr marL="1428750" lvl="2" indent="-514350" algn="l" rtl="0">
              <a:lnSpc>
                <a:spcPct val="120000"/>
              </a:lnSpc>
              <a:spcBef>
                <a:spcPts val="500"/>
              </a:spcBef>
              <a:spcAft>
                <a:spcPts val="0"/>
              </a:spcAft>
              <a:buClr>
                <a:schemeClr val="dk1"/>
              </a:buClr>
              <a:buSzPct val="100000"/>
              <a:buFont typeface="Calibri"/>
              <a:buAutoNum type="romanLcPeriod"/>
            </a:pPr>
            <a:r>
              <a:rPr lang="en-US"/>
              <a:t>Object oriented programming</a:t>
            </a:r>
            <a:endParaRPr/>
          </a:p>
          <a:p>
            <a:pPr marL="1428750" lvl="2" indent="-514350" algn="l" rtl="0">
              <a:lnSpc>
                <a:spcPct val="120000"/>
              </a:lnSpc>
              <a:spcBef>
                <a:spcPts val="500"/>
              </a:spcBef>
              <a:spcAft>
                <a:spcPts val="0"/>
              </a:spcAft>
              <a:buClr>
                <a:schemeClr val="dk1"/>
              </a:buClr>
              <a:buSzPct val="100000"/>
              <a:buFont typeface="Calibri"/>
              <a:buAutoNum type="romanLcPeriod"/>
            </a:pPr>
            <a:r>
              <a:rPr lang="en-US"/>
              <a:t>Parallel processing approach</a:t>
            </a:r>
            <a:endParaRPr/>
          </a:p>
          <a:p>
            <a:pPr marL="914400" lvl="1" indent="-457200" algn="l" rtl="0">
              <a:lnSpc>
                <a:spcPct val="120000"/>
              </a:lnSpc>
              <a:spcBef>
                <a:spcPts val="500"/>
              </a:spcBef>
              <a:spcAft>
                <a:spcPts val="0"/>
              </a:spcAft>
              <a:buClr>
                <a:schemeClr val="dk1"/>
              </a:buClr>
              <a:buSzPct val="100000"/>
              <a:buFont typeface="Calibri"/>
              <a:buAutoNum type="arabicPeriod"/>
            </a:pPr>
            <a:r>
              <a:rPr lang="en-US"/>
              <a:t>Declarative programming paradigm</a:t>
            </a:r>
            <a:endParaRPr/>
          </a:p>
          <a:p>
            <a:pPr marL="1428750" lvl="2" indent="-514350" algn="l" rtl="0">
              <a:lnSpc>
                <a:spcPct val="120000"/>
              </a:lnSpc>
              <a:spcBef>
                <a:spcPts val="500"/>
              </a:spcBef>
              <a:spcAft>
                <a:spcPts val="0"/>
              </a:spcAft>
              <a:buClr>
                <a:schemeClr val="dk1"/>
              </a:buClr>
              <a:buSzPct val="100000"/>
              <a:buFont typeface="Calibri"/>
              <a:buAutoNum type="romanLcPeriod"/>
            </a:pPr>
            <a:r>
              <a:rPr lang="en-US"/>
              <a:t>Logic programming paradigm</a:t>
            </a:r>
            <a:endParaRPr/>
          </a:p>
          <a:p>
            <a:pPr marL="1428750" lvl="2" indent="-514350" algn="l" rtl="0">
              <a:lnSpc>
                <a:spcPct val="120000"/>
              </a:lnSpc>
              <a:spcBef>
                <a:spcPts val="500"/>
              </a:spcBef>
              <a:spcAft>
                <a:spcPts val="0"/>
              </a:spcAft>
              <a:buClr>
                <a:schemeClr val="dk1"/>
              </a:buClr>
              <a:buSzPct val="100000"/>
              <a:buFont typeface="Calibri"/>
              <a:buAutoNum type="romanLcPeriod"/>
            </a:pPr>
            <a:r>
              <a:rPr lang="en-US"/>
              <a:t>Functional programming</a:t>
            </a:r>
            <a:endParaRPr/>
          </a:p>
          <a:p>
            <a:pPr marL="1428750" lvl="2" indent="-514350" algn="l" rtl="0">
              <a:lnSpc>
                <a:spcPct val="120000"/>
              </a:lnSpc>
              <a:spcBef>
                <a:spcPts val="500"/>
              </a:spcBef>
              <a:spcAft>
                <a:spcPts val="0"/>
              </a:spcAft>
              <a:buClr>
                <a:schemeClr val="dk1"/>
              </a:buClr>
              <a:buSzPct val="100000"/>
              <a:buFont typeface="Calibri"/>
              <a:buAutoNum type="romanLcPeriod"/>
            </a:pPr>
            <a:r>
              <a:rPr lang="en-US"/>
              <a:t>Database processing approach</a:t>
            </a:r>
            <a:endParaRPr/>
          </a:p>
        </p:txBody>
      </p:sp>
      <p:sp>
        <p:nvSpPr>
          <p:cNvPr id="260" name="Google Shape;26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1. Imperative programming paradigm</a:t>
            </a:r>
            <a:endParaRPr/>
          </a:p>
        </p:txBody>
      </p:sp>
      <p:sp>
        <p:nvSpPr>
          <p:cNvPr id="267" name="Google Shape;26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Instruction are given to computer for the step by step execution of the program</a:t>
            </a:r>
            <a:endParaRPr/>
          </a:p>
          <a:p>
            <a:pPr marL="228600" lvl="0" indent="-228600" algn="l" rtl="0">
              <a:lnSpc>
                <a:spcPct val="90000"/>
              </a:lnSpc>
              <a:spcBef>
                <a:spcPts val="1000"/>
              </a:spcBef>
              <a:spcAft>
                <a:spcPts val="0"/>
              </a:spcAft>
              <a:buClr>
                <a:schemeClr val="dk1"/>
              </a:buClr>
              <a:buSzPts val="2800"/>
              <a:buChar char="•"/>
            </a:pPr>
            <a:r>
              <a:rPr lang="en-US"/>
              <a:t>The order of the steps is crucial, because a given step will have different consequences depending on the current values of variables when the step is executed. For e.g. lets see a program in C</a:t>
            </a:r>
            <a:endParaRPr/>
          </a:p>
          <a:p>
            <a:pPr marL="228600" lvl="0" indent="-50800" algn="l" rtl="0">
              <a:lnSpc>
                <a:spcPct val="90000"/>
              </a:lnSpc>
              <a:spcBef>
                <a:spcPts val="1000"/>
              </a:spcBef>
              <a:spcAft>
                <a:spcPts val="0"/>
              </a:spcAft>
              <a:buClr>
                <a:schemeClr val="dk1"/>
              </a:buClr>
              <a:buSzPts val="2800"/>
              <a:buNone/>
            </a:pPr>
            <a:endParaRPr/>
          </a:p>
        </p:txBody>
      </p:sp>
      <p:sp>
        <p:nvSpPr>
          <p:cNvPr id="268" name="Google Shape;26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
        <p:nvSpPr>
          <p:cNvPr id="269" name="Google Shape;269;p22"/>
          <p:cNvSpPr/>
          <p:nvPr/>
        </p:nvSpPr>
        <p:spPr>
          <a:xfrm>
            <a:off x="1089062" y="4007261"/>
            <a:ext cx="4150760" cy="280076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990055"/>
              </a:buClr>
              <a:buSzPts val="1600"/>
              <a:buFont typeface="Arial"/>
              <a:buNone/>
            </a:pPr>
            <a:r>
              <a:rPr lang="en-US" sz="1600" b="0" i="0" u="none" strike="noStrike" cap="none">
                <a:solidFill>
                  <a:srgbClr val="990055"/>
                </a:solidFill>
                <a:latin typeface="Arial"/>
                <a:ea typeface="Arial"/>
                <a:cs typeface="Arial"/>
                <a:sym typeface="Arial"/>
              </a:rPr>
              <a:t>#</a:t>
            </a:r>
            <a:r>
              <a:rPr lang="en-US" sz="1600" b="0" i="0" u="none" strike="noStrike" cap="none">
                <a:solidFill>
                  <a:srgbClr val="0077AA"/>
                </a:solidFill>
                <a:latin typeface="Arial"/>
                <a:ea typeface="Arial"/>
                <a:cs typeface="Arial"/>
                <a:sym typeface="Arial"/>
              </a:rPr>
              <a:t>include</a:t>
            </a:r>
            <a:r>
              <a:rPr lang="en-US" sz="1600" b="0" i="0" u="none" strike="noStrike" cap="none">
                <a:solidFill>
                  <a:srgbClr val="990055"/>
                </a:solidFill>
                <a:latin typeface="Arial"/>
                <a:ea typeface="Arial"/>
                <a:cs typeface="Arial"/>
                <a:sym typeface="Arial"/>
              </a:rPr>
              <a:t> </a:t>
            </a:r>
            <a:r>
              <a:rPr lang="en-US" sz="1600" b="0" i="0" u="none" strike="noStrike" cap="none">
                <a:solidFill>
                  <a:srgbClr val="669900"/>
                </a:solidFill>
                <a:latin typeface="Arial"/>
                <a:ea typeface="Arial"/>
                <a:cs typeface="Arial"/>
                <a:sym typeface="Arial"/>
              </a:rPr>
              <a:t>&lt;stdio.h&gt;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77AA"/>
              </a:buClr>
              <a:buSzPts val="1600"/>
              <a:buFont typeface="Arial"/>
              <a:buNone/>
            </a:pPr>
            <a:r>
              <a:rPr lang="en-US" sz="1600" b="0" i="0" u="none" strike="noStrike" cap="none">
                <a:solidFill>
                  <a:srgbClr val="0077AA"/>
                </a:solidFill>
                <a:latin typeface="Arial"/>
                <a:ea typeface="Arial"/>
                <a:cs typeface="Arial"/>
                <a:sym typeface="Arial"/>
              </a:rPr>
              <a:t>int</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DD4A68"/>
                </a:solidFill>
                <a:latin typeface="Arial"/>
                <a:ea typeface="Arial"/>
                <a:cs typeface="Arial"/>
                <a:sym typeface="Arial"/>
              </a:rPr>
              <a:t>main</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77AA"/>
              </a:buClr>
              <a:buSzPts val="1600"/>
              <a:buFont typeface="Arial"/>
              <a:buNone/>
            </a:pPr>
            <a:r>
              <a:rPr lang="en-US" sz="1600" b="0" i="0" u="none" strike="noStrike" cap="none">
                <a:solidFill>
                  <a:srgbClr val="0077AA"/>
                </a:solidFill>
                <a:latin typeface="Arial"/>
                <a:ea typeface="Arial"/>
                <a:cs typeface="Arial"/>
                <a:sym typeface="Arial"/>
              </a:rPr>
              <a:t>int</a:t>
            </a:r>
            <a:r>
              <a:rPr lang="en-US" sz="1600" b="0" i="0" u="none" strike="noStrike" cap="none">
                <a:solidFill>
                  <a:srgbClr val="000000"/>
                </a:solidFill>
                <a:latin typeface="Consolas"/>
                <a:ea typeface="Consolas"/>
                <a:cs typeface="Consolas"/>
                <a:sym typeface="Consolas"/>
              </a:rPr>
              <a:t> sum </a:t>
            </a:r>
            <a:r>
              <a:rPr lang="en-US" sz="1600" b="0" i="0" u="none" strike="noStrike" cap="none">
                <a:solidFill>
                  <a:srgbClr val="9A6E3A"/>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990055"/>
                </a:solidFill>
                <a:latin typeface="Arial"/>
                <a:ea typeface="Arial"/>
                <a:cs typeface="Arial"/>
                <a:sym typeface="Arial"/>
              </a:rPr>
              <a:t>0</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sum </a:t>
            </a:r>
            <a:r>
              <a:rPr lang="en-US" sz="1600" b="0" i="0" u="none" strike="noStrike" cap="none">
                <a:solidFill>
                  <a:srgbClr val="9A6E3A"/>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990055"/>
                </a:solidFill>
                <a:latin typeface="Arial"/>
                <a:ea typeface="Arial"/>
                <a:cs typeface="Arial"/>
                <a:sym typeface="Arial"/>
              </a:rPr>
              <a:t>1</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sum </a:t>
            </a:r>
            <a:r>
              <a:rPr lang="en-US" sz="1600" b="0" i="0" u="none" strike="noStrike" cap="none">
                <a:solidFill>
                  <a:srgbClr val="9A6E3A"/>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990055"/>
                </a:solidFill>
                <a:latin typeface="Arial"/>
                <a:ea typeface="Arial"/>
                <a:cs typeface="Arial"/>
                <a:sym typeface="Arial"/>
              </a:rPr>
              <a:t>2</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sum </a:t>
            </a:r>
            <a:r>
              <a:rPr lang="en-US" sz="1600" b="0" i="0" u="none" strike="noStrike" cap="none">
                <a:solidFill>
                  <a:srgbClr val="9A6E3A"/>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990055"/>
                </a:solidFill>
                <a:latin typeface="Arial"/>
                <a:ea typeface="Arial"/>
                <a:cs typeface="Arial"/>
                <a:sym typeface="Arial"/>
              </a:rPr>
              <a:t>3</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sum </a:t>
            </a:r>
            <a:r>
              <a:rPr lang="en-US" sz="1600" b="0" i="0" u="none" strike="noStrike" cap="none">
                <a:solidFill>
                  <a:srgbClr val="9A6E3A"/>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990055"/>
                </a:solidFill>
                <a:latin typeface="Arial"/>
                <a:ea typeface="Arial"/>
                <a:cs typeface="Arial"/>
                <a:sym typeface="Arial"/>
              </a:rPr>
              <a:t>4</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sum </a:t>
            </a:r>
            <a:r>
              <a:rPr lang="en-US" sz="1600" b="0" i="0" u="none" strike="noStrike" cap="none">
                <a:solidFill>
                  <a:srgbClr val="9A6E3A"/>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990055"/>
                </a:solidFill>
                <a:latin typeface="Arial"/>
                <a:ea typeface="Arial"/>
                <a:cs typeface="Arial"/>
                <a:sym typeface="Arial"/>
              </a:rPr>
              <a:t>5</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DD4A68"/>
              </a:buClr>
              <a:buSzPts val="1600"/>
              <a:buFont typeface="Arial"/>
              <a:buNone/>
            </a:pPr>
            <a:r>
              <a:rPr lang="en-US" sz="1600" b="0" i="0" u="none" strike="noStrike" cap="none">
                <a:solidFill>
                  <a:srgbClr val="DD4A68"/>
                </a:solidFill>
                <a:latin typeface="Arial"/>
                <a:ea typeface="Arial"/>
                <a:cs typeface="Arial"/>
                <a:sym typeface="Arial"/>
              </a:rPr>
              <a:t>printf</a:t>
            </a:r>
            <a:r>
              <a:rPr lang="en-US" sz="1600" b="0" i="0" u="none" strike="noStrike" cap="none">
                <a:solidFill>
                  <a:srgbClr val="999999"/>
                </a:solidFill>
                <a:latin typeface="Arial"/>
                <a:ea typeface="Arial"/>
                <a:cs typeface="Arial"/>
                <a:sym typeface="Arial"/>
              </a:rPr>
              <a:t>(</a:t>
            </a:r>
            <a:r>
              <a:rPr lang="en-US" sz="1600" b="0" i="0" u="none" strike="noStrike" cap="none">
                <a:solidFill>
                  <a:srgbClr val="669900"/>
                </a:solidFill>
                <a:latin typeface="Arial"/>
                <a:ea typeface="Arial"/>
                <a:cs typeface="Arial"/>
                <a:sym typeface="Arial"/>
              </a:rPr>
              <a:t>"The sum is: %d\n"</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sum</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77AA"/>
              </a:buClr>
              <a:buSzPts val="1600"/>
              <a:buFont typeface="Arial"/>
              <a:buNone/>
            </a:pPr>
            <a:r>
              <a:rPr lang="en-US" sz="1600" b="0" i="0" u="none" strike="noStrike" cap="none">
                <a:solidFill>
                  <a:srgbClr val="0077AA"/>
                </a:solidFill>
                <a:latin typeface="Arial"/>
                <a:ea typeface="Arial"/>
                <a:cs typeface="Arial"/>
                <a:sym typeface="Arial"/>
              </a:rPr>
              <a:t>return</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990055"/>
                </a:solidFill>
                <a:latin typeface="Arial"/>
                <a:ea typeface="Arial"/>
                <a:cs typeface="Arial"/>
                <a:sym typeface="Arial"/>
              </a:rPr>
              <a:t>0</a:t>
            </a:r>
            <a:r>
              <a:rPr lang="en-US" sz="1600" b="0" i="0" u="none" strike="noStrike" cap="none">
                <a:solidFill>
                  <a:srgbClr val="999999"/>
                </a:solidFill>
                <a:latin typeface="Arial"/>
                <a:ea typeface="Arial"/>
                <a:cs typeface="Arial"/>
                <a:sym typeface="Arial"/>
              </a:rPr>
              <a:t>;</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999999"/>
              </a:buClr>
              <a:buSzPts val="1600"/>
              <a:buFont typeface="Arial"/>
              <a:buNone/>
            </a:pPr>
            <a:r>
              <a:rPr lang="en-US" sz="1600" b="0" i="0" u="none" strike="noStrike" cap="none">
                <a:solidFill>
                  <a:srgbClr val="999999"/>
                </a:solidFill>
                <a:latin typeface="Arial"/>
                <a:ea typeface="Arial"/>
                <a:cs typeface="Arial"/>
                <a:sym typeface="Arial"/>
              </a:rPr>
              <a:t>}</a:t>
            </a:r>
            <a:r>
              <a:rPr lang="en-US" sz="1400" b="0" i="0" u="none" strike="noStrike" cap="none">
                <a:solidFill>
                  <a:schemeClr val="dk1"/>
                </a:solidFill>
                <a:latin typeface="Calibri"/>
                <a:ea typeface="Calibri"/>
                <a:cs typeface="Calibri"/>
                <a:sym typeface="Calibri"/>
              </a:rPr>
              <a:t> </a:t>
            </a: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3"/>
          <p:cNvSpPr txBox="1">
            <a:spLocks noGrp="1"/>
          </p:cNvSpPr>
          <p:nvPr>
            <p:ph type="title"/>
          </p:nvPr>
        </p:nvSpPr>
        <p:spPr>
          <a:xfrm>
            <a:off x="838200" y="15322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1.1 Procedural programming paradigm</a:t>
            </a:r>
            <a:endParaRPr/>
          </a:p>
        </p:txBody>
      </p:sp>
      <p:sp>
        <p:nvSpPr>
          <p:cNvPr id="276" name="Google Shape;276;p23"/>
          <p:cNvSpPr txBox="1">
            <a:spLocks noGrp="1"/>
          </p:cNvSpPr>
          <p:nvPr>
            <p:ph type="body" idx="1"/>
          </p:nvPr>
        </p:nvSpPr>
        <p:spPr>
          <a:xfrm>
            <a:off x="953825" y="1321125"/>
            <a:ext cx="10515600" cy="5035200"/>
          </a:xfrm>
          <a:prstGeom prst="rect">
            <a:avLst/>
          </a:prstGeom>
          <a:noFill/>
          <a:ln>
            <a:noFill/>
          </a:ln>
        </p:spPr>
        <p:txBody>
          <a:bodyPr spcFirstLastPara="1" wrap="square" lIns="91425" tIns="45700" rIns="91425" bIns="45700" anchor="t" anchorCtr="0">
            <a:normAutofit fontScale="92500" lnSpcReduction="20000"/>
          </a:bodyPr>
          <a:lstStyle/>
          <a:p>
            <a:pPr marL="457200" lvl="0" indent="-340201" algn="l" rtl="0">
              <a:lnSpc>
                <a:spcPct val="120000"/>
              </a:lnSpc>
              <a:spcBef>
                <a:spcPts val="1000"/>
              </a:spcBef>
              <a:spcAft>
                <a:spcPts val="0"/>
              </a:spcAft>
              <a:buClr>
                <a:srgbClr val="202124"/>
              </a:buClr>
              <a:buSzPct val="100000"/>
              <a:buFont typeface="Arial"/>
              <a:buChar char="•"/>
            </a:pPr>
            <a:r>
              <a:rPr lang="en-US" sz="1900">
                <a:solidFill>
                  <a:srgbClr val="202124"/>
                </a:solidFill>
                <a:highlight>
                  <a:srgbClr val="FFFFFF"/>
                </a:highlight>
                <a:latin typeface="Arial"/>
                <a:ea typeface="Arial"/>
                <a:cs typeface="Arial"/>
                <a:sym typeface="Arial"/>
              </a:rPr>
              <a:t>The procedural programming paradigm is </a:t>
            </a:r>
            <a:r>
              <a:rPr lang="en-US" sz="1900" b="1">
                <a:solidFill>
                  <a:srgbClr val="202124"/>
                </a:solidFill>
                <a:highlight>
                  <a:srgbClr val="FFFFFF"/>
                </a:highlight>
                <a:latin typeface="Arial"/>
                <a:ea typeface="Arial"/>
                <a:cs typeface="Arial"/>
                <a:sym typeface="Arial"/>
              </a:rPr>
              <a:t>where program code is divided up into procedures, discrete blocks of code that carry out a single task</a:t>
            </a:r>
            <a:r>
              <a:rPr lang="en-US" sz="1900">
                <a:solidFill>
                  <a:srgbClr val="202124"/>
                </a:solidFill>
                <a:highlight>
                  <a:srgbClr val="FFFFFF"/>
                </a:highlight>
                <a:latin typeface="Arial"/>
                <a:ea typeface="Arial"/>
                <a:cs typeface="Arial"/>
                <a:sym typeface="Arial"/>
              </a:rPr>
              <a:t>. </a:t>
            </a:r>
            <a:endParaRPr sz="1900">
              <a:solidFill>
                <a:srgbClr val="202124"/>
              </a:solidFill>
              <a:highlight>
                <a:srgbClr val="FFFFFF"/>
              </a:highlight>
              <a:latin typeface="Arial"/>
              <a:ea typeface="Arial"/>
              <a:cs typeface="Arial"/>
              <a:sym typeface="Arial"/>
            </a:endParaRPr>
          </a:p>
          <a:p>
            <a:pPr marL="457200" lvl="0" indent="-340201" algn="l" rtl="0">
              <a:lnSpc>
                <a:spcPct val="120000"/>
              </a:lnSpc>
              <a:spcBef>
                <a:spcPts val="0"/>
              </a:spcBef>
              <a:spcAft>
                <a:spcPts val="0"/>
              </a:spcAft>
              <a:buClr>
                <a:srgbClr val="202124"/>
              </a:buClr>
              <a:buSzPct val="100000"/>
              <a:buFont typeface="Arial"/>
              <a:buChar char="•"/>
            </a:pPr>
            <a:r>
              <a:rPr lang="en-US" sz="1900">
                <a:solidFill>
                  <a:srgbClr val="202124"/>
                </a:solidFill>
                <a:highlight>
                  <a:srgbClr val="FFFFFF"/>
                </a:highlight>
                <a:latin typeface="Arial"/>
                <a:ea typeface="Arial"/>
                <a:cs typeface="Arial"/>
                <a:sym typeface="Arial"/>
              </a:rPr>
              <a:t>Procedures, also known as routines, subroutines, or functions, simply contain a series of computational steps to be carried out in the order specified by the programmer.</a:t>
            </a:r>
            <a:endParaRPr sz="2900" b="1"/>
          </a:p>
          <a:p>
            <a:pPr marL="0" lvl="0" indent="0" algn="l" rtl="0">
              <a:lnSpc>
                <a:spcPct val="120000"/>
              </a:lnSpc>
              <a:spcBef>
                <a:spcPts val="1000"/>
              </a:spcBef>
              <a:spcAft>
                <a:spcPts val="0"/>
              </a:spcAft>
              <a:buClr>
                <a:schemeClr val="dk1"/>
              </a:buClr>
              <a:buSzPct val="127272"/>
              <a:buNone/>
            </a:pPr>
            <a:r>
              <a:rPr lang="en-US" sz="2200" b="1"/>
              <a:t>Advantage</a:t>
            </a:r>
            <a:endParaRPr sz="2200"/>
          </a:p>
          <a:p>
            <a:pPr marL="228600" lvl="0" indent="-225901" algn="l" rtl="0">
              <a:lnSpc>
                <a:spcPct val="115000"/>
              </a:lnSpc>
              <a:spcBef>
                <a:spcPts val="0"/>
              </a:spcBef>
              <a:spcAft>
                <a:spcPts val="0"/>
              </a:spcAft>
              <a:buSzPct val="100000"/>
              <a:buChar char="•"/>
            </a:pPr>
            <a:r>
              <a:rPr lang="en-US" sz="1900">
                <a:latin typeface="Arial"/>
                <a:ea typeface="Arial"/>
                <a:cs typeface="Arial"/>
                <a:sym typeface="Arial"/>
              </a:rPr>
              <a:t>It is much easier to test and debug, </a:t>
            </a:r>
            <a:endParaRPr sz="1900">
              <a:latin typeface="Arial"/>
              <a:ea typeface="Arial"/>
              <a:cs typeface="Arial"/>
              <a:sym typeface="Arial"/>
            </a:endParaRPr>
          </a:p>
          <a:p>
            <a:pPr marL="228600" lvl="0" indent="-225901" algn="l" rtl="0">
              <a:lnSpc>
                <a:spcPct val="115000"/>
              </a:lnSpc>
              <a:spcBef>
                <a:spcPts val="0"/>
              </a:spcBef>
              <a:spcAft>
                <a:spcPts val="0"/>
              </a:spcAft>
              <a:buSzPct val="100000"/>
              <a:buChar char="•"/>
            </a:pPr>
            <a:r>
              <a:rPr lang="en-US" sz="1900">
                <a:latin typeface="Arial"/>
                <a:ea typeface="Arial"/>
                <a:cs typeface="Arial"/>
                <a:sym typeface="Arial"/>
              </a:rPr>
              <a:t>Subroutines can be called many times, reducing the amount of repeated code.</a:t>
            </a:r>
            <a:endParaRPr sz="1900">
              <a:latin typeface="Arial"/>
              <a:ea typeface="Arial"/>
              <a:cs typeface="Arial"/>
              <a:sym typeface="Arial"/>
            </a:endParaRPr>
          </a:p>
          <a:p>
            <a:pPr marL="228600" lvl="0" indent="-225901" algn="l" rtl="0">
              <a:lnSpc>
                <a:spcPct val="115000"/>
              </a:lnSpc>
              <a:spcBef>
                <a:spcPts val="0"/>
              </a:spcBef>
              <a:spcAft>
                <a:spcPts val="0"/>
              </a:spcAft>
              <a:buSzPct val="100000"/>
              <a:buChar char="•"/>
            </a:pPr>
            <a:r>
              <a:rPr lang="en-US" sz="1900">
                <a:latin typeface="Arial"/>
                <a:ea typeface="Arial"/>
                <a:cs typeface="Arial"/>
                <a:sym typeface="Arial"/>
              </a:rPr>
              <a:t>Subroutines can manipulate shared data.</a:t>
            </a:r>
            <a:endParaRPr sz="1900">
              <a:latin typeface="Arial"/>
              <a:ea typeface="Arial"/>
              <a:cs typeface="Arial"/>
              <a:sym typeface="Arial"/>
            </a:endParaRPr>
          </a:p>
          <a:p>
            <a:pPr marL="228600" lvl="0" indent="-225901" algn="l" rtl="0">
              <a:lnSpc>
                <a:spcPct val="115000"/>
              </a:lnSpc>
              <a:spcBef>
                <a:spcPts val="0"/>
              </a:spcBef>
              <a:spcAft>
                <a:spcPts val="0"/>
              </a:spcAft>
              <a:buSzPct val="100000"/>
              <a:buChar char="•"/>
            </a:pPr>
            <a:r>
              <a:rPr lang="en-US" sz="1900">
                <a:latin typeface="Arial"/>
                <a:ea typeface="Arial"/>
                <a:cs typeface="Arial"/>
                <a:sym typeface="Arial"/>
              </a:rPr>
              <a:t>Subroutines can be saved in libraries and imported into programs when they are needed. This means that code is reusable; it's good if you can write code once and make use of it many times.</a:t>
            </a:r>
            <a:endParaRPr sz="1900">
              <a:latin typeface="Arial"/>
              <a:ea typeface="Arial"/>
              <a:cs typeface="Arial"/>
              <a:sym typeface="Arial"/>
            </a:endParaRPr>
          </a:p>
          <a:p>
            <a:pPr marL="0" marR="0" lvl="0" indent="0" algn="l" rtl="0">
              <a:lnSpc>
                <a:spcPct val="120000"/>
              </a:lnSpc>
              <a:spcBef>
                <a:spcPts val="1200"/>
              </a:spcBef>
              <a:spcAft>
                <a:spcPts val="0"/>
              </a:spcAft>
              <a:buNone/>
            </a:pPr>
            <a:r>
              <a:rPr lang="en-US" sz="2200" b="1"/>
              <a:t>Disadvantage</a:t>
            </a:r>
            <a:endParaRPr sz="2200" b="1"/>
          </a:p>
          <a:p>
            <a:pPr marL="228600" marR="0" lvl="0" indent="-225901" algn="l" rtl="0">
              <a:lnSpc>
                <a:spcPct val="115000"/>
              </a:lnSpc>
              <a:spcBef>
                <a:spcPts val="0"/>
              </a:spcBef>
              <a:spcAft>
                <a:spcPts val="0"/>
              </a:spcAft>
              <a:buSzPct val="100000"/>
              <a:buChar char="•"/>
            </a:pPr>
            <a:r>
              <a:rPr lang="en-US" sz="1900">
                <a:latin typeface="Arial"/>
                <a:ea typeface="Arial"/>
                <a:cs typeface="Arial"/>
                <a:sym typeface="Arial"/>
              </a:rPr>
              <a:t>Not good for developing large applications</a:t>
            </a:r>
            <a:endParaRPr sz="1900">
              <a:latin typeface="Arial"/>
              <a:ea typeface="Arial"/>
              <a:cs typeface="Arial"/>
              <a:sym typeface="Arial"/>
            </a:endParaRPr>
          </a:p>
          <a:p>
            <a:pPr marL="228600" marR="0" lvl="0" indent="-225901" algn="l" rtl="0">
              <a:lnSpc>
                <a:spcPct val="115000"/>
              </a:lnSpc>
              <a:spcBef>
                <a:spcPts val="0"/>
              </a:spcBef>
              <a:spcAft>
                <a:spcPts val="0"/>
              </a:spcAft>
              <a:buSzPct val="100000"/>
              <a:buChar char="•"/>
            </a:pPr>
            <a:r>
              <a:rPr lang="en-US" sz="1900">
                <a:latin typeface="Arial"/>
                <a:ea typeface="Arial"/>
                <a:cs typeface="Arial"/>
                <a:sym typeface="Arial"/>
              </a:rPr>
              <a:t>software developed in procedural programming is not flexible i.e. it cannot accept changing requirements easily</a:t>
            </a:r>
            <a:endParaRPr sz="1900">
              <a:latin typeface="Arial"/>
              <a:ea typeface="Arial"/>
              <a:cs typeface="Arial"/>
              <a:sym typeface="Arial"/>
            </a:endParaRPr>
          </a:p>
          <a:p>
            <a:pPr marL="228600" marR="0" lvl="0" indent="-225901" algn="l" rtl="0">
              <a:lnSpc>
                <a:spcPct val="115000"/>
              </a:lnSpc>
              <a:spcBef>
                <a:spcPts val="0"/>
              </a:spcBef>
              <a:spcAft>
                <a:spcPts val="0"/>
              </a:spcAft>
              <a:buSzPct val="100000"/>
              <a:buChar char="•"/>
            </a:pPr>
            <a:r>
              <a:rPr lang="en-US" sz="1900">
                <a:latin typeface="Arial"/>
                <a:ea typeface="Arial"/>
                <a:cs typeface="Arial"/>
                <a:sym typeface="Arial"/>
              </a:rPr>
              <a:t>The data is exposed to the whole program, making it not so much security friendly</a:t>
            </a:r>
            <a:endParaRPr sz="1200">
              <a:solidFill>
                <a:srgbClr val="001C3B"/>
              </a:solidFill>
              <a:highlight>
                <a:srgbClr val="FFFFFF"/>
              </a:highlight>
              <a:latin typeface="Arial"/>
              <a:ea typeface="Arial"/>
              <a:cs typeface="Arial"/>
              <a:sym typeface="Arial"/>
            </a:endParaRPr>
          </a:p>
          <a:p>
            <a:pPr marL="228600" marR="0" lvl="0" indent="-225901" algn="l" rtl="0">
              <a:lnSpc>
                <a:spcPct val="115000"/>
              </a:lnSpc>
              <a:spcBef>
                <a:spcPts val="0"/>
              </a:spcBef>
              <a:spcAft>
                <a:spcPts val="0"/>
              </a:spcAft>
              <a:buSzPct val="100000"/>
              <a:buChar char="•"/>
            </a:pPr>
            <a:r>
              <a:rPr lang="en-US" sz="1900">
                <a:latin typeface="Arial"/>
                <a:ea typeface="Arial"/>
                <a:cs typeface="Arial"/>
                <a:sym typeface="Arial"/>
              </a:rPr>
              <a:t>Difficult to relate with real world objects</a:t>
            </a:r>
            <a:endParaRPr sz="2200" b="1"/>
          </a:p>
        </p:txBody>
      </p:sp>
      <p:sp>
        <p:nvSpPr>
          <p:cNvPr id="277" name="Google Shape;27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1.2 Object oriented programming</a:t>
            </a:r>
            <a:endParaRPr/>
          </a:p>
        </p:txBody>
      </p:sp>
      <p:sp>
        <p:nvSpPr>
          <p:cNvPr id="284" name="Google Shape;284;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OOP is the most popular programming paradigm because of its unique advantages like the modularity of the code and the ability to directly associate real-world business problems in terms of code.</a:t>
            </a:r>
            <a:endParaRPr/>
          </a:p>
          <a:p>
            <a:pPr marL="228600" lvl="0" indent="-228600" algn="l" rtl="0">
              <a:lnSpc>
                <a:spcPct val="90000"/>
              </a:lnSpc>
              <a:spcBef>
                <a:spcPts val="1000"/>
              </a:spcBef>
              <a:spcAft>
                <a:spcPts val="0"/>
              </a:spcAft>
              <a:buClr>
                <a:schemeClr val="dk1"/>
              </a:buClr>
              <a:buSzPct val="100000"/>
              <a:buChar char="•"/>
            </a:pPr>
            <a:r>
              <a:rPr lang="en-US"/>
              <a:t>Object Oriented Programming (OOP) is a paradigm in which real-world objects are each viewed as separate entities having their own state which is modified only by built in procedures, called methods.</a:t>
            </a:r>
            <a:endParaRPr/>
          </a:p>
          <a:p>
            <a:pPr marL="228600" lvl="0" indent="-228600" algn="l" rtl="0">
              <a:lnSpc>
                <a:spcPct val="90000"/>
              </a:lnSpc>
              <a:spcBef>
                <a:spcPts val="1000"/>
              </a:spcBef>
              <a:spcAft>
                <a:spcPts val="0"/>
              </a:spcAft>
              <a:buClr>
                <a:schemeClr val="dk1"/>
              </a:buClr>
              <a:buSzPct val="100000"/>
              <a:buChar char="•"/>
            </a:pPr>
            <a:r>
              <a:rPr lang="en-US"/>
              <a:t>Objects are organized into classes, from which they inherit methods and equivalent variables. </a:t>
            </a:r>
            <a:endParaRPr/>
          </a:p>
          <a:p>
            <a:pPr marL="228600" lvl="0" indent="-228600" algn="l" rtl="0">
              <a:lnSpc>
                <a:spcPct val="90000"/>
              </a:lnSpc>
              <a:spcBef>
                <a:spcPts val="1000"/>
              </a:spcBef>
              <a:spcAft>
                <a:spcPts val="0"/>
              </a:spcAft>
              <a:buClr>
                <a:schemeClr val="dk1"/>
              </a:buClr>
              <a:buSzPct val="100000"/>
              <a:buChar char="•"/>
            </a:pPr>
            <a:r>
              <a:rPr lang="en-US"/>
              <a:t>Programming languages that have implemented the OO paradigm are: Ruby, Java, C++, Python, Simula (the first OOP language)</a:t>
            </a:r>
            <a:endParaRPr/>
          </a:p>
          <a:p>
            <a:pPr marL="228600" lvl="0" indent="-10414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b="1"/>
              <a:t>Advantage</a:t>
            </a:r>
            <a:r>
              <a:rPr lang="en-US"/>
              <a:t> </a:t>
            </a:r>
            <a:endParaRPr/>
          </a:p>
          <a:p>
            <a:pPr marL="228600" lvl="0" indent="-228600" algn="l" rtl="0">
              <a:lnSpc>
                <a:spcPct val="90000"/>
              </a:lnSpc>
              <a:spcBef>
                <a:spcPts val="1000"/>
              </a:spcBef>
              <a:spcAft>
                <a:spcPts val="0"/>
              </a:spcAft>
              <a:buClr>
                <a:schemeClr val="dk1"/>
              </a:buClr>
              <a:buSzPct val="100000"/>
              <a:buChar char="•"/>
            </a:pPr>
            <a:r>
              <a:rPr lang="en-US"/>
              <a:t>Reusability</a:t>
            </a:r>
            <a:endParaRPr/>
          </a:p>
          <a:p>
            <a:pPr marL="228600" lvl="0" indent="-228600" algn="l" rtl="0">
              <a:lnSpc>
                <a:spcPct val="90000"/>
              </a:lnSpc>
              <a:spcBef>
                <a:spcPts val="1000"/>
              </a:spcBef>
              <a:spcAft>
                <a:spcPts val="0"/>
              </a:spcAft>
              <a:buClr>
                <a:schemeClr val="dk1"/>
              </a:buClr>
              <a:buSzPct val="100000"/>
              <a:buChar char="•"/>
            </a:pPr>
            <a:r>
              <a:rPr lang="en-US"/>
              <a:t>Flexibility</a:t>
            </a:r>
            <a:endParaRPr/>
          </a:p>
          <a:p>
            <a:pPr marL="228600" lvl="0" indent="-228600" algn="l" rtl="0">
              <a:lnSpc>
                <a:spcPct val="90000"/>
              </a:lnSpc>
              <a:spcBef>
                <a:spcPts val="1000"/>
              </a:spcBef>
              <a:spcAft>
                <a:spcPts val="0"/>
              </a:spcAft>
              <a:buClr>
                <a:schemeClr val="dk1"/>
              </a:buClr>
              <a:buSzPct val="100000"/>
              <a:buChar char="•"/>
            </a:pPr>
            <a:r>
              <a:rPr lang="en-US"/>
              <a:t>Secure</a:t>
            </a:r>
            <a:br>
              <a:rPr lang="en-US"/>
            </a:br>
            <a:endParaRPr/>
          </a:p>
          <a:p>
            <a:pPr marL="228600" lvl="0" indent="-104140" algn="l" rtl="0">
              <a:lnSpc>
                <a:spcPct val="90000"/>
              </a:lnSpc>
              <a:spcBef>
                <a:spcPts val="1000"/>
              </a:spcBef>
              <a:spcAft>
                <a:spcPts val="0"/>
              </a:spcAft>
              <a:buClr>
                <a:schemeClr val="dk1"/>
              </a:buClr>
              <a:buSzPct val="100000"/>
              <a:buNone/>
            </a:pPr>
            <a:endParaRPr/>
          </a:p>
        </p:txBody>
      </p:sp>
      <p:sp>
        <p:nvSpPr>
          <p:cNvPr id="285" name="Google Shape;28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aphicFrame>
        <p:nvGraphicFramePr>
          <p:cNvPr id="291" name="Google Shape;291;g109cd6677e3_0_4"/>
          <p:cNvGraphicFramePr/>
          <p:nvPr/>
        </p:nvGraphicFramePr>
        <p:xfrm>
          <a:off x="296679" y="249740"/>
          <a:ext cx="11598650" cy="6332880"/>
        </p:xfrm>
        <a:graphic>
          <a:graphicData uri="http://schemas.openxmlformats.org/drawingml/2006/table">
            <a:tbl>
              <a:tblPr>
                <a:noFill/>
                <a:tableStyleId>{1ED1D859-71D3-4593-8882-CE206FE4D8C7}</a:tableStyleId>
              </a:tblPr>
              <a:tblGrid>
                <a:gridCol w="5799325">
                  <a:extLst>
                    <a:ext uri="{9D8B030D-6E8A-4147-A177-3AD203B41FA5}">
                      <a16:colId xmlns:a16="http://schemas.microsoft.com/office/drawing/2014/main" val="20000"/>
                    </a:ext>
                  </a:extLst>
                </a:gridCol>
                <a:gridCol w="5799325">
                  <a:extLst>
                    <a:ext uri="{9D8B030D-6E8A-4147-A177-3AD203B41FA5}">
                      <a16:colId xmlns:a16="http://schemas.microsoft.com/office/drawing/2014/main" val="20001"/>
                    </a:ext>
                  </a:extLst>
                </a:gridCol>
              </a:tblGrid>
              <a:tr h="344325">
                <a:tc>
                  <a:txBody>
                    <a:bodyPr/>
                    <a:lstStyle/>
                    <a:p>
                      <a:pPr marL="0" lvl="0" indent="0" algn="l" rtl="0">
                        <a:lnSpc>
                          <a:spcPct val="100000"/>
                        </a:lnSpc>
                        <a:spcBef>
                          <a:spcPts val="0"/>
                        </a:spcBef>
                        <a:spcAft>
                          <a:spcPts val="0"/>
                        </a:spcAft>
                        <a:buNone/>
                      </a:pPr>
                      <a:r>
                        <a:rPr lang="en-US" sz="1900" b="1">
                          <a:solidFill>
                            <a:schemeClr val="dk1"/>
                          </a:solidFill>
                        </a:rPr>
                        <a:t>Procedural Programming</a:t>
                      </a:r>
                      <a:endParaRPr sz="1900" b="1">
                        <a:solidFill>
                          <a:schemeClr val="dk1"/>
                        </a:solidFill>
                      </a:endParaRPr>
                    </a:p>
                  </a:txBody>
                  <a:tcPr marL="91425" marR="91425" marT="91425" marB="91425">
                    <a:lnB w="9525" cap="flat" cmpd="sng">
                      <a:solidFill>
                        <a:srgbClr val="C7CCBE"/>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US" sz="1900" b="1">
                          <a:solidFill>
                            <a:schemeClr val="dk1"/>
                          </a:solidFill>
                        </a:rPr>
                        <a:t>Object Oriented Programming</a:t>
                      </a:r>
                      <a:endParaRPr sz="1900" b="1">
                        <a:solidFill>
                          <a:schemeClr val="dk1"/>
                        </a:solidFill>
                      </a:endParaRPr>
                    </a:p>
                  </a:txBody>
                  <a:tcPr marL="91425" marR="91425" marT="91425" marB="91425"/>
                </a:tc>
                <a:extLst>
                  <a:ext uri="{0D108BD9-81ED-4DB2-BD59-A6C34878D82A}">
                    <a16:rowId xmlns:a16="http://schemas.microsoft.com/office/drawing/2014/main" val="10000"/>
                  </a:ext>
                </a:extLst>
              </a:tr>
              <a:tr h="633150">
                <a:tc>
                  <a:txBody>
                    <a:bodyPr/>
                    <a:lstStyle/>
                    <a:p>
                      <a:pPr marL="0" lvl="0" indent="0" algn="just" rtl="0">
                        <a:lnSpc>
                          <a:spcPct val="100000"/>
                        </a:lnSpc>
                        <a:spcBef>
                          <a:spcPts val="0"/>
                        </a:spcBef>
                        <a:spcAft>
                          <a:spcPts val="0"/>
                        </a:spcAft>
                        <a:buNone/>
                      </a:pPr>
                      <a:r>
                        <a:rPr lang="en-US" sz="1900">
                          <a:solidFill>
                            <a:schemeClr val="dk1"/>
                          </a:solidFill>
                        </a:rPr>
                        <a:t>It is less secure than OOPs.</a:t>
                      </a:r>
                      <a:endParaRPr sz="1900">
                        <a:solidFill>
                          <a:schemeClr val="dk1"/>
                        </a:solidFill>
                      </a:endParaRPr>
                    </a:p>
                    <a:p>
                      <a:pPr marL="0" lvl="0" indent="0" algn="just" rtl="0">
                        <a:lnSpc>
                          <a:spcPct val="100000"/>
                        </a:lnSpc>
                        <a:spcBef>
                          <a:spcPts val="0"/>
                        </a:spcBef>
                        <a:spcAft>
                          <a:spcPts val="0"/>
                        </a:spcAft>
                        <a:buNone/>
                      </a:pP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US" sz="1900">
                          <a:solidFill>
                            <a:schemeClr val="dk1"/>
                          </a:solidFill>
                        </a:rPr>
                        <a:t>Data hiding is possible so, it is more secure than procedural programming.</a:t>
                      </a:r>
                      <a:endParaRPr sz="1900">
                        <a:solidFill>
                          <a:schemeClr val="dk1"/>
                        </a:solidFill>
                      </a:endParaRPr>
                    </a:p>
                  </a:txBody>
                  <a:tcPr marL="91425" marR="91425" marT="0" marB="0">
                    <a:lnL w="9525" cap="flat" cmpd="sng">
                      <a:solidFill>
                        <a:srgbClr val="C7CCBE"/>
                      </a:solidFill>
                      <a:prstDash val="solid"/>
                      <a:round/>
                      <a:headEnd type="none" w="sm" len="sm"/>
                      <a:tailEnd type="none" w="sm" len="sm"/>
                    </a:lnL>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422100">
                <a:tc>
                  <a:txBody>
                    <a:bodyPr/>
                    <a:lstStyle/>
                    <a:p>
                      <a:pPr marL="0" lvl="0" indent="0" algn="just" rtl="0">
                        <a:lnSpc>
                          <a:spcPct val="100000"/>
                        </a:lnSpc>
                        <a:spcBef>
                          <a:spcPts val="0"/>
                        </a:spcBef>
                        <a:spcAft>
                          <a:spcPts val="0"/>
                        </a:spcAft>
                        <a:buNone/>
                      </a:pPr>
                      <a:r>
                        <a:rPr lang="en-US" sz="1900">
                          <a:solidFill>
                            <a:schemeClr val="dk1"/>
                          </a:solidFill>
                        </a:rPr>
                        <a:t>It follows a top-down approach.</a:t>
                      </a:r>
                      <a:endParaRPr sz="1900">
                        <a:solidFill>
                          <a:schemeClr val="dk1"/>
                        </a:solidFill>
                      </a:endParaRPr>
                    </a:p>
                    <a:p>
                      <a:pPr marL="0" lvl="0" indent="0" algn="just" rtl="0">
                        <a:lnSpc>
                          <a:spcPct val="100000"/>
                        </a:lnSpc>
                        <a:spcBef>
                          <a:spcPts val="0"/>
                        </a:spcBef>
                        <a:spcAft>
                          <a:spcPts val="0"/>
                        </a:spcAft>
                        <a:buNone/>
                      </a:pP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US" sz="1900">
                          <a:solidFill>
                            <a:schemeClr val="dk1"/>
                          </a:solidFill>
                        </a:rPr>
                        <a:t>It follows a bottom up approach.</a:t>
                      </a:r>
                      <a:endParaRPr sz="1900">
                        <a:solidFill>
                          <a:schemeClr val="dk1"/>
                        </a:solidFill>
                      </a:endParaRPr>
                    </a:p>
                    <a:p>
                      <a:pPr marL="0" lvl="0" indent="0" algn="just" rtl="0">
                        <a:lnSpc>
                          <a:spcPct val="100000"/>
                        </a:lnSpc>
                        <a:spcBef>
                          <a:spcPts val="0"/>
                        </a:spcBef>
                        <a:spcAft>
                          <a:spcPts val="0"/>
                        </a:spcAft>
                        <a:buNone/>
                      </a:pP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422100">
                <a:tc>
                  <a:txBody>
                    <a:bodyPr/>
                    <a:lstStyle/>
                    <a:p>
                      <a:pPr marL="0" lvl="0" indent="0" algn="just" rtl="0">
                        <a:lnSpc>
                          <a:spcPct val="100000"/>
                        </a:lnSpc>
                        <a:spcBef>
                          <a:spcPts val="0"/>
                        </a:spcBef>
                        <a:spcAft>
                          <a:spcPts val="0"/>
                        </a:spcAft>
                        <a:buNone/>
                      </a:pPr>
                      <a:r>
                        <a:rPr lang="en-US" sz="1900">
                          <a:solidFill>
                            <a:schemeClr val="dk1"/>
                          </a:solidFill>
                        </a:rPr>
                        <a:t>In procedural programming, data moves freely within the system from one function to another.</a:t>
                      </a: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US" sz="1900">
                          <a:solidFill>
                            <a:schemeClr val="dk1"/>
                          </a:solidFill>
                        </a:rPr>
                        <a:t>In OOP, objects can move and communicate with each other via member functions</a:t>
                      </a:r>
                      <a:endParaRPr sz="1900">
                        <a:solidFill>
                          <a:schemeClr val="dk1"/>
                        </a:solidFill>
                      </a:endParaRPr>
                    </a:p>
                  </a:txBody>
                  <a:tcPr marL="91425" marR="91425" marT="0" marB="0">
                    <a:lnL w="9525" cap="flat" cmpd="sng">
                      <a:solidFill>
                        <a:srgbClr val="C7CCBE"/>
                      </a:solidFill>
                      <a:prstDash val="solid"/>
                      <a:round/>
                      <a:headEnd type="none" w="sm" len="sm"/>
                      <a:tailEnd type="none" w="sm" len="sm"/>
                    </a:lnL>
                    <a:lnT w="9525" cap="flat" cmpd="sng">
                      <a:solidFill>
                        <a:srgbClr val="C7CCBE"/>
                      </a:solidFill>
                      <a:prstDash val="solid"/>
                      <a:round/>
                      <a:headEnd type="none" w="sm" len="sm"/>
                      <a:tailEnd type="none" w="sm" len="sm"/>
                    </a:lnT>
                  </a:tcPr>
                </a:tc>
                <a:extLst>
                  <a:ext uri="{0D108BD9-81ED-4DB2-BD59-A6C34878D82A}">
                    <a16:rowId xmlns:a16="http://schemas.microsoft.com/office/drawing/2014/main" val="10003"/>
                  </a:ext>
                </a:extLst>
              </a:tr>
              <a:tr h="633150">
                <a:tc>
                  <a:txBody>
                    <a:bodyPr/>
                    <a:lstStyle/>
                    <a:p>
                      <a:pPr marL="0" marR="0" lvl="0" indent="0" algn="just" rtl="0">
                        <a:lnSpc>
                          <a:spcPct val="100000"/>
                        </a:lnSpc>
                        <a:spcBef>
                          <a:spcPts val="0"/>
                        </a:spcBef>
                        <a:spcAft>
                          <a:spcPts val="0"/>
                        </a:spcAft>
                        <a:buNone/>
                      </a:pPr>
                      <a:r>
                        <a:rPr lang="en-US" sz="1900">
                          <a:solidFill>
                            <a:schemeClr val="dk1"/>
                          </a:solidFill>
                        </a:rPr>
                        <a:t>Overloading is not possible in procedural programming.</a:t>
                      </a:r>
                      <a:endParaRPr sz="1900">
                        <a:solidFill>
                          <a:schemeClr val="dk1"/>
                        </a:solidFill>
                      </a:endParaRPr>
                    </a:p>
                    <a:p>
                      <a:pPr marL="0" marR="0" lvl="0" indent="0" algn="just" rtl="0">
                        <a:lnSpc>
                          <a:spcPct val="100000"/>
                        </a:lnSpc>
                        <a:spcBef>
                          <a:spcPts val="0"/>
                        </a:spcBef>
                        <a:spcAft>
                          <a:spcPts val="0"/>
                        </a:spcAft>
                        <a:buNone/>
                      </a:pP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900">
                          <a:solidFill>
                            <a:schemeClr val="dk1"/>
                          </a:solidFill>
                        </a:rPr>
                        <a:t>In OOP, there is a concept of function overloading and operator overloading</a:t>
                      </a:r>
                      <a:endParaRPr sz="1900">
                        <a:solidFill>
                          <a:schemeClr val="dk1"/>
                        </a:solidFill>
                      </a:endParaRPr>
                    </a:p>
                  </a:txBody>
                  <a:tcPr marL="91425" marR="91425" marT="0" marB="0">
                    <a:lnL w="9525" cap="flat" cmpd="sng">
                      <a:solidFill>
                        <a:srgbClr val="C7CCBE"/>
                      </a:solidFill>
                      <a:prstDash val="solid"/>
                      <a:round/>
                      <a:headEnd type="none" w="sm" len="sm"/>
                      <a:tailEnd type="none" w="sm" len="sm"/>
                    </a:lnL>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422100">
                <a:tc>
                  <a:txBody>
                    <a:bodyPr/>
                    <a:lstStyle/>
                    <a:p>
                      <a:pPr marL="0" marR="0" lvl="0" indent="0" algn="just" rtl="0">
                        <a:lnSpc>
                          <a:spcPct val="100000"/>
                        </a:lnSpc>
                        <a:spcBef>
                          <a:spcPts val="0"/>
                        </a:spcBef>
                        <a:spcAft>
                          <a:spcPts val="0"/>
                        </a:spcAft>
                        <a:buNone/>
                      </a:pPr>
                      <a:r>
                        <a:rPr lang="en-US" sz="1900">
                          <a:solidFill>
                            <a:schemeClr val="dk1"/>
                          </a:solidFill>
                        </a:rPr>
                        <a:t>It gives importance to functions over data.</a:t>
                      </a:r>
                      <a:endParaRPr sz="1900">
                        <a:solidFill>
                          <a:schemeClr val="dk1"/>
                        </a:solidFill>
                      </a:endParaRPr>
                    </a:p>
                    <a:p>
                      <a:pPr marL="0" marR="0" lvl="0" indent="0" algn="just" rtl="0">
                        <a:lnSpc>
                          <a:spcPct val="100000"/>
                        </a:lnSpc>
                        <a:spcBef>
                          <a:spcPts val="0"/>
                        </a:spcBef>
                        <a:spcAft>
                          <a:spcPts val="0"/>
                        </a:spcAft>
                        <a:buNone/>
                      </a:pP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900">
                          <a:solidFill>
                            <a:schemeClr val="dk1"/>
                          </a:solidFill>
                        </a:rPr>
                        <a:t>It gives importance to data over functions</a:t>
                      </a:r>
                      <a:endParaRPr sz="1900">
                        <a:solidFill>
                          <a:schemeClr val="dk1"/>
                        </a:solidFill>
                      </a:endParaRPr>
                    </a:p>
                    <a:p>
                      <a:pPr marL="0" marR="0" lvl="0" indent="0" algn="just" rtl="0">
                        <a:lnSpc>
                          <a:spcPct val="100000"/>
                        </a:lnSpc>
                        <a:spcBef>
                          <a:spcPts val="0"/>
                        </a:spcBef>
                        <a:spcAft>
                          <a:spcPts val="0"/>
                        </a:spcAft>
                        <a:buNone/>
                      </a:pP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r h="422100">
                <a:tc>
                  <a:txBody>
                    <a:bodyPr/>
                    <a:lstStyle/>
                    <a:p>
                      <a:pPr marL="0" marR="0" lvl="0" indent="0" algn="just" rtl="0">
                        <a:lnSpc>
                          <a:spcPct val="100000"/>
                        </a:lnSpc>
                        <a:spcBef>
                          <a:spcPts val="0"/>
                        </a:spcBef>
                        <a:spcAft>
                          <a:spcPts val="0"/>
                        </a:spcAft>
                        <a:buNone/>
                      </a:pPr>
                      <a:r>
                        <a:rPr lang="en-US" sz="1900">
                          <a:solidFill>
                            <a:schemeClr val="dk1"/>
                          </a:solidFill>
                        </a:rPr>
                        <a:t>It is not appropriate for complex problems.</a:t>
                      </a: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900">
                          <a:solidFill>
                            <a:schemeClr val="dk1"/>
                          </a:solidFill>
                        </a:rPr>
                        <a:t>Appropriate for complex problems.</a:t>
                      </a:r>
                      <a:endParaRPr sz="1900">
                        <a:solidFill>
                          <a:schemeClr val="dk1"/>
                        </a:solidFill>
                      </a:endParaRPr>
                    </a:p>
                    <a:p>
                      <a:pPr marL="0" marR="0" lvl="0" indent="0" algn="just" rtl="0">
                        <a:lnSpc>
                          <a:spcPct val="100000"/>
                        </a:lnSpc>
                        <a:spcBef>
                          <a:spcPts val="0"/>
                        </a:spcBef>
                        <a:spcAft>
                          <a:spcPts val="0"/>
                        </a:spcAft>
                        <a:buNone/>
                      </a:pP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6"/>
                  </a:ext>
                </a:extLst>
              </a:tr>
              <a:tr h="744225">
                <a:tc>
                  <a:txBody>
                    <a:bodyPr/>
                    <a:lstStyle/>
                    <a:p>
                      <a:pPr marL="0" marR="0" lvl="0" indent="0" algn="just" rtl="0">
                        <a:lnSpc>
                          <a:spcPct val="100000"/>
                        </a:lnSpc>
                        <a:spcBef>
                          <a:spcPts val="0"/>
                        </a:spcBef>
                        <a:spcAft>
                          <a:spcPts val="0"/>
                        </a:spcAft>
                        <a:buNone/>
                      </a:pPr>
                      <a:r>
                        <a:rPr lang="en-US" sz="1900">
                          <a:solidFill>
                            <a:schemeClr val="dk1"/>
                          </a:solidFill>
                        </a:rPr>
                        <a:t>In Procedural programming, a program is divided into small programs that are referred to as functions.</a:t>
                      </a:r>
                      <a:endParaRPr sz="1900">
                        <a:solidFill>
                          <a:schemeClr val="dk1"/>
                        </a:solidFill>
                      </a:endParaRPr>
                    </a:p>
                    <a:p>
                      <a:pPr marL="0" marR="0" lvl="0" indent="0" algn="just" rtl="0">
                        <a:lnSpc>
                          <a:spcPct val="100000"/>
                        </a:lnSpc>
                        <a:spcBef>
                          <a:spcPts val="0"/>
                        </a:spcBef>
                        <a:spcAft>
                          <a:spcPts val="0"/>
                        </a:spcAft>
                        <a:buNone/>
                      </a:pPr>
                      <a:endParaRPr sz="1900">
                        <a:solidFill>
                          <a:schemeClr val="dk1"/>
                        </a:solidFill>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900">
                          <a:solidFill>
                            <a:schemeClr val="dk1"/>
                          </a:solidFill>
                        </a:rPr>
                        <a:t>In OOP, a program is divided into small parts that are referred to as objects.</a:t>
                      </a: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7"/>
                  </a:ext>
                </a:extLst>
              </a:tr>
              <a:tr h="744225">
                <a:tc>
                  <a:txBody>
                    <a:bodyPr/>
                    <a:lstStyle/>
                    <a:p>
                      <a:pPr marL="0" marR="0" lvl="0" indent="0" algn="just" rtl="0">
                        <a:lnSpc>
                          <a:spcPct val="100000"/>
                        </a:lnSpc>
                        <a:spcBef>
                          <a:spcPts val="0"/>
                        </a:spcBef>
                        <a:spcAft>
                          <a:spcPts val="0"/>
                        </a:spcAft>
                        <a:buNone/>
                      </a:pPr>
                      <a:r>
                        <a:rPr lang="en-US" sz="1900">
                          <a:solidFill>
                            <a:schemeClr val="dk1"/>
                          </a:solidFill>
                        </a:rPr>
                        <a:t>Examples of Procedural programming include C, Fortran, Pascal, and VB.</a:t>
                      </a:r>
                      <a:endParaRPr sz="1900">
                        <a:solidFill>
                          <a:schemeClr val="dk1"/>
                        </a:solidFill>
                      </a:endParaRPr>
                    </a:p>
                    <a:p>
                      <a:pPr marL="0" marR="0" lvl="0" indent="0" algn="just" rtl="0">
                        <a:lnSpc>
                          <a:spcPct val="100000"/>
                        </a:lnSpc>
                        <a:spcBef>
                          <a:spcPts val="0"/>
                        </a:spcBef>
                        <a:spcAft>
                          <a:spcPts val="0"/>
                        </a:spcAft>
                        <a:buNone/>
                      </a:pPr>
                      <a:endParaRPr sz="1900">
                        <a:solidFill>
                          <a:schemeClr val="dk1"/>
                        </a:solidFill>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900">
                          <a:solidFill>
                            <a:schemeClr val="dk1"/>
                          </a:solidFill>
                        </a:rPr>
                        <a:t>The examples of object-oriented programming are -</a:t>
                      </a:r>
                      <a:endParaRPr sz="1900">
                        <a:solidFill>
                          <a:schemeClr val="dk1"/>
                        </a:solidFill>
                      </a:endParaRPr>
                    </a:p>
                    <a:p>
                      <a:pPr marL="0" marR="0" lvl="0" indent="0" algn="just" rtl="0">
                        <a:lnSpc>
                          <a:spcPct val="100000"/>
                        </a:lnSpc>
                        <a:spcBef>
                          <a:spcPts val="0"/>
                        </a:spcBef>
                        <a:spcAft>
                          <a:spcPts val="0"/>
                        </a:spcAft>
                        <a:buNone/>
                      </a:pPr>
                      <a:r>
                        <a:rPr lang="en-US" sz="1900">
                          <a:solidFill>
                            <a:schemeClr val="dk1"/>
                          </a:solidFill>
                        </a:rPr>
                        <a:t>.C#, Python, Java, C++.</a:t>
                      </a:r>
                      <a:endParaRPr sz="1900">
                        <a:solidFill>
                          <a:schemeClr val="dk1"/>
                        </a:solidFill>
                      </a:endParaRPr>
                    </a:p>
                  </a:txBody>
                  <a:tcPr marL="76200" marR="76200" marT="0" marB="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1.3 Parallel processing approach</a:t>
            </a:r>
            <a:endParaRPr/>
          </a:p>
        </p:txBody>
      </p:sp>
      <p:sp>
        <p:nvSpPr>
          <p:cNvPr id="298" name="Google Shape;29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Parallel processing is the processing of program instructions by dividing them among multiple processors.</a:t>
            </a:r>
            <a:endParaRPr/>
          </a:p>
          <a:p>
            <a:pPr marL="228600" lvl="0" indent="-228600" algn="l" rtl="0">
              <a:lnSpc>
                <a:spcPct val="90000"/>
              </a:lnSpc>
              <a:spcBef>
                <a:spcPts val="1000"/>
              </a:spcBef>
              <a:spcAft>
                <a:spcPts val="0"/>
              </a:spcAft>
              <a:buClr>
                <a:schemeClr val="dk1"/>
              </a:buClr>
              <a:buSzPts val="2800"/>
              <a:buChar char="•"/>
            </a:pPr>
            <a:r>
              <a:rPr lang="en-US"/>
              <a:t>A parallel processing system allows many processors to run a program in less time by dividing them up.</a:t>
            </a:r>
            <a:endParaRPr/>
          </a:p>
          <a:p>
            <a:pPr marL="228600" lvl="0" indent="-228600" algn="l" rtl="0">
              <a:lnSpc>
                <a:spcPct val="90000"/>
              </a:lnSpc>
              <a:spcBef>
                <a:spcPts val="1000"/>
              </a:spcBef>
              <a:spcAft>
                <a:spcPts val="0"/>
              </a:spcAft>
              <a:buClr>
                <a:schemeClr val="dk1"/>
              </a:buClr>
              <a:buSzPts val="2800"/>
              <a:buChar char="•"/>
            </a:pPr>
            <a:r>
              <a:rPr lang="en-US"/>
              <a:t>Languages that support the Parallel processing approach:</a:t>
            </a:r>
            <a:endParaRPr/>
          </a:p>
          <a:p>
            <a:pPr marL="685800" lvl="1" indent="-228600" algn="l" rtl="0">
              <a:lnSpc>
                <a:spcPct val="90000"/>
              </a:lnSpc>
              <a:spcBef>
                <a:spcPts val="500"/>
              </a:spcBef>
              <a:spcAft>
                <a:spcPts val="0"/>
              </a:spcAft>
              <a:buClr>
                <a:schemeClr val="dk1"/>
              </a:buClr>
              <a:buSzPts val="2400"/>
              <a:buChar char="•"/>
            </a:pPr>
            <a:r>
              <a:rPr lang="en-US"/>
              <a:t>C</a:t>
            </a:r>
            <a:endParaRPr/>
          </a:p>
          <a:p>
            <a:pPr marL="685800" lvl="1" indent="-228600" algn="l" rtl="0">
              <a:lnSpc>
                <a:spcPct val="90000"/>
              </a:lnSpc>
              <a:spcBef>
                <a:spcPts val="500"/>
              </a:spcBef>
              <a:spcAft>
                <a:spcPts val="0"/>
              </a:spcAft>
              <a:buClr>
                <a:schemeClr val="dk1"/>
              </a:buClr>
              <a:buSzPts val="2400"/>
              <a:buChar char="•"/>
            </a:pPr>
            <a:r>
              <a:rPr lang="en-US"/>
              <a:t>C++</a:t>
            </a:r>
            <a:endParaRPr/>
          </a:p>
          <a:p>
            <a:pPr marL="228600" lvl="0" indent="-228600" algn="l" rtl="0">
              <a:lnSpc>
                <a:spcPct val="90000"/>
              </a:lnSpc>
              <a:spcBef>
                <a:spcPts val="1000"/>
              </a:spcBef>
              <a:spcAft>
                <a:spcPts val="0"/>
              </a:spcAft>
              <a:buClr>
                <a:schemeClr val="dk1"/>
              </a:buClr>
              <a:buSzPts val="2800"/>
              <a:buChar char="•"/>
            </a:pPr>
            <a:r>
              <a:rPr lang="en-US"/>
              <a:t>Best suited when our computer system has more than one CPU or multicore</a:t>
            </a:r>
            <a:endParaRPr/>
          </a:p>
          <a:p>
            <a:pPr marL="228600" lvl="0" indent="-228600" algn="l" rtl="0">
              <a:lnSpc>
                <a:spcPct val="90000"/>
              </a:lnSpc>
              <a:spcBef>
                <a:spcPts val="1000"/>
              </a:spcBef>
              <a:spcAft>
                <a:spcPts val="0"/>
              </a:spcAft>
              <a:buClr>
                <a:schemeClr val="dk1"/>
              </a:buClr>
              <a:buSzPts val="2800"/>
              <a:buChar char="•"/>
            </a:pPr>
            <a:r>
              <a:rPr lang="en-US"/>
              <a:t>Good for problems which require more computation.</a:t>
            </a:r>
            <a:endParaRPr/>
          </a:p>
        </p:txBody>
      </p:sp>
      <p:sp>
        <p:nvSpPr>
          <p:cNvPr id="299" name="Google Shape;29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2. Declarative programming paradigm</a:t>
            </a:r>
            <a:endParaRPr/>
          </a:p>
        </p:txBody>
      </p:sp>
      <p:sp>
        <p:nvSpPr>
          <p:cNvPr id="306" name="Google Shape;306;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t>Declarative programming is a programming paradigm in which the programmer defines what needs to be accomplished by the program without defining how it needs to be implemented. In other words, the approach focuses on what needs to be achieved instead of instructing how to achieve it.</a:t>
            </a:r>
            <a:endParaRPr/>
          </a:p>
          <a:p>
            <a:pPr marL="228600" lvl="0" indent="-50800" algn="l" rtl="0">
              <a:lnSpc>
                <a:spcPct val="90000"/>
              </a:lnSpc>
              <a:spcBef>
                <a:spcPts val="1000"/>
              </a:spcBef>
              <a:spcAft>
                <a:spcPts val="0"/>
              </a:spcAft>
              <a:buClr>
                <a:schemeClr val="dk1"/>
              </a:buClr>
              <a:buSzPts val="2800"/>
              <a:buNone/>
            </a:pPr>
            <a:endParaRPr/>
          </a:p>
        </p:txBody>
      </p:sp>
      <p:sp>
        <p:nvSpPr>
          <p:cNvPr id="307" name="Google Shape;30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2.1 logic programming paradigm</a:t>
            </a:r>
            <a:endParaRPr dirty="0"/>
          </a:p>
        </p:txBody>
      </p:sp>
      <p:sp>
        <p:nvSpPr>
          <p:cNvPr id="314" name="Google Shape;314;p27"/>
          <p:cNvSpPr txBox="1">
            <a:spLocks noGrp="1"/>
          </p:cNvSpPr>
          <p:nvPr>
            <p:ph type="body" idx="1"/>
          </p:nvPr>
        </p:nvSpPr>
        <p:spPr>
          <a:xfrm>
            <a:off x="838200" y="1325700"/>
            <a:ext cx="10515600" cy="4851300"/>
          </a:xfrm>
          <a:prstGeom prst="rect">
            <a:avLst/>
          </a:prstGeom>
          <a:noFill/>
          <a:ln>
            <a:noFill/>
          </a:ln>
        </p:spPr>
        <p:txBody>
          <a:bodyPr spcFirstLastPara="1" wrap="square" lIns="91425" tIns="45700" rIns="91425" bIns="45700" anchor="t" anchorCtr="0">
            <a:normAutofit fontScale="55000" lnSpcReduction="20000"/>
          </a:bodyPr>
          <a:lstStyle/>
          <a:p>
            <a:pPr marL="228600" lvl="0" indent="-227066" algn="l" rtl="0">
              <a:lnSpc>
                <a:spcPct val="100000"/>
              </a:lnSpc>
              <a:spcBef>
                <a:spcPts val="0"/>
              </a:spcBef>
              <a:spcAft>
                <a:spcPts val="0"/>
              </a:spcAft>
              <a:buClr>
                <a:schemeClr val="dk1"/>
              </a:buClr>
              <a:buSzPct val="100000"/>
              <a:buChar char="•"/>
            </a:pPr>
            <a:r>
              <a:rPr lang="en-US" sz="3769" dirty="0"/>
              <a:t>The </a:t>
            </a:r>
            <a:r>
              <a:rPr lang="en-US" sz="3769" i="1" dirty="0"/>
              <a:t>Logical Paradigm</a:t>
            </a:r>
            <a:r>
              <a:rPr lang="en-US" sz="3769" dirty="0"/>
              <a:t> takes a declarative approach to problem-solving. It is based on logic and control. Logic means fact and rules whereas control means order of the rules.</a:t>
            </a:r>
            <a:endParaRPr sz="3769" dirty="0"/>
          </a:p>
          <a:p>
            <a:pPr marL="228600" lvl="0" indent="-227066" algn="l" rtl="0">
              <a:lnSpc>
                <a:spcPct val="100000"/>
              </a:lnSpc>
              <a:spcBef>
                <a:spcPts val="1000"/>
              </a:spcBef>
              <a:spcAft>
                <a:spcPts val="0"/>
              </a:spcAft>
              <a:buClr>
                <a:schemeClr val="dk1"/>
              </a:buClr>
              <a:buSzPct val="100000"/>
              <a:buChar char="•"/>
            </a:pPr>
            <a:r>
              <a:rPr lang="en-US" sz="3769" dirty="0">
                <a:solidFill>
                  <a:srgbClr val="FF0000"/>
                </a:solidFill>
              </a:rPr>
              <a:t>The logic defines what is to be solved and control defines how to solve it.</a:t>
            </a:r>
            <a:endParaRPr sz="3769" dirty="0">
              <a:solidFill>
                <a:srgbClr val="FF0000"/>
              </a:solidFill>
            </a:endParaRPr>
          </a:p>
          <a:p>
            <a:pPr marL="228600" lvl="0" indent="-227066" algn="l" rtl="0">
              <a:lnSpc>
                <a:spcPct val="100000"/>
              </a:lnSpc>
              <a:spcBef>
                <a:spcPts val="1000"/>
              </a:spcBef>
              <a:spcAft>
                <a:spcPts val="0"/>
              </a:spcAft>
              <a:buClr>
                <a:schemeClr val="dk1"/>
              </a:buClr>
              <a:buSzPct val="100000"/>
              <a:buChar char="•"/>
            </a:pPr>
            <a:r>
              <a:rPr lang="en-US" sz="3769" dirty="0"/>
              <a:t>Main advantage of logic program is that the programmer simply needs to define what part of the problem and the system finds the best solution to that problem.</a:t>
            </a:r>
            <a:endParaRPr sz="3769" dirty="0"/>
          </a:p>
          <a:p>
            <a:pPr marL="228600" lvl="0" indent="-227066" algn="l" rtl="0">
              <a:lnSpc>
                <a:spcPct val="100000"/>
              </a:lnSpc>
              <a:spcBef>
                <a:spcPts val="1000"/>
              </a:spcBef>
              <a:spcAft>
                <a:spcPts val="0"/>
              </a:spcAft>
              <a:buClr>
                <a:schemeClr val="dk1"/>
              </a:buClr>
              <a:buSzPct val="100000"/>
              <a:buChar char="•"/>
            </a:pPr>
            <a:r>
              <a:rPr lang="en-US" sz="3769" dirty="0"/>
              <a:t>Best suited for projects like theorem proving, expert system, automated planning.</a:t>
            </a:r>
            <a:endParaRPr sz="3769" dirty="0"/>
          </a:p>
          <a:p>
            <a:pPr marL="228600" lvl="0" indent="-227066" algn="l" rtl="0">
              <a:lnSpc>
                <a:spcPct val="100000"/>
              </a:lnSpc>
              <a:spcBef>
                <a:spcPts val="1000"/>
              </a:spcBef>
              <a:spcAft>
                <a:spcPts val="0"/>
              </a:spcAft>
              <a:buClr>
                <a:schemeClr val="dk1"/>
              </a:buClr>
              <a:buSzPct val="100000"/>
              <a:buChar char="•"/>
            </a:pPr>
            <a:r>
              <a:rPr lang="en-US" sz="3769" dirty="0"/>
              <a:t>For e.g. PROLOG</a:t>
            </a:r>
            <a:endParaRPr sz="3769" dirty="0"/>
          </a:p>
          <a:p>
            <a:pPr marL="0" lvl="0" indent="0" algn="l" rtl="0">
              <a:lnSpc>
                <a:spcPct val="100000"/>
              </a:lnSpc>
              <a:spcBef>
                <a:spcPts val="1000"/>
              </a:spcBef>
              <a:spcAft>
                <a:spcPts val="0"/>
              </a:spcAft>
              <a:buClr>
                <a:schemeClr val="dk1"/>
              </a:buClr>
              <a:buSzPct val="74283"/>
              <a:buNone/>
            </a:pPr>
            <a:r>
              <a:rPr lang="en-US" sz="3769" b="1" dirty="0"/>
              <a:t>Advantage</a:t>
            </a:r>
            <a:endParaRPr sz="3769" dirty="0"/>
          </a:p>
          <a:p>
            <a:pPr marL="228600" lvl="0" indent="-227066" algn="l" rtl="0">
              <a:lnSpc>
                <a:spcPct val="100000"/>
              </a:lnSpc>
              <a:spcBef>
                <a:spcPts val="1000"/>
              </a:spcBef>
              <a:spcAft>
                <a:spcPts val="0"/>
              </a:spcAft>
              <a:buClr>
                <a:schemeClr val="dk1"/>
              </a:buClr>
              <a:buSzPct val="100000"/>
              <a:buChar char="•"/>
            </a:pPr>
            <a:r>
              <a:rPr lang="en-US" sz="3769" dirty="0"/>
              <a:t>Easy to implement the code.</a:t>
            </a:r>
            <a:endParaRPr sz="3769" dirty="0"/>
          </a:p>
          <a:p>
            <a:pPr marL="228600" lvl="0" indent="-227066" algn="l" rtl="0">
              <a:lnSpc>
                <a:spcPct val="100000"/>
              </a:lnSpc>
              <a:spcBef>
                <a:spcPts val="1000"/>
              </a:spcBef>
              <a:spcAft>
                <a:spcPts val="0"/>
              </a:spcAft>
              <a:buClr>
                <a:schemeClr val="dk1"/>
              </a:buClr>
              <a:buSzPct val="100000"/>
              <a:buChar char="•"/>
            </a:pPr>
            <a:r>
              <a:rPr lang="en-US" sz="3769" dirty="0"/>
              <a:t>Debugging is easy.</a:t>
            </a:r>
            <a:endParaRPr sz="3769" dirty="0"/>
          </a:p>
          <a:p>
            <a:pPr marL="228600" lvl="0" indent="-227066" algn="l" rtl="0">
              <a:lnSpc>
                <a:spcPct val="100000"/>
              </a:lnSpc>
              <a:spcBef>
                <a:spcPts val="1000"/>
              </a:spcBef>
              <a:spcAft>
                <a:spcPts val="0"/>
              </a:spcAft>
              <a:buClr>
                <a:schemeClr val="dk1"/>
              </a:buClr>
              <a:buSzPct val="100000"/>
              <a:buChar char="•"/>
            </a:pPr>
            <a:r>
              <a:rPr lang="en-US" sz="3769" dirty="0"/>
              <a:t>Since it's structured using true/false statements, we can develop the programs quickly using logic programming.</a:t>
            </a:r>
            <a:endParaRPr b="1" dirty="0"/>
          </a:p>
        </p:txBody>
      </p:sp>
      <p:sp>
        <p:nvSpPr>
          <p:cNvPr id="315" name="Google Shape;31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2.2 Functional programming paradigm</a:t>
            </a:r>
            <a:endParaRPr/>
          </a:p>
        </p:txBody>
      </p:sp>
      <p:sp>
        <p:nvSpPr>
          <p:cNvPr id="322" name="Google Shape;322;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a:bodyPr>
          <a:lstStyle/>
          <a:p>
            <a:pPr marL="228600" lvl="0" indent="-194310" algn="l" rtl="0">
              <a:spcBef>
                <a:spcPts val="1000"/>
              </a:spcBef>
              <a:spcAft>
                <a:spcPts val="0"/>
              </a:spcAft>
              <a:buSzPct val="64285"/>
              <a:buChar char="•"/>
            </a:pPr>
            <a:r>
              <a:rPr lang="en-US"/>
              <a:t>Functional programming is just programming with functions—pure mathematical functions. </a:t>
            </a:r>
            <a:endParaRPr/>
          </a:p>
          <a:p>
            <a:pPr marL="228600" lvl="0" indent="-194310" algn="l" rtl="0">
              <a:spcBef>
                <a:spcPts val="1000"/>
              </a:spcBef>
              <a:spcAft>
                <a:spcPts val="0"/>
              </a:spcAft>
              <a:buSzPct val="64285"/>
              <a:buChar char="•"/>
            </a:pPr>
            <a:r>
              <a:rPr lang="en-US"/>
              <a:t>Programs are built by combining functions together.</a:t>
            </a:r>
            <a:endParaRPr/>
          </a:p>
          <a:p>
            <a:pPr marL="228600" lvl="0" indent="-194310" algn="l" rtl="0">
              <a:spcBef>
                <a:spcPts val="1000"/>
              </a:spcBef>
              <a:spcAft>
                <a:spcPts val="0"/>
              </a:spcAft>
              <a:buSzPct val="64285"/>
              <a:buChar char="•"/>
            </a:pPr>
            <a:r>
              <a:rPr lang="en-US"/>
              <a:t>You compose your program of short functions. All code is within a function. All variables are scoped to the function.</a:t>
            </a:r>
            <a:endParaRPr/>
          </a:p>
          <a:p>
            <a:pPr marL="228600" lvl="0" indent="-194310" algn="l" rtl="0">
              <a:spcBef>
                <a:spcPts val="1000"/>
              </a:spcBef>
              <a:spcAft>
                <a:spcPts val="0"/>
              </a:spcAft>
              <a:buSzPct val="64285"/>
              <a:buChar char="•"/>
            </a:pPr>
            <a:r>
              <a:rPr lang="en-US"/>
              <a:t>In functional programming, the program written in programming language will always product output exactly similar to its equivalent mathematical function.</a:t>
            </a:r>
            <a:endParaRPr/>
          </a:p>
          <a:p>
            <a:pPr marL="228600" lvl="0" indent="-194310" algn="l" rtl="0">
              <a:spcBef>
                <a:spcPts val="1000"/>
              </a:spcBef>
              <a:spcAft>
                <a:spcPts val="0"/>
              </a:spcAft>
              <a:buSzPct val="64285"/>
              <a:buChar char="•"/>
            </a:pPr>
            <a:r>
              <a:rPr lang="en-US"/>
              <a:t>Immutability is one of the important features of functional programming. The variable value will remain the same for the life span of the variable.</a:t>
            </a:r>
            <a:endParaRPr/>
          </a:p>
          <a:p>
            <a:pPr marL="0" lvl="0" indent="0" algn="l" rtl="0">
              <a:lnSpc>
                <a:spcPct val="115000"/>
              </a:lnSpc>
              <a:spcBef>
                <a:spcPts val="0"/>
              </a:spcBef>
              <a:spcAft>
                <a:spcPts val="0"/>
              </a:spcAft>
              <a:buNone/>
            </a:pPr>
            <a:r>
              <a:rPr lang="en-US"/>
              <a:t>Programming Languages that support functional programming: Haskell, JavaScript, Python, Scala, Lisp.</a:t>
            </a:r>
            <a:endParaRPr/>
          </a:p>
          <a:p>
            <a:pPr marL="228600" marR="0" lvl="0" indent="0" algn="l" rtl="0">
              <a:lnSpc>
                <a:spcPct val="90000"/>
              </a:lnSpc>
              <a:spcBef>
                <a:spcPts val="1000"/>
              </a:spcBef>
              <a:spcAft>
                <a:spcPts val="0"/>
              </a:spcAft>
              <a:buNone/>
            </a:pPr>
            <a:r>
              <a:rPr lang="en-US" b="1"/>
              <a:t>Applications</a:t>
            </a:r>
            <a:r>
              <a:rPr lang="en-US" sz="1300" b="1">
                <a:solidFill>
                  <a:srgbClr val="273239"/>
                </a:solidFill>
                <a:highlight>
                  <a:srgbClr val="FFFFFF"/>
                </a:highlight>
                <a:latin typeface="Arial"/>
                <a:ea typeface="Arial"/>
                <a:cs typeface="Arial"/>
                <a:sym typeface="Arial"/>
              </a:rPr>
              <a:t>: </a:t>
            </a:r>
            <a:endParaRPr sz="1300" b="1">
              <a:solidFill>
                <a:srgbClr val="273239"/>
              </a:solidFill>
              <a:highlight>
                <a:srgbClr val="FFFFFF"/>
              </a:highlight>
              <a:latin typeface="Arial"/>
              <a:ea typeface="Arial"/>
              <a:cs typeface="Arial"/>
              <a:sym typeface="Arial"/>
            </a:endParaRPr>
          </a:p>
          <a:p>
            <a:pPr marL="228600" marR="0" lvl="0" indent="-194310" algn="l" rtl="0">
              <a:lnSpc>
                <a:spcPct val="90000"/>
              </a:lnSpc>
              <a:spcBef>
                <a:spcPts val="1000"/>
              </a:spcBef>
              <a:spcAft>
                <a:spcPts val="0"/>
              </a:spcAft>
              <a:buSzPct val="64285"/>
              <a:buChar char="•"/>
            </a:pPr>
            <a:r>
              <a:rPr lang="en-US"/>
              <a:t>It is used in mathematical computations.</a:t>
            </a:r>
            <a:endParaRPr/>
          </a:p>
          <a:p>
            <a:pPr marL="228600" marR="0" lvl="0" indent="-194310" algn="l" rtl="0">
              <a:lnSpc>
                <a:spcPct val="90000"/>
              </a:lnSpc>
              <a:spcBef>
                <a:spcPts val="1000"/>
              </a:spcBef>
              <a:spcAft>
                <a:spcPts val="0"/>
              </a:spcAft>
              <a:buSzPct val="64285"/>
              <a:buChar char="•"/>
            </a:pPr>
            <a:r>
              <a:rPr lang="en-US"/>
              <a:t>It is needed where concurrency or parallelism is required.</a:t>
            </a:r>
            <a:endParaRPr/>
          </a:p>
        </p:txBody>
      </p:sp>
      <p:sp>
        <p:nvSpPr>
          <p:cNvPr id="323" name="Google Shape;32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Programming Language</a:t>
            </a:r>
            <a:endParaRPr/>
          </a:p>
        </p:txBody>
      </p:sp>
      <p:sp>
        <p:nvSpPr>
          <p:cNvPr id="113" name="Google Shape;11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0000"/>
              </a:lnSpc>
              <a:spcBef>
                <a:spcPts val="0"/>
              </a:spcBef>
              <a:spcAft>
                <a:spcPts val="0"/>
              </a:spcAft>
              <a:buClr>
                <a:schemeClr val="dk1"/>
              </a:buClr>
              <a:buSzPts val="2800"/>
              <a:buNone/>
            </a:pPr>
            <a:r>
              <a:rPr lang="en-US"/>
              <a:t>There are two </a:t>
            </a:r>
            <a:r>
              <a:rPr lang="en-US" b="1"/>
              <a:t>types of programming languages</a:t>
            </a:r>
            <a:r>
              <a:rPr lang="en-US"/>
              <a:t>, which can be categorized into the following ways:</a:t>
            </a:r>
            <a:endParaRPr/>
          </a:p>
          <a:p>
            <a:pPr marL="0" lvl="0" indent="0" algn="l" rtl="0">
              <a:lnSpc>
                <a:spcPct val="110000"/>
              </a:lnSpc>
              <a:spcBef>
                <a:spcPts val="1000"/>
              </a:spcBef>
              <a:spcAft>
                <a:spcPts val="0"/>
              </a:spcAft>
              <a:buClr>
                <a:schemeClr val="dk1"/>
              </a:buClr>
              <a:buSzPts val="2800"/>
              <a:buNone/>
            </a:pPr>
            <a:r>
              <a:rPr lang="en-US" b="1"/>
              <a:t>1.       Low level language</a:t>
            </a:r>
            <a:endParaRPr/>
          </a:p>
          <a:p>
            <a:pPr marL="0" lvl="0" indent="0" algn="l" rtl="0">
              <a:lnSpc>
                <a:spcPct val="110000"/>
              </a:lnSpc>
              <a:spcBef>
                <a:spcPts val="1000"/>
              </a:spcBef>
              <a:spcAft>
                <a:spcPts val="0"/>
              </a:spcAft>
              <a:buClr>
                <a:schemeClr val="dk1"/>
              </a:buClr>
              <a:buSzPts val="2800"/>
              <a:buNone/>
            </a:pPr>
            <a:r>
              <a:rPr lang="en-US"/>
              <a:t>a)      Machine language</a:t>
            </a:r>
            <a:endParaRPr/>
          </a:p>
          <a:p>
            <a:pPr marL="0" lvl="0" indent="0" algn="l" rtl="0">
              <a:lnSpc>
                <a:spcPct val="110000"/>
              </a:lnSpc>
              <a:spcBef>
                <a:spcPts val="1000"/>
              </a:spcBef>
              <a:spcAft>
                <a:spcPts val="0"/>
              </a:spcAft>
              <a:buClr>
                <a:schemeClr val="dk1"/>
              </a:buClr>
              <a:buSzPts val="2800"/>
              <a:buNone/>
            </a:pPr>
            <a:r>
              <a:rPr lang="en-US"/>
              <a:t>b)      Assembly language </a:t>
            </a:r>
            <a:endParaRPr/>
          </a:p>
          <a:p>
            <a:pPr marL="0" lvl="0" indent="0" algn="l" rtl="0">
              <a:lnSpc>
                <a:spcPct val="110000"/>
              </a:lnSpc>
              <a:spcBef>
                <a:spcPts val="1000"/>
              </a:spcBef>
              <a:spcAft>
                <a:spcPts val="0"/>
              </a:spcAft>
              <a:buClr>
                <a:schemeClr val="dk1"/>
              </a:buClr>
              <a:buSzPts val="2800"/>
              <a:buNone/>
            </a:pPr>
            <a:r>
              <a:rPr lang="en-US" b="1"/>
              <a:t>2.       High level language</a:t>
            </a:r>
            <a:endParaRPr/>
          </a:p>
          <a:p>
            <a:pPr marL="0" lvl="0" indent="0" algn="l" rtl="0">
              <a:lnSpc>
                <a:spcPct val="110000"/>
              </a:lnSpc>
              <a:spcBef>
                <a:spcPts val="1000"/>
              </a:spcBef>
              <a:spcAft>
                <a:spcPts val="0"/>
              </a:spcAft>
              <a:buClr>
                <a:schemeClr val="dk1"/>
              </a:buClr>
              <a:buSzPts val="2800"/>
              <a:buNone/>
            </a:pPr>
            <a:r>
              <a:rPr lang="en-US"/>
              <a:t>a)      Procedural </a:t>
            </a:r>
            <a:endParaRPr/>
          </a:p>
          <a:p>
            <a:pPr marL="0" lvl="0" indent="0" algn="l" rtl="0">
              <a:lnSpc>
                <a:spcPct val="110000"/>
              </a:lnSpc>
              <a:spcBef>
                <a:spcPts val="1000"/>
              </a:spcBef>
              <a:spcAft>
                <a:spcPts val="0"/>
              </a:spcAft>
              <a:buClr>
                <a:schemeClr val="dk1"/>
              </a:buClr>
              <a:buSzPts val="2800"/>
              <a:buNone/>
            </a:pPr>
            <a:r>
              <a:rPr lang="en-US"/>
              <a:t>b)      Object Oriented</a:t>
            </a:r>
            <a:endParaRPr/>
          </a:p>
          <a:p>
            <a:pPr marL="0" lvl="0" indent="0" algn="l" rtl="0">
              <a:lnSpc>
                <a:spcPct val="110000"/>
              </a:lnSpc>
              <a:spcBef>
                <a:spcPts val="1000"/>
              </a:spcBef>
              <a:spcAft>
                <a:spcPts val="0"/>
              </a:spcAft>
              <a:buClr>
                <a:schemeClr val="dk1"/>
              </a:buClr>
              <a:buSzPts val="2800"/>
              <a:buNone/>
            </a:pPr>
            <a:endParaRPr/>
          </a:p>
          <a:p>
            <a:pPr marL="457200" lvl="1" indent="0" algn="l" rtl="0">
              <a:lnSpc>
                <a:spcPct val="110000"/>
              </a:lnSpc>
              <a:spcBef>
                <a:spcPts val="500"/>
              </a:spcBef>
              <a:spcAft>
                <a:spcPts val="0"/>
              </a:spcAft>
              <a:buClr>
                <a:schemeClr val="dk1"/>
              </a:buClr>
              <a:buSzPts val="2400"/>
              <a:buNone/>
            </a:pPr>
            <a:endParaRPr/>
          </a:p>
          <a:p>
            <a:pPr marL="228600" lvl="0" indent="-50800" algn="l" rtl="0">
              <a:lnSpc>
                <a:spcPct val="110000"/>
              </a:lnSpc>
              <a:spcBef>
                <a:spcPts val="1000"/>
              </a:spcBef>
              <a:spcAft>
                <a:spcPts val="0"/>
              </a:spcAft>
              <a:buClr>
                <a:schemeClr val="dk1"/>
              </a:buClr>
              <a:buSzPts val="2800"/>
              <a:buNone/>
            </a:pPr>
            <a:endParaRPr/>
          </a:p>
        </p:txBody>
      </p:sp>
      <p:sp>
        <p:nvSpPr>
          <p:cNvPr id="114" name="Google Shape;11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Software development model</a:t>
            </a:r>
            <a:endParaRPr/>
          </a:p>
        </p:txBody>
      </p:sp>
      <p:sp>
        <p:nvSpPr>
          <p:cNvPr id="329" name="Google Shape;329;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Software development model is a development strategy that encompasses the </a:t>
            </a:r>
            <a:r>
              <a:rPr lang="en-US" dirty="0">
                <a:solidFill>
                  <a:srgbClr val="FF0000"/>
                </a:solidFill>
              </a:rPr>
              <a:t>process</a:t>
            </a:r>
            <a:r>
              <a:rPr lang="en-US" dirty="0"/>
              <a:t>, </a:t>
            </a:r>
            <a:r>
              <a:rPr lang="en-US" dirty="0">
                <a:solidFill>
                  <a:schemeClr val="accent2"/>
                </a:solidFill>
              </a:rPr>
              <a:t>methods,</a:t>
            </a:r>
            <a:r>
              <a:rPr lang="en-US" dirty="0"/>
              <a:t> and </a:t>
            </a:r>
            <a:r>
              <a:rPr lang="en-US" dirty="0">
                <a:solidFill>
                  <a:srgbClr val="92D050"/>
                </a:solidFill>
              </a:rPr>
              <a:t>tools</a:t>
            </a:r>
            <a:r>
              <a:rPr lang="en-US" dirty="0"/>
              <a:t> that are adapted while developing a software.</a:t>
            </a:r>
            <a:endParaRPr dirty="0"/>
          </a:p>
          <a:p>
            <a:pPr marL="228600" lvl="0" indent="-228600" algn="l" rtl="0">
              <a:lnSpc>
                <a:spcPct val="90000"/>
              </a:lnSpc>
              <a:spcBef>
                <a:spcPts val="1000"/>
              </a:spcBef>
              <a:spcAft>
                <a:spcPts val="0"/>
              </a:spcAft>
              <a:buClr>
                <a:schemeClr val="dk1"/>
              </a:buClr>
              <a:buSzPts val="2800"/>
              <a:buChar char="•"/>
            </a:pPr>
            <a:r>
              <a:rPr lang="en-US" dirty="0"/>
              <a:t>A software development model is chosen based on the nature of the project, the methods and tools to be used, and the deliverables that are required.</a:t>
            </a:r>
            <a:endParaRPr dirty="0"/>
          </a:p>
          <a:p>
            <a:pPr marL="228600" lvl="0" indent="-228600" algn="l" rtl="0">
              <a:lnSpc>
                <a:spcPct val="90000"/>
              </a:lnSpc>
              <a:spcBef>
                <a:spcPts val="1000"/>
              </a:spcBef>
              <a:spcAft>
                <a:spcPts val="0"/>
              </a:spcAft>
              <a:buClr>
                <a:schemeClr val="dk1"/>
              </a:buClr>
              <a:buSzPts val="2800"/>
              <a:buChar char="•"/>
            </a:pPr>
            <a:r>
              <a:rPr lang="en-US" dirty="0"/>
              <a:t>There are various types of software development models as mentioned below:</a:t>
            </a:r>
            <a:endParaRPr dirty="0"/>
          </a:p>
        </p:txBody>
      </p:sp>
      <p:sp>
        <p:nvSpPr>
          <p:cNvPr id="330" name="Google Shape;33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Waterfall Model</a:t>
            </a:r>
            <a:endParaRPr/>
          </a:p>
        </p:txBody>
      </p:sp>
      <p:pic>
        <p:nvPicPr>
          <p:cNvPr id="336" name="Google Shape;336;p32" descr="Waterfall SDLC"/>
          <p:cNvPicPr preferRelativeResize="0">
            <a:picLocks noGrp="1"/>
          </p:cNvPicPr>
          <p:nvPr>
            <p:ph type="body" idx="1"/>
          </p:nvPr>
        </p:nvPicPr>
        <p:blipFill rotWithShape="1">
          <a:blip r:embed="rId3">
            <a:alphaModFix/>
          </a:blip>
          <a:srcRect/>
          <a:stretch/>
        </p:blipFill>
        <p:spPr>
          <a:xfrm>
            <a:off x="1524000" y="1371600"/>
            <a:ext cx="3810000" cy="3886200"/>
          </a:xfrm>
          <a:prstGeom prst="rect">
            <a:avLst/>
          </a:prstGeom>
          <a:noFill/>
          <a:ln>
            <a:noFill/>
          </a:ln>
        </p:spPr>
      </p:pic>
      <p:sp>
        <p:nvSpPr>
          <p:cNvPr id="337" name="Google Shape;337;p32"/>
          <p:cNvSpPr txBox="1">
            <a:spLocks noGrp="1"/>
          </p:cNvSpPr>
          <p:nvPr>
            <p:ph type="body" idx="2"/>
          </p:nvPr>
        </p:nvSpPr>
        <p:spPr>
          <a:xfrm>
            <a:off x="5486400" y="1295400"/>
            <a:ext cx="4800600" cy="4495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2"/>
              </a:buClr>
              <a:buSzPts val="2400"/>
              <a:buChar char="•"/>
            </a:pPr>
            <a:r>
              <a:rPr lang="en-US" sz="2400" b="1">
                <a:solidFill>
                  <a:schemeClr val="dk2"/>
                </a:solidFill>
              </a:rPr>
              <a:t>Requirements </a:t>
            </a:r>
            <a:r>
              <a:rPr lang="en-US" sz="2400"/>
              <a:t>– defines needed information, function, behavior, performance and interfaces.</a:t>
            </a:r>
            <a:endParaRPr/>
          </a:p>
          <a:p>
            <a:pPr marL="228600" lvl="0" indent="-228600" algn="l" rtl="0">
              <a:lnSpc>
                <a:spcPct val="90000"/>
              </a:lnSpc>
              <a:spcBef>
                <a:spcPts val="1000"/>
              </a:spcBef>
              <a:spcAft>
                <a:spcPts val="0"/>
              </a:spcAft>
              <a:buClr>
                <a:schemeClr val="dk2"/>
              </a:buClr>
              <a:buSzPts val="2400"/>
              <a:buChar char="•"/>
            </a:pPr>
            <a:r>
              <a:rPr lang="en-US" sz="2400" b="1">
                <a:solidFill>
                  <a:schemeClr val="dk2"/>
                </a:solidFill>
              </a:rPr>
              <a:t>Design</a:t>
            </a:r>
            <a:r>
              <a:rPr lang="en-US" sz="2400" b="1">
                <a:solidFill>
                  <a:srgbClr val="FFFF00"/>
                </a:solidFill>
              </a:rPr>
              <a:t> </a:t>
            </a:r>
            <a:r>
              <a:rPr lang="en-US" sz="2400"/>
              <a:t>– data structures, software architecture, interface representations, algorithmic details.</a:t>
            </a:r>
            <a:endParaRPr/>
          </a:p>
          <a:p>
            <a:pPr marL="228600" lvl="0" indent="-228600" algn="l" rtl="0">
              <a:lnSpc>
                <a:spcPct val="90000"/>
              </a:lnSpc>
              <a:spcBef>
                <a:spcPts val="1000"/>
              </a:spcBef>
              <a:spcAft>
                <a:spcPts val="0"/>
              </a:spcAft>
              <a:buClr>
                <a:schemeClr val="dk2"/>
              </a:buClr>
              <a:buSzPts val="2400"/>
              <a:buChar char="•"/>
            </a:pPr>
            <a:r>
              <a:rPr lang="en-US" sz="2400" b="1">
                <a:solidFill>
                  <a:schemeClr val="dk2"/>
                </a:solidFill>
              </a:rPr>
              <a:t>Implementation</a:t>
            </a:r>
            <a:r>
              <a:rPr lang="en-US" sz="2400" b="1">
                <a:solidFill>
                  <a:srgbClr val="FFFF00"/>
                </a:solidFill>
              </a:rPr>
              <a:t> </a:t>
            </a:r>
            <a:r>
              <a:rPr lang="en-US" sz="2400"/>
              <a:t>– source code, database, user documentation, testing.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Waterfall Strengths</a:t>
            </a:r>
            <a:endParaRPr/>
          </a:p>
        </p:txBody>
      </p:sp>
      <p:sp>
        <p:nvSpPr>
          <p:cNvPr id="343" name="Google Shape;34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This model is simple and </a:t>
            </a:r>
            <a:r>
              <a:rPr lang="en-US" sz="2400" b="1"/>
              <a:t>easy to understand and use</a:t>
            </a:r>
            <a:r>
              <a:rPr lang="en-US" sz="2400"/>
              <a:t>.</a:t>
            </a:r>
            <a:endParaRPr/>
          </a:p>
          <a:p>
            <a:pPr marL="228600" lvl="0" indent="-228600" algn="l" rtl="0">
              <a:lnSpc>
                <a:spcPct val="90000"/>
              </a:lnSpc>
              <a:spcBef>
                <a:spcPts val="1000"/>
              </a:spcBef>
              <a:spcAft>
                <a:spcPts val="0"/>
              </a:spcAft>
              <a:buClr>
                <a:schemeClr val="dk1"/>
              </a:buClr>
              <a:buSzPts val="2400"/>
              <a:buChar char="•"/>
            </a:pPr>
            <a:r>
              <a:rPr lang="en-US" sz="2400"/>
              <a:t>It is </a:t>
            </a:r>
            <a:r>
              <a:rPr lang="en-US" sz="2400" b="1"/>
              <a:t>easy to manage</a:t>
            </a:r>
            <a:r>
              <a:rPr lang="en-US" sz="2400"/>
              <a:t> due to the rigidity of the model – each phase has specific deliverables and a review process.</a:t>
            </a:r>
            <a:endParaRPr/>
          </a:p>
          <a:p>
            <a:pPr marL="228600" lvl="0" indent="-228600" algn="l" rtl="0">
              <a:lnSpc>
                <a:spcPct val="90000"/>
              </a:lnSpc>
              <a:spcBef>
                <a:spcPts val="1000"/>
              </a:spcBef>
              <a:spcAft>
                <a:spcPts val="0"/>
              </a:spcAft>
              <a:buClr>
                <a:schemeClr val="dk1"/>
              </a:buClr>
              <a:buSzPts val="2400"/>
              <a:buChar char="•"/>
            </a:pPr>
            <a:r>
              <a:rPr lang="en-US" sz="2400"/>
              <a:t>In this model phases are processed and completed one at a time. </a:t>
            </a:r>
            <a:r>
              <a:rPr lang="en-US" sz="2400" b="1"/>
              <a:t>Phases do not overlap.</a:t>
            </a:r>
            <a:endParaRPr/>
          </a:p>
          <a:p>
            <a:pPr marL="228600" lvl="0" indent="-228600" algn="l" rtl="0">
              <a:lnSpc>
                <a:spcPct val="90000"/>
              </a:lnSpc>
              <a:spcBef>
                <a:spcPts val="1000"/>
              </a:spcBef>
              <a:spcAft>
                <a:spcPts val="0"/>
              </a:spcAft>
              <a:buClr>
                <a:schemeClr val="dk1"/>
              </a:buClr>
              <a:buSzPts val="2400"/>
              <a:buChar char="•"/>
            </a:pPr>
            <a:r>
              <a:rPr lang="en-US" sz="2400"/>
              <a:t>Waterfall model </a:t>
            </a:r>
            <a:r>
              <a:rPr lang="en-US" sz="2400" b="1"/>
              <a:t>works well for smaller projects </a:t>
            </a:r>
            <a:r>
              <a:rPr lang="en-US" sz="2400"/>
              <a:t>where requirements are clearly defined and very well understood.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Waterfall Deficiencies</a:t>
            </a:r>
            <a:endParaRPr/>
          </a:p>
        </p:txBody>
      </p:sp>
      <p:sp>
        <p:nvSpPr>
          <p:cNvPr id="349" name="Google Shape;349;p34"/>
          <p:cNvSpPr txBox="1">
            <a:spLocks noGrp="1"/>
          </p:cNvSpPr>
          <p:nvPr>
            <p:ph type="body" idx="1"/>
          </p:nvPr>
        </p:nvSpPr>
        <p:spPr>
          <a:xfrm>
            <a:off x="1981200" y="1371600"/>
            <a:ext cx="8229600" cy="4495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All requirements must be known upfront</a:t>
            </a:r>
            <a:endParaRPr/>
          </a:p>
          <a:p>
            <a:pPr marL="228600" lvl="0" indent="-228600" algn="l" rtl="0">
              <a:lnSpc>
                <a:spcPct val="90000"/>
              </a:lnSpc>
              <a:spcBef>
                <a:spcPts val="1000"/>
              </a:spcBef>
              <a:spcAft>
                <a:spcPts val="0"/>
              </a:spcAft>
              <a:buClr>
                <a:schemeClr val="dk1"/>
              </a:buClr>
              <a:buSzPts val="2800"/>
              <a:buChar char="•"/>
            </a:pPr>
            <a:r>
              <a:rPr lang="en-US"/>
              <a:t>Once an application is in the testing stage, it is very difficult to go back and change something that was not well-thought out in the concept stage.</a:t>
            </a:r>
            <a:endParaRPr/>
          </a:p>
          <a:p>
            <a:pPr marL="228600" lvl="0" indent="-228600" algn="l" rtl="0">
              <a:lnSpc>
                <a:spcPct val="90000"/>
              </a:lnSpc>
              <a:spcBef>
                <a:spcPts val="1000"/>
              </a:spcBef>
              <a:spcAft>
                <a:spcPts val="0"/>
              </a:spcAft>
              <a:buClr>
                <a:schemeClr val="dk1"/>
              </a:buClr>
              <a:buSzPts val="2800"/>
              <a:buChar char="•"/>
            </a:pPr>
            <a:r>
              <a:rPr lang="en-US"/>
              <a:t>Real projects rarely follow the sequential flow since they are always iterative.</a:t>
            </a:r>
            <a:endParaRPr/>
          </a:p>
          <a:p>
            <a:pPr marL="228600" lvl="0" indent="-228600" algn="l" rtl="0">
              <a:lnSpc>
                <a:spcPct val="90000"/>
              </a:lnSpc>
              <a:spcBef>
                <a:spcPts val="1000"/>
              </a:spcBef>
              <a:spcAft>
                <a:spcPts val="0"/>
              </a:spcAft>
              <a:buClr>
                <a:schemeClr val="dk1"/>
              </a:buClr>
              <a:buSzPts val="2800"/>
              <a:buChar char="•"/>
            </a:pPr>
            <a:r>
              <a:rPr lang="en-US"/>
              <a:t>Integration is one big bang at the end</a:t>
            </a:r>
            <a:endParaRPr/>
          </a:p>
          <a:p>
            <a:pPr marL="228600" lvl="0" indent="-228600" algn="l" rtl="0">
              <a:lnSpc>
                <a:spcPct val="90000"/>
              </a:lnSpc>
              <a:spcBef>
                <a:spcPts val="1000"/>
              </a:spcBef>
              <a:spcAft>
                <a:spcPts val="0"/>
              </a:spcAft>
              <a:buClr>
                <a:schemeClr val="dk1"/>
              </a:buClr>
              <a:buSzPts val="2800"/>
              <a:buChar char="•"/>
            </a:pPr>
            <a:r>
              <a:rPr lang="en-US"/>
              <a:t>No working software is produced until late during the life cycle</a:t>
            </a:r>
            <a:r>
              <a:rPr lang="en-US" sz="2400"/>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When to use the Waterfall Model</a:t>
            </a:r>
            <a:endParaRPr/>
          </a:p>
        </p:txBody>
      </p:sp>
      <p:sp>
        <p:nvSpPr>
          <p:cNvPr id="355" name="Google Shape;355;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Requirements are very </a:t>
            </a:r>
            <a:r>
              <a:rPr lang="en-US" sz="2400" b="1">
                <a:solidFill>
                  <a:schemeClr val="dk2"/>
                </a:solidFill>
              </a:rPr>
              <a:t>well known</a:t>
            </a:r>
            <a:endParaRPr/>
          </a:p>
          <a:p>
            <a:pPr marL="228600" lvl="0" indent="-228600" algn="l" rtl="0">
              <a:lnSpc>
                <a:spcPct val="90000"/>
              </a:lnSpc>
              <a:spcBef>
                <a:spcPts val="1000"/>
              </a:spcBef>
              <a:spcAft>
                <a:spcPts val="0"/>
              </a:spcAft>
              <a:buClr>
                <a:schemeClr val="dk1"/>
              </a:buClr>
              <a:buSzPts val="2800"/>
              <a:buChar char="•"/>
            </a:pPr>
            <a:r>
              <a:rPr lang="en-US"/>
              <a:t>Product definition is </a:t>
            </a:r>
            <a:r>
              <a:rPr lang="en-US" sz="2400" b="1">
                <a:solidFill>
                  <a:schemeClr val="dk2"/>
                </a:solidFill>
              </a:rPr>
              <a:t>stable</a:t>
            </a:r>
            <a:endParaRPr/>
          </a:p>
          <a:p>
            <a:pPr marL="228600" lvl="0" indent="-228600" algn="l" rtl="0">
              <a:lnSpc>
                <a:spcPct val="90000"/>
              </a:lnSpc>
              <a:spcBef>
                <a:spcPts val="1000"/>
              </a:spcBef>
              <a:spcAft>
                <a:spcPts val="0"/>
              </a:spcAft>
              <a:buClr>
                <a:schemeClr val="dk1"/>
              </a:buClr>
              <a:buSzPts val="2800"/>
              <a:buChar char="•"/>
            </a:pPr>
            <a:r>
              <a:rPr lang="en-US"/>
              <a:t>Technology is </a:t>
            </a:r>
            <a:r>
              <a:rPr lang="en-US" sz="2400" b="1">
                <a:solidFill>
                  <a:schemeClr val="dk2"/>
                </a:solidFill>
              </a:rPr>
              <a:t>understood</a:t>
            </a:r>
            <a:endParaRPr/>
          </a:p>
          <a:p>
            <a:pPr marL="228600" lvl="0" indent="-228600" algn="l" rtl="0">
              <a:lnSpc>
                <a:spcPct val="90000"/>
              </a:lnSpc>
              <a:spcBef>
                <a:spcPts val="1000"/>
              </a:spcBef>
              <a:spcAft>
                <a:spcPts val="0"/>
              </a:spcAft>
              <a:buClr>
                <a:schemeClr val="dk1"/>
              </a:buClr>
              <a:buSzPts val="2800"/>
              <a:buChar char="•"/>
            </a:pPr>
            <a:r>
              <a:rPr lang="en-US"/>
              <a:t>New </a:t>
            </a:r>
            <a:r>
              <a:rPr lang="en-US" sz="2400" b="1">
                <a:solidFill>
                  <a:schemeClr val="dk2"/>
                </a:solidFill>
              </a:rPr>
              <a:t>version of an existing product</a:t>
            </a:r>
            <a:endParaRPr/>
          </a:p>
          <a:p>
            <a:pPr marL="228600" lvl="0" indent="-228600" algn="l" rtl="0">
              <a:lnSpc>
                <a:spcPct val="90000"/>
              </a:lnSpc>
              <a:spcBef>
                <a:spcPts val="1000"/>
              </a:spcBef>
              <a:spcAft>
                <a:spcPts val="0"/>
              </a:spcAft>
              <a:buClr>
                <a:schemeClr val="dk2"/>
              </a:buClr>
              <a:buSzPts val="2400"/>
              <a:buChar char="•"/>
            </a:pPr>
            <a:r>
              <a:rPr lang="en-US" sz="2400" b="1">
                <a:solidFill>
                  <a:schemeClr val="dk2"/>
                </a:solidFill>
              </a:rPr>
              <a:t>Porting an existing product </a:t>
            </a:r>
            <a:r>
              <a:rPr lang="en-US"/>
              <a:t>to a new platform.</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Prototyping Model</a:t>
            </a:r>
            <a:endParaRPr/>
          </a:p>
        </p:txBody>
      </p:sp>
      <p:sp>
        <p:nvSpPr>
          <p:cNvPr id="361" name="Google Shape;36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2"/>
              </a:buClr>
              <a:buSzPts val="2800"/>
              <a:buChar char="•"/>
            </a:pPr>
            <a:r>
              <a:rPr lang="en-US">
                <a:solidFill>
                  <a:schemeClr val="dk2"/>
                </a:solidFill>
              </a:rPr>
              <a:t>Developers build a prototype </a:t>
            </a:r>
            <a:r>
              <a:rPr lang="en-US"/>
              <a:t>during the requirements phase</a:t>
            </a:r>
            <a:endParaRPr/>
          </a:p>
          <a:p>
            <a:pPr marL="228600" lvl="0" indent="-228600" algn="l" rtl="0">
              <a:lnSpc>
                <a:spcPct val="90000"/>
              </a:lnSpc>
              <a:spcBef>
                <a:spcPts val="1000"/>
              </a:spcBef>
              <a:spcAft>
                <a:spcPts val="0"/>
              </a:spcAft>
              <a:buClr>
                <a:schemeClr val="dk1"/>
              </a:buClr>
              <a:buSzPts val="2800"/>
              <a:buChar char="•"/>
            </a:pPr>
            <a:r>
              <a:rPr lang="en-US"/>
              <a:t>Prototype is </a:t>
            </a:r>
            <a:r>
              <a:rPr lang="en-US">
                <a:solidFill>
                  <a:schemeClr val="dk2"/>
                </a:solidFill>
              </a:rPr>
              <a:t>evaluated by end users</a:t>
            </a:r>
            <a:endParaRPr/>
          </a:p>
          <a:p>
            <a:pPr marL="228600" lvl="0" indent="-228600" algn="l" rtl="0">
              <a:lnSpc>
                <a:spcPct val="90000"/>
              </a:lnSpc>
              <a:spcBef>
                <a:spcPts val="1000"/>
              </a:spcBef>
              <a:spcAft>
                <a:spcPts val="0"/>
              </a:spcAft>
              <a:buClr>
                <a:schemeClr val="dk1"/>
              </a:buClr>
              <a:buSzPts val="2800"/>
              <a:buChar char="•"/>
            </a:pPr>
            <a:r>
              <a:rPr lang="en-US"/>
              <a:t>Users give </a:t>
            </a:r>
            <a:r>
              <a:rPr lang="en-US">
                <a:solidFill>
                  <a:schemeClr val="dk2"/>
                </a:solidFill>
              </a:rPr>
              <a:t>corrective feedback </a:t>
            </a:r>
            <a:endParaRPr/>
          </a:p>
          <a:p>
            <a:pPr marL="228600" lvl="0" indent="-228600" algn="l" rtl="0">
              <a:lnSpc>
                <a:spcPct val="90000"/>
              </a:lnSpc>
              <a:spcBef>
                <a:spcPts val="1000"/>
              </a:spcBef>
              <a:spcAft>
                <a:spcPts val="0"/>
              </a:spcAft>
              <a:buClr>
                <a:schemeClr val="dk1"/>
              </a:buClr>
              <a:buSzPts val="2800"/>
              <a:buChar char="•"/>
            </a:pPr>
            <a:r>
              <a:rPr lang="en-US"/>
              <a:t>Developers further </a:t>
            </a:r>
            <a:r>
              <a:rPr lang="en-US">
                <a:solidFill>
                  <a:schemeClr val="dk2"/>
                </a:solidFill>
              </a:rPr>
              <a:t>refine the prototype</a:t>
            </a:r>
            <a:endParaRPr/>
          </a:p>
          <a:p>
            <a:pPr marL="228600" lvl="0" indent="-228600" algn="l" rtl="0">
              <a:lnSpc>
                <a:spcPct val="90000"/>
              </a:lnSpc>
              <a:spcBef>
                <a:spcPts val="1000"/>
              </a:spcBef>
              <a:spcAft>
                <a:spcPts val="0"/>
              </a:spcAft>
              <a:buClr>
                <a:schemeClr val="dk1"/>
              </a:buClr>
              <a:buSzPts val="2800"/>
              <a:buChar char="•"/>
            </a:pPr>
            <a:r>
              <a:rPr lang="en-US"/>
              <a:t>When the </a:t>
            </a:r>
            <a:r>
              <a:rPr lang="en-US">
                <a:solidFill>
                  <a:schemeClr val="dk2"/>
                </a:solidFill>
              </a:rPr>
              <a:t>user is satisfied</a:t>
            </a:r>
            <a:r>
              <a:rPr lang="en-US"/>
              <a:t>, the prototype code is brought up to the standards needed for a final product.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Prototype model</a:t>
            </a:r>
            <a:endParaRPr/>
          </a:p>
        </p:txBody>
      </p:sp>
      <p:sp>
        <p:nvSpPr>
          <p:cNvPr id="367" name="Google Shape;36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368" name="Google Shape;368;p37" descr="Prototype Model [3] | Download Scientific Diagram"/>
          <p:cNvPicPr preferRelativeResize="0"/>
          <p:nvPr/>
        </p:nvPicPr>
        <p:blipFill rotWithShape="1">
          <a:blip r:embed="rId3">
            <a:alphaModFix/>
          </a:blip>
          <a:srcRect/>
          <a:stretch/>
        </p:blipFill>
        <p:spPr>
          <a:xfrm>
            <a:off x="1708150" y="1796256"/>
            <a:ext cx="7467600" cy="38766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8"/>
          <p:cNvSpPr txBox="1">
            <a:spLocks noGrp="1"/>
          </p:cNvSpPr>
          <p:nvPr>
            <p:ph type="title"/>
          </p:nvPr>
        </p:nvSpPr>
        <p:spPr>
          <a:xfrm>
            <a:off x="838200" y="11747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Prototyping model Strengths</a:t>
            </a:r>
            <a:endParaRPr/>
          </a:p>
        </p:txBody>
      </p:sp>
      <p:sp>
        <p:nvSpPr>
          <p:cNvPr id="374" name="Google Shape;374;p38"/>
          <p:cNvSpPr txBox="1">
            <a:spLocks noGrp="1"/>
          </p:cNvSpPr>
          <p:nvPr>
            <p:ph type="body" idx="1"/>
          </p:nvPr>
        </p:nvSpPr>
        <p:spPr>
          <a:xfrm>
            <a:off x="838200" y="144303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Since in this methodology a working model of the system is provided, the users get a better understanding of the system being developed.</a:t>
            </a:r>
            <a:endParaRPr/>
          </a:p>
          <a:p>
            <a:pPr marL="228600" lvl="0" indent="-228600" algn="l" rtl="0">
              <a:lnSpc>
                <a:spcPct val="90000"/>
              </a:lnSpc>
              <a:spcBef>
                <a:spcPts val="1000"/>
              </a:spcBef>
              <a:spcAft>
                <a:spcPts val="0"/>
              </a:spcAft>
              <a:buClr>
                <a:schemeClr val="dk1"/>
              </a:buClr>
              <a:buSzPts val="2800"/>
              <a:buChar char="•"/>
            </a:pPr>
            <a:r>
              <a:rPr lang="en-US"/>
              <a:t>Developers </a:t>
            </a:r>
            <a:r>
              <a:rPr lang="en-US">
                <a:solidFill>
                  <a:schemeClr val="dk2"/>
                </a:solidFill>
              </a:rPr>
              <a:t>learn from customers </a:t>
            </a:r>
            <a:endParaRPr/>
          </a:p>
          <a:p>
            <a:pPr marL="228600" lvl="0" indent="-228600" algn="l" rtl="0">
              <a:lnSpc>
                <a:spcPct val="90000"/>
              </a:lnSpc>
              <a:spcBef>
                <a:spcPts val="1000"/>
              </a:spcBef>
              <a:spcAft>
                <a:spcPts val="0"/>
              </a:spcAft>
              <a:buClr>
                <a:schemeClr val="dk1"/>
              </a:buClr>
              <a:buSzPts val="2800"/>
              <a:buChar char="•"/>
            </a:pPr>
            <a:r>
              <a:rPr lang="en-US"/>
              <a:t>A more </a:t>
            </a:r>
            <a:r>
              <a:rPr lang="en-US">
                <a:solidFill>
                  <a:schemeClr val="dk2"/>
                </a:solidFill>
              </a:rPr>
              <a:t>accurate end product can be produced </a:t>
            </a:r>
            <a:r>
              <a:rPr lang="en-US"/>
              <a:t>since errors can be detected much earlier</a:t>
            </a:r>
            <a:endParaRPr/>
          </a:p>
          <a:p>
            <a:pPr marL="228600" lvl="0" indent="-228600" algn="l" rtl="0">
              <a:lnSpc>
                <a:spcPct val="90000"/>
              </a:lnSpc>
              <a:spcBef>
                <a:spcPts val="1000"/>
              </a:spcBef>
              <a:spcAft>
                <a:spcPts val="0"/>
              </a:spcAft>
              <a:buClr>
                <a:schemeClr val="dk1"/>
              </a:buClr>
              <a:buSzPts val="2800"/>
              <a:buChar char="•"/>
            </a:pPr>
            <a:r>
              <a:rPr lang="en-US"/>
              <a:t>Missing functionality can be identified easily</a:t>
            </a:r>
            <a:endParaRPr/>
          </a:p>
          <a:p>
            <a:pPr marL="228600" lvl="0" indent="-228600" algn="l" rtl="0">
              <a:lnSpc>
                <a:spcPct val="90000"/>
              </a:lnSpc>
              <a:spcBef>
                <a:spcPts val="1000"/>
              </a:spcBef>
              <a:spcAft>
                <a:spcPts val="0"/>
              </a:spcAft>
              <a:buClr>
                <a:schemeClr val="dk1"/>
              </a:buClr>
              <a:buSzPts val="2800"/>
              <a:buChar char="•"/>
            </a:pPr>
            <a:r>
              <a:rPr lang="en-US"/>
              <a:t>Quicker user feedback is available leading to better solutions.</a:t>
            </a:r>
            <a:endParaRPr/>
          </a:p>
          <a:p>
            <a:pPr marL="228600" lvl="0" indent="-228600" algn="l" rtl="0">
              <a:lnSpc>
                <a:spcPct val="90000"/>
              </a:lnSpc>
              <a:spcBef>
                <a:spcPts val="1000"/>
              </a:spcBef>
              <a:spcAft>
                <a:spcPts val="0"/>
              </a:spcAft>
              <a:buClr>
                <a:schemeClr val="dk1"/>
              </a:buClr>
              <a:buSzPts val="2800"/>
              <a:buChar char="•"/>
            </a:pPr>
            <a:r>
              <a:rPr lang="en-US"/>
              <a:t>Interaction with the prototype stimulates awareness of </a:t>
            </a:r>
            <a:r>
              <a:rPr lang="en-US">
                <a:solidFill>
                  <a:schemeClr val="dk2"/>
                </a:solidFill>
              </a:rPr>
              <a:t>additional needed functionality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Prototyping model Weaknesses</a:t>
            </a:r>
            <a:endParaRPr/>
          </a:p>
        </p:txBody>
      </p:sp>
      <p:sp>
        <p:nvSpPr>
          <p:cNvPr id="380" name="Google Shape;380;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Overall </a:t>
            </a:r>
            <a:r>
              <a:rPr lang="en-US">
                <a:solidFill>
                  <a:schemeClr val="dk2"/>
                </a:solidFill>
              </a:rPr>
              <a:t>maintainability may be overlooked</a:t>
            </a:r>
            <a:endParaRPr/>
          </a:p>
          <a:p>
            <a:pPr marL="228600" lvl="0" indent="-228600" algn="l" rtl="0">
              <a:lnSpc>
                <a:spcPct val="90000"/>
              </a:lnSpc>
              <a:spcBef>
                <a:spcPts val="1000"/>
              </a:spcBef>
              <a:spcAft>
                <a:spcPts val="0"/>
              </a:spcAft>
              <a:buClr>
                <a:schemeClr val="dk1"/>
              </a:buClr>
              <a:buSzPts val="2800"/>
              <a:buChar char="•"/>
            </a:pPr>
            <a:r>
              <a:rPr lang="en-US"/>
              <a:t>The customer may </a:t>
            </a:r>
            <a:r>
              <a:rPr lang="en-US">
                <a:solidFill>
                  <a:schemeClr val="dk2"/>
                </a:solidFill>
              </a:rPr>
              <a:t>want the prototype delivered.</a:t>
            </a:r>
            <a:endParaRPr/>
          </a:p>
          <a:p>
            <a:pPr marL="228600" lvl="0" indent="-228600" algn="l" rtl="0">
              <a:lnSpc>
                <a:spcPct val="90000"/>
              </a:lnSpc>
              <a:spcBef>
                <a:spcPts val="1000"/>
              </a:spcBef>
              <a:spcAft>
                <a:spcPts val="0"/>
              </a:spcAft>
              <a:buClr>
                <a:schemeClr val="dk1"/>
              </a:buClr>
              <a:buSzPts val="2800"/>
              <a:buChar char="•"/>
            </a:pPr>
            <a:r>
              <a:rPr lang="en-US"/>
              <a:t>Process may </a:t>
            </a:r>
            <a:r>
              <a:rPr lang="en-US">
                <a:solidFill>
                  <a:schemeClr val="dk2"/>
                </a:solidFill>
              </a:rPr>
              <a:t>continue forever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When to use prototype model</a:t>
            </a:r>
            <a:endParaRPr/>
          </a:p>
        </p:txBody>
      </p:sp>
      <p:sp>
        <p:nvSpPr>
          <p:cNvPr id="386" name="Google Shape;386;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2"/>
              </a:buClr>
              <a:buSzPts val="2800"/>
              <a:buChar char="•"/>
            </a:pPr>
            <a:r>
              <a:rPr lang="en-US">
                <a:solidFill>
                  <a:schemeClr val="dk2"/>
                </a:solidFill>
              </a:rPr>
              <a:t>Requirements are unstable </a:t>
            </a:r>
            <a:r>
              <a:rPr lang="en-US"/>
              <a:t>or have to be clarified </a:t>
            </a:r>
            <a:endParaRPr/>
          </a:p>
          <a:p>
            <a:pPr marL="228600" lvl="0" indent="-228600" algn="l" rtl="0">
              <a:lnSpc>
                <a:spcPct val="90000"/>
              </a:lnSpc>
              <a:spcBef>
                <a:spcPts val="1000"/>
              </a:spcBef>
              <a:spcAft>
                <a:spcPts val="0"/>
              </a:spcAft>
              <a:buClr>
                <a:schemeClr val="dk1"/>
              </a:buClr>
              <a:buSzPts val="2800"/>
              <a:buChar char="•"/>
            </a:pPr>
            <a:r>
              <a:rPr lang="en-US"/>
              <a:t>As the </a:t>
            </a:r>
            <a:r>
              <a:rPr lang="en-US">
                <a:solidFill>
                  <a:schemeClr val="dk2"/>
                </a:solidFill>
              </a:rPr>
              <a:t>requirements clarification stage </a:t>
            </a:r>
            <a:r>
              <a:rPr lang="en-US"/>
              <a:t>of a waterfall model</a:t>
            </a:r>
            <a:endParaRPr/>
          </a:p>
          <a:p>
            <a:pPr marL="228600" lvl="0" indent="-228600" algn="l" rtl="0">
              <a:lnSpc>
                <a:spcPct val="90000"/>
              </a:lnSpc>
              <a:spcBef>
                <a:spcPts val="1000"/>
              </a:spcBef>
              <a:spcAft>
                <a:spcPts val="0"/>
              </a:spcAft>
              <a:buClr>
                <a:schemeClr val="dk1"/>
              </a:buClr>
              <a:buSzPts val="2800"/>
              <a:buChar char="•"/>
            </a:pPr>
            <a:r>
              <a:rPr lang="en-US"/>
              <a:t>Develop </a:t>
            </a:r>
            <a:r>
              <a:rPr lang="en-US">
                <a:solidFill>
                  <a:schemeClr val="dk2"/>
                </a:solidFill>
              </a:rPr>
              <a:t>user interfaces</a:t>
            </a:r>
            <a:endParaRPr/>
          </a:p>
          <a:p>
            <a:pPr marL="228600" lvl="0" indent="-228600" algn="l" rtl="0">
              <a:lnSpc>
                <a:spcPct val="90000"/>
              </a:lnSpc>
              <a:spcBef>
                <a:spcPts val="1000"/>
              </a:spcBef>
              <a:spcAft>
                <a:spcPts val="0"/>
              </a:spcAft>
              <a:buClr>
                <a:schemeClr val="dk2"/>
              </a:buClr>
              <a:buSzPts val="2800"/>
              <a:buChar char="•"/>
            </a:pPr>
            <a:r>
              <a:rPr lang="en-US">
                <a:solidFill>
                  <a:schemeClr val="dk2"/>
                </a:solidFill>
              </a:rPr>
              <a:t>Short-lived demonstrations </a:t>
            </a:r>
            <a:endParaRPr/>
          </a:p>
        </p:txBody>
      </p:sp>
      <p:sp>
        <p:nvSpPr>
          <p:cNvPr id="387" name="Google Shape;38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programming language</a:t>
            </a:r>
            <a:endParaRPr/>
          </a:p>
        </p:txBody>
      </p:sp>
      <p:sp>
        <p:nvSpPr>
          <p:cNvPr id="121" name="Google Shape;12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20000"/>
              </a:lnSpc>
              <a:spcBef>
                <a:spcPts val="0"/>
              </a:spcBef>
              <a:spcAft>
                <a:spcPts val="0"/>
              </a:spcAft>
              <a:buClr>
                <a:schemeClr val="dk1"/>
              </a:buClr>
              <a:buSzPct val="100000"/>
              <a:buNone/>
            </a:pPr>
            <a:r>
              <a:rPr lang="en-US" b="1"/>
              <a:t>a)      Machine Language</a:t>
            </a:r>
            <a:endParaRPr/>
          </a:p>
          <a:p>
            <a:pPr marL="0" lvl="0" indent="0" algn="l" rtl="0">
              <a:lnSpc>
                <a:spcPct val="120000"/>
              </a:lnSpc>
              <a:spcBef>
                <a:spcPts val="1000"/>
              </a:spcBef>
              <a:spcAft>
                <a:spcPts val="0"/>
              </a:spcAft>
              <a:buClr>
                <a:schemeClr val="dk1"/>
              </a:buClr>
              <a:buSzPct val="100000"/>
              <a:buNone/>
            </a:pPr>
            <a:r>
              <a:rPr lang="en-US"/>
              <a:t>Machine language consists of strings of binary numbers (i.e. 0s and 1s) and it is the only one language, the processor directly understands. Machine language has an Merits of very fast execution speed and efficient use of primary memory.</a:t>
            </a:r>
            <a:endParaRPr/>
          </a:p>
          <a:p>
            <a:pPr marL="0" lvl="0" indent="0" algn="l" rtl="0">
              <a:lnSpc>
                <a:spcPct val="120000"/>
              </a:lnSpc>
              <a:spcBef>
                <a:spcPts val="1000"/>
              </a:spcBef>
              <a:spcAft>
                <a:spcPts val="0"/>
              </a:spcAft>
              <a:buClr>
                <a:schemeClr val="dk1"/>
              </a:buClr>
              <a:buSzPct val="100000"/>
              <a:buNone/>
            </a:pPr>
            <a:r>
              <a:rPr lang="en-US" b="1"/>
              <a:t>Merits:</a:t>
            </a:r>
            <a:endParaRPr/>
          </a:p>
          <a:p>
            <a:pPr marL="0" lvl="0" indent="0" algn="l" rtl="0">
              <a:lnSpc>
                <a:spcPct val="120000"/>
              </a:lnSpc>
              <a:spcBef>
                <a:spcPts val="1000"/>
              </a:spcBef>
              <a:spcAft>
                <a:spcPts val="0"/>
              </a:spcAft>
              <a:buClr>
                <a:schemeClr val="dk1"/>
              </a:buClr>
              <a:buSzPct val="100000"/>
              <a:buNone/>
            </a:pPr>
            <a:r>
              <a:rPr lang="en-US"/>
              <a:t>¨       It is directly understood by the processor so has faster execution time since the programs written in this language need not to be translated.</a:t>
            </a:r>
            <a:endParaRPr/>
          </a:p>
          <a:p>
            <a:pPr marL="0" lvl="0" indent="0" algn="l" rtl="0">
              <a:lnSpc>
                <a:spcPct val="120000"/>
              </a:lnSpc>
              <a:spcBef>
                <a:spcPts val="1000"/>
              </a:spcBef>
              <a:spcAft>
                <a:spcPts val="0"/>
              </a:spcAft>
              <a:buClr>
                <a:schemeClr val="dk1"/>
              </a:buClr>
              <a:buSzPct val="100000"/>
              <a:buNone/>
            </a:pPr>
            <a:r>
              <a:rPr lang="en-US"/>
              <a:t>¨       It doesn’t need larger memory.</a:t>
            </a:r>
            <a:endParaRPr/>
          </a:p>
          <a:p>
            <a:pPr marL="0" lvl="0" indent="0" algn="l" rtl="0">
              <a:lnSpc>
                <a:spcPct val="120000"/>
              </a:lnSpc>
              <a:spcBef>
                <a:spcPts val="1000"/>
              </a:spcBef>
              <a:spcAft>
                <a:spcPts val="0"/>
              </a:spcAft>
              <a:buClr>
                <a:schemeClr val="dk1"/>
              </a:buClr>
              <a:buSzPct val="100000"/>
              <a:buNone/>
            </a:pPr>
            <a:r>
              <a:rPr lang="en-US" b="1"/>
              <a:t>Demerits:</a:t>
            </a:r>
            <a:endParaRPr/>
          </a:p>
          <a:p>
            <a:pPr marL="0" lvl="0" indent="0" algn="l" rtl="0">
              <a:lnSpc>
                <a:spcPct val="120000"/>
              </a:lnSpc>
              <a:spcBef>
                <a:spcPts val="1000"/>
              </a:spcBef>
              <a:spcAft>
                <a:spcPts val="0"/>
              </a:spcAft>
              <a:buClr>
                <a:schemeClr val="dk1"/>
              </a:buClr>
              <a:buSzPct val="100000"/>
              <a:buNone/>
            </a:pPr>
            <a:r>
              <a:rPr lang="en-US"/>
              <a:t>¨       It is very difficult to program using 1GL since all the instructions are to be represented by 0s and 1s.</a:t>
            </a:r>
            <a:endParaRPr/>
          </a:p>
          <a:p>
            <a:pPr marL="0" lvl="0" indent="0" algn="l" rtl="0">
              <a:lnSpc>
                <a:spcPct val="120000"/>
              </a:lnSpc>
              <a:spcBef>
                <a:spcPts val="1000"/>
              </a:spcBef>
              <a:spcAft>
                <a:spcPts val="0"/>
              </a:spcAft>
              <a:buClr>
                <a:schemeClr val="dk1"/>
              </a:buClr>
              <a:buSzPct val="100000"/>
              <a:buNone/>
            </a:pPr>
            <a:r>
              <a:rPr lang="en-US"/>
              <a:t>¨       Use of this language makes programming time consuming.</a:t>
            </a:r>
            <a:endParaRPr/>
          </a:p>
          <a:p>
            <a:pPr marL="0" lvl="0" indent="0" algn="l" rtl="0">
              <a:lnSpc>
                <a:spcPct val="120000"/>
              </a:lnSpc>
              <a:spcBef>
                <a:spcPts val="1000"/>
              </a:spcBef>
              <a:spcAft>
                <a:spcPts val="0"/>
              </a:spcAft>
              <a:buClr>
                <a:schemeClr val="dk1"/>
              </a:buClr>
              <a:buSzPct val="100000"/>
              <a:buNone/>
            </a:pPr>
            <a:r>
              <a:rPr lang="en-US"/>
              <a:t>¨       It is difficult to find error and to debug.</a:t>
            </a:r>
            <a:endParaRPr/>
          </a:p>
          <a:p>
            <a:pPr marL="0" lvl="0" indent="0" algn="l" rtl="0">
              <a:lnSpc>
                <a:spcPct val="120000"/>
              </a:lnSpc>
              <a:spcBef>
                <a:spcPts val="1000"/>
              </a:spcBef>
              <a:spcAft>
                <a:spcPts val="0"/>
              </a:spcAft>
              <a:buClr>
                <a:schemeClr val="dk1"/>
              </a:buClr>
              <a:buSzPct val="100000"/>
              <a:buNone/>
            </a:pPr>
            <a:r>
              <a:rPr lang="en-US"/>
              <a:t>¨       It can be used by experts only.</a:t>
            </a:r>
            <a:endParaRPr/>
          </a:p>
          <a:p>
            <a:pPr marL="0" lvl="0" indent="0" algn="l" rtl="0">
              <a:lnSpc>
                <a:spcPct val="120000"/>
              </a:lnSpc>
              <a:spcBef>
                <a:spcPts val="1000"/>
              </a:spcBef>
              <a:spcAft>
                <a:spcPts val="0"/>
              </a:spcAft>
              <a:buClr>
                <a:schemeClr val="dk1"/>
              </a:buClr>
              <a:buSzPct val="100000"/>
              <a:buNone/>
            </a:pPr>
            <a:endParaRPr/>
          </a:p>
        </p:txBody>
      </p:sp>
      <p:sp>
        <p:nvSpPr>
          <p:cNvPr id="122" name="Google Shape;12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Rapid application development (RAD) model</a:t>
            </a:r>
            <a:endParaRPr/>
          </a:p>
        </p:txBody>
      </p:sp>
      <p:sp>
        <p:nvSpPr>
          <p:cNvPr id="393" name="Google Shape;39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 is an incremental software development model that emphasizes an extremely short development cycle.</a:t>
            </a:r>
            <a:endParaRPr/>
          </a:p>
          <a:p>
            <a:pPr marL="228600" lvl="0" indent="-228600" algn="l" rtl="0">
              <a:lnSpc>
                <a:spcPct val="90000"/>
              </a:lnSpc>
              <a:spcBef>
                <a:spcPts val="1000"/>
              </a:spcBef>
              <a:spcAft>
                <a:spcPts val="0"/>
              </a:spcAft>
              <a:buClr>
                <a:schemeClr val="dk1"/>
              </a:buClr>
              <a:buSzPts val="2800"/>
              <a:buChar char="•"/>
            </a:pPr>
            <a:r>
              <a:rPr lang="en-US"/>
              <a:t>it is high speed adaptation of waterfall model in which rapid application development is achieved using component based construction.</a:t>
            </a:r>
            <a:endParaRPr/>
          </a:p>
          <a:p>
            <a:pPr marL="228600" lvl="0" indent="-228600" algn="l" rtl="0">
              <a:lnSpc>
                <a:spcPct val="90000"/>
              </a:lnSpc>
              <a:spcBef>
                <a:spcPts val="1000"/>
              </a:spcBef>
              <a:spcAft>
                <a:spcPts val="0"/>
              </a:spcAft>
              <a:buClr>
                <a:schemeClr val="dk1"/>
              </a:buClr>
              <a:buSzPts val="2800"/>
              <a:buChar char="•"/>
            </a:pPr>
            <a:r>
              <a:rPr lang="en-US"/>
              <a:t>Enables development team to create a “fully functional system” within a short period of time e.g. 60 – 90 days</a:t>
            </a:r>
            <a:endParaRPr/>
          </a:p>
          <a:p>
            <a:pPr marL="228600" lvl="0" indent="-50800" algn="l" rtl="0">
              <a:lnSpc>
                <a:spcPct val="90000"/>
              </a:lnSpc>
              <a:spcBef>
                <a:spcPts val="1000"/>
              </a:spcBef>
              <a:spcAft>
                <a:spcPts val="0"/>
              </a:spcAft>
              <a:buClr>
                <a:schemeClr val="dk1"/>
              </a:buClr>
              <a:buSzPts val="2800"/>
              <a:buNone/>
            </a:pPr>
            <a:endParaRPr/>
          </a:p>
        </p:txBody>
      </p:sp>
      <p:sp>
        <p:nvSpPr>
          <p:cNvPr id="394" name="Google Shape;394;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2"/>
          <p:cNvSpPr txBox="1">
            <a:spLocks noGrp="1"/>
          </p:cNvSpPr>
          <p:nvPr>
            <p:ph type="title"/>
          </p:nvPr>
        </p:nvSpPr>
        <p:spPr>
          <a:xfrm>
            <a:off x="838200" y="365125"/>
            <a:ext cx="10515600" cy="10826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RAD model</a:t>
            </a:r>
            <a:endParaRPr/>
          </a:p>
        </p:txBody>
      </p:sp>
      <p:pic>
        <p:nvPicPr>
          <p:cNvPr id="400" name="Google Shape;400;p42"/>
          <p:cNvPicPr preferRelativeResize="0">
            <a:picLocks noGrp="1"/>
          </p:cNvPicPr>
          <p:nvPr>
            <p:ph type="body" idx="1"/>
          </p:nvPr>
        </p:nvPicPr>
        <p:blipFill rotWithShape="1">
          <a:blip r:embed="rId3">
            <a:alphaModFix/>
          </a:blip>
          <a:srcRect l="30298" t="19774" r="36703" b="17840"/>
          <a:stretch/>
        </p:blipFill>
        <p:spPr>
          <a:xfrm>
            <a:off x="3257551" y="1569280"/>
            <a:ext cx="4314824" cy="4588524"/>
          </a:xfrm>
          <a:prstGeom prst="rect">
            <a:avLst/>
          </a:prstGeom>
          <a:noFill/>
          <a:ln>
            <a:noFill/>
          </a:ln>
        </p:spPr>
      </p:pic>
      <p:sp>
        <p:nvSpPr>
          <p:cNvPr id="401" name="Google Shape;40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RAD Strengths</a:t>
            </a:r>
            <a:endParaRPr/>
          </a:p>
        </p:txBody>
      </p:sp>
      <p:sp>
        <p:nvSpPr>
          <p:cNvPr id="407" name="Google Shape;407;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2"/>
              </a:buClr>
              <a:buSzPts val="2800"/>
              <a:buChar char="•"/>
            </a:pPr>
            <a:r>
              <a:rPr lang="en-US">
                <a:solidFill>
                  <a:schemeClr val="dk2"/>
                </a:solidFill>
              </a:rPr>
              <a:t>Reduced cycle time </a:t>
            </a:r>
            <a:r>
              <a:rPr lang="en-US"/>
              <a:t>and improved productivity with fewer people means lower costs</a:t>
            </a:r>
            <a:endParaRPr/>
          </a:p>
          <a:p>
            <a:pPr marL="228600" lvl="0" indent="-228600" algn="l" rtl="0">
              <a:lnSpc>
                <a:spcPct val="80000"/>
              </a:lnSpc>
              <a:spcBef>
                <a:spcPts val="1000"/>
              </a:spcBef>
              <a:spcAft>
                <a:spcPts val="0"/>
              </a:spcAft>
              <a:buClr>
                <a:schemeClr val="dk2"/>
              </a:buClr>
              <a:buSzPts val="2800"/>
              <a:buChar char="•"/>
            </a:pPr>
            <a:r>
              <a:rPr lang="en-US">
                <a:solidFill>
                  <a:schemeClr val="dk2"/>
                </a:solidFill>
              </a:rPr>
              <a:t>Time-box</a:t>
            </a:r>
            <a:r>
              <a:rPr lang="en-US">
                <a:solidFill>
                  <a:srgbClr val="FFFF00"/>
                </a:solidFill>
              </a:rPr>
              <a:t> </a:t>
            </a:r>
            <a:r>
              <a:rPr lang="en-US"/>
              <a:t>approach mitigates cost and schedule risk</a:t>
            </a:r>
            <a:endParaRPr/>
          </a:p>
          <a:p>
            <a:pPr marL="228600" lvl="0" indent="-228600" algn="l" rtl="0">
              <a:lnSpc>
                <a:spcPct val="80000"/>
              </a:lnSpc>
              <a:spcBef>
                <a:spcPts val="1000"/>
              </a:spcBef>
              <a:spcAft>
                <a:spcPts val="0"/>
              </a:spcAft>
              <a:buClr>
                <a:schemeClr val="dk2"/>
              </a:buClr>
              <a:buSzPts val="2800"/>
              <a:buChar char="•"/>
            </a:pPr>
            <a:r>
              <a:rPr lang="en-US">
                <a:solidFill>
                  <a:schemeClr val="dk2"/>
                </a:solidFill>
              </a:rPr>
              <a:t>Customer involved throughout </a:t>
            </a:r>
            <a:r>
              <a:rPr lang="en-US"/>
              <a:t>the complete cycle minimizes risk of not achieving customer satisfaction and business needs</a:t>
            </a:r>
            <a:endParaRPr/>
          </a:p>
          <a:p>
            <a:pPr marL="228600" lvl="0" indent="-228600" algn="l" rtl="0">
              <a:lnSpc>
                <a:spcPct val="80000"/>
              </a:lnSpc>
              <a:spcBef>
                <a:spcPts val="1000"/>
              </a:spcBef>
              <a:spcAft>
                <a:spcPts val="0"/>
              </a:spcAft>
              <a:buClr>
                <a:schemeClr val="dk2"/>
              </a:buClr>
              <a:buSzPts val="2800"/>
              <a:buChar char="•"/>
            </a:pPr>
            <a:r>
              <a:rPr lang="en-US">
                <a:solidFill>
                  <a:schemeClr val="dk2"/>
                </a:solidFill>
              </a:rPr>
              <a:t>Uses modeling concepts </a:t>
            </a:r>
            <a:r>
              <a:rPr lang="en-US"/>
              <a:t>to capture information about business, data, and processes.</a:t>
            </a:r>
            <a:endParaRPr/>
          </a:p>
          <a:p>
            <a:pPr marL="228600" lvl="0" indent="-50800" algn="l" rtl="0">
              <a:lnSpc>
                <a:spcPct val="80000"/>
              </a:lnSpc>
              <a:spcBef>
                <a:spcPts val="1000"/>
              </a:spcBef>
              <a:spcAft>
                <a:spcPts val="0"/>
              </a:spcAft>
              <a:buClr>
                <a:schemeClr val="dk1"/>
              </a:buClr>
              <a:buSzPts val="28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RAD Weaknesses</a:t>
            </a:r>
            <a:endParaRPr/>
          </a:p>
        </p:txBody>
      </p:sp>
      <p:sp>
        <p:nvSpPr>
          <p:cNvPr id="413" name="Google Shape;41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Not appropriate when technical risk is high</a:t>
            </a:r>
            <a:endParaRPr/>
          </a:p>
          <a:p>
            <a:pPr marL="228600" lvl="0" indent="-228600" algn="l" rtl="0">
              <a:lnSpc>
                <a:spcPct val="90000"/>
              </a:lnSpc>
              <a:spcBef>
                <a:spcPts val="1000"/>
              </a:spcBef>
              <a:spcAft>
                <a:spcPts val="0"/>
              </a:spcAft>
              <a:buClr>
                <a:schemeClr val="dk1"/>
              </a:buClr>
              <a:buSzPts val="2800"/>
              <a:buChar char="•"/>
            </a:pPr>
            <a:r>
              <a:rPr lang="en-US"/>
              <a:t>Accelerated development process</a:t>
            </a:r>
            <a:r>
              <a:rPr lang="en-US">
                <a:solidFill>
                  <a:srgbClr val="FFFF00"/>
                </a:solidFill>
              </a:rPr>
              <a:t> </a:t>
            </a:r>
            <a:r>
              <a:rPr lang="en-US">
                <a:solidFill>
                  <a:schemeClr val="dk2"/>
                </a:solidFill>
              </a:rPr>
              <a:t>must give quick responses </a:t>
            </a:r>
            <a:r>
              <a:rPr lang="en-US"/>
              <a:t>to the user</a:t>
            </a:r>
            <a:endParaRPr/>
          </a:p>
          <a:p>
            <a:pPr marL="228600" lvl="0" indent="-228600" algn="l" rtl="0">
              <a:lnSpc>
                <a:spcPct val="90000"/>
              </a:lnSpc>
              <a:spcBef>
                <a:spcPts val="1000"/>
              </a:spcBef>
              <a:spcAft>
                <a:spcPts val="0"/>
              </a:spcAft>
              <a:buClr>
                <a:schemeClr val="dk1"/>
              </a:buClr>
              <a:buSzPts val="2800"/>
              <a:buChar char="•"/>
            </a:pPr>
            <a:r>
              <a:rPr lang="en-US"/>
              <a:t>Not appropriate if the system can’t be </a:t>
            </a:r>
            <a:r>
              <a:rPr lang="en-US">
                <a:solidFill>
                  <a:schemeClr val="dk2"/>
                </a:solidFill>
              </a:rPr>
              <a:t>modularized</a:t>
            </a:r>
            <a:endParaRPr/>
          </a:p>
          <a:p>
            <a:pPr marL="228600" lvl="0" indent="-228600" algn="l" rtl="0">
              <a:lnSpc>
                <a:spcPct val="90000"/>
              </a:lnSpc>
              <a:spcBef>
                <a:spcPts val="1000"/>
              </a:spcBef>
              <a:spcAft>
                <a:spcPts val="0"/>
              </a:spcAft>
              <a:buClr>
                <a:schemeClr val="dk1"/>
              </a:buClr>
              <a:buSzPts val="2800"/>
              <a:buChar char="•"/>
            </a:pPr>
            <a:r>
              <a:rPr lang="en-US"/>
              <a:t>Requires commitment from both developers and customers for rapid fire completion of activities</a:t>
            </a:r>
            <a:endParaRPr/>
          </a:p>
          <a:p>
            <a:pPr marL="228600" lvl="0" indent="-228600" algn="l" rtl="0">
              <a:lnSpc>
                <a:spcPct val="90000"/>
              </a:lnSpc>
              <a:spcBef>
                <a:spcPts val="1000"/>
              </a:spcBef>
              <a:spcAft>
                <a:spcPts val="0"/>
              </a:spcAft>
              <a:buClr>
                <a:schemeClr val="dk1"/>
              </a:buClr>
              <a:buSzPts val="2800"/>
              <a:buChar char="•"/>
            </a:pPr>
            <a:r>
              <a:rPr lang="en-US"/>
              <a:t>Not suitable for large projects since it requires sufficient human resource to create right number of RAD teams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When to use RAD</a:t>
            </a:r>
            <a:endParaRPr/>
          </a:p>
        </p:txBody>
      </p:sp>
      <p:sp>
        <p:nvSpPr>
          <p:cNvPr id="419" name="Google Shape;41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Reasonably </a:t>
            </a:r>
            <a:r>
              <a:rPr lang="en-US">
                <a:solidFill>
                  <a:schemeClr val="dk2"/>
                </a:solidFill>
              </a:rPr>
              <a:t>well-known requirements</a:t>
            </a:r>
            <a:endParaRPr/>
          </a:p>
          <a:p>
            <a:pPr marL="228600" lvl="0" indent="-228600" algn="l" rtl="0">
              <a:lnSpc>
                <a:spcPct val="90000"/>
              </a:lnSpc>
              <a:spcBef>
                <a:spcPts val="1000"/>
              </a:spcBef>
              <a:spcAft>
                <a:spcPts val="0"/>
              </a:spcAft>
              <a:buClr>
                <a:schemeClr val="dk1"/>
              </a:buClr>
              <a:buSzPts val="2800"/>
              <a:buChar char="•"/>
            </a:pPr>
            <a:r>
              <a:rPr lang="en-US"/>
              <a:t>User involved </a:t>
            </a:r>
            <a:r>
              <a:rPr lang="en-US">
                <a:solidFill>
                  <a:schemeClr val="dk2"/>
                </a:solidFill>
              </a:rPr>
              <a:t>throughout the life cycle</a:t>
            </a:r>
            <a:endParaRPr/>
          </a:p>
          <a:p>
            <a:pPr marL="228600" lvl="0" indent="-228600" algn="l" rtl="0">
              <a:lnSpc>
                <a:spcPct val="90000"/>
              </a:lnSpc>
              <a:spcBef>
                <a:spcPts val="1000"/>
              </a:spcBef>
              <a:spcAft>
                <a:spcPts val="0"/>
              </a:spcAft>
              <a:buClr>
                <a:schemeClr val="dk1"/>
              </a:buClr>
              <a:buSzPts val="2800"/>
              <a:buChar char="•"/>
            </a:pPr>
            <a:r>
              <a:rPr lang="en-US"/>
              <a:t>Project can be </a:t>
            </a:r>
            <a:r>
              <a:rPr lang="en-US">
                <a:solidFill>
                  <a:schemeClr val="dk2"/>
                </a:solidFill>
              </a:rPr>
              <a:t>time-boxed</a:t>
            </a:r>
            <a:r>
              <a:rPr lang="en-US">
                <a:solidFill>
                  <a:srgbClr val="FFFF00"/>
                </a:solidFill>
              </a:rPr>
              <a:t> </a:t>
            </a:r>
            <a:endParaRPr/>
          </a:p>
          <a:p>
            <a:pPr marL="228600" lvl="0" indent="-228600" algn="l" rtl="0">
              <a:lnSpc>
                <a:spcPct val="90000"/>
              </a:lnSpc>
              <a:spcBef>
                <a:spcPts val="1000"/>
              </a:spcBef>
              <a:spcAft>
                <a:spcPts val="0"/>
              </a:spcAft>
              <a:buClr>
                <a:schemeClr val="dk1"/>
              </a:buClr>
              <a:buSzPts val="2800"/>
              <a:buChar char="•"/>
            </a:pPr>
            <a:r>
              <a:rPr lang="en-US"/>
              <a:t>Functionality delivered in </a:t>
            </a:r>
            <a:r>
              <a:rPr lang="en-US">
                <a:solidFill>
                  <a:schemeClr val="dk2"/>
                </a:solidFill>
              </a:rPr>
              <a:t>increments</a:t>
            </a:r>
            <a:endParaRPr/>
          </a:p>
          <a:p>
            <a:pPr marL="228600" lvl="0" indent="-228600" algn="l" rtl="0">
              <a:lnSpc>
                <a:spcPct val="90000"/>
              </a:lnSpc>
              <a:spcBef>
                <a:spcPts val="1000"/>
              </a:spcBef>
              <a:spcAft>
                <a:spcPts val="0"/>
              </a:spcAft>
              <a:buClr>
                <a:schemeClr val="dk2"/>
              </a:buClr>
              <a:buSzPts val="2800"/>
              <a:buChar char="•"/>
            </a:pPr>
            <a:r>
              <a:rPr lang="en-US">
                <a:solidFill>
                  <a:schemeClr val="dk2"/>
                </a:solidFill>
              </a:rPr>
              <a:t>High performance not required</a:t>
            </a:r>
            <a:endParaRPr/>
          </a:p>
          <a:p>
            <a:pPr marL="228600" lvl="0" indent="-228600" algn="l" rtl="0">
              <a:lnSpc>
                <a:spcPct val="90000"/>
              </a:lnSpc>
              <a:spcBef>
                <a:spcPts val="1000"/>
              </a:spcBef>
              <a:spcAft>
                <a:spcPts val="0"/>
              </a:spcAft>
              <a:buClr>
                <a:schemeClr val="dk2"/>
              </a:buClr>
              <a:buSzPts val="2800"/>
              <a:buChar char="•"/>
            </a:pPr>
            <a:r>
              <a:rPr lang="en-US">
                <a:solidFill>
                  <a:schemeClr val="dk2"/>
                </a:solidFill>
              </a:rPr>
              <a:t>Low technical risks </a:t>
            </a:r>
            <a:endParaRPr/>
          </a:p>
          <a:p>
            <a:pPr marL="228600" lvl="0" indent="-228600" algn="l" rtl="0">
              <a:lnSpc>
                <a:spcPct val="90000"/>
              </a:lnSpc>
              <a:spcBef>
                <a:spcPts val="1000"/>
              </a:spcBef>
              <a:spcAft>
                <a:spcPts val="0"/>
              </a:spcAft>
              <a:buClr>
                <a:schemeClr val="dk1"/>
              </a:buClr>
              <a:buSzPts val="2800"/>
              <a:buChar char="•"/>
            </a:pPr>
            <a:r>
              <a:rPr lang="en-US"/>
              <a:t>System </a:t>
            </a:r>
            <a:r>
              <a:rPr lang="en-US">
                <a:solidFill>
                  <a:schemeClr val="dk2"/>
                </a:solidFill>
              </a:rPr>
              <a:t>can be modularized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Incremental SDLC Model</a:t>
            </a:r>
            <a:endParaRPr/>
          </a:p>
        </p:txBody>
      </p:sp>
      <p:sp>
        <p:nvSpPr>
          <p:cNvPr id="425" name="Google Shape;425;p46"/>
          <p:cNvSpPr txBox="1">
            <a:spLocks noGrp="1"/>
          </p:cNvSpPr>
          <p:nvPr>
            <p:ph type="body" idx="2"/>
          </p:nvPr>
        </p:nvSpPr>
        <p:spPr>
          <a:xfrm>
            <a:off x="6629400" y="1295400"/>
            <a:ext cx="4038600" cy="44958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000"/>
              <a:t>Is an evolutionary model of SDLC</a:t>
            </a:r>
            <a:endParaRPr/>
          </a:p>
          <a:p>
            <a:pPr marL="228600" lvl="0" indent="-228600" algn="l" rtl="0">
              <a:lnSpc>
                <a:spcPct val="90000"/>
              </a:lnSpc>
              <a:spcBef>
                <a:spcPts val="1000"/>
              </a:spcBef>
              <a:spcAft>
                <a:spcPts val="0"/>
              </a:spcAft>
              <a:buClr>
                <a:schemeClr val="dk1"/>
              </a:buClr>
              <a:buSzPct val="100000"/>
              <a:buChar char="•"/>
            </a:pPr>
            <a:r>
              <a:rPr lang="en-US" sz="2000"/>
              <a:t>First increment is often a core product (basic requirements are addressed)</a:t>
            </a:r>
            <a:endParaRPr/>
          </a:p>
          <a:p>
            <a:pPr marL="228600" lvl="0" indent="-228600" algn="l" rtl="0">
              <a:lnSpc>
                <a:spcPct val="90000"/>
              </a:lnSpc>
              <a:spcBef>
                <a:spcPts val="1000"/>
              </a:spcBef>
              <a:spcAft>
                <a:spcPts val="0"/>
              </a:spcAft>
              <a:buClr>
                <a:schemeClr val="dk1"/>
              </a:buClr>
              <a:buSzPct val="100000"/>
              <a:buChar char="•"/>
            </a:pPr>
            <a:r>
              <a:rPr lang="en-US" sz="2000"/>
              <a:t>Construct a partial implementation of a total system </a:t>
            </a:r>
            <a:endParaRPr/>
          </a:p>
          <a:p>
            <a:pPr marL="228600" lvl="0" indent="-228600" algn="l" rtl="0">
              <a:lnSpc>
                <a:spcPct val="90000"/>
              </a:lnSpc>
              <a:spcBef>
                <a:spcPts val="1000"/>
              </a:spcBef>
              <a:spcAft>
                <a:spcPts val="0"/>
              </a:spcAft>
              <a:buClr>
                <a:schemeClr val="dk1"/>
              </a:buClr>
              <a:buSzPct val="100000"/>
              <a:buChar char="•"/>
            </a:pPr>
            <a:r>
              <a:rPr lang="en-US" sz="2000"/>
              <a:t>Then slowly add increased functionality</a:t>
            </a:r>
            <a:endParaRPr/>
          </a:p>
          <a:p>
            <a:pPr marL="228600" lvl="0" indent="-228600" algn="l" rtl="0">
              <a:lnSpc>
                <a:spcPct val="90000"/>
              </a:lnSpc>
              <a:spcBef>
                <a:spcPts val="1000"/>
              </a:spcBef>
              <a:spcAft>
                <a:spcPts val="0"/>
              </a:spcAft>
              <a:buClr>
                <a:schemeClr val="dk1"/>
              </a:buClr>
              <a:buSzPct val="100000"/>
              <a:buChar char="•"/>
            </a:pPr>
            <a:r>
              <a:rPr lang="en-US" sz="2000"/>
              <a:t>The incremental model prioritizes requirements of the system and then implements them in groups.</a:t>
            </a:r>
            <a:endParaRPr/>
          </a:p>
          <a:p>
            <a:pPr marL="228600" lvl="0" indent="-228600" algn="l" rtl="0">
              <a:lnSpc>
                <a:spcPct val="90000"/>
              </a:lnSpc>
              <a:spcBef>
                <a:spcPts val="1000"/>
              </a:spcBef>
              <a:spcAft>
                <a:spcPts val="0"/>
              </a:spcAft>
              <a:buClr>
                <a:schemeClr val="dk1"/>
              </a:buClr>
              <a:buSzPct val="100000"/>
              <a:buChar char="•"/>
            </a:pPr>
            <a:r>
              <a:rPr lang="en-US" sz="2000"/>
              <a:t>Each subsequent release of the system adds function to the previous release, until all designed functionality has been implemented.</a:t>
            </a:r>
            <a:endParaRPr/>
          </a:p>
          <a:p>
            <a:pPr marL="685800" lvl="1" indent="-122872" algn="l" rtl="0">
              <a:lnSpc>
                <a:spcPct val="90000"/>
              </a:lnSpc>
              <a:spcBef>
                <a:spcPts val="500"/>
              </a:spcBef>
              <a:spcAft>
                <a:spcPts val="0"/>
              </a:spcAft>
              <a:buClr>
                <a:schemeClr val="dk1"/>
              </a:buClr>
              <a:buSzPct val="100000"/>
              <a:buNone/>
            </a:pPr>
            <a:endParaRPr sz="1800"/>
          </a:p>
          <a:p>
            <a:pPr marL="685800" lvl="1" indent="-122872" algn="l" rtl="0">
              <a:lnSpc>
                <a:spcPct val="90000"/>
              </a:lnSpc>
              <a:spcBef>
                <a:spcPts val="500"/>
              </a:spcBef>
              <a:spcAft>
                <a:spcPts val="0"/>
              </a:spcAft>
              <a:buClr>
                <a:schemeClr val="dk1"/>
              </a:buClr>
              <a:buSzPct val="100000"/>
              <a:buNone/>
            </a:pPr>
            <a:endParaRPr sz="1800"/>
          </a:p>
        </p:txBody>
      </p:sp>
      <p:pic>
        <p:nvPicPr>
          <p:cNvPr id="426" name="Google Shape;426;p46"/>
          <p:cNvPicPr preferRelativeResize="0">
            <a:picLocks noGrp="1"/>
          </p:cNvPicPr>
          <p:nvPr>
            <p:ph type="body" idx="1"/>
          </p:nvPr>
        </p:nvPicPr>
        <p:blipFill rotWithShape="1">
          <a:blip r:embed="rId3">
            <a:alphaModFix/>
          </a:blip>
          <a:srcRect l="24940" t="26101" r="22170" b="12263"/>
          <a:stretch/>
        </p:blipFill>
        <p:spPr>
          <a:xfrm>
            <a:off x="150844" y="1943099"/>
            <a:ext cx="6049931" cy="396584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Incremental Model Strengths </a:t>
            </a:r>
            <a:endParaRPr/>
          </a:p>
        </p:txBody>
      </p:sp>
      <p:sp>
        <p:nvSpPr>
          <p:cNvPr id="432" name="Google Shape;432;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Develop high-risk or </a:t>
            </a:r>
            <a:r>
              <a:rPr lang="en-US">
                <a:solidFill>
                  <a:schemeClr val="dk2"/>
                </a:solidFill>
              </a:rPr>
              <a:t>major functions first</a:t>
            </a:r>
            <a:endParaRPr/>
          </a:p>
          <a:p>
            <a:pPr marL="228600" lvl="0" indent="-228600" algn="l" rtl="0">
              <a:lnSpc>
                <a:spcPct val="90000"/>
              </a:lnSpc>
              <a:spcBef>
                <a:spcPts val="1000"/>
              </a:spcBef>
              <a:spcAft>
                <a:spcPts val="0"/>
              </a:spcAft>
              <a:buClr>
                <a:schemeClr val="dk1"/>
              </a:buClr>
              <a:buSzPts val="2800"/>
              <a:buChar char="•"/>
            </a:pPr>
            <a:r>
              <a:rPr lang="en-US"/>
              <a:t>Each release delivers an </a:t>
            </a:r>
            <a:r>
              <a:rPr lang="en-US">
                <a:solidFill>
                  <a:schemeClr val="dk2"/>
                </a:solidFill>
              </a:rPr>
              <a:t>operational product </a:t>
            </a:r>
            <a:endParaRPr/>
          </a:p>
          <a:p>
            <a:pPr marL="228600" lvl="0" indent="-228600" algn="l" rtl="0">
              <a:lnSpc>
                <a:spcPct val="90000"/>
              </a:lnSpc>
              <a:spcBef>
                <a:spcPts val="1000"/>
              </a:spcBef>
              <a:spcAft>
                <a:spcPts val="0"/>
              </a:spcAft>
              <a:buClr>
                <a:schemeClr val="dk1"/>
              </a:buClr>
              <a:buSzPts val="2800"/>
              <a:buChar char="•"/>
            </a:pPr>
            <a:r>
              <a:rPr lang="en-US"/>
              <a:t>Customer can </a:t>
            </a:r>
            <a:r>
              <a:rPr lang="en-US">
                <a:solidFill>
                  <a:schemeClr val="dk2"/>
                </a:solidFill>
              </a:rPr>
              <a:t>respond to each build</a:t>
            </a:r>
            <a:endParaRPr/>
          </a:p>
          <a:p>
            <a:pPr marL="228600" lvl="0" indent="-228600" algn="l" rtl="0">
              <a:lnSpc>
                <a:spcPct val="90000"/>
              </a:lnSpc>
              <a:spcBef>
                <a:spcPts val="1000"/>
              </a:spcBef>
              <a:spcAft>
                <a:spcPts val="0"/>
              </a:spcAft>
              <a:buClr>
                <a:schemeClr val="dk1"/>
              </a:buClr>
              <a:buSzPts val="2800"/>
              <a:buChar char="•"/>
            </a:pPr>
            <a:r>
              <a:rPr lang="en-US"/>
              <a:t>Uses  “divide and conquer” </a:t>
            </a:r>
            <a:r>
              <a:rPr lang="en-US">
                <a:solidFill>
                  <a:schemeClr val="dk2"/>
                </a:solidFill>
              </a:rPr>
              <a:t>breakdown of tasks</a:t>
            </a:r>
            <a:endParaRPr/>
          </a:p>
          <a:p>
            <a:pPr marL="228600" lvl="0" indent="-228600" algn="l" rtl="0">
              <a:lnSpc>
                <a:spcPct val="90000"/>
              </a:lnSpc>
              <a:spcBef>
                <a:spcPts val="1000"/>
              </a:spcBef>
              <a:spcAft>
                <a:spcPts val="0"/>
              </a:spcAft>
              <a:buClr>
                <a:schemeClr val="dk1"/>
              </a:buClr>
              <a:buSzPts val="2800"/>
              <a:buChar char="•"/>
            </a:pPr>
            <a:r>
              <a:rPr lang="en-US"/>
              <a:t>Lowers </a:t>
            </a:r>
            <a:r>
              <a:rPr lang="en-US">
                <a:solidFill>
                  <a:schemeClr val="dk2"/>
                </a:solidFill>
              </a:rPr>
              <a:t>initial delivery cost </a:t>
            </a:r>
            <a:endParaRPr/>
          </a:p>
          <a:p>
            <a:pPr marL="228600" lvl="0" indent="-228600" algn="l" rtl="0">
              <a:lnSpc>
                <a:spcPct val="90000"/>
              </a:lnSpc>
              <a:spcBef>
                <a:spcPts val="1000"/>
              </a:spcBef>
              <a:spcAft>
                <a:spcPts val="0"/>
              </a:spcAft>
              <a:buClr>
                <a:schemeClr val="dk1"/>
              </a:buClr>
              <a:buSzPts val="2800"/>
              <a:buChar char="•"/>
            </a:pPr>
            <a:r>
              <a:rPr lang="en-US"/>
              <a:t>Initial </a:t>
            </a:r>
            <a:r>
              <a:rPr lang="en-US">
                <a:solidFill>
                  <a:schemeClr val="dk2"/>
                </a:solidFill>
              </a:rPr>
              <a:t>product delivery is faster</a:t>
            </a:r>
            <a:endParaRPr/>
          </a:p>
          <a:p>
            <a:pPr marL="228600" lvl="0" indent="-228600" algn="l" rtl="0">
              <a:lnSpc>
                <a:spcPct val="90000"/>
              </a:lnSpc>
              <a:spcBef>
                <a:spcPts val="1000"/>
              </a:spcBef>
              <a:spcAft>
                <a:spcPts val="0"/>
              </a:spcAft>
              <a:buClr>
                <a:schemeClr val="dk1"/>
              </a:buClr>
              <a:buSzPts val="2800"/>
              <a:buChar char="•"/>
            </a:pPr>
            <a:r>
              <a:rPr lang="en-US"/>
              <a:t>Customers get </a:t>
            </a:r>
            <a:r>
              <a:rPr lang="en-US">
                <a:solidFill>
                  <a:schemeClr val="dk2"/>
                </a:solidFill>
              </a:rPr>
              <a:t>important functionality early</a:t>
            </a:r>
            <a:endParaRPr/>
          </a:p>
          <a:p>
            <a:pPr marL="228600" lvl="0" indent="-228600" algn="l" rtl="0">
              <a:lnSpc>
                <a:spcPct val="90000"/>
              </a:lnSpc>
              <a:spcBef>
                <a:spcPts val="1000"/>
              </a:spcBef>
              <a:spcAft>
                <a:spcPts val="0"/>
              </a:spcAft>
              <a:buClr>
                <a:schemeClr val="dk1"/>
              </a:buClr>
              <a:buSzPts val="2800"/>
              <a:buChar char="•"/>
            </a:pPr>
            <a:r>
              <a:rPr lang="en-US"/>
              <a:t>Risk of </a:t>
            </a:r>
            <a:r>
              <a:rPr lang="en-US">
                <a:solidFill>
                  <a:schemeClr val="dk2"/>
                </a:solidFill>
              </a:rPr>
              <a:t>changing requirements is reduced</a:t>
            </a:r>
            <a:endParaRPr/>
          </a:p>
          <a:p>
            <a:pPr marL="228600" lvl="0" indent="-50800" algn="l" rtl="0">
              <a:lnSpc>
                <a:spcPct val="90000"/>
              </a:lnSpc>
              <a:spcBef>
                <a:spcPts val="1000"/>
              </a:spcBef>
              <a:spcAft>
                <a:spcPts val="0"/>
              </a:spcAft>
              <a:buClr>
                <a:schemeClr val="dk1"/>
              </a:buClr>
              <a:buSzPts val="2800"/>
              <a:buNone/>
            </a:pPr>
            <a:endParaRPr>
              <a:solidFill>
                <a:srgbClr val="FFFF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Incremental Model Weaknesses </a:t>
            </a:r>
            <a:endParaRPr/>
          </a:p>
        </p:txBody>
      </p:sp>
      <p:sp>
        <p:nvSpPr>
          <p:cNvPr id="438" name="Google Shape;438;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Requires </a:t>
            </a:r>
            <a:r>
              <a:rPr lang="en-US">
                <a:solidFill>
                  <a:schemeClr val="dk2"/>
                </a:solidFill>
              </a:rPr>
              <a:t>good planning and design</a:t>
            </a:r>
            <a:endParaRPr/>
          </a:p>
          <a:p>
            <a:pPr marL="228600" lvl="0" indent="-228600" algn="l" rtl="0">
              <a:lnSpc>
                <a:spcPct val="90000"/>
              </a:lnSpc>
              <a:spcBef>
                <a:spcPts val="1000"/>
              </a:spcBef>
              <a:spcAft>
                <a:spcPts val="0"/>
              </a:spcAft>
              <a:buClr>
                <a:schemeClr val="dk2"/>
              </a:buClr>
              <a:buSzPts val="2800"/>
              <a:buChar char="•"/>
            </a:pPr>
            <a:r>
              <a:rPr lang="en-US">
                <a:solidFill>
                  <a:schemeClr val="dk2"/>
                </a:solidFill>
              </a:rPr>
              <a:t>Requires early definition of a complete and fully functional system </a:t>
            </a:r>
            <a:r>
              <a:rPr lang="en-US"/>
              <a:t>to allow for the definition of increments</a:t>
            </a:r>
            <a:endParaRPr/>
          </a:p>
          <a:p>
            <a:pPr marL="228600" lvl="0" indent="-228600" algn="l" rtl="0">
              <a:lnSpc>
                <a:spcPct val="90000"/>
              </a:lnSpc>
              <a:spcBef>
                <a:spcPts val="1000"/>
              </a:spcBef>
              <a:spcAft>
                <a:spcPts val="0"/>
              </a:spcAft>
              <a:buClr>
                <a:schemeClr val="dk1"/>
              </a:buClr>
              <a:buSzPts val="2800"/>
              <a:buChar char="•"/>
            </a:pPr>
            <a:r>
              <a:rPr lang="en-US"/>
              <a:t>Total cost of the complete system is </a:t>
            </a:r>
            <a:r>
              <a:rPr lang="en-US">
                <a:solidFill>
                  <a:schemeClr val="dk2"/>
                </a:solidFill>
              </a:rPr>
              <a:t>not lower</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When to use the Incremental Model </a:t>
            </a:r>
            <a:endParaRPr/>
          </a:p>
        </p:txBody>
      </p:sp>
      <p:sp>
        <p:nvSpPr>
          <p:cNvPr id="444" name="Google Shape;444;p49"/>
          <p:cNvSpPr txBox="1">
            <a:spLocks noGrp="1"/>
          </p:cNvSpPr>
          <p:nvPr>
            <p:ph type="body" idx="1"/>
          </p:nvPr>
        </p:nvSpPr>
        <p:spPr>
          <a:xfrm>
            <a:off x="1981200" y="1447800"/>
            <a:ext cx="8229600" cy="4495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Most of the requirements are known up-front but are expected to </a:t>
            </a:r>
            <a:r>
              <a:rPr lang="en-US" b="1">
                <a:solidFill>
                  <a:schemeClr val="dk2"/>
                </a:solidFill>
              </a:rPr>
              <a:t>evolve over time</a:t>
            </a:r>
            <a:endParaRPr/>
          </a:p>
          <a:p>
            <a:pPr marL="228600" lvl="0" indent="-228600" algn="l" rtl="0">
              <a:lnSpc>
                <a:spcPct val="90000"/>
              </a:lnSpc>
              <a:spcBef>
                <a:spcPts val="1000"/>
              </a:spcBef>
              <a:spcAft>
                <a:spcPts val="0"/>
              </a:spcAft>
              <a:buClr>
                <a:schemeClr val="dk1"/>
              </a:buClr>
              <a:buSzPts val="2800"/>
              <a:buChar char="•"/>
            </a:pPr>
            <a:r>
              <a:rPr lang="en-US"/>
              <a:t>A need to </a:t>
            </a:r>
            <a:r>
              <a:rPr lang="en-US" b="1">
                <a:solidFill>
                  <a:schemeClr val="dk2"/>
                </a:solidFill>
              </a:rPr>
              <a:t>get basic functionality </a:t>
            </a:r>
            <a:r>
              <a:rPr lang="en-US">
                <a:solidFill>
                  <a:schemeClr val="dk2"/>
                </a:solidFill>
              </a:rPr>
              <a:t>to the market early</a:t>
            </a:r>
            <a:endParaRPr/>
          </a:p>
          <a:p>
            <a:pPr marL="228600" lvl="0" indent="-228600" algn="l" rtl="0">
              <a:lnSpc>
                <a:spcPct val="90000"/>
              </a:lnSpc>
              <a:spcBef>
                <a:spcPts val="1000"/>
              </a:spcBef>
              <a:spcAft>
                <a:spcPts val="0"/>
              </a:spcAft>
              <a:buClr>
                <a:schemeClr val="dk1"/>
              </a:buClr>
              <a:buSzPts val="2800"/>
              <a:buChar char="•"/>
            </a:pPr>
            <a:r>
              <a:rPr lang="en-US"/>
              <a:t>On projects which have </a:t>
            </a:r>
            <a:r>
              <a:rPr lang="en-US" b="1">
                <a:solidFill>
                  <a:schemeClr val="dk2"/>
                </a:solidFill>
              </a:rPr>
              <a:t>lengthy development schedules</a:t>
            </a:r>
            <a:endParaRPr/>
          </a:p>
          <a:p>
            <a:pPr marL="228600" lvl="0" indent="-228600" algn="l" rtl="0">
              <a:lnSpc>
                <a:spcPct val="90000"/>
              </a:lnSpc>
              <a:spcBef>
                <a:spcPts val="1000"/>
              </a:spcBef>
              <a:spcAft>
                <a:spcPts val="0"/>
              </a:spcAft>
              <a:buClr>
                <a:schemeClr val="dk1"/>
              </a:buClr>
              <a:buSzPts val="2800"/>
              <a:buChar char="•"/>
            </a:pPr>
            <a:r>
              <a:rPr lang="en-US"/>
              <a:t>On a project with </a:t>
            </a:r>
            <a:r>
              <a:rPr lang="en-US" b="1">
                <a:solidFill>
                  <a:schemeClr val="dk2"/>
                </a:solidFill>
              </a:rPr>
              <a:t>new technology</a:t>
            </a:r>
            <a:endParaRPr/>
          </a:p>
          <a:p>
            <a:pPr marL="228600" lvl="0" indent="-50800" algn="l" rtl="0">
              <a:lnSpc>
                <a:spcPct val="90000"/>
              </a:lnSpc>
              <a:spcBef>
                <a:spcPts val="1000"/>
              </a:spcBef>
              <a:spcAft>
                <a:spcPts val="0"/>
              </a:spcAft>
              <a:buClr>
                <a:schemeClr val="dk1"/>
              </a:buClr>
              <a:buSzPts val="2800"/>
              <a:buNone/>
            </a:pPr>
            <a:endParaRPr>
              <a:solidFill>
                <a:srgbClr val="FFFF00"/>
              </a:solidFil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Spiral model</a:t>
            </a:r>
            <a:endParaRPr/>
          </a:p>
        </p:txBody>
      </p:sp>
      <p:sp>
        <p:nvSpPr>
          <p:cNvPr id="450" name="Google Shape;450;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evolutionary model which combines the best feature of the classical life cycle with and the iterative nature of prototype model</a:t>
            </a:r>
            <a:endParaRPr/>
          </a:p>
          <a:p>
            <a:pPr marL="228600" lvl="0" indent="-228600" algn="l" rtl="0">
              <a:lnSpc>
                <a:spcPct val="90000"/>
              </a:lnSpc>
              <a:spcBef>
                <a:spcPts val="1000"/>
              </a:spcBef>
              <a:spcAft>
                <a:spcPts val="0"/>
              </a:spcAft>
              <a:buClr>
                <a:schemeClr val="dk1"/>
              </a:buClr>
              <a:buSzPts val="2800"/>
              <a:buChar char="•"/>
            </a:pPr>
            <a:r>
              <a:rPr lang="en-US"/>
              <a:t>Each phase of spiral model begins with design goal and ends with client review</a:t>
            </a:r>
            <a:endParaRPr/>
          </a:p>
          <a:p>
            <a:pPr marL="228600" lvl="0" indent="-228600" algn="l" rtl="0">
              <a:lnSpc>
                <a:spcPct val="90000"/>
              </a:lnSpc>
              <a:spcBef>
                <a:spcPts val="1000"/>
              </a:spcBef>
              <a:spcAft>
                <a:spcPts val="0"/>
              </a:spcAft>
              <a:buClr>
                <a:schemeClr val="dk1"/>
              </a:buClr>
              <a:buSzPts val="2800"/>
              <a:buChar char="•"/>
            </a:pPr>
            <a:r>
              <a:rPr lang="en-US"/>
              <a:t>Software is developed in a series of incremental releases</a:t>
            </a:r>
            <a:endParaRPr/>
          </a:p>
          <a:p>
            <a:pPr marL="228600" lvl="0" indent="-50800" algn="l" rtl="0">
              <a:lnSpc>
                <a:spcPct val="90000"/>
              </a:lnSpc>
              <a:spcBef>
                <a:spcPts val="1000"/>
              </a:spcBef>
              <a:spcAft>
                <a:spcPts val="0"/>
              </a:spcAft>
              <a:buClr>
                <a:schemeClr val="dk1"/>
              </a:buClr>
              <a:buSzPts val="2800"/>
              <a:buNone/>
            </a:pPr>
            <a:endParaRPr/>
          </a:p>
        </p:txBody>
      </p:sp>
      <p:sp>
        <p:nvSpPr>
          <p:cNvPr id="451" name="Google Shape;451;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
        <p:nvSpPr>
          <p:cNvPr id="452" name="Google Shape;452;p50" descr="https://media.geeksforgeeks.org/wp-content/uploads/spiral-1-1024x94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838200" y="0"/>
            <a:ext cx="10515600" cy="7971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programming language</a:t>
            </a:r>
            <a:endParaRPr/>
          </a:p>
        </p:txBody>
      </p:sp>
      <p:sp>
        <p:nvSpPr>
          <p:cNvPr id="129" name="Google Shape;129;p5"/>
          <p:cNvSpPr txBox="1">
            <a:spLocks noGrp="1"/>
          </p:cNvSpPr>
          <p:nvPr>
            <p:ph type="body" idx="1"/>
          </p:nvPr>
        </p:nvSpPr>
        <p:spPr>
          <a:xfrm>
            <a:off x="398585" y="1066800"/>
            <a:ext cx="11582400" cy="5122985"/>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400"/>
              <a:buNone/>
            </a:pPr>
            <a:r>
              <a:rPr lang="en-US" sz="1400" b="1"/>
              <a:t>b)      Assembly Language</a:t>
            </a:r>
            <a:endParaRPr sz="1400"/>
          </a:p>
          <a:p>
            <a:pPr marL="0" lvl="0" indent="0" algn="l" rtl="0">
              <a:lnSpc>
                <a:spcPct val="120000"/>
              </a:lnSpc>
              <a:spcBef>
                <a:spcPts val="1000"/>
              </a:spcBef>
              <a:spcAft>
                <a:spcPts val="0"/>
              </a:spcAft>
              <a:buClr>
                <a:schemeClr val="dk1"/>
              </a:buClr>
              <a:buSzPts val="1400"/>
              <a:buNone/>
            </a:pPr>
            <a:r>
              <a:rPr lang="en-US" sz="1400"/>
              <a:t>Assembly language is also known as low-level language because to design a program, programmer requires detailed knowledge of hardware specification. This language uses mnemonics code (symbolic operation code like ‘ADD’ for addition) in place of 0s and 1s. The program is converted into machine code by assembler. The resulting program is referred to as an object code.</a:t>
            </a:r>
            <a:endParaRPr/>
          </a:p>
          <a:p>
            <a:pPr marL="0" lvl="0" indent="0" algn="l" rtl="0">
              <a:lnSpc>
                <a:spcPct val="120000"/>
              </a:lnSpc>
              <a:spcBef>
                <a:spcPts val="1000"/>
              </a:spcBef>
              <a:spcAft>
                <a:spcPts val="0"/>
              </a:spcAft>
              <a:buClr>
                <a:schemeClr val="dk1"/>
              </a:buClr>
              <a:buSzPts val="1400"/>
              <a:buNone/>
            </a:pPr>
            <a:r>
              <a:rPr lang="en-US" sz="1400" b="1"/>
              <a:t>Merits:</a:t>
            </a:r>
            <a:endParaRPr sz="1400"/>
          </a:p>
          <a:p>
            <a:pPr marL="0" lvl="0" indent="0" algn="l" rtl="0">
              <a:lnSpc>
                <a:spcPct val="120000"/>
              </a:lnSpc>
              <a:spcBef>
                <a:spcPts val="1000"/>
              </a:spcBef>
              <a:spcAft>
                <a:spcPts val="0"/>
              </a:spcAft>
              <a:buClr>
                <a:schemeClr val="dk1"/>
              </a:buClr>
              <a:buSzPts val="1400"/>
              <a:buNone/>
            </a:pPr>
            <a:r>
              <a:rPr lang="en-US" sz="1400"/>
              <a:t>¨       It is makes programming easier than 1GL since it uses mnemonics code for programming. E.g.: ADD for addition, SUB for subtraction, DIV for division, etc.</a:t>
            </a:r>
            <a:endParaRPr/>
          </a:p>
          <a:p>
            <a:pPr marL="0" lvl="0" indent="0" algn="l" rtl="0">
              <a:lnSpc>
                <a:spcPct val="120000"/>
              </a:lnSpc>
              <a:spcBef>
                <a:spcPts val="1000"/>
              </a:spcBef>
              <a:spcAft>
                <a:spcPts val="0"/>
              </a:spcAft>
              <a:buClr>
                <a:schemeClr val="dk1"/>
              </a:buClr>
              <a:buSzPts val="1400"/>
              <a:buNone/>
            </a:pPr>
            <a:r>
              <a:rPr lang="en-US" sz="1400"/>
              <a:t>¨       It makes programming process faster.</a:t>
            </a:r>
            <a:endParaRPr/>
          </a:p>
          <a:p>
            <a:pPr marL="0" lvl="0" indent="0" algn="l" rtl="0">
              <a:lnSpc>
                <a:spcPct val="120000"/>
              </a:lnSpc>
              <a:spcBef>
                <a:spcPts val="1000"/>
              </a:spcBef>
              <a:spcAft>
                <a:spcPts val="0"/>
              </a:spcAft>
              <a:buClr>
                <a:schemeClr val="dk1"/>
              </a:buClr>
              <a:buSzPts val="1400"/>
              <a:buNone/>
            </a:pPr>
            <a:r>
              <a:rPr lang="en-US" sz="1400"/>
              <a:t>¨       Error can be identified much easily compared to 1GL.</a:t>
            </a:r>
            <a:endParaRPr/>
          </a:p>
          <a:p>
            <a:pPr marL="0" lvl="0" indent="0" algn="l" rtl="0">
              <a:lnSpc>
                <a:spcPct val="120000"/>
              </a:lnSpc>
              <a:spcBef>
                <a:spcPts val="1000"/>
              </a:spcBef>
              <a:spcAft>
                <a:spcPts val="0"/>
              </a:spcAft>
              <a:buClr>
                <a:schemeClr val="dk1"/>
              </a:buClr>
              <a:buSzPts val="1400"/>
              <a:buNone/>
            </a:pPr>
            <a:r>
              <a:rPr lang="en-US" sz="1400"/>
              <a:t>¨       It is easier to debug than machine language.</a:t>
            </a:r>
            <a:endParaRPr/>
          </a:p>
          <a:p>
            <a:pPr marL="0" lvl="0" indent="0" algn="l" rtl="0">
              <a:lnSpc>
                <a:spcPct val="120000"/>
              </a:lnSpc>
              <a:spcBef>
                <a:spcPts val="1000"/>
              </a:spcBef>
              <a:spcAft>
                <a:spcPts val="0"/>
              </a:spcAft>
              <a:buClr>
                <a:schemeClr val="dk1"/>
              </a:buClr>
              <a:buSzPts val="1400"/>
              <a:buNone/>
            </a:pPr>
            <a:r>
              <a:rPr lang="en-US" sz="1400" b="1"/>
              <a:t>Demerits:</a:t>
            </a:r>
            <a:endParaRPr sz="1400"/>
          </a:p>
          <a:p>
            <a:pPr marL="0" lvl="0" indent="0" algn="l" rtl="0">
              <a:lnSpc>
                <a:spcPct val="120000"/>
              </a:lnSpc>
              <a:spcBef>
                <a:spcPts val="1000"/>
              </a:spcBef>
              <a:spcAft>
                <a:spcPts val="0"/>
              </a:spcAft>
              <a:buClr>
                <a:schemeClr val="dk1"/>
              </a:buClr>
              <a:buSzPts val="1400"/>
              <a:buNone/>
            </a:pPr>
            <a:r>
              <a:rPr lang="en-US" sz="1400"/>
              <a:t>¨       Programs written in this language is not directly understandable by computer so translators should be used.</a:t>
            </a:r>
            <a:endParaRPr/>
          </a:p>
          <a:p>
            <a:pPr marL="0" lvl="0" indent="0" algn="l" rtl="0">
              <a:lnSpc>
                <a:spcPct val="120000"/>
              </a:lnSpc>
              <a:spcBef>
                <a:spcPts val="1000"/>
              </a:spcBef>
              <a:spcAft>
                <a:spcPts val="0"/>
              </a:spcAft>
              <a:buClr>
                <a:schemeClr val="dk1"/>
              </a:buClr>
              <a:buSzPts val="1400"/>
              <a:buNone/>
            </a:pPr>
            <a:r>
              <a:rPr lang="en-US" sz="1400"/>
              <a:t>¨       It is hardware dependent language so programmers are forced to think in terms of computer’s architecture rather than to the problem being solved.</a:t>
            </a:r>
            <a:endParaRPr/>
          </a:p>
          <a:p>
            <a:pPr marL="0" lvl="0" indent="0" algn="l" rtl="0">
              <a:lnSpc>
                <a:spcPct val="120000"/>
              </a:lnSpc>
              <a:spcBef>
                <a:spcPts val="1000"/>
              </a:spcBef>
              <a:spcAft>
                <a:spcPts val="0"/>
              </a:spcAft>
              <a:buClr>
                <a:schemeClr val="dk1"/>
              </a:buClr>
              <a:buSzPts val="1400"/>
              <a:buNone/>
            </a:pPr>
            <a:r>
              <a:rPr lang="en-US" sz="1400"/>
              <a:t>¨       Being machine dependent language, programs written in this language are very less or not portable.</a:t>
            </a:r>
            <a:endParaRPr/>
          </a:p>
          <a:p>
            <a:pPr marL="0" lvl="0" indent="0" algn="l" rtl="0">
              <a:lnSpc>
                <a:spcPct val="120000"/>
              </a:lnSpc>
              <a:spcBef>
                <a:spcPts val="1000"/>
              </a:spcBef>
              <a:spcAft>
                <a:spcPts val="0"/>
              </a:spcAft>
              <a:buClr>
                <a:schemeClr val="dk1"/>
              </a:buClr>
              <a:buSzPts val="1400"/>
              <a:buNone/>
            </a:pPr>
            <a:r>
              <a:rPr lang="en-US" sz="1400"/>
              <a:t>¨       Programmers must know its mnemonics codes to perform any task.</a:t>
            </a:r>
            <a:endParaRPr/>
          </a:p>
        </p:txBody>
      </p:sp>
      <p:sp>
        <p:nvSpPr>
          <p:cNvPr id="130" name="Google Shape;1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Spiral model contd…</a:t>
            </a:r>
            <a:endParaRPr/>
          </a:p>
        </p:txBody>
      </p:sp>
      <p:sp>
        <p:nvSpPr>
          <p:cNvPr id="458" name="Google Shape;458;p51"/>
          <p:cNvSpPr txBox="1">
            <a:spLocks noGrp="1"/>
          </p:cNvSpPr>
          <p:nvPr>
            <p:ph type="body" idx="1"/>
          </p:nvPr>
        </p:nvSpPr>
        <p:spPr>
          <a:xfrm>
            <a:off x="838200" y="1825625"/>
            <a:ext cx="658915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Each phase of Spiral Model is divided into four quadrants:</a:t>
            </a:r>
            <a:endParaRPr/>
          </a:p>
          <a:p>
            <a:pPr marL="228600" lvl="0" indent="-228600" algn="l" rtl="0">
              <a:lnSpc>
                <a:spcPct val="90000"/>
              </a:lnSpc>
              <a:spcBef>
                <a:spcPts val="1000"/>
              </a:spcBef>
              <a:spcAft>
                <a:spcPts val="0"/>
              </a:spcAft>
              <a:buClr>
                <a:schemeClr val="dk1"/>
              </a:buClr>
              <a:buSzPct val="100000"/>
              <a:buChar char="•"/>
            </a:pPr>
            <a:r>
              <a:rPr lang="en-US" b="1"/>
              <a:t>Determine objective (planning)</a:t>
            </a:r>
            <a:endParaRPr/>
          </a:p>
          <a:p>
            <a:pPr marL="685800" lvl="1" indent="-228600" algn="l" rtl="0">
              <a:lnSpc>
                <a:spcPct val="90000"/>
              </a:lnSpc>
              <a:spcBef>
                <a:spcPts val="500"/>
              </a:spcBef>
              <a:spcAft>
                <a:spcPts val="0"/>
              </a:spcAft>
              <a:buClr>
                <a:schemeClr val="dk1"/>
              </a:buClr>
              <a:buSzPct val="100000"/>
              <a:buChar char="•"/>
            </a:pPr>
            <a:r>
              <a:rPr lang="en-US"/>
              <a:t>Requirements will be gathered</a:t>
            </a:r>
            <a:endParaRPr/>
          </a:p>
          <a:p>
            <a:pPr marL="685800" lvl="1" indent="-228600" algn="l" rtl="0">
              <a:lnSpc>
                <a:spcPct val="90000"/>
              </a:lnSpc>
              <a:spcBef>
                <a:spcPts val="500"/>
              </a:spcBef>
              <a:spcAft>
                <a:spcPts val="0"/>
              </a:spcAft>
              <a:buClr>
                <a:schemeClr val="dk1"/>
              </a:buClr>
              <a:buSzPct val="100000"/>
              <a:buChar char="•"/>
            </a:pPr>
            <a:r>
              <a:rPr lang="en-US"/>
              <a:t>Alternative  solutions are proposed for next phase</a:t>
            </a:r>
            <a:endParaRPr/>
          </a:p>
          <a:p>
            <a:pPr marL="228600" lvl="0" indent="-228600" algn="l" rtl="0">
              <a:lnSpc>
                <a:spcPct val="90000"/>
              </a:lnSpc>
              <a:spcBef>
                <a:spcPts val="1000"/>
              </a:spcBef>
              <a:spcAft>
                <a:spcPts val="0"/>
              </a:spcAft>
              <a:buClr>
                <a:schemeClr val="dk1"/>
              </a:buClr>
              <a:buSzPct val="100000"/>
              <a:buChar char="•"/>
            </a:pPr>
            <a:r>
              <a:rPr lang="en-US" b="1"/>
              <a:t>Identify and resolve risk (risk analysis)</a:t>
            </a:r>
            <a:endParaRPr/>
          </a:p>
          <a:p>
            <a:pPr marL="685800" lvl="1" indent="-228600" algn="l" rtl="0">
              <a:lnSpc>
                <a:spcPct val="90000"/>
              </a:lnSpc>
              <a:spcBef>
                <a:spcPts val="500"/>
              </a:spcBef>
              <a:spcAft>
                <a:spcPts val="0"/>
              </a:spcAft>
              <a:buClr>
                <a:schemeClr val="dk1"/>
              </a:buClr>
              <a:buSzPct val="100000"/>
              <a:buChar char="•"/>
            </a:pPr>
            <a:r>
              <a:rPr lang="en-US"/>
              <a:t>Possible risk will be identified and resolved. Prototype will be developed for the best solution proposed at the end of this quadrant</a:t>
            </a:r>
            <a:endParaRPr/>
          </a:p>
          <a:p>
            <a:pPr marL="228600" lvl="0" indent="-228600" algn="l" rtl="0">
              <a:lnSpc>
                <a:spcPct val="90000"/>
              </a:lnSpc>
              <a:spcBef>
                <a:spcPts val="1000"/>
              </a:spcBef>
              <a:spcAft>
                <a:spcPts val="0"/>
              </a:spcAft>
              <a:buClr>
                <a:schemeClr val="dk1"/>
              </a:buClr>
              <a:buSzPct val="100000"/>
              <a:buChar char="•"/>
            </a:pPr>
            <a:r>
              <a:rPr lang="en-US" b="1"/>
              <a:t>Development and test</a:t>
            </a:r>
            <a:endParaRPr/>
          </a:p>
          <a:p>
            <a:pPr marL="685800" lvl="1" indent="-228600" algn="l" rtl="0">
              <a:lnSpc>
                <a:spcPct val="90000"/>
              </a:lnSpc>
              <a:spcBef>
                <a:spcPts val="500"/>
              </a:spcBef>
              <a:spcAft>
                <a:spcPts val="0"/>
              </a:spcAft>
              <a:buClr>
                <a:schemeClr val="dk1"/>
              </a:buClr>
              <a:buSzPct val="100000"/>
              <a:buChar char="•"/>
            </a:pPr>
            <a:r>
              <a:rPr lang="en-US"/>
              <a:t>Identified features are developed and verified through testing</a:t>
            </a:r>
            <a:endParaRPr/>
          </a:p>
          <a:p>
            <a:pPr marL="228600" lvl="0" indent="-228600" algn="l" rtl="0">
              <a:lnSpc>
                <a:spcPct val="90000"/>
              </a:lnSpc>
              <a:spcBef>
                <a:spcPts val="1000"/>
              </a:spcBef>
              <a:spcAft>
                <a:spcPts val="0"/>
              </a:spcAft>
              <a:buClr>
                <a:schemeClr val="dk1"/>
              </a:buClr>
              <a:buSzPct val="100000"/>
              <a:buChar char="•"/>
            </a:pPr>
            <a:r>
              <a:rPr lang="en-US" b="1"/>
              <a:t>Plan next iteration (evaluation)</a:t>
            </a:r>
            <a:endParaRPr/>
          </a:p>
          <a:p>
            <a:pPr marL="685800" lvl="1" indent="-228600" algn="l" rtl="0">
              <a:lnSpc>
                <a:spcPct val="90000"/>
              </a:lnSpc>
              <a:spcBef>
                <a:spcPts val="500"/>
              </a:spcBef>
              <a:spcAft>
                <a:spcPts val="0"/>
              </a:spcAft>
              <a:buClr>
                <a:schemeClr val="dk1"/>
              </a:buClr>
              <a:buSzPct val="100000"/>
              <a:buChar char="•"/>
            </a:pPr>
            <a:r>
              <a:rPr lang="en-US"/>
              <a:t>Output is evaluated before next spiral starts and at the end next iteration is planned</a:t>
            </a:r>
            <a:endParaRPr/>
          </a:p>
          <a:p>
            <a:pPr marL="228600" lvl="0" indent="-90804" algn="l" rtl="0">
              <a:lnSpc>
                <a:spcPct val="90000"/>
              </a:lnSpc>
              <a:spcBef>
                <a:spcPts val="1000"/>
              </a:spcBef>
              <a:spcAft>
                <a:spcPts val="0"/>
              </a:spcAft>
              <a:buClr>
                <a:schemeClr val="dk1"/>
              </a:buClr>
              <a:buSzPct val="100000"/>
              <a:buNone/>
            </a:pPr>
            <a:endParaRPr/>
          </a:p>
        </p:txBody>
      </p:sp>
      <p:sp>
        <p:nvSpPr>
          <p:cNvPr id="459" name="Google Shape;459;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460" name="Google Shape;460;p51"/>
          <p:cNvPicPr preferRelativeResize="0"/>
          <p:nvPr/>
        </p:nvPicPr>
        <p:blipFill rotWithShape="1">
          <a:blip r:embed="rId3">
            <a:alphaModFix/>
          </a:blip>
          <a:srcRect/>
          <a:stretch/>
        </p:blipFill>
        <p:spPr>
          <a:xfrm>
            <a:off x="7427350" y="2624931"/>
            <a:ext cx="4557712" cy="27527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a:buNone/>
            </a:pPr>
            <a:r>
              <a:rPr lang="en-US">
                <a:solidFill>
                  <a:srgbClr val="000000"/>
                </a:solidFill>
                <a:latin typeface="Arial"/>
                <a:ea typeface="Arial"/>
                <a:cs typeface="Arial"/>
                <a:sym typeface="Arial"/>
              </a:rPr>
              <a:t>advantages of the Spiral SDLC Model</a:t>
            </a:r>
            <a:endParaRPr/>
          </a:p>
        </p:txBody>
      </p:sp>
      <p:sp>
        <p:nvSpPr>
          <p:cNvPr id="466" name="Google Shape;466;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2800"/>
              <a:buChar char="•"/>
            </a:pPr>
            <a:r>
              <a:rPr lang="en-US">
                <a:solidFill>
                  <a:srgbClr val="000000"/>
                </a:solidFill>
                <a:latin typeface="Arial"/>
                <a:ea typeface="Arial"/>
                <a:cs typeface="Arial"/>
                <a:sym typeface="Arial"/>
              </a:rPr>
              <a:t>Changing requirements can be accommodated.</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Allows extensive use of prototypes.</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Requirements can be captured more accurately.</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Users see the system early.</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Development can be divided into smaller parts and the risky parts can be developed earlier which helps in better risk management.</a:t>
            </a:r>
            <a:endParaRPr/>
          </a:p>
          <a:p>
            <a:pPr marL="228600" lvl="0" indent="-50800" algn="l" rtl="0">
              <a:lnSpc>
                <a:spcPct val="90000"/>
              </a:lnSpc>
              <a:spcBef>
                <a:spcPts val="1000"/>
              </a:spcBef>
              <a:spcAft>
                <a:spcPts val="0"/>
              </a:spcAft>
              <a:buClr>
                <a:schemeClr val="dk1"/>
              </a:buClr>
              <a:buSzPts val="2800"/>
              <a:buNone/>
            </a:pPr>
            <a:endParaRPr/>
          </a:p>
        </p:txBody>
      </p:sp>
      <p:sp>
        <p:nvSpPr>
          <p:cNvPr id="467" name="Google Shape;467;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disadvantage of spiral SDLC model</a:t>
            </a:r>
            <a:endParaRPr/>
          </a:p>
        </p:txBody>
      </p:sp>
      <p:sp>
        <p:nvSpPr>
          <p:cNvPr id="473" name="Google Shape;473;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2800"/>
              <a:buChar char="•"/>
            </a:pPr>
            <a:r>
              <a:rPr lang="en-US">
                <a:solidFill>
                  <a:srgbClr val="000000"/>
                </a:solidFill>
                <a:latin typeface="Arial"/>
                <a:ea typeface="Arial"/>
                <a:cs typeface="Arial"/>
                <a:sym typeface="Arial"/>
              </a:rPr>
              <a:t>Management is more complex.</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End of the project may not be known early.</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Not suitable for small or low risk projects and could be expensive for small projects.</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Spiral model is complex compared to other SDLC model</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Spiral may go on indefinitely.</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Arial"/>
                <a:ea typeface="Arial"/>
                <a:cs typeface="Arial"/>
                <a:sym typeface="Arial"/>
              </a:rPr>
              <a:t>Large number of intermediate stages requires excessive documentation.</a:t>
            </a:r>
            <a:endParaRPr/>
          </a:p>
          <a:p>
            <a:pPr marL="228600" lvl="0" indent="-50800" algn="l" rtl="0">
              <a:lnSpc>
                <a:spcPct val="90000"/>
              </a:lnSpc>
              <a:spcBef>
                <a:spcPts val="1000"/>
              </a:spcBef>
              <a:spcAft>
                <a:spcPts val="0"/>
              </a:spcAft>
              <a:buClr>
                <a:schemeClr val="dk1"/>
              </a:buClr>
              <a:buSzPts val="2800"/>
              <a:buNone/>
            </a:pPr>
            <a:endParaRPr/>
          </a:p>
        </p:txBody>
      </p:sp>
      <p:sp>
        <p:nvSpPr>
          <p:cNvPr id="474" name="Google Shape;474;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When to use Spiral Model</a:t>
            </a:r>
            <a:endParaRPr/>
          </a:p>
        </p:txBody>
      </p:sp>
      <p:sp>
        <p:nvSpPr>
          <p:cNvPr id="480" name="Google Shape;480;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When creation of a prototype is appropriate</a:t>
            </a:r>
            <a:endParaRPr/>
          </a:p>
          <a:p>
            <a:pPr marL="228600" lvl="0" indent="-228600" algn="l" rtl="0">
              <a:lnSpc>
                <a:spcPct val="80000"/>
              </a:lnSpc>
              <a:spcBef>
                <a:spcPts val="1000"/>
              </a:spcBef>
              <a:spcAft>
                <a:spcPts val="0"/>
              </a:spcAft>
              <a:buClr>
                <a:schemeClr val="dk1"/>
              </a:buClr>
              <a:buSzPts val="2800"/>
              <a:buChar char="•"/>
            </a:pPr>
            <a:r>
              <a:rPr lang="en-US"/>
              <a:t>When costs and risk evaluation is important</a:t>
            </a:r>
            <a:endParaRPr/>
          </a:p>
          <a:p>
            <a:pPr marL="228600" lvl="0" indent="-228600" algn="l" rtl="0">
              <a:lnSpc>
                <a:spcPct val="80000"/>
              </a:lnSpc>
              <a:spcBef>
                <a:spcPts val="1000"/>
              </a:spcBef>
              <a:spcAft>
                <a:spcPts val="0"/>
              </a:spcAft>
              <a:buClr>
                <a:schemeClr val="dk1"/>
              </a:buClr>
              <a:buSzPts val="2800"/>
              <a:buChar char="•"/>
            </a:pPr>
            <a:r>
              <a:rPr lang="en-US"/>
              <a:t>For medium to high-risk projects</a:t>
            </a:r>
            <a:endParaRPr/>
          </a:p>
          <a:p>
            <a:pPr marL="228600" lvl="0" indent="-228600" algn="l" rtl="0">
              <a:lnSpc>
                <a:spcPct val="80000"/>
              </a:lnSpc>
              <a:spcBef>
                <a:spcPts val="1000"/>
              </a:spcBef>
              <a:spcAft>
                <a:spcPts val="0"/>
              </a:spcAft>
              <a:buClr>
                <a:schemeClr val="dk1"/>
              </a:buClr>
              <a:buSzPts val="2800"/>
              <a:buChar char="•"/>
            </a:pPr>
            <a:r>
              <a:rPr lang="en-US"/>
              <a:t>Users are unsure of their needs</a:t>
            </a:r>
            <a:endParaRPr/>
          </a:p>
          <a:p>
            <a:pPr marL="228600" lvl="0" indent="-228600" algn="l" rtl="0">
              <a:lnSpc>
                <a:spcPct val="80000"/>
              </a:lnSpc>
              <a:spcBef>
                <a:spcPts val="1000"/>
              </a:spcBef>
              <a:spcAft>
                <a:spcPts val="0"/>
              </a:spcAft>
              <a:buClr>
                <a:schemeClr val="dk1"/>
              </a:buClr>
              <a:buSzPts val="2800"/>
              <a:buChar char="•"/>
            </a:pPr>
            <a:r>
              <a:rPr lang="en-US"/>
              <a:t>Requirements are complex</a:t>
            </a:r>
            <a:endParaRPr/>
          </a:p>
          <a:p>
            <a:pPr marL="228600" lvl="0" indent="-228600" algn="l" rtl="0">
              <a:lnSpc>
                <a:spcPct val="80000"/>
              </a:lnSpc>
              <a:spcBef>
                <a:spcPts val="1000"/>
              </a:spcBef>
              <a:spcAft>
                <a:spcPts val="0"/>
              </a:spcAft>
              <a:buClr>
                <a:schemeClr val="dk1"/>
              </a:buClr>
              <a:buSzPts val="2800"/>
              <a:buChar char="•"/>
            </a:pPr>
            <a:r>
              <a:rPr lang="en-US"/>
              <a:t>New product line </a:t>
            </a:r>
            <a:endParaRPr/>
          </a:p>
          <a:p>
            <a:pPr marL="228600" lvl="0" indent="-228600" algn="l" rtl="0">
              <a:lnSpc>
                <a:spcPct val="80000"/>
              </a:lnSpc>
              <a:spcBef>
                <a:spcPts val="1000"/>
              </a:spcBef>
              <a:spcAft>
                <a:spcPts val="0"/>
              </a:spcAft>
              <a:buClr>
                <a:schemeClr val="dk1"/>
              </a:buClr>
              <a:buSzPts val="2800"/>
              <a:buChar char="•"/>
            </a:pPr>
            <a:r>
              <a:rPr lang="en-US"/>
              <a:t>Significant changes are expected (research and exploration)</a:t>
            </a:r>
            <a:endParaRPr/>
          </a:p>
          <a:p>
            <a:pPr marL="228600" lvl="0" indent="-50800" algn="l" rtl="0">
              <a:lnSpc>
                <a:spcPct val="80000"/>
              </a:lnSpc>
              <a:spcBef>
                <a:spcPts val="1000"/>
              </a:spcBef>
              <a:spcAft>
                <a:spcPts val="0"/>
              </a:spcAft>
              <a:buClr>
                <a:schemeClr val="dk1"/>
              </a:buClr>
              <a:buSzPts val="28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Agile model</a:t>
            </a:r>
            <a:endParaRPr/>
          </a:p>
        </p:txBody>
      </p:sp>
      <p:sp>
        <p:nvSpPr>
          <p:cNvPr id="486" name="Google Shape;486;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term “agile” means “the ability of responding to changes”</a:t>
            </a:r>
            <a:endParaRPr/>
          </a:p>
          <a:p>
            <a:pPr marL="228600" lvl="0" indent="-228600" algn="l" rtl="0">
              <a:lnSpc>
                <a:spcPct val="90000"/>
              </a:lnSpc>
              <a:spcBef>
                <a:spcPts val="1000"/>
              </a:spcBef>
              <a:spcAft>
                <a:spcPts val="0"/>
              </a:spcAft>
              <a:buClr>
                <a:schemeClr val="dk1"/>
              </a:buClr>
              <a:buSzPts val="2800"/>
              <a:buChar char="•"/>
            </a:pPr>
            <a:r>
              <a:rPr lang="en-US"/>
              <a:t>It is an iterative and incremental process</a:t>
            </a:r>
            <a:endParaRPr/>
          </a:p>
          <a:p>
            <a:pPr marL="228600" lvl="0" indent="-228600" algn="l" rtl="0">
              <a:lnSpc>
                <a:spcPct val="90000"/>
              </a:lnSpc>
              <a:spcBef>
                <a:spcPts val="1000"/>
              </a:spcBef>
              <a:spcAft>
                <a:spcPts val="0"/>
              </a:spcAft>
              <a:buClr>
                <a:schemeClr val="dk1"/>
              </a:buClr>
              <a:buSzPts val="2800"/>
              <a:buChar char="•"/>
            </a:pPr>
            <a:r>
              <a:rPr lang="en-US"/>
              <a:t>Direct collaboration with the customers</a:t>
            </a:r>
            <a:endParaRPr/>
          </a:p>
          <a:p>
            <a:pPr marL="228600" lvl="0" indent="-228600" algn="l" rtl="0">
              <a:lnSpc>
                <a:spcPct val="90000"/>
              </a:lnSpc>
              <a:spcBef>
                <a:spcPts val="1000"/>
              </a:spcBef>
              <a:spcAft>
                <a:spcPts val="0"/>
              </a:spcAft>
              <a:buClr>
                <a:schemeClr val="dk1"/>
              </a:buClr>
              <a:buSzPts val="2800"/>
              <a:buChar char="•"/>
            </a:pPr>
            <a:r>
              <a:rPr lang="en-US"/>
              <a:t>Each iteration lasts from one to three weeks</a:t>
            </a:r>
            <a:endParaRPr/>
          </a:p>
          <a:p>
            <a:pPr marL="228600" lvl="0" indent="-228600" algn="l" rtl="0">
              <a:lnSpc>
                <a:spcPct val="90000"/>
              </a:lnSpc>
              <a:spcBef>
                <a:spcPts val="1000"/>
              </a:spcBef>
              <a:spcAft>
                <a:spcPts val="0"/>
              </a:spcAft>
              <a:buClr>
                <a:schemeClr val="dk1"/>
              </a:buClr>
              <a:buSzPts val="2800"/>
              <a:buChar char="•"/>
            </a:pPr>
            <a:r>
              <a:rPr lang="en-US"/>
              <a:t>Each build is incremental in terms of features</a:t>
            </a:r>
            <a:endParaRPr/>
          </a:p>
          <a:p>
            <a:pPr marL="228600" lvl="0" indent="-228600" algn="l" rtl="0">
              <a:lnSpc>
                <a:spcPct val="90000"/>
              </a:lnSpc>
              <a:spcBef>
                <a:spcPts val="1000"/>
              </a:spcBef>
              <a:spcAft>
                <a:spcPts val="0"/>
              </a:spcAft>
              <a:buClr>
                <a:schemeClr val="dk1"/>
              </a:buClr>
              <a:buSzPts val="2800"/>
              <a:buChar char="•"/>
            </a:pPr>
            <a:r>
              <a:rPr lang="en-US"/>
              <a:t>Final build holds all the requirements by the customer</a:t>
            </a:r>
            <a:endParaRPr/>
          </a:p>
        </p:txBody>
      </p:sp>
      <p:sp>
        <p:nvSpPr>
          <p:cNvPr id="487" name="Google Shape;487;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Agile model contd…</a:t>
            </a:r>
            <a:endParaRPr/>
          </a:p>
        </p:txBody>
      </p:sp>
      <p:sp>
        <p:nvSpPr>
          <p:cNvPr id="493" name="Google Shape;49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494" name="Google Shape;494;p56" descr="SDLC Agile Model"/>
          <p:cNvPicPr preferRelativeResize="0">
            <a:picLocks noGrp="1"/>
          </p:cNvPicPr>
          <p:nvPr>
            <p:ph type="body" idx="1"/>
          </p:nvPr>
        </p:nvPicPr>
        <p:blipFill rotWithShape="1">
          <a:blip r:embed="rId3">
            <a:alphaModFix/>
          </a:blip>
          <a:srcRect/>
          <a:stretch/>
        </p:blipFill>
        <p:spPr>
          <a:xfrm>
            <a:off x="3238500" y="1872456"/>
            <a:ext cx="5715000" cy="4257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advantages of the Agile Model</a:t>
            </a:r>
            <a:endParaRPr/>
          </a:p>
        </p:txBody>
      </p:sp>
      <p:sp>
        <p:nvSpPr>
          <p:cNvPr id="500" name="Google Shape;500;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Is a very realistic approach to software development.</a:t>
            </a:r>
            <a:endParaRPr/>
          </a:p>
          <a:p>
            <a:pPr marL="228600" lvl="0" indent="-228600" algn="l" rtl="0">
              <a:lnSpc>
                <a:spcPct val="90000"/>
              </a:lnSpc>
              <a:spcBef>
                <a:spcPts val="1000"/>
              </a:spcBef>
              <a:spcAft>
                <a:spcPts val="0"/>
              </a:spcAft>
              <a:buClr>
                <a:schemeClr val="dk1"/>
              </a:buClr>
              <a:buSzPts val="2800"/>
              <a:buChar char="•"/>
            </a:pPr>
            <a:r>
              <a:rPr lang="en-US"/>
              <a:t>Promotes teamwork</a:t>
            </a:r>
            <a:endParaRPr/>
          </a:p>
          <a:p>
            <a:pPr marL="228600" lvl="0" indent="-228600" algn="l" rtl="0">
              <a:lnSpc>
                <a:spcPct val="90000"/>
              </a:lnSpc>
              <a:spcBef>
                <a:spcPts val="1000"/>
              </a:spcBef>
              <a:spcAft>
                <a:spcPts val="0"/>
              </a:spcAft>
              <a:buClr>
                <a:schemeClr val="dk1"/>
              </a:buClr>
              <a:buSzPts val="2800"/>
              <a:buChar char="•"/>
            </a:pPr>
            <a:r>
              <a:rPr lang="en-US"/>
              <a:t>Functionality can be developed rapidly and demonstrated.</a:t>
            </a:r>
            <a:endParaRPr/>
          </a:p>
          <a:p>
            <a:pPr marL="228600" lvl="0" indent="-228600" algn="l" rtl="0">
              <a:lnSpc>
                <a:spcPct val="90000"/>
              </a:lnSpc>
              <a:spcBef>
                <a:spcPts val="1000"/>
              </a:spcBef>
              <a:spcAft>
                <a:spcPts val="0"/>
              </a:spcAft>
              <a:buClr>
                <a:schemeClr val="dk1"/>
              </a:buClr>
              <a:buSzPts val="2800"/>
              <a:buChar char="•"/>
            </a:pPr>
            <a:r>
              <a:rPr lang="en-US"/>
              <a:t>Resource requirements are minimum.</a:t>
            </a:r>
            <a:endParaRPr/>
          </a:p>
          <a:p>
            <a:pPr marL="228600" lvl="0" indent="-228600" algn="l" rtl="0">
              <a:lnSpc>
                <a:spcPct val="90000"/>
              </a:lnSpc>
              <a:spcBef>
                <a:spcPts val="1000"/>
              </a:spcBef>
              <a:spcAft>
                <a:spcPts val="0"/>
              </a:spcAft>
              <a:buClr>
                <a:schemeClr val="dk1"/>
              </a:buClr>
              <a:buSzPts val="2800"/>
              <a:buChar char="•"/>
            </a:pPr>
            <a:r>
              <a:rPr lang="en-US"/>
              <a:t>Suitable for fixed or changing requirements</a:t>
            </a:r>
            <a:endParaRPr/>
          </a:p>
          <a:p>
            <a:pPr marL="228600" lvl="0" indent="-228600" algn="l" rtl="0">
              <a:lnSpc>
                <a:spcPct val="90000"/>
              </a:lnSpc>
              <a:spcBef>
                <a:spcPts val="1000"/>
              </a:spcBef>
              <a:spcAft>
                <a:spcPts val="0"/>
              </a:spcAft>
              <a:buClr>
                <a:schemeClr val="dk1"/>
              </a:buClr>
              <a:buSzPts val="2800"/>
              <a:buChar char="•"/>
            </a:pPr>
            <a:r>
              <a:rPr lang="en-US"/>
              <a:t>Delivers early partial working solutions.</a:t>
            </a:r>
            <a:endParaRPr/>
          </a:p>
          <a:p>
            <a:pPr marL="228600" lvl="0" indent="-228600" algn="l" rtl="0">
              <a:lnSpc>
                <a:spcPct val="90000"/>
              </a:lnSpc>
              <a:spcBef>
                <a:spcPts val="1000"/>
              </a:spcBef>
              <a:spcAft>
                <a:spcPts val="0"/>
              </a:spcAft>
              <a:buClr>
                <a:schemeClr val="dk1"/>
              </a:buClr>
              <a:buSzPts val="2800"/>
              <a:buChar char="•"/>
            </a:pPr>
            <a:r>
              <a:rPr lang="en-US"/>
              <a:t>Easy to manage.</a:t>
            </a:r>
            <a:endParaRPr/>
          </a:p>
          <a:p>
            <a:pPr marL="228600" lvl="0" indent="-228600" algn="l" rtl="0">
              <a:lnSpc>
                <a:spcPct val="90000"/>
              </a:lnSpc>
              <a:spcBef>
                <a:spcPts val="1000"/>
              </a:spcBef>
              <a:spcAft>
                <a:spcPts val="0"/>
              </a:spcAft>
              <a:buClr>
                <a:schemeClr val="dk1"/>
              </a:buClr>
              <a:buSzPts val="2800"/>
              <a:buChar char="•"/>
            </a:pPr>
            <a:r>
              <a:rPr lang="en-US"/>
              <a:t>Welcome changing requirements even late in development</a:t>
            </a:r>
            <a:endParaRPr/>
          </a:p>
          <a:p>
            <a:pPr marL="228600" lvl="0" indent="-50800" algn="l" rtl="0">
              <a:lnSpc>
                <a:spcPct val="90000"/>
              </a:lnSpc>
              <a:spcBef>
                <a:spcPts val="1000"/>
              </a:spcBef>
              <a:spcAft>
                <a:spcPts val="0"/>
              </a:spcAft>
              <a:buClr>
                <a:schemeClr val="dk1"/>
              </a:buClr>
              <a:buSzPts val="2800"/>
              <a:buNone/>
            </a:pPr>
            <a:endParaRPr/>
          </a:p>
        </p:txBody>
      </p:sp>
      <p:sp>
        <p:nvSpPr>
          <p:cNvPr id="501" name="Google Shape;501;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Disadvantage of agile model</a:t>
            </a:r>
            <a:endParaRPr/>
          </a:p>
        </p:txBody>
      </p:sp>
      <p:sp>
        <p:nvSpPr>
          <p:cNvPr id="507" name="Google Shape;507;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Less predictability</a:t>
            </a:r>
            <a:endParaRPr/>
          </a:p>
          <a:p>
            <a:pPr marL="228600" lvl="0" indent="-228600" algn="l" rtl="0">
              <a:lnSpc>
                <a:spcPct val="90000"/>
              </a:lnSpc>
              <a:spcBef>
                <a:spcPts val="1000"/>
              </a:spcBef>
              <a:spcAft>
                <a:spcPts val="0"/>
              </a:spcAft>
              <a:buClr>
                <a:schemeClr val="dk1"/>
              </a:buClr>
              <a:buSzPts val="2800"/>
              <a:buChar char="•"/>
            </a:pPr>
            <a:r>
              <a:rPr lang="en-US"/>
              <a:t>More time and commitment</a:t>
            </a:r>
            <a:endParaRPr/>
          </a:p>
          <a:p>
            <a:pPr marL="228600" lvl="0" indent="-228600" algn="l" rtl="0">
              <a:lnSpc>
                <a:spcPct val="90000"/>
              </a:lnSpc>
              <a:spcBef>
                <a:spcPts val="1000"/>
              </a:spcBef>
              <a:spcAft>
                <a:spcPts val="0"/>
              </a:spcAft>
              <a:buClr>
                <a:schemeClr val="dk1"/>
              </a:buClr>
              <a:buSzPts val="2800"/>
              <a:buChar char="•"/>
            </a:pPr>
            <a:r>
              <a:rPr lang="en-US"/>
              <a:t>Greater demands on developers and clients</a:t>
            </a:r>
            <a:endParaRPr/>
          </a:p>
          <a:p>
            <a:pPr marL="228600" lvl="0" indent="-228600" algn="l" rtl="0">
              <a:lnSpc>
                <a:spcPct val="90000"/>
              </a:lnSpc>
              <a:spcBef>
                <a:spcPts val="1000"/>
              </a:spcBef>
              <a:spcAft>
                <a:spcPts val="0"/>
              </a:spcAft>
              <a:buClr>
                <a:schemeClr val="dk1"/>
              </a:buClr>
              <a:buSzPts val="2800"/>
              <a:buChar char="•"/>
            </a:pPr>
            <a:r>
              <a:rPr lang="en-US"/>
              <a:t>Lack of necessary documentation</a:t>
            </a:r>
            <a:endParaRPr/>
          </a:p>
          <a:p>
            <a:pPr marL="228600" lvl="0" indent="-228600" algn="l" rtl="0">
              <a:lnSpc>
                <a:spcPct val="90000"/>
              </a:lnSpc>
              <a:spcBef>
                <a:spcPts val="1000"/>
              </a:spcBef>
              <a:spcAft>
                <a:spcPts val="0"/>
              </a:spcAft>
              <a:buClr>
                <a:schemeClr val="dk1"/>
              </a:buClr>
              <a:buSzPts val="2800"/>
              <a:buChar char="•"/>
            </a:pPr>
            <a:r>
              <a:rPr lang="en-US"/>
              <a:t>Project easily falls off track</a:t>
            </a:r>
            <a:br>
              <a:rPr lang="en-US"/>
            </a:br>
            <a:br>
              <a:rPr lang="en-US"/>
            </a:br>
            <a:endParaRPr/>
          </a:p>
        </p:txBody>
      </p:sp>
      <p:sp>
        <p:nvSpPr>
          <p:cNvPr id="508" name="Google Shape;508;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When to avoid agile</a:t>
            </a:r>
            <a:endParaRPr/>
          </a:p>
        </p:txBody>
      </p:sp>
      <p:sp>
        <p:nvSpPr>
          <p:cNvPr id="514" name="Google Shape;514;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method is not beneficial when the client must work on a specified budget or schedule. </a:t>
            </a:r>
            <a:endParaRPr/>
          </a:p>
          <a:p>
            <a:pPr marL="228600" lvl="0" indent="-228600" algn="l" rtl="0">
              <a:lnSpc>
                <a:spcPct val="90000"/>
              </a:lnSpc>
              <a:spcBef>
                <a:spcPts val="1000"/>
              </a:spcBef>
              <a:spcAft>
                <a:spcPts val="0"/>
              </a:spcAft>
              <a:buClr>
                <a:schemeClr val="dk1"/>
              </a:buClr>
              <a:buSzPts val="2800"/>
              <a:buChar char="•"/>
            </a:pPr>
            <a:r>
              <a:rPr lang="en-US"/>
              <a:t>You should also avoid it when clients cannot change the scope of the project once it starts.</a:t>
            </a:r>
            <a:endParaRPr/>
          </a:p>
        </p:txBody>
      </p:sp>
      <p:sp>
        <p:nvSpPr>
          <p:cNvPr id="515" name="Google Shape;515;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Program development life cycle</a:t>
            </a:r>
            <a:endParaRPr/>
          </a:p>
        </p:txBody>
      </p:sp>
      <p:sp>
        <p:nvSpPr>
          <p:cNvPr id="521" name="Google Shape;52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The program development life cycle is a tool used to guide the computer programmers throughout the development of an application.</a:t>
            </a:r>
            <a:endParaRPr/>
          </a:p>
          <a:p>
            <a:pPr marL="228600" lvl="0" indent="-228600" algn="l" rtl="0">
              <a:lnSpc>
                <a:spcPct val="90000"/>
              </a:lnSpc>
              <a:spcBef>
                <a:spcPts val="1000"/>
              </a:spcBef>
              <a:spcAft>
                <a:spcPts val="0"/>
              </a:spcAft>
              <a:buClr>
                <a:schemeClr val="dk1"/>
              </a:buClr>
              <a:buSzPct val="100000"/>
              <a:buChar char="•"/>
            </a:pPr>
            <a:r>
              <a:rPr lang="en-US"/>
              <a:t>Generally, the program development life cycle contains 6 phases, they are as follows….</a:t>
            </a:r>
            <a:endParaRPr/>
          </a:p>
          <a:p>
            <a:pPr marL="685800" lvl="1" indent="-228600" algn="l" rtl="0">
              <a:lnSpc>
                <a:spcPct val="90000"/>
              </a:lnSpc>
              <a:spcBef>
                <a:spcPts val="500"/>
              </a:spcBef>
              <a:spcAft>
                <a:spcPts val="0"/>
              </a:spcAft>
              <a:buClr>
                <a:schemeClr val="dk1"/>
              </a:buClr>
              <a:buSzPct val="100000"/>
              <a:buChar char="•"/>
            </a:pPr>
            <a:r>
              <a:rPr lang="en-US"/>
              <a:t>Problem Definition</a:t>
            </a:r>
            <a:endParaRPr/>
          </a:p>
          <a:p>
            <a:pPr marL="685800" lvl="1" indent="-228600" algn="l" rtl="0">
              <a:lnSpc>
                <a:spcPct val="90000"/>
              </a:lnSpc>
              <a:spcBef>
                <a:spcPts val="500"/>
              </a:spcBef>
              <a:spcAft>
                <a:spcPts val="0"/>
              </a:spcAft>
              <a:buClr>
                <a:schemeClr val="dk1"/>
              </a:buClr>
              <a:buSzPct val="100000"/>
              <a:buChar char="•"/>
            </a:pPr>
            <a:r>
              <a:rPr lang="en-US"/>
              <a:t>Problem Analysis</a:t>
            </a:r>
            <a:endParaRPr/>
          </a:p>
          <a:p>
            <a:pPr marL="685800" lvl="1" indent="-228600" algn="l" rtl="0">
              <a:lnSpc>
                <a:spcPct val="90000"/>
              </a:lnSpc>
              <a:spcBef>
                <a:spcPts val="500"/>
              </a:spcBef>
              <a:spcAft>
                <a:spcPts val="0"/>
              </a:spcAft>
              <a:buClr>
                <a:schemeClr val="dk1"/>
              </a:buClr>
              <a:buSzPct val="100000"/>
              <a:buChar char="•"/>
            </a:pPr>
            <a:r>
              <a:rPr lang="en-US"/>
              <a:t>Algorithm Development</a:t>
            </a:r>
            <a:endParaRPr/>
          </a:p>
          <a:p>
            <a:pPr marL="685800" lvl="1" indent="-228600" algn="l" rtl="0">
              <a:lnSpc>
                <a:spcPct val="90000"/>
              </a:lnSpc>
              <a:spcBef>
                <a:spcPts val="500"/>
              </a:spcBef>
              <a:spcAft>
                <a:spcPts val="0"/>
              </a:spcAft>
              <a:buClr>
                <a:schemeClr val="dk1"/>
              </a:buClr>
              <a:buSzPct val="100000"/>
              <a:buChar char="•"/>
            </a:pPr>
            <a:r>
              <a:rPr lang="en-US"/>
              <a:t>Coding &amp; Documentation</a:t>
            </a:r>
            <a:endParaRPr/>
          </a:p>
          <a:p>
            <a:pPr marL="685800" lvl="1" indent="-228600" algn="l" rtl="0">
              <a:lnSpc>
                <a:spcPct val="90000"/>
              </a:lnSpc>
              <a:spcBef>
                <a:spcPts val="500"/>
              </a:spcBef>
              <a:spcAft>
                <a:spcPts val="0"/>
              </a:spcAft>
              <a:buClr>
                <a:schemeClr val="dk1"/>
              </a:buClr>
              <a:buSzPct val="100000"/>
              <a:buChar char="•"/>
            </a:pPr>
            <a:r>
              <a:rPr lang="en-US"/>
              <a:t>Testing &amp; Debugging</a:t>
            </a:r>
            <a:endParaRPr/>
          </a:p>
          <a:p>
            <a:pPr marL="685800" lvl="1" indent="-228600" algn="l" rtl="0">
              <a:lnSpc>
                <a:spcPct val="90000"/>
              </a:lnSpc>
              <a:spcBef>
                <a:spcPts val="500"/>
              </a:spcBef>
              <a:spcAft>
                <a:spcPts val="0"/>
              </a:spcAft>
              <a:buClr>
                <a:schemeClr val="dk1"/>
              </a:buClr>
              <a:buSzPct val="100000"/>
              <a:buChar char="•"/>
            </a:pPr>
            <a:r>
              <a:rPr lang="en-US"/>
              <a:t>Maintenance</a:t>
            </a:r>
            <a:br>
              <a:rPr lang="en-US"/>
            </a:br>
            <a:endParaRPr/>
          </a:p>
        </p:txBody>
      </p:sp>
      <p:sp>
        <p:nvSpPr>
          <p:cNvPr id="522" name="Google Shape;52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programming language</a:t>
            </a:r>
            <a:endParaRPr/>
          </a:p>
        </p:txBody>
      </p:sp>
      <p:sp>
        <p:nvSpPr>
          <p:cNvPr id="137" name="Google Shape;13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10000"/>
              </a:lnSpc>
              <a:spcBef>
                <a:spcPts val="0"/>
              </a:spcBef>
              <a:spcAft>
                <a:spcPts val="0"/>
              </a:spcAft>
              <a:buClr>
                <a:schemeClr val="dk1"/>
              </a:buClr>
              <a:buSzPct val="100000"/>
              <a:buNone/>
            </a:pPr>
            <a:r>
              <a:rPr lang="en-US" b="1"/>
              <a:t>2.       High level language</a:t>
            </a:r>
            <a:endParaRPr/>
          </a:p>
          <a:p>
            <a:pPr marL="228600" lvl="0" indent="-228600" algn="l" rtl="0">
              <a:lnSpc>
                <a:spcPct val="110000"/>
              </a:lnSpc>
              <a:spcBef>
                <a:spcPts val="1000"/>
              </a:spcBef>
              <a:spcAft>
                <a:spcPts val="0"/>
              </a:spcAft>
              <a:buClr>
                <a:schemeClr val="dk1"/>
              </a:buClr>
              <a:buSzPct val="100000"/>
              <a:buChar char="•"/>
            </a:pPr>
            <a:r>
              <a:rPr lang="en-US"/>
              <a:t>Instructions of this language closely resembles to human language or English like words. </a:t>
            </a:r>
            <a:endParaRPr/>
          </a:p>
          <a:p>
            <a:pPr marL="228600" lvl="0" indent="-228600" algn="l" rtl="0">
              <a:lnSpc>
                <a:spcPct val="110000"/>
              </a:lnSpc>
              <a:spcBef>
                <a:spcPts val="1000"/>
              </a:spcBef>
              <a:spcAft>
                <a:spcPts val="0"/>
              </a:spcAft>
              <a:buClr>
                <a:schemeClr val="dk1"/>
              </a:buClr>
              <a:buSzPct val="100000"/>
              <a:buChar char="•"/>
            </a:pPr>
            <a:r>
              <a:rPr lang="en-US"/>
              <a:t>It uses mathematical notations to perform the task. </a:t>
            </a:r>
            <a:endParaRPr/>
          </a:p>
          <a:p>
            <a:pPr marL="228600" lvl="0" indent="-228600" algn="l" rtl="0">
              <a:lnSpc>
                <a:spcPct val="110000"/>
              </a:lnSpc>
              <a:spcBef>
                <a:spcPts val="1000"/>
              </a:spcBef>
              <a:spcAft>
                <a:spcPts val="0"/>
              </a:spcAft>
              <a:buClr>
                <a:schemeClr val="dk1"/>
              </a:buClr>
              <a:buSzPct val="100000"/>
              <a:buChar char="•"/>
            </a:pPr>
            <a:r>
              <a:rPr lang="en-US"/>
              <a:t>The high level language is easier to learn. </a:t>
            </a:r>
            <a:endParaRPr/>
          </a:p>
          <a:p>
            <a:pPr marL="228600" lvl="0" indent="-228600" algn="l" rtl="0">
              <a:lnSpc>
                <a:spcPct val="110000"/>
              </a:lnSpc>
              <a:spcBef>
                <a:spcPts val="1000"/>
              </a:spcBef>
              <a:spcAft>
                <a:spcPts val="0"/>
              </a:spcAft>
              <a:buClr>
                <a:schemeClr val="dk1"/>
              </a:buClr>
              <a:buSzPct val="100000"/>
              <a:buChar char="•"/>
            </a:pPr>
            <a:r>
              <a:rPr lang="en-US"/>
              <a:t>It requires less time to write and is easier to maintain the errors. </a:t>
            </a:r>
            <a:endParaRPr/>
          </a:p>
          <a:p>
            <a:pPr marL="228600" lvl="0" indent="-228600" algn="l" rtl="0">
              <a:lnSpc>
                <a:spcPct val="110000"/>
              </a:lnSpc>
              <a:spcBef>
                <a:spcPts val="1000"/>
              </a:spcBef>
              <a:spcAft>
                <a:spcPts val="0"/>
              </a:spcAft>
              <a:buClr>
                <a:schemeClr val="dk1"/>
              </a:buClr>
              <a:buSzPct val="100000"/>
              <a:buChar char="•"/>
            </a:pPr>
            <a:r>
              <a:rPr lang="en-US"/>
              <a:t>The high level language is converted into machine language by one of the two different languages translator programs; </a:t>
            </a:r>
            <a:r>
              <a:rPr lang="en-US" b="1"/>
              <a:t>interpreter or compiler.</a:t>
            </a:r>
            <a:endParaRPr/>
          </a:p>
          <a:p>
            <a:pPr marL="0" lvl="0" indent="0" algn="l" rtl="0">
              <a:lnSpc>
                <a:spcPct val="110000"/>
              </a:lnSpc>
              <a:spcBef>
                <a:spcPts val="1000"/>
              </a:spcBef>
              <a:spcAft>
                <a:spcPts val="0"/>
              </a:spcAft>
              <a:buClr>
                <a:schemeClr val="dk1"/>
              </a:buClr>
              <a:buSzPct val="100000"/>
              <a:buNone/>
            </a:pPr>
            <a:endParaRPr/>
          </a:p>
        </p:txBody>
      </p:sp>
      <p:sp>
        <p:nvSpPr>
          <p:cNvPr id="138" name="Google Shape;1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Program development life cycle contd…</a:t>
            </a:r>
            <a:endParaRPr/>
          </a:p>
        </p:txBody>
      </p:sp>
      <p:sp>
        <p:nvSpPr>
          <p:cNvPr id="528" name="Google Shape;52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529" name="Google Shape;529;p61" descr="program development,program development life cycle"/>
          <p:cNvPicPr preferRelativeResize="0">
            <a:picLocks noGrp="1"/>
          </p:cNvPicPr>
          <p:nvPr>
            <p:ph type="body" idx="1"/>
          </p:nvPr>
        </p:nvPicPr>
        <p:blipFill rotWithShape="1">
          <a:blip r:embed="rId3">
            <a:alphaModFix/>
          </a:blip>
          <a:srcRect/>
          <a:stretch/>
        </p:blipFill>
        <p:spPr>
          <a:xfrm>
            <a:off x="3461486" y="1690688"/>
            <a:ext cx="4691914" cy="469191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Program development life cycle contd…</a:t>
            </a:r>
            <a:endParaRPr/>
          </a:p>
        </p:txBody>
      </p:sp>
      <p:sp>
        <p:nvSpPr>
          <p:cNvPr id="535" name="Google Shape;535;p62"/>
          <p:cNvSpPr txBox="1">
            <a:spLocks noGrp="1"/>
          </p:cNvSpPr>
          <p:nvPr>
            <p:ph type="body" idx="1"/>
          </p:nvPr>
        </p:nvSpPr>
        <p:spPr>
          <a:xfrm>
            <a:off x="838200" y="1524000"/>
            <a:ext cx="10515600" cy="4652963"/>
          </a:xfrm>
          <a:prstGeom prst="rect">
            <a:avLst/>
          </a:prstGeom>
          <a:noFill/>
          <a:ln>
            <a:noFill/>
          </a:ln>
        </p:spPr>
        <p:txBody>
          <a:bodyPr spcFirstLastPara="1" wrap="square" lIns="91425" tIns="45700" rIns="91425" bIns="45700" anchor="t" anchorCtr="0">
            <a:normAutofit fontScale="40000" lnSpcReduction="20000"/>
          </a:bodyPr>
          <a:lstStyle/>
          <a:p>
            <a:pPr marL="514350" lvl="0" indent="-514350" algn="l" rtl="0">
              <a:lnSpc>
                <a:spcPct val="90000"/>
              </a:lnSpc>
              <a:spcBef>
                <a:spcPts val="0"/>
              </a:spcBef>
              <a:spcAft>
                <a:spcPts val="0"/>
              </a:spcAft>
              <a:buClr>
                <a:schemeClr val="dk1"/>
              </a:buClr>
              <a:buSzPct val="100000"/>
              <a:buFont typeface="Calibri"/>
              <a:buAutoNum type="arabicPeriod"/>
            </a:pPr>
            <a:r>
              <a:rPr lang="en-US" sz="3300" b="1"/>
              <a:t>Problem definition</a:t>
            </a:r>
            <a:endParaRPr/>
          </a:p>
          <a:p>
            <a:pPr marL="685800" lvl="1" indent="-228600" algn="l" rtl="0">
              <a:lnSpc>
                <a:spcPct val="90000"/>
              </a:lnSpc>
              <a:spcBef>
                <a:spcPts val="500"/>
              </a:spcBef>
              <a:spcAft>
                <a:spcPts val="0"/>
              </a:spcAft>
              <a:buClr>
                <a:schemeClr val="dk1"/>
              </a:buClr>
              <a:buSzPct val="100000"/>
              <a:buChar char="•"/>
            </a:pPr>
            <a:r>
              <a:rPr lang="en-US" sz="2900"/>
              <a:t>Precisely define the problem to be solved</a:t>
            </a:r>
            <a:endParaRPr/>
          </a:p>
          <a:p>
            <a:pPr marL="685800" lvl="1" indent="-228600" algn="l" rtl="0">
              <a:lnSpc>
                <a:spcPct val="90000"/>
              </a:lnSpc>
              <a:spcBef>
                <a:spcPts val="500"/>
              </a:spcBef>
              <a:spcAft>
                <a:spcPts val="0"/>
              </a:spcAft>
              <a:buClr>
                <a:schemeClr val="dk1"/>
              </a:buClr>
              <a:buSzPct val="100000"/>
              <a:buChar char="•"/>
            </a:pPr>
            <a:r>
              <a:rPr lang="en-US" sz="2900"/>
              <a:t>List out the requirements of the system</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sz="3300" b="1"/>
              <a:t>Problem analysis</a:t>
            </a:r>
            <a:endParaRPr/>
          </a:p>
          <a:p>
            <a:pPr marL="685800" lvl="1" indent="-228600" algn="l" rtl="0">
              <a:lnSpc>
                <a:spcPct val="90000"/>
              </a:lnSpc>
              <a:spcBef>
                <a:spcPts val="500"/>
              </a:spcBef>
              <a:spcAft>
                <a:spcPts val="0"/>
              </a:spcAft>
              <a:buClr>
                <a:schemeClr val="dk1"/>
              </a:buClr>
              <a:buSzPct val="100000"/>
              <a:buChar char="•"/>
            </a:pPr>
            <a:r>
              <a:rPr lang="en-US" sz="2900"/>
              <a:t>Issues are diagnosed along with the way to fix them with proper solution</a:t>
            </a:r>
            <a:endParaRPr/>
          </a:p>
          <a:p>
            <a:pPr marL="685800" lvl="1" indent="-228600" algn="l" rtl="0">
              <a:lnSpc>
                <a:spcPct val="90000"/>
              </a:lnSpc>
              <a:spcBef>
                <a:spcPts val="500"/>
              </a:spcBef>
              <a:spcAft>
                <a:spcPts val="0"/>
              </a:spcAft>
              <a:buClr>
                <a:schemeClr val="dk1"/>
              </a:buClr>
              <a:buSzPct val="100000"/>
              <a:buChar char="•"/>
            </a:pPr>
            <a:r>
              <a:rPr lang="en-US" sz="2900"/>
              <a:t>Program input, processing, output required to solve the problem is identified</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sz="3300" b="1"/>
              <a:t>Algorithm development</a:t>
            </a:r>
            <a:endParaRPr/>
          </a:p>
          <a:p>
            <a:pPr marL="685800" lvl="1" indent="-228600" algn="l" rtl="0">
              <a:lnSpc>
                <a:spcPct val="90000"/>
              </a:lnSpc>
              <a:spcBef>
                <a:spcPts val="500"/>
              </a:spcBef>
              <a:spcAft>
                <a:spcPts val="0"/>
              </a:spcAft>
              <a:buClr>
                <a:schemeClr val="dk1"/>
              </a:buClr>
              <a:buSzPct val="100000"/>
              <a:buChar char="•"/>
            </a:pPr>
            <a:r>
              <a:rPr lang="en-US" sz="2900"/>
              <a:t>Step by step procedure is developed to solve the problem using the specification given in the previous phase.</a:t>
            </a:r>
            <a:endParaRPr/>
          </a:p>
          <a:p>
            <a:pPr marL="685800" lvl="1" indent="-228600" algn="l" rtl="0">
              <a:lnSpc>
                <a:spcPct val="90000"/>
              </a:lnSpc>
              <a:spcBef>
                <a:spcPts val="500"/>
              </a:spcBef>
              <a:spcAft>
                <a:spcPts val="0"/>
              </a:spcAft>
              <a:buClr>
                <a:schemeClr val="dk1"/>
              </a:buClr>
              <a:buSzPct val="100000"/>
              <a:buChar char="•"/>
            </a:pPr>
            <a:r>
              <a:rPr lang="en-US" sz="2900"/>
              <a:t>Tool like pseudocode, flowchart can be used to develop the algorithm of the problem statement.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sz="3300" b="1"/>
              <a:t>Coding and documentation</a:t>
            </a:r>
            <a:endParaRPr/>
          </a:p>
          <a:p>
            <a:pPr marL="685800" lvl="1" indent="-228600" algn="l" rtl="0">
              <a:lnSpc>
                <a:spcPct val="90000"/>
              </a:lnSpc>
              <a:spcBef>
                <a:spcPts val="500"/>
              </a:spcBef>
              <a:spcAft>
                <a:spcPts val="0"/>
              </a:spcAft>
              <a:buClr>
                <a:schemeClr val="dk1"/>
              </a:buClr>
              <a:buSzPct val="100000"/>
              <a:buChar char="•"/>
            </a:pPr>
            <a:r>
              <a:rPr lang="en-US" sz="2900"/>
              <a:t>A programming language is used to develop the solution of the problem as per the algorithm developed in the previous stage</a:t>
            </a:r>
            <a:endParaRPr/>
          </a:p>
          <a:p>
            <a:pPr marL="685800" lvl="1" indent="-228600" algn="l" rtl="0">
              <a:lnSpc>
                <a:spcPct val="90000"/>
              </a:lnSpc>
              <a:spcBef>
                <a:spcPts val="500"/>
              </a:spcBef>
              <a:spcAft>
                <a:spcPts val="0"/>
              </a:spcAft>
              <a:buClr>
                <a:schemeClr val="dk1"/>
              </a:buClr>
              <a:buSzPct val="100000"/>
              <a:buChar char="•"/>
            </a:pPr>
            <a:r>
              <a:rPr lang="en-US" sz="2900"/>
              <a:t>Actual implementation of the program is done in this stage.</a:t>
            </a:r>
            <a:endParaRPr/>
          </a:p>
          <a:p>
            <a:pPr marL="685800" lvl="1" indent="-228600" algn="l" rtl="0">
              <a:lnSpc>
                <a:spcPct val="90000"/>
              </a:lnSpc>
              <a:spcBef>
                <a:spcPts val="500"/>
              </a:spcBef>
              <a:spcAft>
                <a:spcPts val="0"/>
              </a:spcAft>
              <a:buClr>
                <a:schemeClr val="dk1"/>
              </a:buClr>
              <a:buSzPct val="100000"/>
              <a:buChar char="•"/>
            </a:pPr>
            <a:r>
              <a:rPr lang="en-US" sz="2900"/>
              <a:t>Documentation is done along with the coding by including comments and remarks within the code to explain the purpose of the code statements.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sz="3300" b="1"/>
              <a:t>Testing and debugging</a:t>
            </a:r>
            <a:endParaRPr/>
          </a:p>
          <a:p>
            <a:pPr marL="685800" lvl="1" indent="-228600" algn="l" rtl="0">
              <a:lnSpc>
                <a:spcPct val="90000"/>
              </a:lnSpc>
              <a:spcBef>
                <a:spcPts val="500"/>
              </a:spcBef>
              <a:spcAft>
                <a:spcPts val="0"/>
              </a:spcAft>
              <a:buClr>
                <a:schemeClr val="dk1"/>
              </a:buClr>
              <a:buSzPct val="100000"/>
              <a:buChar char="•"/>
            </a:pPr>
            <a:r>
              <a:rPr lang="en-US" sz="2900"/>
              <a:t>In this stage we test the developed program to see if it gives us the desired output or not.</a:t>
            </a:r>
            <a:endParaRPr/>
          </a:p>
          <a:p>
            <a:pPr marL="685800" lvl="1" indent="-228600" algn="l" rtl="0">
              <a:lnSpc>
                <a:spcPct val="90000"/>
              </a:lnSpc>
              <a:spcBef>
                <a:spcPts val="500"/>
              </a:spcBef>
              <a:spcAft>
                <a:spcPts val="0"/>
              </a:spcAft>
              <a:buClr>
                <a:schemeClr val="dk1"/>
              </a:buClr>
              <a:buSzPct val="100000"/>
              <a:buChar char="•"/>
            </a:pPr>
            <a:r>
              <a:rPr lang="en-US" sz="2900"/>
              <a:t>If any errors are found in the program then correction is also done in this phase.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sz="3300" b="1"/>
              <a:t>Maintenance</a:t>
            </a:r>
            <a:endParaRPr/>
          </a:p>
          <a:p>
            <a:pPr marL="685800" lvl="1" indent="-228600" algn="l" rtl="0">
              <a:lnSpc>
                <a:spcPct val="90000"/>
              </a:lnSpc>
              <a:spcBef>
                <a:spcPts val="500"/>
              </a:spcBef>
              <a:spcAft>
                <a:spcPts val="0"/>
              </a:spcAft>
              <a:buClr>
                <a:schemeClr val="dk1"/>
              </a:buClr>
              <a:buSzPct val="100000"/>
              <a:buChar char="•"/>
            </a:pPr>
            <a:r>
              <a:rPr lang="en-US" sz="2900"/>
              <a:t>In this phase the developed program is used by the end user.</a:t>
            </a:r>
            <a:endParaRPr/>
          </a:p>
          <a:p>
            <a:pPr marL="685800" lvl="1" indent="-228600" algn="l" rtl="0">
              <a:lnSpc>
                <a:spcPct val="90000"/>
              </a:lnSpc>
              <a:spcBef>
                <a:spcPts val="500"/>
              </a:spcBef>
              <a:spcAft>
                <a:spcPts val="0"/>
              </a:spcAft>
              <a:buClr>
                <a:schemeClr val="dk1"/>
              </a:buClr>
              <a:buSzPct val="100000"/>
              <a:buChar char="•"/>
            </a:pPr>
            <a:r>
              <a:rPr lang="en-US" sz="2900"/>
              <a:t>Unanticipated errors are corrected in this stage</a:t>
            </a:r>
            <a:endParaRPr/>
          </a:p>
          <a:p>
            <a:pPr marL="685800" lvl="1" indent="-228600" algn="l" rtl="0">
              <a:lnSpc>
                <a:spcPct val="90000"/>
              </a:lnSpc>
              <a:spcBef>
                <a:spcPts val="500"/>
              </a:spcBef>
              <a:spcAft>
                <a:spcPts val="0"/>
              </a:spcAft>
              <a:buClr>
                <a:schemeClr val="dk1"/>
              </a:buClr>
              <a:buSzPct val="100000"/>
              <a:buChar char="•"/>
            </a:pPr>
            <a:r>
              <a:rPr lang="en-US" sz="2900"/>
              <a:t>If the user requires any enhancement then it all the above steps are repeated.</a:t>
            </a:r>
            <a:endParaRPr sz="2900" b="1"/>
          </a:p>
          <a:p>
            <a:pPr marL="514350" lvl="0" indent="-443230" algn="l" rtl="0">
              <a:lnSpc>
                <a:spcPct val="90000"/>
              </a:lnSpc>
              <a:spcBef>
                <a:spcPts val="1000"/>
              </a:spcBef>
              <a:spcAft>
                <a:spcPts val="0"/>
              </a:spcAft>
              <a:buClr>
                <a:schemeClr val="dk1"/>
              </a:buClr>
              <a:buSzPct val="100000"/>
              <a:buFont typeface="Calibri"/>
              <a:buNone/>
            </a:pPr>
            <a:endParaRPr b="1"/>
          </a:p>
          <a:p>
            <a:pPr marL="514350" lvl="0" indent="-443230" algn="l" rtl="0">
              <a:lnSpc>
                <a:spcPct val="90000"/>
              </a:lnSpc>
              <a:spcBef>
                <a:spcPts val="1000"/>
              </a:spcBef>
              <a:spcAft>
                <a:spcPts val="0"/>
              </a:spcAft>
              <a:buClr>
                <a:schemeClr val="dk1"/>
              </a:buClr>
              <a:buSzPct val="100000"/>
              <a:buFont typeface="Calibri"/>
              <a:buNone/>
            </a:pPr>
            <a:endParaRPr b="1"/>
          </a:p>
          <a:p>
            <a:pPr marL="514350" lvl="0" indent="-443230" algn="l" rtl="0">
              <a:lnSpc>
                <a:spcPct val="90000"/>
              </a:lnSpc>
              <a:spcBef>
                <a:spcPts val="1000"/>
              </a:spcBef>
              <a:spcAft>
                <a:spcPts val="0"/>
              </a:spcAft>
              <a:buClr>
                <a:schemeClr val="dk1"/>
              </a:buClr>
              <a:buSzPct val="100000"/>
              <a:buFont typeface="Calibri"/>
              <a:buNone/>
            </a:pPr>
            <a:endParaRPr b="1"/>
          </a:p>
          <a:p>
            <a:pPr marL="0" lvl="0" indent="0" algn="l" rtl="0">
              <a:lnSpc>
                <a:spcPct val="90000"/>
              </a:lnSpc>
              <a:spcBef>
                <a:spcPts val="1000"/>
              </a:spcBef>
              <a:spcAft>
                <a:spcPts val="0"/>
              </a:spcAft>
              <a:buClr>
                <a:schemeClr val="dk1"/>
              </a:buClr>
              <a:buSzPct val="100000"/>
              <a:buNone/>
            </a:pPr>
            <a:endParaRPr b="1"/>
          </a:p>
          <a:p>
            <a:pPr marL="0" lvl="0" indent="0" algn="l" rtl="0">
              <a:lnSpc>
                <a:spcPct val="90000"/>
              </a:lnSpc>
              <a:spcBef>
                <a:spcPts val="1000"/>
              </a:spcBef>
              <a:spcAft>
                <a:spcPts val="0"/>
              </a:spcAft>
              <a:buClr>
                <a:schemeClr val="dk1"/>
              </a:buClr>
              <a:buSzPct val="100000"/>
              <a:buNone/>
            </a:pPr>
            <a:endParaRPr/>
          </a:p>
          <a:p>
            <a:pPr marL="685800" lvl="1" indent="-167640" algn="l" rtl="0">
              <a:lnSpc>
                <a:spcPct val="90000"/>
              </a:lnSpc>
              <a:spcBef>
                <a:spcPts val="500"/>
              </a:spcBef>
              <a:spcAft>
                <a:spcPts val="0"/>
              </a:spcAft>
              <a:buClr>
                <a:schemeClr val="dk1"/>
              </a:buClr>
              <a:buSzPct val="100000"/>
              <a:buNone/>
            </a:pPr>
            <a:endParaRPr b="1"/>
          </a:p>
        </p:txBody>
      </p:sp>
      <p:sp>
        <p:nvSpPr>
          <p:cNvPr id="536" name="Google Shape;536;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System design tools</a:t>
            </a:r>
            <a:endParaRPr/>
          </a:p>
        </p:txBody>
      </p:sp>
      <p:sp>
        <p:nvSpPr>
          <p:cNvPr id="542" name="Google Shape;542;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System design tools are shapes, symbols, tables which represent flow of system, components of system, conditions and action to be taken while implementing into the code.</a:t>
            </a:r>
            <a:endParaRPr dirty="0"/>
          </a:p>
          <a:p>
            <a:pPr marL="228600" lvl="0" indent="-228600" algn="l" rtl="0">
              <a:lnSpc>
                <a:spcPct val="90000"/>
              </a:lnSpc>
              <a:spcBef>
                <a:spcPts val="1000"/>
              </a:spcBef>
              <a:spcAft>
                <a:spcPts val="0"/>
              </a:spcAft>
              <a:buClr>
                <a:schemeClr val="dk1"/>
              </a:buClr>
              <a:buSzPts val="2800"/>
              <a:buChar char="•"/>
            </a:pPr>
            <a:r>
              <a:rPr lang="en-US" dirty="0"/>
              <a:t>System design tools are used in the design phase of SDLC which helps human-readable requirements to be transformed into actual code.</a:t>
            </a:r>
            <a:endParaRPr dirty="0"/>
          </a:p>
          <a:p>
            <a:pPr marL="228600" lvl="0" indent="-228600" algn="l" rtl="0">
              <a:lnSpc>
                <a:spcPct val="90000"/>
              </a:lnSpc>
              <a:spcBef>
                <a:spcPts val="1000"/>
              </a:spcBef>
              <a:spcAft>
                <a:spcPts val="0"/>
              </a:spcAft>
              <a:buClr>
                <a:schemeClr val="dk1"/>
              </a:buClr>
              <a:buSzPts val="2800"/>
              <a:buChar char="•"/>
            </a:pPr>
            <a:r>
              <a:rPr lang="en-US" dirty="0"/>
              <a:t>Some of the system design tools used by the software developers are:</a:t>
            </a:r>
            <a:endParaRPr dirty="0"/>
          </a:p>
          <a:p>
            <a:pPr marL="685800" lvl="1" indent="-228600" algn="l" rtl="0">
              <a:lnSpc>
                <a:spcPct val="90000"/>
              </a:lnSpc>
              <a:spcBef>
                <a:spcPts val="500"/>
              </a:spcBef>
              <a:spcAft>
                <a:spcPts val="0"/>
              </a:spcAft>
              <a:buClr>
                <a:schemeClr val="dk1"/>
              </a:buClr>
              <a:buSzPts val="2400"/>
              <a:buChar char="•"/>
            </a:pPr>
            <a:r>
              <a:rPr lang="en-US" dirty="0"/>
              <a:t>Data flow diagram(DFD)</a:t>
            </a:r>
            <a:endParaRPr dirty="0"/>
          </a:p>
          <a:p>
            <a:pPr marL="685800" lvl="1" indent="-228600" algn="l" rtl="0">
              <a:lnSpc>
                <a:spcPct val="90000"/>
              </a:lnSpc>
              <a:spcBef>
                <a:spcPts val="500"/>
              </a:spcBef>
              <a:spcAft>
                <a:spcPts val="0"/>
              </a:spcAft>
              <a:buClr>
                <a:schemeClr val="dk1"/>
              </a:buClr>
              <a:buSzPts val="2400"/>
              <a:buChar char="•"/>
            </a:pPr>
            <a:r>
              <a:rPr lang="en-US" dirty="0"/>
              <a:t>Pseudo-code </a:t>
            </a:r>
            <a:endParaRPr dirty="0"/>
          </a:p>
          <a:p>
            <a:pPr marL="685800" lvl="1" indent="-228600" algn="l" rtl="0">
              <a:lnSpc>
                <a:spcPct val="90000"/>
              </a:lnSpc>
              <a:spcBef>
                <a:spcPts val="500"/>
              </a:spcBef>
              <a:spcAft>
                <a:spcPts val="0"/>
              </a:spcAft>
              <a:buClr>
                <a:schemeClr val="dk1"/>
              </a:buClr>
              <a:buSzPts val="2400"/>
              <a:buChar char="•"/>
            </a:pPr>
            <a:r>
              <a:rPr lang="en-US" dirty="0"/>
              <a:t>Decision tables</a:t>
            </a:r>
            <a:endParaRPr dirty="0"/>
          </a:p>
          <a:p>
            <a:pPr marL="685800" lvl="1" indent="-228600" algn="l" rtl="0">
              <a:lnSpc>
                <a:spcPct val="90000"/>
              </a:lnSpc>
              <a:spcBef>
                <a:spcPts val="500"/>
              </a:spcBef>
              <a:spcAft>
                <a:spcPts val="0"/>
              </a:spcAft>
              <a:buClr>
                <a:schemeClr val="dk1"/>
              </a:buClr>
              <a:buSzPts val="2400"/>
              <a:buChar char="•"/>
            </a:pPr>
            <a:r>
              <a:rPr lang="en-US" dirty="0"/>
              <a:t>E-R (entity relationship) diagram</a:t>
            </a:r>
            <a:endParaRPr dirty="0"/>
          </a:p>
        </p:txBody>
      </p:sp>
      <p:sp>
        <p:nvSpPr>
          <p:cNvPr id="543" name="Google Shape;54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flow diagram (DFD)</a:t>
            </a:r>
            <a:endParaRPr/>
          </a:p>
        </p:txBody>
      </p:sp>
      <p:sp>
        <p:nvSpPr>
          <p:cNvPr id="549" name="Google Shape;549;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DFD is a graphical representation of the flow of data from one component to another in an information system.</a:t>
            </a:r>
            <a:endParaRPr/>
          </a:p>
          <a:p>
            <a:pPr marL="228600" lvl="0" indent="-228600" algn="l" rtl="0">
              <a:lnSpc>
                <a:spcPct val="90000"/>
              </a:lnSpc>
              <a:spcBef>
                <a:spcPts val="1000"/>
              </a:spcBef>
              <a:spcAft>
                <a:spcPts val="0"/>
              </a:spcAft>
              <a:buClr>
                <a:schemeClr val="dk1"/>
              </a:buClr>
              <a:buSzPts val="2800"/>
              <a:buChar char="•"/>
            </a:pPr>
            <a:r>
              <a:rPr lang="en-US"/>
              <a:t>It is capable of depicting incoming data flow, outgoing data flow and stored data.</a:t>
            </a:r>
            <a:endParaRPr/>
          </a:p>
          <a:p>
            <a:pPr marL="228600" lvl="0" indent="-228600" algn="l" rtl="0">
              <a:lnSpc>
                <a:spcPct val="90000"/>
              </a:lnSpc>
              <a:spcBef>
                <a:spcPts val="1000"/>
              </a:spcBef>
              <a:spcAft>
                <a:spcPts val="0"/>
              </a:spcAft>
              <a:buClr>
                <a:srgbClr val="000000"/>
              </a:buClr>
              <a:buSzPts val="2400"/>
              <a:buChar char="•"/>
            </a:pPr>
            <a:r>
              <a:rPr lang="en-US" sz="2400">
                <a:solidFill>
                  <a:srgbClr val="000000"/>
                </a:solidFill>
                <a:latin typeface="Arial"/>
                <a:ea typeface="Arial"/>
                <a:cs typeface="Arial"/>
                <a:sym typeface="Arial"/>
              </a:rPr>
              <a:t>DFD can represent Source, destination, storage and flow of data using the following set of components -</a:t>
            </a:r>
            <a:endParaRPr sz="1400"/>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550" name="Google Shape;550;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551" name="Google Shape;551;p64" descr="DFD Components"/>
          <p:cNvPicPr preferRelativeResize="0"/>
          <p:nvPr/>
        </p:nvPicPr>
        <p:blipFill rotWithShape="1">
          <a:blip r:embed="rId3">
            <a:alphaModFix/>
          </a:blip>
          <a:srcRect/>
          <a:stretch/>
        </p:blipFill>
        <p:spPr>
          <a:xfrm>
            <a:off x="2483304" y="4873965"/>
            <a:ext cx="6715125" cy="113978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DFD components</a:t>
            </a:r>
            <a:endParaRPr/>
          </a:p>
        </p:txBody>
      </p:sp>
      <p:sp>
        <p:nvSpPr>
          <p:cNvPr id="557" name="Google Shape;557;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558" name="Google Shape;558;p65" descr="Level 0"/>
          <p:cNvPicPr preferRelativeResize="0">
            <a:picLocks noGrp="1"/>
          </p:cNvPicPr>
          <p:nvPr>
            <p:ph type="body" idx="1"/>
          </p:nvPr>
        </p:nvPicPr>
        <p:blipFill rotWithShape="1">
          <a:blip r:embed="rId3">
            <a:alphaModFix/>
          </a:blip>
          <a:srcRect/>
          <a:stretch/>
        </p:blipFill>
        <p:spPr>
          <a:xfrm>
            <a:off x="8316687" y="1787411"/>
            <a:ext cx="3363026" cy="2588645"/>
          </a:xfrm>
          <a:prstGeom prst="rect">
            <a:avLst/>
          </a:prstGeom>
          <a:noFill/>
          <a:ln>
            <a:noFill/>
          </a:ln>
        </p:spPr>
      </p:pic>
      <p:sp>
        <p:nvSpPr>
          <p:cNvPr id="559" name="Google Shape;559;p65"/>
          <p:cNvSpPr txBox="1"/>
          <p:nvPr/>
        </p:nvSpPr>
        <p:spPr>
          <a:xfrm>
            <a:off x="8153400" y="4724400"/>
            <a:ext cx="37555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Figure: context diagram (Level 0 DFD)</a:t>
            </a:r>
            <a:endParaRPr dirty="0"/>
          </a:p>
        </p:txBody>
      </p:sp>
      <p:sp>
        <p:nvSpPr>
          <p:cNvPr id="560" name="Google Shape;560;p65"/>
          <p:cNvSpPr txBox="1"/>
          <p:nvPr/>
        </p:nvSpPr>
        <p:spPr>
          <a:xfrm>
            <a:off x="838199" y="1645265"/>
            <a:ext cx="7151913"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Entities</a:t>
            </a:r>
            <a:r>
              <a:rPr lang="en-US" sz="2400" dirty="0">
                <a:solidFill>
                  <a:schemeClr val="dk1"/>
                </a:solidFill>
                <a:latin typeface="Calibri"/>
                <a:ea typeface="Calibri"/>
                <a:cs typeface="Calibri"/>
                <a:sym typeface="Calibri"/>
              </a:rPr>
              <a:t> - Entities are source and destination of information data. Entities are represented by a rectangles with their respective names.</a:t>
            </a:r>
            <a:endParaRPr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Process</a:t>
            </a:r>
            <a:r>
              <a:rPr lang="en-US" sz="2400" dirty="0">
                <a:solidFill>
                  <a:schemeClr val="dk1"/>
                </a:solidFill>
                <a:latin typeface="Calibri"/>
                <a:ea typeface="Calibri"/>
                <a:cs typeface="Calibri"/>
                <a:sym typeface="Calibri"/>
              </a:rPr>
              <a:t> - Activities and action taken on the data are represented by Circle or Round-edged rectangles.</a:t>
            </a:r>
            <a:endParaRPr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Data Storage</a:t>
            </a:r>
            <a:r>
              <a:rPr lang="en-US" sz="2400" dirty="0">
                <a:solidFill>
                  <a:schemeClr val="dk1"/>
                </a:solidFill>
                <a:latin typeface="Calibri"/>
                <a:ea typeface="Calibri"/>
                <a:cs typeface="Calibri"/>
                <a:sym typeface="Calibri"/>
              </a:rPr>
              <a:t> - There are two variants of data storage - it can either be represented as a rectangle with absence of both smaller sides or as </a:t>
            </a:r>
            <a:r>
              <a:rPr lang="en-US" sz="2400" dirty="0">
                <a:solidFill>
                  <a:srgbClr val="FF0000"/>
                </a:solidFill>
                <a:latin typeface="Calibri"/>
                <a:ea typeface="Calibri"/>
                <a:cs typeface="Calibri"/>
                <a:sym typeface="Calibri"/>
              </a:rPr>
              <a:t>an open-sided rectangle </a:t>
            </a:r>
            <a:r>
              <a:rPr lang="en-US" sz="2400" dirty="0">
                <a:solidFill>
                  <a:schemeClr val="dk1"/>
                </a:solidFill>
                <a:latin typeface="Calibri"/>
                <a:ea typeface="Calibri"/>
                <a:cs typeface="Calibri"/>
                <a:sym typeface="Calibri"/>
              </a:rPr>
              <a:t>with only one side missing.</a:t>
            </a:r>
            <a:endParaRPr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Data Flow</a:t>
            </a:r>
            <a:r>
              <a:rPr lang="en-US" sz="2400" dirty="0">
                <a:solidFill>
                  <a:schemeClr val="dk1"/>
                </a:solidFill>
                <a:latin typeface="Calibri"/>
                <a:ea typeface="Calibri"/>
                <a:cs typeface="Calibri"/>
                <a:sym typeface="Calibri"/>
              </a:rPr>
              <a:t> - Movement of data is shown by pointed arrows. Data movement is shown from the base of arrow as its source towards head of the arrow as destination.</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Pseudo-code</a:t>
            </a:r>
            <a:endParaRPr/>
          </a:p>
        </p:txBody>
      </p:sp>
      <p:sp>
        <p:nvSpPr>
          <p:cNvPr id="566" name="Google Shape;566;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Pseudo-code is written more close to programming language.</a:t>
            </a:r>
            <a:endParaRPr/>
          </a:p>
          <a:p>
            <a:pPr marL="228600" lvl="0" indent="-228600" algn="l" rtl="0">
              <a:lnSpc>
                <a:spcPct val="90000"/>
              </a:lnSpc>
              <a:spcBef>
                <a:spcPts val="1000"/>
              </a:spcBef>
              <a:spcAft>
                <a:spcPts val="0"/>
              </a:spcAft>
              <a:buClr>
                <a:schemeClr val="dk1"/>
              </a:buClr>
              <a:buSzPct val="100000"/>
              <a:buChar char="•"/>
            </a:pPr>
            <a:r>
              <a:rPr lang="en-US"/>
              <a:t>Pseudo-code contains more programming details than structured English. </a:t>
            </a:r>
            <a:endParaRPr/>
          </a:p>
          <a:p>
            <a:pPr marL="228600" lvl="0" indent="-228600" algn="l" rtl="0">
              <a:lnSpc>
                <a:spcPct val="90000"/>
              </a:lnSpc>
              <a:spcBef>
                <a:spcPts val="1000"/>
              </a:spcBef>
              <a:spcAft>
                <a:spcPts val="0"/>
              </a:spcAft>
              <a:buClr>
                <a:schemeClr val="dk1"/>
              </a:buClr>
              <a:buSzPct val="100000"/>
              <a:buChar char="•"/>
            </a:pPr>
            <a:r>
              <a:rPr lang="en-US"/>
              <a:t>Example of a pseudo-code to add two numbers</a:t>
            </a:r>
            <a:endParaRPr/>
          </a:p>
          <a:p>
            <a:pPr marL="914400" lvl="2" indent="0" algn="l" rtl="0">
              <a:lnSpc>
                <a:spcPct val="90000"/>
              </a:lnSpc>
              <a:spcBef>
                <a:spcPts val="500"/>
              </a:spcBef>
              <a:spcAft>
                <a:spcPts val="0"/>
              </a:spcAft>
              <a:buClr>
                <a:schemeClr val="dk1"/>
              </a:buClr>
              <a:buSzPct val="100000"/>
              <a:buNone/>
            </a:pPr>
            <a:r>
              <a:rPr lang="en-US"/>
              <a:t>BEGIN</a:t>
            </a:r>
            <a:endParaRPr/>
          </a:p>
          <a:p>
            <a:pPr marL="914400" lvl="2" indent="0" algn="l" rtl="0">
              <a:lnSpc>
                <a:spcPct val="90000"/>
              </a:lnSpc>
              <a:spcBef>
                <a:spcPts val="500"/>
              </a:spcBef>
              <a:spcAft>
                <a:spcPts val="0"/>
              </a:spcAft>
              <a:buClr>
                <a:schemeClr val="dk1"/>
              </a:buClr>
              <a:buSzPct val="100000"/>
              <a:buNone/>
            </a:pPr>
            <a:r>
              <a:rPr lang="en-US"/>
              <a:t>NUMBER s1, s2, sum</a:t>
            </a:r>
            <a:endParaRPr/>
          </a:p>
          <a:p>
            <a:pPr marL="914400" lvl="2" indent="0" algn="l" rtl="0">
              <a:lnSpc>
                <a:spcPct val="90000"/>
              </a:lnSpc>
              <a:spcBef>
                <a:spcPts val="500"/>
              </a:spcBef>
              <a:spcAft>
                <a:spcPts val="0"/>
              </a:spcAft>
              <a:buClr>
                <a:schemeClr val="dk1"/>
              </a:buClr>
              <a:buSzPct val="100000"/>
              <a:buNone/>
            </a:pPr>
            <a:r>
              <a:rPr lang="en-US"/>
              <a:t>OUTPUT("Input number1:")</a:t>
            </a:r>
            <a:endParaRPr/>
          </a:p>
          <a:p>
            <a:pPr marL="914400" lvl="2" indent="0" algn="l" rtl="0">
              <a:lnSpc>
                <a:spcPct val="90000"/>
              </a:lnSpc>
              <a:spcBef>
                <a:spcPts val="500"/>
              </a:spcBef>
              <a:spcAft>
                <a:spcPts val="0"/>
              </a:spcAft>
              <a:buClr>
                <a:schemeClr val="dk1"/>
              </a:buClr>
              <a:buSzPct val="100000"/>
              <a:buNone/>
            </a:pPr>
            <a:r>
              <a:rPr lang="en-US"/>
              <a:t>INPUT s1</a:t>
            </a:r>
            <a:endParaRPr/>
          </a:p>
          <a:p>
            <a:pPr marL="914400" lvl="2" indent="0" algn="l" rtl="0">
              <a:lnSpc>
                <a:spcPct val="90000"/>
              </a:lnSpc>
              <a:spcBef>
                <a:spcPts val="500"/>
              </a:spcBef>
              <a:spcAft>
                <a:spcPts val="0"/>
              </a:spcAft>
              <a:buClr>
                <a:schemeClr val="dk1"/>
              </a:buClr>
              <a:buSzPct val="100000"/>
              <a:buNone/>
            </a:pPr>
            <a:r>
              <a:rPr lang="en-US"/>
              <a:t>OUTPUT("Input number2:") </a:t>
            </a:r>
            <a:endParaRPr/>
          </a:p>
          <a:p>
            <a:pPr marL="914400" lvl="2" indent="0" algn="l" rtl="0">
              <a:lnSpc>
                <a:spcPct val="90000"/>
              </a:lnSpc>
              <a:spcBef>
                <a:spcPts val="500"/>
              </a:spcBef>
              <a:spcAft>
                <a:spcPts val="0"/>
              </a:spcAft>
              <a:buClr>
                <a:schemeClr val="dk1"/>
              </a:buClr>
              <a:buSzPct val="100000"/>
              <a:buNone/>
            </a:pPr>
            <a:r>
              <a:rPr lang="en-US"/>
              <a:t>INPUT s2</a:t>
            </a:r>
            <a:endParaRPr/>
          </a:p>
          <a:p>
            <a:pPr marL="914400" lvl="2" indent="0" algn="l" rtl="0">
              <a:lnSpc>
                <a:spcPct val="90000"/>
              </a:lnSpc>
              <a:spcBef>
                <a:spcPts val="500"/>
              </a:spcBef>
              <a:spcAft>
                <a:spcPts val="0"/>
              </a:spcAft>
              <a:buClr>
                <a:schemeClr val="dk1"/>
              </a:buClr>
              <a:buSzPct val="100000"/>
              <a:buNone/>
            </a:pPr>
            <a:r>
              <a:rPr lang="en-US"/>
              <a:t>sum=s1+s2</a:t>
            </a:r>
            <a:endParaRPr/>
          </a:p>
          <a:p>
            <a:pPr marL="914400" lvl="2" indent="0" algn="l" rtl="0">
              <a:lnSpc>
                <a:spcPct val="90000"/>
              </a:lnSpc>
              <a:spcBef>
                <a:spcPts val="500"/>
              </a:spcBef>
              <a:spcAft>
                <a:spcPts val="0"/>
              </a:spcAft>
              <a:buClr>
                <a:schemeClr val="dk1"/>
              </a:buClr>
              <a:buSzPct val="100000"/>
              <a:buNone/>
            </a:pPr>
            <a:r>
              <a:rPr lang="en-US"/>
              <a:t>OUTPUT sum</a:t>
            </a:r>
            <a:endParaRPr/>
          </a:p>
          <a:p>
            <a:pPr marL="914400" lvl="2" indent="0" algn="l" rtl="0">
              <a:lnSpc>
                <a:spcPct val="90000"/>
              </a:lnSpc>
              <a:spcBef>
                <a:spcPts val="500"/>
              </a:spcBef>
              <a:spcAft>
                <a:spcPts val="0"/>
              </a:spcAft>
              <a:buClr>
                <a:schemeClr val="dk1"/>
              </a:buClr>
              <a:buSzPct val="100000"/>
              <a:buNone/>
            </a:pPr>
            <a:r>
              <a:rPr lang="en-US"/>
              <a:t>END</a:t>
            </a:r>
            <a:endParaRPr/>
          </a:p>
          <a:p>
            <a:pPr marL="228600" lvl="0" indent="-64135" algn="l" rtl="0">
              <a:lnSpc>
                <a:spcPct val="90000"/>
              </a:lnSpc>
              <a:spcBef>
                <a:spcPts val="1000"/>
              </a:spcBef>
              <a:spcAft>
                <a:spcPts val="0"/>
              </a:spcAft>
              <a:buClr>
                <a:schemeClr val="dk1"/>
              </a:buClr>
              <a:buSzPct val="100000"/>
              <a:buNone/>
            </a:pPr>
            <a:endParaRPr/>
          </a:p>
        </p:txBody>
      </p:sp>
      <p:sp>
        <p:nvSpPr>
          <p:cNvPr id="567" name="Google Shape;56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Decision table</a:t>
            </a:r>
            <a:endParaRPr/>
          </a:p>
        </p:txBody>
      </p:sp>
      <p:sp>
        <p:nvSpPr>
          <p:cNvPr id="573" name="Google Shape;573;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A decision table is an excellent tool to use in both testing and requirements management. </a:t>
            </a:r>
            <a:endParaRPr/>
          </a:p>
          <a:p>
            <a:pPr marL="228600" lvl="0" indent="-228600" algn="l" rtl="0">
              <a:lnSpc>
                <a:spcPct val="90000"/>
              </a:lnSpc>
              <a:spcBef>
                <a:spcPts val="1000"/>
              </a:spcBef>
              <a:spcAft>
                <a:spcPts val="0"/>
              </a:spcAft>
              <a:buClr>
                <a:schemeClr val="dk1"/>
              </a:buClr>
              <a:buSzPct val="100000"/>
              <a:buChar char="•"/>
            </a:pPr>
            <a:r>
              <a:rPr lang="en-US"/>
              <a:t>It is </a:t>
            </a:r>
            <a:r>
              <a:rPr lang="en-US" b="1"/>
              <a:t>a structured exercise to formulate requirements when dealing with complex business rules</a:t>
            </a:r>
            <a:r>
              <a:rPr lang="en-US"/>
              <a:t>. </a:t>
            </a:r>
            <a:endParaRPr/>
          </a:p>
          <a:p>
            <a:pPr marL="228600" lvl="0" indent="-228600" algn="l" rtl="0">
              <a:lnSpc>
                <a:spcPct val="90000"/>
              </a:lnSpc>
              <a:spcBef>
                <a:spcPts val="1000"/>
              </a:spcBef>
              <a:spcAft>
                <a:spcPts val="0"/>
              </a:spcAft>
              <a:buClr>
                <a:schemeClr val="dk1"/>
              </a:buClr>
              <a:buSzPct val="100000"/>
              <a:buChar char="•"/>
            </a:pPr>
            <a:r>
              <a:rPr lang="en-US"/>
              <a:t>Decision tables are used to model complicated logic. </a:t>
            </a:r>
            <a:endParaRPr/>
          </a:p>
          <a:p>
            <a:pPr marL="228600" lvl="0" indent="-228600" algn="l" rtl="0">
              <a:lnSpc>
                <a:spcPct val="90000"/>
              </a:lnSpc>
              <a:spcBef>
                <a:spcPts val="1000"/>
              </a:spcBef>
              <a:spcAft>
                <a:spcPts val="0"/>
              </a:spcAft>
              <a:buClr>
                <a:schemeClr val="dk1"/>
              </a:buClr>
              <a:buSzPct val="100000"/>
              <a:buChar char="•"/>
            </a:pPr>
            <a:r>
              <a:rPr lang="en-US"/>
              <a:t>Help test all combinations of conditions</a:t>
            </a:r>
            <a:endParaRPr/>
          </a:p>
          <a:p>
            <a:pPr marL="228600" lvl="0" indent="-228600" algn="l" rtl="0">
              <a:lnSpc>
                <a:spcPct val="90000"/>
              </a:lnSpc>
              <a:spcBef>
                <a:spcPts val="1000"/>
              </a:spcBef>
              <a:spcAft>
                <a:spcPts val="0"/>
              </a:spcAft>
              <a:buClr>
                <a:schemeClr val="dk1"/>
              </a:buClr>
              <a:buSzPct val="100000"/>
              <a:buChar char="•"/>
            </a:pPr>
            <a:r>
              <a:rPr lang="en-US"/>
              <a:t>To create the decision table, the developer must follow basic four steps:</a:t>
            </a:r>
            <a:endParaRPr/>
          </a:p>
          <a:p>
            <a:pPr marL="685800" lvl="1" indent="-228600" algn="l" rtl="0">
              <a:lnSpc>
                <a:spcPct val="90000"/>
              </a:lnSpc>
              <a:spcBef>
                <a:spcPts val="500"/>
              </a:spcBef>
              <a:spcAft>
                <a:spcPts val="0"/>
              </a:spcAft>
              <a:buClr>
                <a:schemeClr val="dk1"/>
              </a:buClr>
              <a:buSzPct val="100000"/>
              <a:buChar char="•"/>
            </a:pPr>
            <a:r>
              <a:rPr lang="en-US"/>
              <a:t>Identify all possible conditions to be addressed</a:t>
            </a:r>
            <a:endParaRPr/>
          </a:p>
          <a:p>
            <a:pPr marL="685800" lvl="1" indent="-228600" algn="l" rtl="0">
              <a:lnSpc>
                <a:spcPct val="90000"/>
              </a:lnSpc>
              <a:spcBef>
                <a:spcPts val="500"/>
              </a:spcBef>
              <a:spcAft>
                <a:spcPts val="0"/>
              </a:spcAft>
              <a:buClr>
                <a:schemeClr val="dk1"/>
              </a:buClr>
              <a:buSzPct val="100000"/>
              <a:buChar char="•"/>
            </a:pPr>
            <a:r>
              <a:rPr lang="en-US"/>
              <a:t>Determine actions for all identified conditions</a:t>
            </a:r>
            <a:endParaRPr/>
          </a:p>
          <a:p>
            <a:pPr marL="685800" lvl="1" indent="-228600" algn="l" rtl="0">
              <a:lnSpc>
                <a:spcPct val="90000"/>
              </a:lnSpc>
              <a:spcBef>
                <a:spcPts val="500"/>
              </a:spcBef>
              <a:spcAft>
                <a:spcPts val="0"/>
              </a:spcAft>
              <a:buClr>
                <a:schemeClr val="dk1"/>
              </a:buClr>
              <a:buSzPct val="100000"/>
              <a:buChar char="•"/>
            </a:pPr>
            <a:r>
              <a:rPr lang="en-US"/>
              <a:t>Create Maximum possible rules</a:t>
            </a:r>
            <a:endParaRPr/>
          </a:p>
          <a:p>
            <a:pPr marL="685800" lvl="1" indent="-228600" algn="l" rtl="0">
              <a:lnSpc>
                <a:spcPct val="90000"/>
              </a:lnSpc>
              <a:spcBef>
                <a:spcPts val="500"/>
              </a:spcBef>
              <a:spcAft>
                <a:spcPts val="0"/>
              </a:spcAft>
              <a:buClr>
                <a:schemeClr val="dk1"/>
              </a:buClr>
              <a:buSzPct val="100000"/>
              <a:buChar char="•"/>
            </a:pPr>
            <a:r>
              <a:rPr lang="en-US"/>
              <a:t>Define action for each rule</a:t>
            </a:r>
            <a:endParaRPr/>
          </a:p>
          <a:p>
            <a:pPr marL="228600" lvl="0" indent="-64135" algn="l" rtl="0">
              <a:lnSpc>
                <a:spcPct val="90000"/>
              </a:lnSpc>
              <a:spcBef>
                <a:spcPts val="1000"/>
              </a:spcBef>
              <a:spcAft>
                <a:spcPts val="0"/>
              </a:spcAft>
              <a:buClr>
                <a:schemeClr val="dk1"/>
              </a:buClr>
              <a:buSzPct val="100000"/>
              <a:buNone/>
            </a:pPr>
            <a:endParaRPr/>
          </a:p>
        </p:txBody>
      </p:sp>
      <p:sp>
        <p:nvSpPr>
          <p:cNvPr id="574" name="Google Shape;57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Decision table example</a:t>
            </a:r>
            <a:endParaRPr/>
          </a:p>
        </p:txBody>
      </p:sp>
      <p:graphicFrame>
        <p:nvGraphicFramePr>
          <p:cNvPr id="580" name="Google Shape;580;p68"/>
          <p:cNvGraphicFramePr/>
          <p:nvPr/>
        </p:nvGraphicFramePr>
        <p:xfrm>
          <a:off x="696685" y="2055813"/>
          <a:ext cx="10515625" cy="1463080"/>
        </p:xfrm>
        <a:graphic>
          <a:graphicData uri="http://schemas.openxmlformats.org/drawingml/2006/table">
            <a:tbl>
              <a:tblPr>
                <a:gradFill>
                  <a:gsLst>
                    <a:gs pos="0">
                      <a:srgbClr val="B0CAE9"/>
                    </a:gs>
                    <a:gs pos="50000">
                      <a:srgbClr val="A1C1E4"/>
                    </a:gs>
                    <a:gs pos="100000">
                      <a:srgbClr val="90B8E4"/>
                    </a:gs>
                  </a:gsLst>
                  <a:lin ang="5400000" scaled="0"/>
                </a:gradFill>
                <a:tableStyleId>{F70C5F7C-4235-4328-80B3-3975DE92AAC2}</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228600">
                <a:tc>
                  <a:txBody>
                    <a:bodyPr/>
                    <a:lstStyle/>
                    <a:p>
                      <a:pPr marL="0" marR="0" lvl="0" indent="0" algn="l" rtl="0">
                        <a:spcBef>
                          <a:spcPts val="0"/>
                        </a:spcBef>
                        <a:spcAft>
                          <a:spcPts val="0"/>
                        </a:spcAft>
                        <a:buNone/>
                      </a:pPr>
                      <a:r>
                        <a:rPr lang="en-US" sz="1800"/>
                        <a:t>Conditions</a:t>
                      </a:r>
                      <a:endParaRPr/>
                    </a:p>
                  </a:txBody>
                  <a:tcPr marL="91450" marR="91450" marT="45725" marB="45725" anchor="ctr"/>
                </a:tc>
                <a:tc>
                  <a:txBody>
                    <a:bodyPr/>
                    <a:lstStyle/>
                    <a:p>
                      <a:pPr marL="0" marR="0" lvl="0" indent="0" algn="l" rtl="0">
                        <a:spcBef>
                          <a:spcPts val="0"/>
                        </a:spcBef>
                        <a:spcAft>
                          <a:spcPts val="0"/>
                        </a:spcAft>
                        <a:buNone/>
                      </a:pPr>
                      <a:r>
                        <a:rPr lang="en-US" sz="1800"/>
                        <a:t>Rule 1</a:t>
                      </a:r>
                      <a:endParaRPr/>
                    </a:p>
                  </a:txBody>
                  <a:tcPr marL="91450" marR="91450" marT="45725" marB="45725" anchor="ctr"/>
                </a:tc>
                <a:tc>
                  <a:txBody>
                    <a:bodyPr/>
                    <a:lstStyle/>
                    <a:p>
                      <a:pPr marL="0" marR="0" lvl="0" indent="0" algn="l" rtl="0">
                        <a:spcBef>
                          <a:spcPts val="0"/>
                        </a:spcBef>
                        <a:spcAft>
                          <a:spcPts val="0"/>
                        </a:spcAft>
                        <a:buNone/>
                      </a:pPr>
                      <a:r>
                        <a:rPr lang="en-US" sz="1800"/>
                        <a:t>Rule 2</a:t>
                      </a:r>
                      <a:endParaRPr/>
                    </a:p>
                  </a:txBody>
                  <a:tcPr marL="91450" marR="91450" marT="45725" marB="45725" anchor="ctr"/>
                </a:tc>
                <a:tc>
                  <a:txBody>
                    <a:bodyPr/>
                    <a:lstStyle/>
                    <a:p>
                      <a:pPr marL="0" marR="0" lvl="0" indent="0" algn="l" rtl="0">
                        <a:spcBef>
                          <a:spcPts val="0"/>
                        </a:spcBef>
                        <a:spcAft>
                          <a:spcPts val="0"/>
                        </a:spcAft>
                        <a:buNone/>
                      </a:pPr>
                      <a:r>
                        <a:rPr lang="en-US" sz="1800"/>
                        <a:t>Rule 3</a:t>
                      </a:r>
                      <a:endParaRPr/>
                    </a:p>
                  </a:txBody>
                  <a:tcPr marL="91450" marR="91450" marT="45725" marB="45725" anchor="ctr"/>
                </a:tc>
                <a:tc>
                  <a:txBody>
                    <a:bodyPr/>
                    <a:lstStyle/>
                    <a:p>
                      <a:pPr marL="0" marR="0" lvl="0" indent="0" algn="l" rtl="0">
                        <a:spcBef>
                          <a:spcPts val="0"/>
                        </a:spcBef>
                        <a:spcAft>
                          <a:spcPts val="0"/>
                        </a:spcAft>
                        <a:buNone/>
                      </a:pPr>
                      <a:r>
                        <a:rPr lang="en-US" sz="1800"/>
                        <a:t>Rule 4</a:t>
                      </a:r>
                      <a:endParaRPr/>
                    </a:p>
                  </a:txBody>
                  <a:tcPr marL="91450" marR="91450" marT="45725" marB="45725" anchor="ctr"/>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US" sz="1800"/>
                        <a:t>Username (T/F)</a:t>
                      </a:r>
                      <a:endParaRPr/>
                    </a:p>
                  </a:txBody>
                  <a:tcPr marL="91450" marR="91450" marT="45725" marB="45725" anchor="ctr"/>
                </a:tc>
                <a:tc>
                  <a:txBody>
                    <a:bodyPr/>
                    <a:lstStyle/>
                    <a:p>
                      <a:pPr marL="0" marR="0" lvl="0" indent="0" algn="l" rtl="0">
                        <a:spcBef>
                          <a:spcPts val="0"/>
                        </a:spcBef>
                        <a:spcAft>
                          <a:spcPts val="0"/>
                        </a:spcAft>
                        <a:buNone/>
                      </a:pPr>
                      <a:r>
                        <a:rPr lang="en-US" sz="1800"/>
                        <a:t>F</a:t>
                      </a:r>
                      <a:endParaRPr/>
                    </a:p>
                  </a:txBody>
                  <a:tcPr marL="91450" marR="91450" marT="45725" marB="45725" anchor="ctr"/>
                </a:tc>
                <a:tc>
                  <a:txBody>
                    <a:bodyPr/>
                    <a:lstStyle/>
                    <a:p>
                      <a:pPr marL="0" marR="0" lvl="0" indent="0" algn="l" rtl="0">
                        <a:spcBef>
                          <a:spcPts val="0"/>
                        </a:spcBef>
                        <a:spcAft>
                          <a:spcPts val="0"/>
                        </a:spcAft>
                        <a:buNone/>
                      </a:pPr>
                      <a:r>
                        <a:rPr lang="en-US" sz="1800"/>
                        <a:t>T</a:t>
                      </a:r>
                      <a:endParaRPr/>
                    </a:p>
                  </a:txBody>
                  <a:tcPr marL="91450" marR="91450" marT="45725" marB="45725" anchor="ctr"/>
                </a:tc>
                <a:tc>
                  <a:txBody>
                    <a:bodyPr/>
                    <a:lstStyle/>
                    <a:p>
                      <a:pPr marL="0" marR="0" lvl="0" indent="0" algn="l" rtl="0">
                        <a:spcBef>
                          <a:spcPts val="0"/>
                        </a:spcBef>
                        <a:spcAft>
                          <a:spcPts val="0"/>
                        </a:spcAft>
                        <a:buNone/>
                      </a:pPr>
                      <a:r>
                        <a:rPr lang="en-US" sz="1800"/>
                        <a:t>F</a:t>
                      </a:r>
                      <a:endParaRPr/>
                    </a:p>
                  </a:txBody>
                  <a:tcPr marL="91450" marR="91450" marT="45725" marB="45725" anchor="ctr"/>
                </a:tc>
                <a:tc>
                  <a:txBody>
                    <a:bodyPr/>
                    <a:lstStyle/>
                    <a:p>
                      <a:pPr marL="0" marR="0" lvl="0" indent="0" algn="l" rtl="0">
                        <a:spcBef>
                          <a:spcPts val="0"/>
                        </a:spcBef>
                        <a:spcAft>
                          <a:spcPts val="0"/>
                        </a:spcAft>
                        <a:buNone/>
                      </a:pPr>
                      <a:r>
                        <a:rPr lang="en-US" sz="1800"/>
                        <a:t>T</a:t>
                      </a:r>
                      <a:endParaRPr/>
                    </a:p>
                  </a:txBody>
                  <a:tcPr marL="91450" marR="91450" marT="45725" marB="45725" anchor="ctr"/>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US" sz="1800"/>
                        <a:t>Password (T/F)</a:t>
                      </a:r>
                      <a:endParaRPr/>
                    </a:p>
                  </a:txBody>
                  <a:tcPr marL="91450" marR="91450" marT="45725" marB="45725" anchor="ctr"/>
                </a:tc>
                <a:tc>
                  <a:txBody>
                    <a:bodyPr/>
                    <a:lstStyle/>
                    <a:p>
                      <a:pPr marL="0" marR="0" lvl="0" indent="0" algn="l" rtl="0">
                        <a:spcBef>
                          <a:spcPts val="0"/>
                        </a:spcBef>
                        <a:spcAft>
                          <a:spcPts val="0"/>
                        </a:spcAft>
                        <a:buNone/>
                      </a:pPr>
                      <a:r>
                        <a:rPr lang="en-US" sz="1800"/>
                        <a:t>F</a:t>
                      </a:r>
                      <a:endParaRPr/>
                    </a:p>
                  </a:txBody>
                  <a:tcPr marL="91450" marR="91450" marT="45725" marB="45725" anchor="ctr"/>
                </a:tc>
                <a:tc>
                  <a:txBody>
                    <a:bodyPr/>
                    <a:lstStyle/>
                    <a:p>
                      <a:pPr marL="0" marR="0" lvl="0" indent="0" algn="l" rtl="0">
                        <a:spcBef>
                          <a:spcPts val="0"/>
                        </a:spcBef>
                        <a:spcAft>
                          <a:spcPts val="0"/>
                        </a:spcAft>
                        <a:buNone/>
                      </a:pPr>
                      <a:r>
                        <a:rPr lang="en-US" sz="1800"/>
                        <a:t>F</a:t>
                      </a:r>
                      <a:endParaRPr/>
                    </a:p>
                  </a:txBody>
                  <a:tcPr marL="91450" marR="91450" marT="45725" marB="45725" anchor="ctr"/>
                </a:tc>
                <a:tc>
                  <a:txBody>
                    <a:bodyPr/>
                    <a:lstStyle/>
                    <a:p>
                      <a:pPr marL="0" marR="0" lvl="0" indent="0" algn="l" rtl="0">
                        <a:spcBef>
                          <a:spcPts val="0"/>
                        </a:spcBef>
                        <a:spcAft>
                          <a:spcPts val="0"/>
                        </a:spcAft>
                        <a:buNone/>
                      </a:pPr>
                      <a:r>
                        <a:rPr lang="en-US" sz="1800"/>
                        <a:t>T</a:t>
                      </a:r>
                      <a:endParaRPr/>
                    </a:p>
                  </a:txBody>
                  <a:tcPr marL="91450" marR="91450" marT="45725" marB="45725" anchor="ctr"/>
                </a:tc>
                <a:tc>
                  <a:txBody>
                    <a:bodyPr/>
                    <a:lstStyle/>
                    <a:p>
                      <a:pPr marL="0" marR="0" lvl="0" indent="0" algn="l" rtl="0">
                        <a:spcBef>
                          <a:spcPts val="0"/>
                        </a:spcBef>
                        <a:spcAft>
                          <a:spcPts val="0"/>
                        </a:spcAft>
                        <a:buNone/>
                      </a:pPr>
                      <a:r>
                        <a:rPr lang="en-US" sz="1800"/>
                        <a:t>T</a:t>
                      </a:r>
                      <a:endParaRPr/>
                    </a:p>
                  </a:txBody>
                  <a:tcPr marL="91450" marR="91450" marT="45725" marB="45725" anchor="ct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US" sz="1800"/>
                        <a:t>Output (E/H)</a:t>
                      </a:r>
                      <a:endParaRPr/>
                    </a:p>
                  </a:txBody>
                  <a:tcPr marL="91450" marR="91450" marT="45725" marB="45725" anchor="ctr"/>
                </a:tc>
                <a:tc>
                  <a:txBody>
                    <a:bodyPr/>
                    <a:lstStyle/>
                    <a:p>
                      <a:pPr marL="0" marR="0" lvl="0" indent="0" algn="l" rtl="0">
                        <a:spcBef>
                          <a:spcPts val="0"/>
                        </a:spcBef>
                        <a:spcAft>
                          <a:spcPts val="0"/>
                        </a:spcAft>
                        <a:buNone/>
                      </a:pPr>
                      <a:r>
                        <a:rPr lang="en-US" sz="1800"/>
                        <a:t>E</a:t>
                      </a:r>
                      <a:endParaRPr/>
                    </a:p>
                  </a:txBody>
                  <a:tcPr marL="91450" marR="91450" marT="45725" marB="45725" anchor="ctr"/>
                </a:tc>
                <a:tc>
                  <a:txBody>
                    <a:bodyPr/>
                    <a:lstStyle/>
                    <a:p>
                      <a:pPr marL="0" marR="0" lvl="0" indent="0" algn="l" rtl="0">
                        <a:spcBef>
                          <a:spcPts val="0"/>
                        </a:spcBef>
                        <a:spcAft>
                          <a:spcPts val="0"/>
                        </a:spcAft>
                        <a:buNone/>
                      </a:pPr>
                      <a:r>
                        <a:rPr lang="en-US" sz="1800"/>
                        <a:t>E</a:t>
                      </a:r>
                      <a:endParaRPr/>
                    </a:p>
                  </a:txBody>
                  <a:tcPr marL="91450" marR="91450" marT="45725" marB="45725" anchor="ctr"/>
                </a:tc>
                <a:tc>
                  <a:txBody>
                    <a:bodyPr/>
                    <a:lstStyle/>
                    <a:p>
                      <a:pPr marL="0" marR="0" lvl="0" indent="0" algn="l" rtl="0">
                        <a:spcBef>
                          <a:spcPts val="0"/>
                        </a:spcBef>
                        <a:spcAft>
                          <a:spcPts val="0"/>
                        </a:spcAft>
                        <a:buNone/>
                      </a:pPr>
                      <a:r>
                        <a:rPr lang="en-US" sz="1800"/>
                        <a:t>E</a:t>
                      </a:r>
                      <a:endParaRPr/>
                    </a:p>
                  </a:txBody>
                  <a:tcPr marL="91450" marR="91450" marT="45725" marB="45725" anchor="ctr"/>
                </a:tc>
                <a:tc>
                  <a:txBody>
                    <a:bodyPr/>
                    <a:lstStyle/>
                    <a:p>
                      <a:pPr marL="0" marR="0" lvl="0" indent="0" algn="l" rtl="0">
                        <a:spcBef>
                          <a:spcPts val="0"/>
                        </a:spcBef>
                        <a:spcAft>
                          <a:spcPts val="0"/>
                        </a:spcAft>
                        <a:buNone/>
                      </a:pPr>
                      <a:r>
                        <a:rPr lang="en-US" sz="1800"/>
                        <a:t>H</a:t>
                      </a:r>
                      <a:endParaRPr/>
                    </a:p>
                  </a:txBody>
                  <a:tcPr marL="91450" marR="91450" marT="45725" marB="45725" anchor="ctr"/>
                </a:tc>
                <a:extLst>
                  <a:ext uri="{0D108BD9-81ED-4DB2-BD59-A6C34878D82A}">
                    <a16:rowId xmlns:a16="http://schemas.microsoft.com/office/drawing/2014/main" val="10003"/>
                  </a:ext>
                </a:extLst>
              </a:tr>
            </a:tbl>
          </a:graphicData>
        </a:graphic>
      </p:graphicFrame>
      <p:sp>
        <p:nvSpPr>
          <p:cNvPr id="581" name="Google Shape;58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
        <p:nvSpPr>
          <p:cNvPr id="582" name="Google Shape;582;p68"/>
          <p:cNvSpPr/>
          <p:nvPr/>
        </p:nvSpPr>
        <p:spPr>
          <a:xfrm>
            <a:off x="696685" y="3783440"/>
            <a:ext cx="6934200" cy="230832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Table showing decision table of a login screen.</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Legend:</a:t>
            </a:r>
            <a:endParaRPr sz="1800" b="0" i="0" u="none" strike="noStrike" cap="none">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rgbClr val="000000"/>
              </a:buClr>
              <a:buSzPts val="1800"/>
              <a:buFont typeface="Times New Roman"/>
              <a:buChar char="•"/>
            </a:pPr>
            <a:r>
              <a:rPr lang="en-US" sz="1800" b="0" i="0" u="none" strike="noStrike" cap="none">
                <a:solidFill>
                  <a:srgbClr val="000000"/>
                </a:solidFill>
                <a:latin typeface="Times New Roman"/>
                <a:ea typeface="Times New Roman"/>
                <a:cs typeface="Times New Roman"/>
                <a:sym typeface="Times New Roman"/>
              </a:rPr>
              <a:t>T – Correct username/password</a:t>
            </a:r>
            <a:endParaRPr/>
          </a:p>
          <a:p>
            <a:pPr marL="0" marR="0" lvl="0" indent="-114300" algn="l" rtl="0">
              <a:lnSpc>
                <a:spcPct val="100000"/>
              </a:lnSpc>
              <a:spcBef>
                <a:spcPts val="0"/>
              </a:spcBef>
              <a:spcAft>
                <a:spcPts val="0"/>
              </a:spcAft>
              <a:buClr>
                <a:srgbClr val="000000"/>
              </a:buClr>
              <a:buSzPts val="1800"/>
              <a:buFont typeface="Times New Roman"/>
              <a:buChar char="•"/>
            </a:pPr>
            <a:r>
              <a:rPr lang="en-US" sz="1800" b="0" i="0" u="none" strike="noStrike" cap="none">
                <a:solidFill>
                  <a:srgbClr val="000000"/>
                </a:solidFill>
                <a:latin typeface="Times New Roman"/>
                <a:ea typeface="Times New Roman"/>
                <a:cs typeface="Times New Roman"/>
                <a:sym typeface="Times New Roman"/>
              </a:rPr>
              <a:t>F – Wrong username/password</a:t>
            </a:r>
            <a:endParaRPr/>
          </a:p>
          <a:p>
            <a:pPr marL="0" marR="0" lvl="0" indent="-114300" algn="l" rtl="0">
              <a:lnSpc>
                <a:spcPct val="100000"/>
              </a:lnSpc>
              <a:spcBef>
                <a:spcPts val="0"/>
              </a:spcBef>
              <a:spcAft>
                <a:spcPts val="0"/>
              </a:spcAft>
              <a:buClr>
                <a:srgbClr val="000000"/>
              </a:buClr>
              <a:buSzPts val="1800"/>
              <a:buFont typeface="Times New Roman"/>
              <a:buChar char="•"/>
            </a:pPr>
            <a:r>
              <a:rPr lang="en-US" sz="1800" b="0" i="0" u="none" strike="noStrike" cap="none">
                <a:solidFill>
                  <a:srgbClr val="000000"/>
                </a:solidFill>
                <a:latin typeface="Times New Roman"/>
                <a:ea typeface="Times New Roman"/>
                <a:cs typeface="Times New Roman"/>
                <a:sym typeface="Times New Roman"/>
              </a:rPr>
              <a:t>E – Error message is displayed</a:t>
            </a:r>
            <a:endParaRPr/>
          </a:p>
          <a:p>
            <a:pPr marL="0" marR="0" lvl="0" indent="-114300" algn="l" rtl="0">
              <a:lnSpc>
                <a:spcPct val="100000"/>
              </a:lnSpc>
              <a:spcBef>
                <a:spcPts val="0"/>
              </a:spcBef>
              <a:spcAft>
                <a:spcPts val="0"/>
              </a:spcAft>
              <a:buClr>
                <a:srgbClr val="000000"/>
              </a:buClr>
              <a:buSzPts val="1800"/>
              <a:buFont typeface="Times New Roman"/>
              <a:buChar char="•"/>
            </a:pPr>
            <a:r>
              <a:rPr lang="en-US" sz="1800" b="0" i="0" u="none" strike="noStrike" cap="none">
                <a:solidFill>
                  <a:srgbClr val="000000"/>
                </a:solidFill>
                <a:latin typeface="Times New Roman"/>
                <a:ea typeface="Times New Roman"/>
                <a:cs typeface="Times New Roman"/>
                <a:sym typeface="Times New Roman"/>
              </a:rPr>
              <a:t>H – Home screen is displayed</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Entity Relationship (ER) Diagram</a:t>
            </a:r>
            <a:endParaRPr/>
          </a:p>
        </p:txBody>
      </p:sp>
      <p:sp>
        <p:nvSpPr>
          <p:cNvPr id="588" name="Google Shape;588;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Entity Relationship (ER) Diagram is a type of flowchart that illustrates how “entities” such as people, objects or concepts relate to each other within a system.</a:t>
            </a:r>
            <a:endParaRPr/>
          </a:p>
          <a:p>
            <a:pPr marL="228600" lvl="0" indent="-228600" algn="l" rtl="0">
              <a:lnSpc>
                <a:spcPct val="90000"/>
              </a:lnSpc>
              <a:spcBef>
                <a:spcPts val="1000"/>
              </a:spcBef>
              <a:spcAft>
                <a:spcPts val="0"/>
              </a:spcAft>
              <a:buClr>
                <a:schemeClr val="dk1"/>
              </a:buClr>
              <a:buSzPts val="2800"/>
              <a:buChar char="•"/>
            </a:pPr>
            <a:r>
              <a:rPr lang="en-US"/>
              <a:t>It is a logical structure of a database that can be expressed graphically.</a:t>
            </a:r>
            <a:endParaRPr/>
          </a:p>
          <a:p>
            <a:pPr marL="228600" lvl="0" indent="-228600" algn="l" rtl="0">
              <a:lnSpc>
                <a:spcPct val="90000"/>
              </a:lnSpc>
              <a:spcBef>
                <a:spcPts val="1000"/>
              </a:spcBef>
              <a:spcAft>
                <a:spcPts val="0"/>
              </a:spcAft>
              <a:buClr>
                <a:schemeClr val="dk1"/>
              </a:buClr>
              <a:buSzPts val="2800"/>
              <a:buChar char="•"/>
            </a:pPr>
            <a:r>
              <a:rPr lang="en-US"/>
              <a:t>ER diagrams use a defined set of symbols such as rectangles, diamonds, ovals and connecting lines to depict the interconnectedness of entities, relationships and their attributes. </a:t>
            </a:r>
            <a:endParaRPr/>
          </a:p>
        </p:txBody>
      </p:sp>
      <p:sp>
        <p:nvSpPr>
          <p:cNvPr id="589" name="Google Shape;58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ER diagram</a:t>
            </a:r>
            <a:endParaRPr/>
          </a:p>
        </p:txBody>
      </p:sp>
      <p:sp>
        <p:nvSpPr>
          <p:cNvPr id="595" name="Google Shape;595;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b="1"/>
              <a:t>Entity:</a:t>
            </a:r>
            <a:endParaRPr/>
          </a:p>
          <a:p>
            <a:pPr marL="228600" lvl="0" indent="-228600" algn="l" rtl="0">
              <a:lnSpc>
                <a:spcPct val="90000"/>
              </a:lnSpc>
              <a:spcBef>
                <a:spcPts val="1000"/>
              </a:spcBef>
              <a:spcAft>
                <a:spcPts val="0"/>
              </a:spcAft>
              <a:buClr>
                <a:schemeClr val="dk1"/>
              </a:buClr>
              <a:buSzPct val="100000"/>
              <a:buChar char="•"/>
            </a:pPr>
            <a:r>
              <a:rPr lang="en-US"/>
              <a:t>A definite thing—such as a person, object, concept or event—that can have data stored about it. Think of entities as nouns. Examples: a customer, student, car or product. Typically shown as a rectangle.</a:t>
            </a:r>
            <a:endParaRPr/>
          </a:p>
          <a:p>
            <a:pPr marL="0" lvl="0" indent="0" algn="l" rtl="0">
              <a:lnSpc>
                <a:spcPct val="90000"/>
              </a:lnSpc>
              <a:spcBef>
                <a:spcPts val="1000"/>
              </a:spcBef>
              <a:spcAft>
                <a:spcPts val="0"/>
              </a:spcAft>
              <a:buClr>
                <a:schemeClr val="dk1"/>
              </a:buClr>
              <a:buSzPct val="100000"/>
              <a:buNone/>
            </a:pPr>
            <a:r>
              <a:rPr lang="en-US" b="1"/>
              <a:t>Attribute:</a:t>
            </a:r>
            <a:endParaRPr/>
          </a:p>
          <a:p>
            <a:pPr marL="228600" lvl="0" indent="-228600" algn="l" rtl="0">
              <a:lnSpc>
                <a:spcPct val="90000"/>
              </a:lnSpc>
              <a:spcBef>
                <a:spcPts val="1000"/>
              </a:spcBef>
              <a:spcAft>
                <a:spcPts val="0"/>
              </a:spcAft>
              <a:buClr>
                <a:schemeClr val="dk1"/>
              </a:buClr>
              <a:buSzPct val="100000"/>
              <a:buChar char="•"/>
            </a:pPr>
            <a:r>
              <a:rPr lang="en-US"/>
              <a:t>A property or characteristic of an entity. Often shown as an oval or circle.</a:t>
            </a:r>
            <a:endParaRPr/>
          </a:p>
          <a:p>
            <a:pPr marL="228600" lvl="0" indent="-228600" algn="l" rtl="0">
              <a:lnSpc>
                <a:spcPct val="90000"/>
              </a:lnSpc>
              <a:spcBef>
                <a:spcPts val="1000"/>
              </a:spcBef>
              <a:spcAft>
                <a:spcPts val="0"/>
              </a:spcAft>
              <a:buClr>
                <a:schemeClr val="dk1"/>
              </a:buClr>
              <a:buSzPct val="100000"/>
              <a:buChar char="•"/>
            </a:pPr>
            <a:r>
              <a:rPr lang="en-US"/>
              <a:t>For example: student_name, student_address, student_email etc.</a:t>
            </a:r>
            <a:endParaRPr/>
          </a:p>
          <a:p>
            <a:pPr marL="0" lvl="0" indent="0" algn="l" rtl="0">
              <a:lnSpc>
                <a:spcPct val="90000"/>
              </a:lnSpc>
              <a:spcBef>
                <a:spcPts val="1000"/>
              </a:spcBef>
              <a:spcAft>
                <a:spcPts val="0"/>
              </a:spcAft>
              <a:buClr>
                <a:schemeClr val="dk1"/>
              </a:buClr>
              <a:buSzPct val="100000"/>
              <a:buNone/>
            </a:pPr>
            <a:r>
              <a:rPr lang="en-US" b="1"/>
              <a:t>Relationship:</a:t>
            </a:r>
            <a:endParaRPr/>
          </a:p>
          <a:p>
            <a:pPr marL="228600" lvl="0" indent="-228600" algn="l" rtl="0">
              <a:lnSpc>
                <a:spcPct val="90000"/>
              </a:lnSpc>
              <a:spcBef>
                <a:spcPts val="1000"/>
              </a:spcBef>
              <a:spcAft>
                <a:spcPts val="0"/>
              </a:spcAft>
              <a:buClr>
                <a:schemeClr val="dk1"/>
              </a:buClr>
              <a:buSzPct val="100000"/>
              <a:buChar char="•"/>
            </a:pPr>
            <a:r>
              <a:rPr lang="en-US"/>
              <a:t>How entities act upon each other or are associated with each other. Think of relationships as verbs. For example, the named student might register for a course.</a:t>
            </a:r>
            <a:endParaRPr/>
          </a:p>
          <a:p>
            <a:pPr marL="228600" lvl="0" indent="-228600" algn="l" rtl="0">
              <a:lnSpc>
                <a:spcPct val="90000"/>
              </a:lnSpc>
              <a:spcBef>
                <a:spcPts val="1000"/>
              </a:spcBef>
              <a:spcAft>
                <a:spcPts val="0"/>
              </a:spcAft>
              <a:buClr>
                <a:schemeClr val="dk1"/>
              </a:buClr>
              <a:buSzPct val="100000"/>
              <a:buChar char="•"/>
            </a:pPr>
            <a:r>
              <a:rPr lang="en-US"/>
              <a:t>It represented by diamond </a:t>
            </a:r>
            <a:endParaRPr/>
          </a:p>
          <a:p>
            <a:pPr marL="0" lvl="0" indent="0" algn="l" rtl="0">
              <a:lnSpc>
                <a:spcPct val="90000"/>
              </a:lnSpc>
              <a:spcBef>
                <a:spcPts val="1000"/>
              </a:spcBef>
              <a:spcAft>
                <a:spcPts val="0"/>
              </a:spcAft>
              <a:buClr>
                <a:schemeClr val="dk1"/>
              </a:buClr>
              <a:buSzPct val="100000"/>
              <a:buNone/>
            </a:pPr>
            <a:r>
              <a:rPr lang="en-US" b="1"/>
              <a:t>Lines: </a:t>
            </a:r>
            <a:endParaRPr/>
          </a:p>
          <a:p>
            <a:pPr marL="228600" lvl="0" indent="-228600" algn="l" rtl="0">
              <a:lnSpc>
                <a:spcPct val="90000"/>
              </a:lnSpc>
              <a:spcBef>
                <a:spcPts val="1000"/>
              </a:spcBef>
              <a:spcAft>
                <a:spcPts val="0"/>
              </a:spcAft>
              <a:buClr>
                <a:schemeClr val="dk1"/>
              </a:buClr>
              <a:buSzPct val="100000"/>
              <a:buChar char="•"/>
            </a:pPr>
            <a:r>
              <a:rPr lang="en-US"/>
              <a:t>The flow of information is indicated by the lines in RE Diagram. </a:t>
            </a:r>
            <a:endParaRPr/>
          </a:p>
          <a:p>
            <a:pPr marL="228600" lvl="0" indent="-228600" algn="l" rtl="0">
              <a:lnSpc>
                <a:spcPct val="90000"/>
              </a:lnSpc>
              <a:spcBef>
                <a:spcPts val="1000"/>
              </a:spcBef>
              <a:spcAft>
                <a:spcPts val="0"/>
              </a:spcAft>
              <a:buClr>
                <a:schemeClr val="dk1"/>
              </a:buClr>
              <a:buSzPct val="100000"/>
              <a:buChar char="•"/>
            </a:pPr>
            <a:r>
              <a:rPr lang="en-US"/>
              <a:t>It is represented by a line.</a:t>
            </a:r>
            <a:endParaRPr/>
          </a:p>
        </p:txBody>
      </p:sp>
      <p:sp>
        <p:nvSpPr>
          <p:cNvPr id="596" name="Google Shape;59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programming language</a:t>
            </a:r>
            <a:endParaRPr/>
          </a:p>
        </p:txBody>
      </p:sp>
      <p:sp>
        <p:nvSpPr>
          <p:cNvPr id="145" name="Google Shape;145;p7"/>
          <p:cNvSpPr txBox="1">
            <a:spLocks noGrp="1"/>
          </p:cNvSpPr>
          <p:nvPr>
            <p:ph type="body" idx="1"/>
          </p:nvPr>
        </p:nvSpPr>
        <p:spPr>
          <a:xfrm>
            <a:off x="838200" y="1690688"/>
            <a:ext cx="10515600" cy="466566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600"/>
              <a:buNone/>
            </a:pPr>
            <a:r>
              <a:rPr lang="en-US" sz="1600" b="1"/>
              <a:t>a)      Procedural Programming Language</a:t>
            </a:r>
            <a:endParaRPr sz="1600"/>
          </a:p>
          <a:p>
            <a:pPr marL="0" lvl="0" indent="0" algn="l" rtl="0">
              <a:lnSpc>
                <a:spcPct val="120000"/>
              </a:lnSpc>
              <a:spcBef>
                <a:spcPts val="1000"/>
              </a:spcBef>
              <a:spcAft>
                <a:spcPts val="0"/>
              </a:spcAft>
              <a:buClr>
                <a:schemeClr val="dk1"/>
              </a:buClr>
              <a:buSzPts val="1600"/>
              <a:buNone/>
            </a:pPr>
            <a:r>
              <a:rPr lang="en-US" sz="1600"/>
              <a:t>Procedural Programming is a methodology for modeling the problem being solved, by determining the steps and the order of those steps that must be followed in order to reach a desired outcome or specific program state. These languages are designed to express the logic and the procedure of a problem to be solved. It includes languages such as Pascal, COBOL, C, FORTAN, etc.</a:t>
            </a:r>
            <a:endParaRPr/>
          </a:p>
          <a:p>
            <a:pPr marL="0" lvl="0" indent="0" algn="l" rtl="0">
              <a:lnSpc>
                <a:spcPct val="120000"/>
              </a:lnSpc>
              <a:spcBef>
                <a:spcPts val="1000"/>
              </a:spcBef>
              <a:spcAft>
                <a:spcPts val="0"/>
              </a:spcAft>
              <a:buClr>
                <a:schemeClr val="dk1"/>
              </a:buClr>
              <a:buSzPts val="1600"/>
              <a:buNone/>
            </a:pPr>
            <a:r>
              <a:rPr lang="en-US" sz="1600" b="1"/>
              <a:t>Merits:</a:t>
            </a:r>
            <a:endParaRPr sz="1600"/>
          </a:p>
          <a:p>
            <a:pPr marL="0" lvl="0" indent="0" algn="l" rtl="0">
              <a:lnSpc>
                <a:spcPct val="120000"/>
              </a:lnSpc>
              <a:spcBef>
                <a:spcPts val="1000"/>
              </a:spcBef>
              <a:spcAft>
                <a:spcPts val="0"/>
              </a:spcAft>
              <a:buClr>
                <a:schemeClr val="dk1"/>
              </a:buClr>
              <a:buSzPts val="1600"/>
              <a:buNone/>
            </a:pPr>
            <a:r>
              <a:rPr lang="en-US" sz="1600"/>
              <a:t> ¨       Because of their flexibility, procedural languages are able to solve a variety of problems.</a:t>
            </a:r>
            <a:endParaRPr/>
          </a:p>
          <a:p>
            <a:pPr marL="0" lvl="0" indent="0" algn="l" rtl="0">
              <a:lnSpc>
                <a:spcPct val="120000"/>
              </a:lnSpc>
              <a:spcBef>
                <a:spcPts val="1000"/>
              </a:spcBef>
              <a:spcAft>
                <a:spcPts val="0"/>
              </a:spcAft>
              <a:buClr>
                <a:schemeClr val="dk1"/>
              </a:buClr>
              <a:buSzPts val="1600"/>
              <a:buNone/>
            </a:pPr>
            <a:r>
              <a:rPr lang="en-US" sz="1600"/>
              <a:t>¨       Programmer does not need to think in term of computer architecture which makes them focused on the problem.</a:t>
            </a:r>
            <a:endParaRPr/>
          </a:p>
          <a:p>
            <a:pPr marL="0" lvl="0" indent="0" algn="l" rtl="0">
              <a:lnSpc>
                <a:spcPct val="120000"/>
              </a:lnSpc>
              <a:spcBef>
                <a:spcPts val="1000"/>
              </a:spcBef>
              <a:spcAft>
                <a:spcPts val="0"/>
              </a:spcAft>
              <a:buClr>
                <a:schemeClr val="dk1"/>
              </a:buClr>
              <a:buSzPts val="1600"/>
              <a:buNone/>
            </a:pPr>
            <a:r>
              <a:rPr lang="en-US" sz="1600"/>
              <a:t>¨       Programs written in this language are portable.</a:t>
            </a:r>
            <a:endParaRPr/>
          </a:p>
          <a:p>
            <a:pPr marL="0" lvl="0" indent="0" algn="l" rtl="0">
              <a:lnSpc>
                <a:spcPct val="120000"/>
              </a:lnSpc>
              <a:spcBef>
                <a:spcPts val="1000"/>
              </a:spcBef>
              <a:spcAft>
                <a:spcPts val="0"/>
              </a:spcAft>
              <a:buClr>
                <a:schemeClr val="dk1"/>
              </a:buClr>
              <a:buSzPts val="1600"/>
              <a:buNone/>
            </a:pPr>
            <a:r>
              <a:rPr lang="en-US" sz="1600" b="1"/>
              <a:t>Demerits:</a:t>
            </a:r>
            <a:endParaRPr sz="1600"/>
          </a:p>
          <a:p>
            <a:pPr marL="0" lvl="0" indent="0" algn="l" rtl="0">
              <a:lnSpc>
                <a:spcPct val="120000"/>
              </a:lnSpc>
              <a:spcBef>
                <a:spcPts val="1000"/>
              </a:spcBef>
              <a:spcAft>
                <a:spcPts val="0"/>
              </a:spcAft>
              <a:buClr>
                <a:schemeClr val="dk1"/>
              </a:buClr>
              <a:buSzPts val="1600"/>
              <a:buNone/>
            </a:pPr>
            <a:r>
              <a:rPr lang="en-US" sz="1600"/>
              <a:t> ¨       It is easier but needs higher processor and larger memory.</a:t>
            </a:r>
            <a:endParaRPr/>
          </a:p>
          <a:p>
            <a:pPr marL="0" lvl="0" indent="0" algn="l" rtl="0">
              <a:lnSpc>
                <a:spcPct val="120000"/>
              </a:lnSpc>
              <a:spcBef>
                <a:spcPts val="1000"/>
              </a:spcBef>
              <a:spcAft>
                <a:spcPts val="0"/>
              </a:spcAft>
              <a:buClr>
                <a:schemeClr val="dk1"/>
              </a:buClr>
              <a:buSzPts val="1600"/>
              <a:buNone/>
            </a:pPr>
            <a:r>
              <a:rPr lang="en-US" sz="1600"/>
              <a:t>¨       It needs to be translated therefore its execution time is more.</a:t>
            </a:r>
            <a:endParaRPr/>
          </a:p>
        </p:txBody>
      </p:sp>
      <p:sp>
        <p:nvSpPr>
          <p:cNvPr id="146" name="Google Shape;14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ER diagram</a:t>
            </a:r>
            <a:endParaRPr/>
          </a:p>
        </p:txBody>
      </p:sp>
      <p:sp>
        <p:nvSpPr>
          <p:cNvPr id="602" name="Google Shape;60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pic>
        <p:nvPicPr>
          <p:cNvPr id="603" name="Google Shape;603;p71" descr="A light blue diamond in the middle connected on either side to a blue rectangle. The rectangle on the left says EMPLOYEE and is connected with a line to five yellow ovals with the words Birthdate, Name, Address, Salary, EID. The diamond is also connected to a blue rectangle on its right with the word DEPARTMENT and that is connected with lines to three yellow ovals with the words Name, Office, DeptID."/>
          <p:cNvPicPr preferRelativeResize="0"/>
          <p:nvPr/>
        </p:nvPicPr>
        <p:blipFill rotWithShape="1">
          <a:blip r:embed="rId3">
            <a:alphaModFix/>
          </a:blip>
          <a:srcRect/>
          <a:stretch/>
        </p:blipFill>
        <p:spPr>
          <a:xfrm>
            <a:off x="1682044" y="1757186"/>
            <a:ext cx="8466667" cy="400755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E-R Diagram</a:t>
            </a:r>
            <a:endParaRPr/>
          </a:p>
        </p:txBody>
      </p:sp>
      <p:sp>
        <p:nvSpPr>
          <p:cNvPr id="609" name="Google Shape;609;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
        <p:nvSpPr>
          <p:cNvPr id="610" name="Google Shape;610;p72"/>
          <p:cNvSpPr/>
          <p:nvPr/>
        </p:nvSpPr>
        <p:spPr>
          <a:xfrm>
            <a:off x="1458686" y="3320143"/>
            <a:ext cx="1611085" cy="62048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student</a:t>
            </a:r>
            <a:endParaRPr/>
          </a:p>
        </p:txBody>
      </p:sp>
      <p:sp>
        <p:nvSpPr>
          <p:cNvPr id="611" name="Google Shape;611;p72"/>
          <p:cNvSpPr/>
          <p:nvPr/>
        </p:nvSpPr>
        <p:spPr>
          <a:xfrm>
            <a:off x="4528457" y="2993571"/>
            <a:ext cx="1654629" cy="1415143"/>
          </a:xfrm>
          <a:prstGeom prst="flowChartDecision">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Enrolls in</a:t>
            </a:r>
            <a:endParaRPr/>
          </a:p>
        </p:txBody>
      </p:sp>
      <p:sp>
        <p:nvSpPr>
          <p:cNvPr id="612" name="Google Shape;612;p72"/>
          <p:cNvSpPr/>
          <p:nvPr/>
        </p:nvSpPr>
        <p:spPr>
          <a:xfrm>
            <a:off x="7859486" y="3390899"/>
            <a:ext cx="1611085" cy="62048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course</a:t>
            </a:r>
            <a:endParaRPr/>
          </a:p>
        </p:txBody>
      </p:sp>
      <p:cxnSp>
        <p:nvCxnSpPr>
          <p:cNvPr id="613" name="Google Shape;613;p72"/>
          <p:cNvCxnSpPr>
            <a:stCxn id="610" idx="3"/>
            <a:endCxn id="611" idx="1"/>
          </p:cNvCxnSpPr>
          <p:nvPr/>
        </p:nvCxnSpPr>
        <p:spPr>
          <a:xfrm>
            <a:off x="3069771" y="3630386"/>
            <a:ext cx="1458600" cy="70800"/>
          </a:xfrm>
          <a:prstGeom prst="straightConnector1">
            <a:avLst/>
          </a:prstGeom>
          <a:noFill/>
          <a:ln w="9525" cap="flat" cmpd="sng">
            <a:solidFill>
              <a:schemeClr val="accent1"/>
            </a:solidFill>
            <a:prstDash val="solid"/>
            <a:miter lim="800000"/>
            <a:headEnd type="none" w="sm" len="sm"/>
            <a:tailEnd type="none" w="sm" len="sm"/>
          </a:ln>
        </p:spPr>
      </p:cxnSp>
      <p:cxnSp>
        <p:nvCxnSpPr>
          <p:cNvPr id="614" name="Google Shape;614;p72"/>
          <p:cNvCxnSpPr>
            <a:stCxn id="611" idx="3"/>
            <a:endCxn id="612" idx="1"/>
          </p:cNvCxnSpPr>
          <p:nvPr/>
        </p:nvCxnSpPr>
        <p:spPr>
          <a:xfrm>
            <a:off x="6183086" y="3701143"/>
            <a:ext cx="1676400" cy="0"/>
          </a:xfrm>
          <a:prstGeom prst="straightConnector1">
            <a:avLst/>
          </a:prstGeom>
          <a:noFill/>
          <a:ln w="9525" cap="flat" cmpd="sng">
            <a:solidFill>
              <a:schemeClr val="accent1"/>
            </a:solidFill>
            <a:prstDash val="solid"/>
            <a:miter lim="800000"/>
            <a:headEnd type="none" w="sm" len="sm"/>
            <a:tailEnd type="none" w="sm" len="sm"/>
          </a:ln>
        </p:spPr>
      </p:cxnSp>
      <p:sp>
        <p:nvSpPr>
          <p:cNvPr id="615" name="Google Shape;615;p72"/>
          <p:cNvSpPr txBox="1"/>
          <p:nvPr/>
        </p:nvSpPr>
        <p:spPr>
          <a:xfrm>
            <a:off x="3069771" y="2739457"/>
            <a:ext cx="3156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t>
            </a:r>
            <a:endParaRPr dirty="0"/>
          </a:p>
        </p:txBody>
      </p:sp>
      <p:sp>
        <p:nvSpPr>
          <p:cNvPr id="616" name="Google Shape;616;p72"/>
          <p:cNvSpPr txBox="1"/>
          <p:nvPr/>
        </p:nvSpPr>
        <p:spPr>
          <a:xfrm>
            <a:off x="7483929" y="2739457"/>
            <a:ext cx="3156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a:t>
            </a:r>
            <a:endParaRPr/>
          </a:p>
        </p:txBody>
      </p:sp>
      <p:cxnSp>
        <p:nvCxnSpPr>
          <p:cNvPr id="617" name="Google Shape;617;p72"/>
          <p:cNvCxnSpPr>
            <a:cxnSpLocks/>
            <a:stCxn id="611" idx="2"/>
          </p:cNvCxnSpPr>
          <p:nvPr/>
        </p:nvCxnSpPr>
        <p:spPr>
          <a:xfrm>
            <a:off x="5355772" y="4408714"/>
            <a:ext cx="0" cy="492125"/>
          </a:xfrm>
          <a:prstGeom prst="straightConnector1">
            <a:avLst/>
          </a:prstGeom>
          <a:noFill/>
          <a:ln w="9525" cap="flat" cmpd="sng">
            <a:solidFill>
              <a:schemeClr val="accent1"/>
            </a:solidFill>
            <a:prstDash val="solid"/>
            <a:miter lim="800000"/>
            <a:headEnd type="none" w="sm" len="sm"/>
            <a:tailEnd type="none" w="sm" len="sm"/>
          </a:ln>
        </p:spPr>
      </p:cxnSp>
      <p:sp>
        <p:nvSpPr>
          <p:cNvPr id="618" name="Google Shape;618;p72"/>
          <p:cNvSpPr/>
          <p:nvPr/>
        </p:nvSpPr>
        <p:spPr>
          <a:xfrm>
            <a:off x="4484915" y="4900839"/>
            <a:ext cx="1611085" cy="62048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Stu_course</a:t>
            </a:r>
            <a:endParaRPr sz="1800">
              <a:solidFill>
                <a:schemeClr val="lt1"/>
              </a:solidFill>
              <a:latin typeface="Calibri"/>
              <a:ea typeface="Calibri"/>
              <a:cs typeface="Calibri"/>
              <a:sym typeface="Calibri"/>
            </a:endParaRPr>
          </a:p>
        </p:txBody>
      </p:sp>
      <p:sp>
        <p:nvSpPr>
          <p:cNvPr id="619" name="Google Shape;619;p72"/>
          <p:cNvSpPr txBox="1"/>
          <p:nvPr/>
        </p:nvSpPr>
        <p:spPr>
          <a:xfrm>
            <a:off x="5584371" y="4452256"/>
            <a:ext cx="228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programming language</a:t>
            </a:r>
            <a:endParaRPr/>
          </a:p>
        </p:txBody>
      </p:sp>
      <p:sp>
        <p:nvSpPr>
          <p:cNvPr id="153" name="Google Shape;153;p8"/>
          <p:cNvSpPr txBox="1">
            <a:spLocks noGrp="1"/>
          </p:cNvSpPr>
          <p:nvPr>
            <p:ph type="body" idx="1"/>
          </p:nvPr>
        </p:nvSpPr>
        <p:spPr>
          <a:xfrm>
            <a:off x="838200" y="1561733"/>
            <a:ext cx="10515600" cy="503078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600"/>
              <a:buNone/>
            </a:pPr>
            <a:r>
              <a:rPr lang="en-US" sz="1600" b="1"/>
              <a:t>a)      Object Oriented Programming Language</a:t>
            </a:r>
            <a:endParaRPr sz="1600"/>
          </a:p>
          <a:p>
            <a:pPr marL="0" lvl="0" indent="0" algn="l" rtl="0">
              <a:lnSpc>
                <a:spcPct val="90000"/>
              </a:lnSpc>
              <a:spcBef>
                <a:spcPts val="1000"/>
              </a:spcBef>
              <a:spcAft>
                <a:spcPts val="0"/>
              </a:spcAft>
              <a:buClr>
                <a:schemeClr val="dk1"/>
              </a:buClr>
              <a:buSzPts val="1600"/>
              <a:buNone/>
            </a:pPr>
            <a:r>
              <a:rPr lang="en-US" sz="1600"/>
              <a:t>Object-oriented programming (OOP) is a computer programming model that organizes software design around data, or objects, rather than functions and logic. An object can be defined as a data field that has unique attributes and behavior</a:t>
            </a:r>
            <a:r>
              <a:rPr lang="en-US" sz="2000"/>
              <a:t>.</a:t>
            </a:r>
            <a:endParaRPr/>
          </a:p>
          <a:p>
            <a:pPr marL="0" lvl="0" indent="0" algn="l" rtl="0">
              <a:lnSpc>
                <a:spcPct val="90000"/>
              </a:lnSpc>
              <a:spcBef>
                <a:spcPts val="1000"/>
              </a:spcBef>
              <a:spcAft>
                <a:spcPts val="0"/>
              </a:spcAft>
              <a:buClr>
                <a:schemeClr val="dk1"/>
              </a:buClr>
              <a:buSzPts val="1600"/>
              <a:buNone/>
            </a:pPr>
            <a:br>
              <a:rPr lang="en-US" sz="1600"/>
            </a:br>
            <a:r>
              <a:rPr lang="en-US" sz="1600" b="1"/>
              <a:t>Merits:</a:t>
            </a:r>
            <a:endParaRPr sz="1600"/>
          </a:p>
          <a:p>
            <a:pPr marL="228600" lvl="0" indent="-228600" algn="l" rtl="0">
              <a:lnSpc>
                <a:spcPct val="90000"/>
              </a:lnSpc>
              <a:spcBef>
                <a:spcPts val="1000"/>
              </a:spcBef>
              <a:spcAft>
                <a:spcPts val="0"/>
              </a:spcAft>
              <a:buClr>
                <a:schemeClr val="dk1"/>
              </a:buClr>
              <a:buSzPts val="1600"/>
              <a:buChar char="•"/>
            </a:pPr>
            <a:r>
              <a:rPr lang="en-US" sz="1600"/>
              <a:t> Modularity. Encapsulation enables objects to be self-contained, making troubleshooting and collaborative development easier.</a:t>
            </a:r>
            <a:endParaRPr/>
          </a:p>
          <a:p>
            <a:pPr marL="228600" lvl="0" indent="-228600" algn="l" rtl="0">
              <a:lnSpc>
                <a:spcPct val="90000"/>
              </a:lnSpc>
              <a:spcBef>
                <a:spcPts val="1000"/>
              </a:spcBef>
              <a:spcAft>
                <a:spcPts val="0"/>
              </a:spcAft>
              <a:buClr>
                <a:schemeClr val="dk1"/>
              </a:buClr>
              <a:buSzPts val="1600"/>
              <a:buChar char="•"/>
            </a:pPr>
            <a:r>
              <a:rPr lang="en-US" sz="1600"/>
              <a:t>Reusability. Code can be reused through inheritance, meaning a team does not have to write the same code multiple times.</a:t>
            </a:r>
            <a:endParaRPr/>
          </a:p>
          <a:p>
            <a:pPr marL="228600" lvl="0" indent="-228600" algn="l" rtl="0">
              <a:lnSpc>
                <a:spcPct val="90000"/>
              </a:lnSpc>
              <a:spcBef>
                <a:spcPts val="1000"/>
              </a:spcBef>
              <a:spcAft>
                <a:spcPts val="0"/>
              </a:spcAft>
              <a:buClr>
                <a:schemeClr val="dk1"/>
              </a:buClr>
              <a:buSzPts val="1600"/>
              <a:buChar char="•"/>
            </a:pPr>
            <a:r>
              <a:rPr lang="en-US" sz="1600"/>
              <a:t>Productivity. Programmers can construct new programs quicker through the use of multiple libraries and reusable code.</a:t>
            </a:r>
            <a:endParaRPr/>
          </a:p>
          <a:p>
            <a:pPr marL="228600" lvl="0" indent="-228600" algn="l" rtl="0">
              <a:lnSpc>
                <a:spcPct val="90000"/>
              </a:lnSpc>
              <a:spcBef>
                <a:spcPts val="1000"/>
              </a:spcBef>
              <a:spcAft>
                <a:spcPts val="0"/>
              </a:spcAft>
              <a:buClr>
                <a:schemeClr val="dk1"/>
              </a:buClr>
              <a:buSzPts val="1600"/>
              <a:buChar char="•"/>
            </a:pPr>
            <a:r>
              <a:rPr lang="en-US" sz="1600"/>
              <a:t>Easily upgradable and scalable. Programmers can implement system functionalities independently</a:t>
            </a:r>
            <a:r>
              <a:rPr lang="en-US"/>
              <a:t>.</a:t>
            </a:r>
            <a:endParaRPr/>
          </a:p>
          <a:p>
            <a:pPr marL="0" lvl="0" indent="0" algn="l" rtl="0">
              <a:lnSpc>
                <a:spcPct val="120000"/>
              </a:lnSpc>
              <a:spcBef>
                <a:spcPts val="1000"/>
              </a:spcBef>
              <a:spcAft>
                <a:spcPts val="0"/>
              </a:spcAft>
              <a:buClr>
                <a:schemeClr val="dk1"/>
              </a:buClr>
              <a:buSzPts val="1600"/>
              <a:buNone/>
            </a:pPr>
            <a:r>
              <a:rPr lang="en-US" sz="1600" b="1"/>
              <a:t>Demerits:</a:t>
            </a:r>
            <a:endParaRPr sz="1600"/>
          </a:p>
          <a:p>
            <a:pPr marL="0" lvl="0" indent="0" algn="l" rtl="0">
              <a:lnSpc>
                <a:spcPct val="120000"/>
              </a:lnSpc>
              <a:spcBef>
                <a:spcPts val="1000"/>
              </a:spcBef>
              <a:spcAft>
                <a:spcPts val="0"/>
              </a:spcAft>
              <a:buClr>
                <a:schemeClr val="dk1"/>
              </a:buClr>
              <a:buSzPts val="1600"/>
              <a:buNone/>
            </a:pPr>
            <a:r>
              <a:rPr lang="en-US" sz="1600"/>
              <a:t> ¨       more complicated to write</a:t>
            </a:r>
            <a:endParaRPr/>
          </a:p>
          <a:p>
            <a:pPr marL="0" lvl="0" indent="0" algn="l" rtl="0">
              <a:lnSpc>
                <a:spcPct val="120000"/>
              </a:lnSpc>
              <a:spcBef>
                <a:spcPts val="1000"/>
              </a:spcBef>
              <a:spcAft>
                <a:spcPts val="0"/>
              </a:spcAft>
              <a:buClr>
                <a:schemeClr val="dk1"/>
              </a:buClr>
              <a:buSzPts val="1600"/>
              <a:buNone/>
            </a:pPr>
            <a:r>
              <a:rPr lang="en-US" sz="1600"/>
              <a:t>¨       take more time to compile i.e. it needs more resources</a:t>
            </a:r>
            <a:endParaRPr/>
          </a:p>
        </p:txBody>
      </p:sp>
      <p:sp>
        <p:nvSpPr>
          <p:cNvPr id="154" name="Google Shape;15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838200" y="136525"/>
            <a:ext cx="10515600" cy="5609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73239"/>
              </a:buClr>
              <a:buSzPts val="2800"/>
              <a:buFont typeface="Arial"/>
              <a:buNone/>
            </a:pPr>
            <a:r>
              <a:rPr lang="en-US" sz="2800" b="1">
                <a:solidFill>
                  <a:srgbClr val="273239"/>
                </a:solidFill>
                <a:latin typeface="Arial"/>
                <a:ea typeface="Arial"/>
                <a:cs typeface="Arial"/>
                <a:sym typeface="Arial"/>
              </a:rPr>
              <a:t>Difference between Procedural and Object Oriented Programming:</a:t>
            </a:r>
            <a:endParaRPr sz="2800"/>
          </a:p>
        </p:txBody>
      </p:sp>
      <p:graphicFrame>
        <p:nvGraphicFramePr>
          <p:cNvPr id="160" name="Google Shape;160;p9"/>
          <p:cNvGraphicFramePr/>
          <p:nvPr/>
        </p:nvGraphicFramePr>
        <p:xfrm>
          <a:off x="586154" y="745304"/>
          <a:ext cx="11277600" cy="5555040"/>
        </p:xfrm>
        <a:graphic>
          <a:graphicData uri="http://schemas.openxmlformats.org/drawingml/2006/table">
            <a:tbl>
              <a:tblPr>
                <a:noFill/>
                <a:tableStyleId>{7F028240-4EB8-4BC1-BCE6-C41B456B7E44}</a:tableStyleId>
              </a:tblPr>
              <a:tblGrid>
                <a:gridCol w="5638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418125">
                <a:tc>
                  <a:txBody>
                    <a:bodyPr/>
                    <a:lstStyle/>
                    <a:p>
                      <a:pPr marL="0" marR="0" lvl="0" indent="0" algn="ctr" rtl="0">
                        <a:spcBef>
                          <a:spcPts val="0"/>
                        </a:spcBef>
                        <a:spcAft>
                          <a:spcPts val="0"/>
                        </a:spcAft>
                        <a:buNone/>
                      </a:pPr>
                      <a:r>
                        <a:rPr lang="en-US" sz="1600" b="1" u="none" strike="noStrike" cap="none"/>
                        <a:t>Procedural Oriented Programming</a:t>
                      </a:r>
                      <a:endParaRPr/>
                    </a:p>
                  </a:txBody>
                  <a:tcPr marL="46250" marR="46250" marT="46250" marB="462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4CB96B"/>
                    </a:solidFill>
                  </a:tcPr>
                </a:tc>
                <a:tc>
                  <a:txBody>
                    <a:bodyPr/>
                    <a:lstStyle/>
                    <a:p>
                      <a:pPr marL="0" marR="0" lvl="0" indent="0" algn="ctr" rtl="0">
                        <a:spcBef>
                          <a:spcPts val="0"/>
                        </a:spcBef>
                        <a:spcAft>
                          <a:spcPts val="0"/>
                        </a:spcAft>
                        <a:buNone/>
                      </a:pPr>
                      <a:r>
                        <a:rPr lang="en-US" sz="1600" b="1" u="none" strike="noStrike" cap="none"/>
                        <a:t>Object Oriented Programming</a:t>
                      </a:r>
                      <a:endParaRPr/>
                    </a:p>
                  </a:txBody>
                  <a:tcPr marL="46250" marR="46250" marT="46250" marB="462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4CB96B"/>
                    </a:solidFill>
                  </a:tcPr>
                </a:tc>
                <a:extLst>
                  <a:ext uri="{0D108BD9-81ED-4DB2-BD59-A6C34878D82A}">
                    <a16:rowId xmlns:a16="http://schemas.microsoft.com/office/drawing/2014/main" val="10000"/>
                  </a:ext>
                </a:extLst>
              </a:tr>
              <a:tr h="744600">
                <a:tc>
                  <a:txBody>
                    <a:bodyPr/>
                    <a:lstStyle/>
                    <a:p>
                      <a:pPr marL="0" marR="0" lvl="0" indent="0" algn="l" rtl="0">
                        <a:spcBef>
                          <a:spcPts val="0"/>
                        </a:spcBef>
                        <a:spcAft>
                          <a:spcPts val="0"/>
                        </a:spcAft>
                        <a:buNone/>
                      </a:pPr>
                      <a:r>
                        <a:rPr lang="en-US" sz="1800" b="0" u="none" strike="noStrike" cap="none"/>
                        <a:t>In procedural programming, program is divided into small parts called </a:t>
                      </a:r>
                      <a:r>
                        <a:rPr lang="en-US" sz="1800" b="1" i="1" u="none" strike="noStrike" cap="none"/>
                        <a:t>functions</a:t>
                      </a:r>
                      <a:r>
                        <a:rPr lang="en-US" sz="1800" b="0" u="none" strike="noStrike" cap="none"/>
                        <a:t>.</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t>In object oriented programming, program is divided into small parts called </a:t>
                      </a:r>
                      <a:r>
                        <a:rPr lang="en-US" sz="1800" b="1" i="1" u="none" strike="noStrike" cap="none"/>
                        <a:t>objects</a:t>
                      </a:r>
                      <a:r>
                        <a:rPr lang="en-US" sz="1800" b="0" u="none" strike="noStrike" cap="none"/>
                        <a:t>.</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744600">
                <a:tc>
                  <a:txBody>
                    <a:bodyPr/>
                    <a:lstStyle/>
                    <a:p>
                      <a:pPr marL="0" marR="0" lvl="0" indent="0" algn="l" rtl="0">
                        <a:spcBef>
                          <a:spcPts val="0"/>
                        </a:spcBef>
                        <a:spcAft>
                          <a:spcPts val="0"/>
                        </a:spcAft>
                        <a:buNone/>
                      </a:pPr>
                      <a:r>
                        <a:rPr lang="en-US" sz="1800" b="0" u="none" strike="noStrike" cap="none"/>
                        <a:t>Procedural programming follows </a:t>
                      </a:r>
                      <a:r>
                        <a:rPr lang="en-US" sz="1800" b="1" i="1" u="none" strike="noStrike" cap="none"/>
                        <a:t>top down approach</a:t>
                      </a:r>
                      <a:r>
                        <a:rPr lang="en-US" sz="1800" b="0" u="none" strike="noStrike" cap="none"/>
                        <a:t>.</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t>Object oriented programming follows </a:t>
                      </a:r>
                      <a:r>
                        <a:rPr lang="en-US" sz="1800" b="1" i="1" u="none" strike="noStrike" cap="none"/>
                        <a:t>bottom up approach</a:t>
                      </a:r>
                      <a:r>
                        <a:rPr lang="en-US" sz="1800" b="0" u="none" strike="noStrike" cap="none"/>
                        <a:t>.</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82675">
                <a:tc>
                  <a:txBody>
                    <a:bodyPr/>
                    <a:lstStyle/>
                    <a:p>
                      <a:pPr marL="0" marR="0" lvl="0" indent="0" algn="l" rtl="0">
                        <a:spcBef>
                          <a:spcPts val="0"/>
                        </a:spcBef>
                        <a:spcAft>
                          <a:spcPts val="0"/>
                        </a:spcAft>
                        <a:buNone/>
                      </a:pPr>
                      <a:r>
                        <a:rPr lang="en-US" sz="1800" b="0" u="none" strike="noStrike" cap="none"/>
                        <a:t>Adding new data and function is not easy.</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t>Adding new data and function is easy.</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44600">
                <a:tc>
                  <a:txBody>
                    <a:bodyPr/>
                    <a:lstStyle/>
                    <a:p>
                      <a:pPr marL="0" marR="0" lvl="0" indent="0" algn="l" rtl="0">
                        <a:spcBef>
                          <a:spcPts val="0"/>
                        </a:spcBef>
                        <a:spcAft>
                          <a:spcPts val="0"/>
                        </a:spcAft>
                        <a:buNone/>
                      </a:pPr>
                      <a:r>
                        <a:rPr lang="en-US" sz="1800" b="0" u="none" strike="noStrike" cap="none"/>
                        <a:t>Procedural programming does not have any proper way for hiding data so it is </a:t>
                      </a:r>
                      <a:r>
                        <a:rPr lang="en-US" sz="1800" b="1" i="1" u="none" strike="noStrike" cap="none"/>
                        <a:t>less secure</a:t>
                      </a:r>
                      <a:r>
                        <a:rPr lang="en-US" sz="1800" b="0" u="none" strike="noStrike" cap="none"/>
                        <a:t>.</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t>Object oriented programming provides data hiding so it is </a:t>
                      </a:r>
                      <a:r>
                        <a:rPr lang="en-US" sz="1800" b="1" i="1" u="none" strike="noStrike" cap="none"/>
                        <a:t>more secure</a:t>
                      </a:r>
                      <a:r>
                        <a:rPr lang="en-US" sz="1800" b="0" u="none" strike="noStrike" cap="none"/>
                        <a:t>.</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82675">
                <a:tc>
                  <a:txBody>
                    <a:bodyPr/>
                    <a:lstStyle/>
                    <a:p>
                      <a:pPr marL="0" marR="0" lvl="0" indent="0" algn="l" rtl="0">
                        <a:spcBef>
                          <a:spcPts val="0"/>
                        </a:spcBef>
                        <a:spcAft>
                          <a:spcPts val="0"/>
                        </a:spcAft>
                        <a:buNone/>
                      </a:pPr>
                      <a:r>
                        <a:rPr lang="en-US" sz="1800" b="0" u="none" strike="noStrike" cap="none"/>
                        <a:t>In procedural programming, overloading is not possible.</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t>Overloading is possible in object oriented programming.</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744600">
                <a:tc>
                  <a:txBody>
                    <a:bodyPr/>
                    <a:lstStyle/>
                    <a:p>
                      <a:pPr marL="0" marR="0" lvl="0" indent="0" algn="l" rtl="0">
                        <a:spcBef>
                          <a:spcPts val="0"/>
                        </a:spcBef>
                        <a:spcAft>
                          <a:spcPts val="0"/>
                        </a:spcAft>
                        <a:buNone/>
                      </a:pPr>
                      <a:r>
                        <a:rPr lang="en-US" sz="1800" b="0" u="none" strike="noStrike" cap="none"/>
                        <a:t>In procedural programming, function is more important than data.</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t>In object oriented programming, data is more important than function.</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482675">
                <a:tc>
                  <a:txBody>
                    <a:bodyPr/>
                    <a:lstStyle/>
                    <a:p>
                      <a:pPr marL="0" marR="0" lvl="0" indent="0" algn="l" rtl="0">
                        <a:spcBef>
                          <a:spcPts val="0"/>
                        </a:spcBef>
                        <a:spcAft>
                          <a:spcPts val="0"/>
                        </a:spcAft>
                        <a:buNone/>
                      </a:pPr>
                      <a:r>
                        <a:rPr lang="en-US" sz="1800" b="0" u="none" strike="noStrike" cap="none"/>
                        <a:t>Procedural programming is based on </a:t>
                      </a:r>
                      <a:r>
                        <a:rPr lang="en-US" sz="1800" b="1" i="1" u="none" strike="noStrike" cap="none"/>
                        <a:t>unreal world</a:t>
                      </a:r>
                      <a:r>
                        <a:rPr lang="en-US" sz="1800" b="0" u="none" strike="noStrike" cap="none"/>
                        <a:t>.</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t>Object oriented programming is based on </a:t>
                      </a:r>
                      <a:r>
                        <a:rPr lang="en-US" sz="1800" b="1" i="1" u="none" strike="noStrike" cap="none"/>
                        <a:t>real world</a:t>
                      </a:r>
                      <a:r>
                        <a:rPr lang="en-US" sz="1800" b="0" u="none" strike="noStrike" cap="none"/>
                        <a:t>.</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482675">
                <a:tc>
                  <a:txBody>
                    <a:bodyPr/>
                    <a:lstStyle/>
                    <a:p>
                      <a:pPr marL="0" marR="0" lvl="0" indent="0" algn="l" rtl="0">
                        <a:spcBef>
                          <a:spcPts val="0"/>
                        </a:spcBef>
                        <a:spcAft>
                          <a:spcPts val="0"/>
                        </a:spcAft>
                        <a:buNone/>
                      </a:pPr>
                      <a:r>
                        <a:rPr lang="en-US" sz="1800" b="0" u="none" strike="noStrike" cap="none"/>
                        <a:t>Examples: C, FORTRAN, Pascal, Basic etc.</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t>Examples: C++, Java, Python, C# etc.</a:t>
                      </a:r>
                      <a:endParaRPr/>
                    </a:p>
                  </a:txBody>
                  <a:tcPr marL="57800" marR="57800" marT="80925" marB="80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61" name="Google Shape;1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Divya Gyan College, www.divyagyan.edu.np</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6774</Words>
  <Application>Microsoft Office PowerPoint</Application>
  <PresentationFormat>Widescreen</PresentationFormat>
  <Paragraphs>677</Paragraphs>
  <Slides>71</Slides>
  <Notes>71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Consolas</vt:lpstr>
      <vt:lpstr>Times New Roman</vt:lpstr>
      <vt:lpstr>Office Theme</vt:lpstr>
      <vt:lpstr>Chapter 1</vt:lpstr>
      <vt:lpstr>Introduction to Programming Language</vt:lpstr>
      <vt:lpstr>Types of Programming Language</vt:lpstr>
      <vt:lpstr>Types of programming language</vt:lpstr>
      <vt:lpstr>Types of programming language</vt:lpstr>
      <vt:lpstr>Types of programming language</vt:lpstr>
      <vt:lpstr>Types of programming language</vt:lpstr>
      <vt:lpstr>Types of programming language</vt:lpstr>
      <vt:lpstr>Difference between Procedural and Object Oriented Programming:</vt:lpstr>
      <vt:lpstr>Language Processor</vt:lpstr>
      <vt:lpstr>Assembler</vt:lpstr>
      <vt:lpstr>Interpreter</vt:lpstr>
      <vt:lpstr>Compiler</vt:lpstr>
      <vt:lpstr>Difference between Compiler and Interpreter –</vt:lpstr>
      <vt:lpstr>Errors in program</vt:lpstr>
      <vt:lpstr>Syntax error</vt:lpstr>
      <vt:lpstr>Logic error</vt:lpstr>
      <vt:lpstr>Runtime errors</vt:lpstr>
      <vt:lpstr>Features of a good program</vt:lpstr>
      <vt:lpstr>Features of a good program contd…</vt:lpstr>
      <vt:lpstr>Programming paradigm</vt:lpstr>
      <vt:lpstr>1. Imperative programming paradigm</vt:lpstr>
      <vt:lpstr>1.1 Procedural programming paradigm</vt:lpstr>
      <vt:lpstr>1.2 Object oriented programming</vt:lpstr>
      <vt:lpstr>PowerPoint Presentation</vt:lpstr>
      <vt:lpstr>1.3 Parallel processing approach</vt:lpstr>
      <vt:lpstr>2. Declarative programming paradigm</vt:lpstr>
      <vt:lpstr>2.1 logic programming paradigm</vt:lpstr>
      <vt:lpstr>2.2 Functional programming paradigm</vt:lpstr>
      <vt:lpstr>Software development model</vt:lpstr>
      <vt:lpstr>Waterfall Model</vt:lpstr>
      <vt:lpstr>Waterfall Strengths</vt:lpstr>
      <vt:lpstr>Waterfall Deficiencies</vt:lpstr>
      <vt:lpstr>When to use the Waterfall Model</vt:lpstr>
      <vt:lpstr>Prototyping Model</vt:lpstr>
      <vt:lpstr>Prototype model</vt:lpstr>
      <vt:lpstr>Prototyping model Strengths</vt:lpstr>
      <vt:lpstr>Prototyping model Weaknesses</vt:lpstr>
      <vt:lpstr>When to use prototype model</vt:lpstr>
      <vt:lpstr>Rapid application development (RAD) model</vt:lpstr>
      <vt:lpstr>RAD model</vt:lpstr>
      <vt:lpstr>RAD Strengths</vt:lpstr>
      <vt:lpstr>RAD Weaknesses</vt:lpstr>
      <vt:lpstr>When to use RAD</vt:lpstr>
      <vt:lpstr>Incremental SDLC Model</vt:lpstr>
      <vt:lpstr>Incremental Model Strengths </vt:lpstr>
      <vt:lpstr>Incremental Model Weaknesses </vt:lpstr>
      <vt:lpstr>When to use the Incremental Model </vt:lpstr>
      <vt:lpstr>Spiral model</vt:lpstr>
      <vt:lpstr>Spiral model contd…</vt:lpstr>
      <vt:lpstr>advantages of the Spiral SDLC Model</vt:lpstr>
      <vt:lpstr>disadvantage of spiral SDLC model</vt:lpstr>
      <vt:lpstr>When to use Spiral Model</vt:lpstr>
      <vt:lpstr>Agile model</vt:lpstr>
      <vt:lpstr>Agile model contd…</vt:lpstr>
      <vt:lpstr>advantages of the Agile Model</vt:lpstr>
      <vt:lpstr>Disadvantage of agile model</vt:lpstr>
      <vt:lpstr>When to avoid agile</vt:lpstr>
      <vt:lpstr>Program development life cycle</vt:lpstr>
      <vt:lpstr>Program development life cycle contd…</vt:lpstr>
      <vt:lpstr>Program development life cycle contd…</vt:lpstr>
      <vt:lpstr>System design tools</vt:lpstr>
      <vt:lpstr>Data flow diagram (DFD)</vt:lpstr>
      <vt:lpstr>DFD components</vt:lpstr>
      <vt:lpstr>Pseudo-code</vt:lpstr>
      <vt:lpstr>Decision table</vt:lpstr>
      <vt:lpstr>Decision table example</vt:lpstr>
      <vt:lpstr>Entity Relationship (ER) Diagram</vt:lpstr>
      <vt:lpstr>ER diagram</vt:lpstr>
      <vt:lpstr>ER diagram</vt:lpstr>
      <vt:lpstr>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Shailendra Basnet</dc:creator>
  <cp:lastModifiedBy>Shreejal Pokharel</cp:lastModifiedBy>
  <cp:revision>12</cp:revision>
  <dcterms:created xsi:type="dcterms:W3CDTF">2020-08-24T06:57:47Z</dcterms:created>
  <dcterms:modified xsi:type="dcterms:W3CDTF">2021-12-28T13:28:14Z</dcterms:modified>
</cp:coreProperties>
</file>