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CCFF"/>
    <a:srgbClr val="DAF6F8"/>
    <a:srgbClr val="FFC6A9"/>
    <a:srgbClr val="FF99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81416" autoAdjust="0"/>
  </p:normalViewPr>
  <p:slideViewPr>
    <p:cSldViewPr>
      <p:cViewPr varScale="1">
        <p:scale>
          <a:sx n="69" d="100"/>
          <a:sy n="69" d="100"/>
        </p:scale>
        <p:origin x="127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C28B177-BA19-46F3-B3B5-486E3494C1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E93A87B-630F-4068-BBFF-70A73A0CAC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E04AA931-AEB1-4669-9CE7-9C8285B32D6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57179E63-C40A-4578-BCB0-1B5B5C05419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F50B92-BAC4-48B2-81D7-18E74CD377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>
            <a:extLst>
              <a:ext uri="{FF2B5EF4-FFF2-40B4-BE49-F238E27FC236}">
                <a16:creationId xmlns:a16="http://schemas.microsoft.com/office/drawing/2014/main" id="{603D81D1-2B85-44EF-AD9F-991965C38F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87" name="Rectangle 1027">
            <a:extLst>
              <a:ext uri="{FF2B5EF4-FFF2-40B4-BE49-F238E27FC236}">
                <a16:creationId xmlns:a16="http://schemas.microsoft.com/office/drawing/2014/main" id="{160F75E1-2114-4416-9DD8-83A84ADF6D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6ACE9A94-C092-4D39-96CE-D3F4A57A1E0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1029">
            <a:extLst>
              <a:ext uri="{FF2B5EF4-FFF2-40B4-BE49-F238E27FC236}">
                <a16:creationId xmlns:a16="http://schemas.microsoft.com/office/drawing/2014/main" id="{F4F9E5BC-A5DA-4C12-8116-710A08819B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990" name="Rectangle 1030">
            <a:extLst>
              <a:ext uri="{FF2B5EF4-FFF2-40B4-BE49-F238E27FC236}">
                <a16:creationId xmlns:a16="http://schemas.microsoft.com/office/drawing/2014/main" id="{CF58CC04-AEF9-4D8F-BD3D-3A4E826487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91" name="Rectangle 1031">
            <a:extLst>
              <a:ext uri="{FF2B5EF4-FFF2-40B4-BE49-F238E27FC236}">
                <a16:creationId xmlns:a16="http://schemas.microsoft.com/office/drawing/2014/main" id="{6A2E03BC-FD5C-439C-AE73-976C87ABCC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7BDC5D-F9D2-4337-BE54-88BDFC254C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>
            <a:extLst>
              <a:ext uri="{FF2B5EF4-FFF2-40B4-BE49-F238E27FC236}">
                <a16:creationId xmlns:a16="http://schemas.microsoft.com/office/drawing/2014/main" id="{C1AC832D-AB2F-4769-85AE-1846CF8495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1972B7-1499-4D8E-AF95-CB58D6EF9687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8C6100C-03BF-4D2B-B2C4-2E28C1E996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2C5B1B5-676F-4B69-8E55-91A9CF4BD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>
            <a:extLst>
              <a:ext uri="{FF2B5EF4-FFF2-40B4-BE49-F238E27FC236}">
                <a16:creationId xmlns:a16="http://schemas.microsoft.com/office/drawing/2014/main" id="{8B3A66D9-6C59-44AD-9E11-293F6405E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13FDDB-B177-4C03-B8E3-FEDFAD491321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933E9BE-70D2-415C-940D-7D7AD9A1CD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0B2B7AE-A8D2-4048-934B-93715F042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>
            <a:extLst>
              <a:ext uri="{FF2B5EF4-FFF2-40B4-BE49-F238E27FC236}">
                <a16:creationId xmlns:a16="http://schemas.microsoft.com/office/drawing/2014/main" id="{1ACF8B7E-B88F-4366-9183-7A3F13A252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62E8ED-2D81-4796-8D22-2A8C55D5D148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57E6709-B46D-4684-B53C-C511999C88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F238128-C3DE-411D-B691-FE2C2250B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>
            <a:extLst>
              <a:ext uri="{FF2B5EF4-FFF2-40B4-BE49-F238E27FC236}">
                <a16:creationId xmlns:a16="http://schemas.microsoft.com/office/drawing/2014/main" id="{D323504D-E1A4-4E57-8CD8-9592E6CE4E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F06AB6-4D24-47A4-AB49-4D2995EE6E0E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AC5BB38-A68C-4763-AFE2-881CDEFF4C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8C1E728-1298-4694-AA8E-D6EDB800C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>
            <a:extLst>
              <a:ext uri="{FF2B5EF4-FFF2-40B4-BE49-F238E27FC236}">
                <a16:creationId xmlns:a16="http://schemas.microsoft.com/office/drawing/2014/main" id="{97EF09EA-211F-4E86-947D-6A4DC53A92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A6C0ED-55F5-4E8C-B247-7974C1DDFFEF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64F668E-783C-40D4-9D5B-94A135AC1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53EDC46-D0A0-4374-935E-FA06D2811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1">
            <a:extLst>
              <a:ext uri="{FF2B5EF4-FFF2-40B4-BE49-F238E27FC236}">
                <a16:creationId xmlns:a16="http://schemas.microsoft.com/office/drawing/2014/main" id="{95811EF9-0B4D-4AAD-878E-E9CDAEDF1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84E9CD-5588-48F7-A5FC-0FC22082BD46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73AE24E-609E-4E1E-AE36-E90BCFB644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458076A-C199-425F-ACCE-18B7F8E33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>
            <a:extLst>
              <a:ext uri="{FF2B5EF4-FFF2-40B4-BE49-F238E27FC236}">
                <a16:creationId xmlns:a16="http://schemas.microsoft.com/office/drawing/2014/main" id="{CBD25FC9-3A96-43F8-9B4B-6753DBB785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195CA3-02A3-4947-A917-067CDB0A878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B959E33-510C-440E-81E7-65E465A228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79CE578-228F-4DF0-96FE-84E94F97A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>
            <a:extLst>
              <a:ext uri="{FF2B5EF4-FFF2-40B4-BE49-F238E27FC236}">
                <a16:creationId xmlns:a16="http://schemas.microsoft.com/office/drawing/2014/main" id="{16749D44-CA1E-498F-B17D-BB28A32AF7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1624DC-0D3B-41DD-9E44-A964E6B34D8F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1E2A21F-FAEF-46FD-9073-00CA28E4EE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CD6E128F-3502-4165-8C17-D7372EBA1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>
            <a:extLst>
              <a:ext uri="{FF2B5EF4-FFF2-40B4-BE49-F238E27FC236}">
                <a16:creationId xmlns:a16="http://schemas.microsoft.com/office/drawing/2014/main" id="{2FCCF7C5-9DBA-4B2F-9536-3C7760206F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297428-7EAB-433A-837D-49EBCD495C13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02E67B9-58A2-4CBA-9EB9-A3C2C777CF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07C7B55-E72C-4CBD-88F7-8477AA8FC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>
            <a:extLst>
              <a:ext uri="{FF2B5EF4-FFF2-40B4-BE49-F238E27FC236}">
                <a16:creationId xmlns:a16="http://schemas.microsoft.com/office/drawing/2014/main" id="{328A1D99-2C1E-45C1-BCE6-A17D2DC51F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6F50AB-0E9A-4E31-9C24-A0E838AF121C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3158B3F-2E3F-46F6-8FE0-1E62AD7A21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30600BD-3F31-461D-8D35-F1C4459AF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Maximum possible storing combination in 4 bits is 15.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In ASCII , a bit is allocated for parity bit. So only, 128 characters are stored despite it being a 1 byte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In turbo C, two bytes of memory is allocated.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>
            <a:extLst>
              <a:ext uri="{FF2B5EF4-FFF2-40B4-BE49-F238E27FC236}">
                <a16:creationId xmlns:a16="http://schemas.microsoft.com/office/drawing/2014/main" id="{460B701A-32A0-470B-AA04-687911EF66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54CE-CFB4-4DB4-8306-B59C73607C85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D392B92-DDD2-47B9-B107-E9FC4ED9A1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6B48425-06E2-4FCE-A6FE-CD2092EAB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31">
            <a:extLst>
              <a:ext uri="{FF2B5EF4-FFF2-40B4-BE49-F238E27FC236}">
                <a16:creationId xmlns:a16="http://schemas.microsoft.com/office/drawing/2014/main" id="{FB5BD4DD-5427-4B02-B5A8-49F9405339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52BB99-0565-482A-AABB-C6AFB9309D9A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A278084-F532-4C87-BE20-E2793ADF56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287F0AF-408E-4D30-82DF-103F608CD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>
            <a:extLst>
              <a:ext uri="{FF2B5EF4-FFF2-40B4-BE49-F238E27FC236}">
                <a16:creationId xmlns:a16="http://schemas.microsoft.com/office/drawing/2014/main" id="{E4243BCC-138E-47D8-97FE-EB8EB55027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D9DF5E-8C42-4EEB-A544-041D801369EC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C626F33-A8B7-42CC-930B-0A17CE3F6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830E9AD-32B9-4698-BFD7-992F5018B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Everything inside </a:t>
            </a:r>
            <a:r>
              <a:rPr lang="en-US" altLang="en-US" dirty="0" err="1"/>
              <a:t>printf</a:t>
            </a:r>
            <a:r>
              <a:rPr lang="en-US" altLang="en-US" dirty="0"/>
              <a:t> is an argument.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There are two arguments inside the </a:t>
            </a:r>
            <a:r>
              <a:rPr lang="en-US" altLang="en-US" dirty="0" err="1"/>
              <a:t>printf</a:t>
            </a:r>
            <a:r>
              <a:rPr lang="en-US" altLang="en-US" dirty="0"/>
              <a:t> statement given above.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Variables are initialized meanwhile the constants are declared.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/>
              <a:t>Variables are also declared with </a:t>
            </a:r>
            <a:r>
              <a:rPr lang="en-US" altLang="en-US" dirty="0" err="1"/>
              <a:t>int,float</a:t>
            </a:r>
            <a:r>
              <a:rPr lang="en-US" altLang="en-US" dirty="0"/>
              <a:t> etc.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>
            <a:extLst>
              <a:ext uri="{FF2B5EF4-FFF2-40B4-BE49-F238E27FC236}">
                <a16:creationId xmlns:a16="http://schemas.microsoft.com/office/drawing/2014/main" id="{20500FC4-7B9E-4C72-B653-9F3F931A4D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B05B6E-6F69-4068-A860-5DFF5E783913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48E8001-3B1F-4FC7-8B5D-ECC98610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717F6839-DED9-49DE-9CAC-B4A95357C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>
            <a:extLst>
              <a:ext uri="{FF2B5EF4-FFF2-40B4-BE49-F238E27FC236}">
                <a16:creationId xmlns:a16="http://schemas.microsoft.com/office/drawing/2014/main" id="{B1057B39-96F2-4D23-837C-6FEA2C5ED6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849E97-CB8E-468A-99AF-AF45AFD3D1DE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6DEAC49-2E7A-4650-AB27-BB2E3B81D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B65BF68-91AB-4157-936B-45C3FD99F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>
            <a:extLst>
              <a:ext uri="{FF2B5EF4-FFF2-40B4-BE49-F238E27FC236}">
                <a16:creationId xmlns:a16="http://schemas.microsoft.com/office/drawing/2014/main" id="{FF8F6808-1AF6-4E0E-9120-0FDBD62ED2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490905-1DBF-4310-AE3E-BC2096FD5B76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16583CA4-D3A3-4493-819B-AC7BAD715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D5360E5-5138-4299-99DA-8A3299B79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>
            <a:extLst>
              <a:ext uri="{FF2B5EF4-FFF2-40B4-BE49-F238E27FC236}">
                <a16:creationId xmlns:a16="http://schemas.microsoft.com/office/drawing/2014/main" id="{7545D689-D816-40DA-BE87-6B4CDFD248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C63DA2-CE44-4644-A383-450C7CAB51D2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15D9168-1738-43B5-8E6D-3A0A1D2871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49877FC8-470D-4AA3-82CC-F0E8D75D8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>
            <a:extLst>
              <a:ext uri="{FF2B5EF4-FFF2-40B4-BE49-F238E27FC236}">
                <a16:creationId xmlns:a16="http://schemas.microsoft.com/office/drawing/2014/main" id="{C5EE9E43-6F64-4128-BB10-766FC83549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9D3EEB-F10D-45D9-93FA-4E2CF5A05808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8F6813F-8648-4406-8666-A330463594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082A4F11-7F00-4191-873E-415732F84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>
            <a:extLst>
              <a:ext uri="{FF2B5EF4-FFF2-40B4-BE49-F238E27FC236}">
                <a16:creationId xmlns:a16="http://schemas.microsoft.com/office/drawing/2014/main" id="{A0A58F7A-B28F-4E3B-B68D-32EC1C7CBF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037234-40E2-43C7-B144-4FFB3E4253A2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7283F0E-6937-4A7B-8774-F83A8CB9DF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4242AAF-C007-43ED-84A0-A4E12BB96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Analogous=comparable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31">
            <a:extLst>
              <a:ext uri="{FF2B5EF4-FFF2-40B4-BE49-F238E27FC236}">
                <a16:creationId xmlns:a16="http://schemas.microsoft.com/office/drawing/2014/main" id="{C15C3D7B-1C42-44EB-BEB4-575A2EACB1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AB8278-4D40-46BC-B999-284DC7C63E5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DE0C6696-6B70-426D-8087-D0C8D2253B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72595D38-BE79-44B2-93EE-E04FF009A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err="1"/>
              <a:t>Scanf</a:t>
            </a:r>
            <a:r>
              <a:rPr lang="en-US" altLang="en-US" dirty="0"/>
              <a:t> function uses &amp; to </a:t>
            </a:r>
            <a:r>
              <a:rPr lang="en-US" altLang="en-US"/>
              <a:t>call the memory 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1">
            <a:extLst>
              <a:ext uri="{FF2B5EF4-FFF2-40B4-BE49-F238E27FC236}">
                <a16:creationId xmlns:a16="http://schemas.microsoft.com/office/drawing/2014/main" id="{9FFB5B33-5847-4FF0-AC6F-1B99F0642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BCD737-4E7D-4F19-BE98-1F42825E8E3A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37E070E-F874-4D6B-974B-470378CEA4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DADB135-B1F6-4687-87B4-BE9744421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1">
            <a:extLst>
              <a:ext uri="{FF2B5EF4-FFF2-40B4-BE49-F238E27FC236}">
                <a16:creationId xmlns:a16="http://schemas.microsoft.com/office/drawing/2014/main" id="{3D9BAA3F-46AE-4E93-B09B-9E0E0602B4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6048F5-F1F2-4C8A-A9F7-54378BE936BB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7D75649-EA38-4FE4-ACED-EEAB84473F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2857EDAB-6A27-4095-85EF-1D6CAA837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31">
            <a:extLst>
              <a:ext uri="{FF2B5EF4-FFF2-40B4-BE49-F238E27FC236}">
                <a16:creationId xmlns:a16="http://schemas.microsoft.com/office/drawing/2014/main" id="{748D72BD-9158-4F09-A269-34AE5ACE63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9048ED-ECEC-46BD-A2F4-90FB31827A5C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7F41A75-3B7B-4ACA-9320-26FB84A2B8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9EC422A-AFEE-4F35-B16F-DE54189B1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>
            <a:extLst>
              <a:ext uri="{FF2B5EF4-FFF2-40B4-BE49-F238E27FC236}">
                <a16:creationId xmlns:a16="http://schemas.microsoft.com/office/drawing/2014/main" id="{E81880B2-7028-4979-9CD2-27657447E7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CA6AA3-F745-48FC-89AB-B809F6E2F9FB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4E8D9FD-7341-462F-90E9-CDBB2D4B5C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50870E7-CD73-454F-8738-E1A812588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>
            <a:extLst>
              <a:ext uri="{FF2B5EF4-FFF2-40B4-BE49-F238E27FC236}">
                <a16:creationId xmlns:a16="http://schemas.microsoft.com/office/drawing/2014/main" id="{6F74BD8C-6C83-48A1-B4F2-DD75CADA3C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7827FB-A2E4-476A-AC9B-63234BCEA425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437A7A3-B741-487B-A1AF-19791423C6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2619024-1EC8-4591-AB0B-7CB029FA9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1">
            <a:extLst>
              <a:ext uri="{FF2B5EF4-FFF2-40B4-BE49-F238E27FC236}">
                <a16:creationId xmlns:a16="http://schemas.microsoft.com/office/drawing/2014/main" id="{B897285D-BA17-4803-80A3-7240347F4C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9CD2F1-42B9-4800-8B15-3AB26E13D0CA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B003728-4E3E-4A6B-9CD8-1B5FB816B4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FF13EC0-1207-430D-9511-779473F8B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1">
            <a:extLst>
              <a:ext uri="{FF2B5EF4-FFF2-40B4-BE49-F238E27FC236}">
                <a16:creationId xmlns:a16="http://schemas.microsoft.com/office/drawing/2014/main" id="{CCBCA437-AF37-4B05-B48E-119D80044C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5C6444-E69D-410C-9C0E-A5D31FF774BE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16963CC-4220-49C8-AB15-809A7EAA7F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F3C61087-F1BE-4D45-94D9-4359A0DA1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1FB43C2-5FB9-40D2-ACEC-4CD449E6DE0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740C35EA-8B8F-4876-9C00-6D36B2CD6FB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AD93BFD-965A-4D93-8896-E4CF76D293E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E3C9C00D-48BD-46BB-98F9-E134ADE021E5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8" name="AutoShape 11">
              <a:extLst>
                <a:ext uri="{FF2B5EF4-FFF2-40B4-BE49-F238E27FC236}">
                  <a16:creationId xmlns:a16="http://schemas.microsoft.com/office/drawing/2014/main" id="{0536274C-6C3F-4C1C-8EA8-9698FC9A2C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199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AutoShape 12">
              <a:extLst>
                <a:ext uri="{FF2B5EF4-FFF2-40B4-BE49-F238E27FC236}">
                  <a16:creationId xmlns:a16="http://schemas.microsoft.com/office/drawing/2014/main" id="{71F1E76A-F90D-46E2-A0E5-9732B01C32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58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" name="AutoShape 13">
              <a:extLst>
                <a:ext uri="{FF2B5EF4-FFF2-40B4-BE49-F238E27FC236}">
                  <a16:creationId xmlns:a16="http://schemas.microsoft.com/office/drawing/2014/main" id="{8407232E-58E3-4321-9EA0-C9C72937F4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CEED06F4-189A-40E7-B88F-D94E574586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3" y="3775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304FBEEF-7566-4815-A912-DC7F974BF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3" name="AutoShape 16">
              <a:extLst>
                <a:ext uri="{FF2B5EF4-FFF2-40B4-BE49-F238E27FC236}">
                  <a16:creationId xmlns:a16="http://schemas.microsoft.com/office/drawing/2014/main" id="{B33EE6A3-E510-44D1-AAB8-E825EB96AC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4" name="AutoShape 17">
              <a:extLst>
                <a:ext uri="{FF2B5EF4-FFF2-40B4-BE49-F238E27FC236}">
                  <a16:creationId xmlns:a16="http://schemas.microsoft.com/office/drawing/2014/main" id="{B2207A0F-95A6-4024-BA4E-9F1F5907C7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" name="Rectangle 18">
            <a:extLst>
              <a:ext uri="{FF2B5EF4-FFF2-40B4-BE49-F238E27FC236}">
                <a16:creationId xmlns:a16="http://schemas.microsoft.com/office/drawing/2014/main" id="{8B86D7C4-AC73-476A-A51A-F70C86F70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AutoShape 19">
            <a:extLst>
              <a:ext uri="{FF2B5EF4-FFF2-40B4-BE49-F238E27FC236}">
                <a16:creationId xmlns:a16="http://schemas.microsoft.com/office/drawing/2014/main" id="{C8738BB7-88D8-46F5-BE1F-948505F4003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20">
            <a:extLst>
              <a:ext uri="{FF2B5EF4-FFF2-40B4-BE49-F238E27FC236}">
                <a16:creationId xmlns:a16="http://schemas.microsoft.com/office/drawing/2014/main" id="{89280E1A-889A-47A8-A77C-541B2EA01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50543157-D76C-4075-A936-73D488420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Oval 22">
            <a:extLst>
              <a:ext uri="{FF2B5EF4-FFF2-40B4-BE49-F238E27FC236}">
                <a16:creationId xmlns:a16="http://schemas.microsoft.com/office/drawing/2014/main" id="{942C28FE-CFB5-4DD2-9B61-0B564FE75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84DA3B29-F0CD-42D5-BC96-02EF06B56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grpSp>
        <p:nvGrpSpPr>
          <p:cNvPr id="21" name="Group 24">
            <a:extLst>
              <a:ext uri="{FF2B5EF4-FFF2-40B4-BE49-F238E27FC236}">
                <a16:creationId xmlns:a16="http://schemas.microsoft.com/office/drawing/2014/main" id="{C2BADA85-B84B-425F-82DA-DFD8BC5160A8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id="{4290CB05-B5FB-4FEC-8862-59C58F5FD9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3" name="AutoShape 26">
              <a:extLst>
                <a:ext uri="{FF2B5EF4-FFF2-40B4-BE49-F238E27FC236}">
                  <a16:creationId xmlns:a16="http://schemas.microsoft.com/office/drawing/2014/main" id="{40467DA7-8025-4D96-87F1-3DA7A883E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4" name="AutoShape 27">
              <a:extLst>
                <a:ext uri="{FF2B5EF4-FFF2-40B4-BE49-F238E27FC236}">
                  <a16:creationId xmlns:a16="http://schemas.microsoft.com/office/drawing/2014/main" id="{4BEEB0FD-2E01-4433-BB60-06C0D4BF29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5" name="AutoShape 28">
              <a:extLst>
                <a:ext uri="{FF2B5EF4-FFF2-40B4-BE49-F238E27FC236}">
                  <a16:creationId xmlns:a16="http://schemas.microsoft.com/office/drawing/2014/main" id="{B2B32EF5-6790-4893-8DD7-9F6AD5186D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6" name="AutoShape 29">
              <a:extLst>
                <a:ext uri="{FF2B5EF4-FFF2-40B4-BE49-F238E27FC236}">
                  <a16:creationId xmlns:a16="http://schemas.microsoft.com/office/drawing/2014/main" id="{76BD9604-42F1-4FEA-A06E-14B0F20A4C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7" name="AutoShape 30">
              <a:extLst>
                <a:ext uri="{FF2B5EF4-FFF2-40B4-BE49-F238E27FC236}">
                  <a16:creationId xmlns:a16="http://schemas.microsoft.com/office/drawing/2014/main" id="{9E4E2304-7B6B-480F-A76D-9780AE8EF1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BD8699C-C443-4B10-A767-7423DAB36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12A20027-C12F-409A-BE9C-A3FA2DF5D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52 h 264"/>
                <a:gd name="T2" fmla="*/ 1 w 457"/>
                <a:gd name="T3" fmla="*/ 0 h 264"/>
                <a:gd name="T4" fmla="*/ 0 w 457"/>
                <a:gd name="T5" fmla="*/ 256 h 264"/>
                <a:gd name="T6" fmla="*/ 457 w 457"/>
                <a:gd name="T7" fmla="*/ 252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295400" y="1524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3D3C2FF5-E366-43BB-B560-F6FA32DC37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9CB1C65C-859D-4F7B-AA13-9CCA35A31F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F5FF6B32-2A14-404B-BC86-88B2350D9F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B4BE10-E3D1-4981-90D0-B615FB938D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1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C3B699-47C4-4C30-AF54-5FC23A6B52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B48CDF-32BB-4E95-8436-D7226C91D7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23B97C-0497-4D9D-8131-F0BC5DD264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B585F-7641-47AD-8640-63A8DB8AF1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74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419100"/>
            <a:ext cx="1943100" cy="5740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419100"/>
            <a:ext cx="5676900" cy="5740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9F22FF-3515-4060-8DB3-DF837F5346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51923A-28C4-4F18-9AF6-A7E459AB11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72680C-3BC4-4386-9CA1-7043736BF4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C9EA4B-ABC7-42F6-9C1C-FE4F5D57E7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95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E92A6D-652A-4093-9EF5-FE59FB7569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31F154-A6E9-4846-9644-DABD19C736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2E6DE5-4016-4400-BE0B-A9B61BA1FD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1901B8-95DF-4DFC-90F5-9EC4FD6F71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95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AD2715-5117-4226-9B68-5F24F44089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04B90A-584D-4A15-8EB8-2072EFE773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FD6E70-219B-41B3-A7CB-FE2C557BBF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E8C3BB-94FE-4D2D-9911-A37EA6F59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95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0447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0447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6E738-7E50-4399-BF78-97332E7754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0C2EC-C23D-4C01-AA9F-CD62AA5AA3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CF152-A268-4394-A3DD-568ACF6A44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D09107-213E-4F48-A5D9-2A91F273E0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14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8CD2771-979C-434E-89C7-FA1882926C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BF844FD-B74C-4047-AA34-B639EA7FE0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28F73F5-1F22-471E-B2A1-0CF55E6699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217CD-D254-4074-B1E4-2250CF74C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62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D4C46C0-812C-4C94-A056-394A5F2C31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FACDC40-F65B-4019-8382-DBAC36D38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BA2AC83-ACEB-4394-B997-BDE4B2014C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B945E-4442-4DC6-A207-2C0CE37504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92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C7362E3-E52D-4CAF-9A92-9205EBE45B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3C60275-B7F5-4A99-BF86-FD5F5A916F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0A9B02-395A-4BE0-B2B3-5C901BEFE2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FAB32B-FE62-4A80-AD3A-1C9166FD99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84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664E0D-3890-4702-873A-038C6759AB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05307-139B-4408-8255-16D22AABB7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024950-6923-4CD8-BD9C-183560933E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3A828-02DF-4E96-BA67-7A4BD07D39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0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928BC-6AC3-464D-805A-D80DAE4A20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7C66FD-D19E-4364-9EEF-5B6344A7DA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9CB0B9-F27A-48BA-AFFE-625554370D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E96B9-4E4F-485E-9042-25C141F10F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49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1B077E4-96FC-40CB-9D05-41B66EE79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4191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F8510B8-4AAB-4E2E-8D68-BA67966A5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0447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4F9BE46-37C7-4FD0-B80F-CE9C456635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AB099A6-BC2D-46A5-AAD9-41CC52607D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47AAAF7-C57D-48E5-82E8-97F738C8AB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fld id="{CE63E23F-2DD0-4D04-893C-39F796CB3B17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679B4B2C-DA80-414A-A556-3302273E6DB5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1047" name="AutoShape 8">
              <a:extLst>
                <a:ext uri="{FF2B5EF4-FFF2-40B4-BE49-F238E27FC236}">
                  <a16:creationId xmlns:a16="http://schemas.microsoft.com/office/drawing/2014/main" id="{CD974F1D-92C3-4473-A1DA-372A55207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199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8" name="AutoShape 9">
              <a:extLst>
                <a:ext uri="{FF2B5EF4-FFF2-40B4-BE49-F238E27FC236}">
                  <a16:creationId xmlns:a16="http://schemas.microsoft.com/office/drawing/2014/main" id="{1B063D41-F519-4F5D-AADD-994FB30736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58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9" name="AutoShape 10">
              <a:extLst>
                <a:ext uri="{FF2B5EF4-FFF2-40B4-BE49-F238E27FC236}">
                  <a16:creationId xmlns:a16="http://schemas.microsoft.com/office/drawing/2014/main" id="{4D4CE097-7377-4FC9-A2EC-A6BD907EC6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50" name="AutoShape 11">
              <a:extLst>
                <a:ext uri="{FF2B5EF4-FFF2-40B4-BE49-F238E27FC236}">
                  <a16:creationId xmlns:a16="http://schemas.microsoft.com/office/drawing/2014/main" id="{95921967-F9B8-471B-9F38-38E9640D87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3" y="3775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51" name="AutoShape 12">
              <a:extLst>
                <a:ext uri="{FF2B5EF4-FFF2-40B4-BE49-F238E27FC236}">
                  <a16:creationId xmlns:a16="http://schemas.microsoft.com/office/drawing/2014/main" id="{1E42C70D-2189-4182-8E40-F84275A749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52" name="AutoShape 13">
              <a:extLst>
                <a:ext uri="{FF2B5EF4-FFF2-40B4-BE49-F238E27FC236}">
                  <a16:creationId xmlns:a16="http://schemas.microsoft.com/office/drawing/2014/main" id="{06F0D417-2D6C-4303-9ADF-4FF7C7D635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53" name="AutoShape 14">
              <a:extLst>
                <a:ext uri="{FF2B5EF4-FFF2-40B4-BE49-F238E27FC236}">
                  <a16:creationId xmlns:a16="http://schemas.microsoft.com/office/drawing/2014/main" id="{8D973718-819D-4645-9BF2-DF6EECD902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2063" name="Rectangle 15">
            <a:extLst>
              <a:ext uri="{FF2B5EF4-FFF2-40B4-BE49-F238E27FC236}">
                <a16:creationId xmlns:a16="http://schemas.microsoft.com/office/drawing/2014/main" id="{6FAF87A2-3728-4B79-8343-38CC5E3DE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64" name="AutoShape 16">
            <a:extLst>
              <a:ext uri="{FF2B5EF4-FFF2-40B4-BE49-F238E27FC236}">
                <a16:creationId xmlns:a16="http://schemas.microsoft.com/office/drawing/2014/main" id="{588B1548-4BF1-48BC-839A-D7EC5AD5556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65" name="Oval 17">
            <a:extLst>
              <a:ext uri="{FF2B5EF4-FFF2-40B4-BE49-F238E27FC236}">
                <a16:creationId xmlns:a16="http://schemas.microsoft.com/office/drawing/2014/main" id="{D5F183E7-D20C-4681-82B8-01D8CAEE1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5" name="Rectangle 18">
            <a:extLst>
              <a:ext uri="{FF2B5EF4-FFF2-40B4-BE49-F238E27FC236}">
                <a16:creationId xmlns:a16="http://schemas.microsoft.com/office/drawing/2014/main" id="{343169AB-912E-41A5-A898-D10F36A4E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67" name="Oval 19">
            <a:extLst>
              <a:ext uri="{FF2B5EF4-FFF2-40B4-BE49-F238E27FC236}">
                <a16:creationId xmlns:a16="http://schemas.microsoft.com/office/drawing/2014/main" id="{36791F07-11CB-45DA-898A-6552EFE98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7" name="Rectangle 20">
            <a:extLst>
              <a:ext uri="{FF2B5EF4-FFF2-40B4-BE49-F238E27FC236}">
                <a16:creationId xmlns:a16="http://schemas.microsoft.com/office/drawing/2014/main" id="{2DDE28DA-6EA0-4950-B1C9-3EFF2BC4E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grpSp>
        <p:nvGrpSpPr>
          <p:cNvPr id="1038" name="Group 21">
            <a:extLst>
              <a:ext uri="{FF2B5EF4-FFF2-40B4-BE49-F238E27FC236}">
                <a16:creationId xmlns:a16="http://schemas.microsoft.com/office/drawing/2014/main" id="{944BC995-CDFE-4C93-B973-1756C480EC2F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1039" name="AutoShape 22">
              <a:extLst>
                <a:ext uri="{FF2B5EF4-FFF2-40B4-BE49-F238E27FC236}">
                  <a16:creationId xmlns:a16="http://schemas.microsoft.com/office/drawing/2014/main" id="{B9CA81C0-C0B1-4DBD-B28E-140658A853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0" name="AutoShape 23">
              <a:extLst>
                <a:ext uri="{FF2B5EF4-FFF2-40B4-BE49-F238E27FC236}">
                  <a16:creationId xmlns:a16="http://schemas.microsoft.com/office/drawing/2014/main" id="{A2DC4079-3A5B-4448-BDC8-BE25648F49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1" name="AutoShape 24">
              <a:extLst>
                <a:ext uri="{FF2B5EF4-FFF2-40B4-BE49-F238E27FC236}">
                  <a16:creationId xmlns:a16="http://schemas.microsoft.com/office/drawing/2014/main" id="{CCF9882D-5729-4BF9-B68F-0B1895E6DB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2" name="AutoShape 25">
              <a:extLst>
                <a:ext uri="{FF2B5EF4-FFF2-40B4-BE49-F238E27FC236}">
                  <a16:creationId xmlns:a16="http://schemas.microsoft.com/office/drawing/2014/main" id="{6C66F10D-0A3B-4AC4-ABA9-2E73A25579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3" name="AutoShape 26">
              <a:extLst>
                <a:ext uri="{FF2B5EF4-FFF2-40B4-BE49-F238E27FC236}">
                  <a16:creationId xmlns:a16="http://schemas.microsoft.com/office/drawing/2014/main" id="{D1DA8C89-C0A2-4A87-8BEB-2604B13FFF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4" name="AutoShape 27">
              <a:extLst>
                <a:ext uri="{FF2B5EF4-FFF2-40B4-BE49-F238E27FC236}">
                  <a16:creationId xmlns:a16="http://schemas.microsoft.com/office/drawing/2014/main" id="{5B8C7095-35BF-46CB-A8C4-A4841CA2E5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5" name="Freeform 28">
              <a:extLst>
                <a:ext uri="{FF2B5EF4-FFF2-40B4-BE49-F238E27FC236}">
                  <a16:creationId xmlns:a16="http://schemas.microsoft.com/office/drawing/2014/main" id="{D287B2EC-5538-44DB-A4DE-4F10CBC4E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Freeform 29">
              <a:extLst>
                <a:ext uri="{FF2B5EF4-FFF2-40B4-BE49-F238E27FC236}">
                  <a16:creationId xmlns:a16="http://schemas.microsoft.com/office/drawing/2014/main" id="{B927E67A-14A8-4DD5-AEC2-8378CC09C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52 h 264"/>
                <a:gd name="T2" fmla="*/ 1 w 457"/>
                <a:gd name="T3" fmla="*/ 0 h 264"/>
                <a:gd name="T4" fmla="*/ 0 w 457"/>
                <a:gd name="T5" fmla="*/ 256 h 264"/>
                <a:gd name="T6" fmla="*/ 457 w 457"/>
                <a:gd name="T7" fmla="*/ 252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 animBg="1"/>
      <p:bldP spid="2067" grpId="0" animBg="1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b"/>
        <a:defRPr kumimoji="1" sz="3200" b="1" kern="1200">
          <a:solidFill>
            <a:srgbClr val="FFC6A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800" b="1" kern="1200">
          <a:solidFill>
            <a:srgbClr val="DAF6F8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1" kern="1200">
          <a:solidFill>
            <a:srgbClr val="FFC6A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 kern="1200">
          <a:solidFill>
            <a:srgbClr val="DAF6F8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 kern="1200">
          <a:solidFill>
            <a:srgbClr val="FFC6A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C23DA6A-67C4-42B9-A117-238CF275E17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6000"/>
              <a:t>C Programming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4F205BC-9660-4BFF-96F6-FD39278635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4400"/>
              <a:t>Chapter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18BD778-3E5D-4EB0-A12A-19DC63525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4800"/>
              <a:t>Example of a Binary Number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B4284DC-CDBB-4D69-B98F-B6893A6F2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digits in the binary number </a:t>
            </a:r>
            <a:r>
              <a:rPr lang="en-US" altLang="en-US">
                <a:solidFill>
                  <a:schemeClr val="tx2"/>
                </a:solidFill>
              </a:rPr>
              <a:t>1011</a:t>
            </a:r>
            <a:r>
              <a:rPr lang="en-US" altLang="en-US"/>
              <a:t> actually have values (starting from the right or low-order position):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1 x </a:t>
            </a:r>
            <a:r>
              <a:rPr lang="en-US" altLang="en-US">
                <a:solidFill>
                  <a:srgbClr val="FF9966"/>
                </a:solidFill>
              </a:rPr>
              <a:t>2</a:t>
            </a:r>
            <a:r>
              <a:rPr lang="en-US" altLang="en-US" baseline="30000">
                <a:solidFill>
                  <a:srgbClr val="FF9966"/>
                </a:solidFill>
              </a:rPr>
              <a:t>0</a:t>
            </a:r>
            <a:r>
              <a:rPr lang="en-US" altLang="en-US"/>
              <a:t> = 1 x </a:t>
            </a:r>
            <a:r>
              <a:rPr lang="en-US" altLang="en-US">
                <a:solidFill>
                  <a:srgbClr val="FF9966"/>
                </a:solidFill>
              </a:rPr>
              <a:t>1</a:t>
            </a:r>
            <a:r>
              <a:rPr lang="en-US" altLang="en-US"/>
              <a:t>  =  </a:t>
            </a:r>
            <a:r>
              <a:rPr lang="en-US" altLang="en-US">
                <a:solidFill>
                  <a:srgbClr val="FFCCFF"/>
                </a:solidFill>
              </a:rPr>
              <a:t>1</a:t>
            </a:r>
            <a:r>
              <a:rPr lang="en-US" altLang="en-US"/>
              <a:t>  (</a:t>
            </a:r>
            <a:r>
              <a:rPr lang="en-US" altLang="en-US">
                <a:solidFill>
                  <a:srgbClr val="FFCCFF"/>
                </a:solidFill>
              </a:rPr>
              <a:t>numbers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1 x </a:t>
            </a:r>
            <a:r>
              <a:rPr lang="en-US" altLang="en-US">
                <a:solidFill>
                  <a:srgbClr val="FF9966"/>
                </a:solidFill>
              </a:rPr>
              <a:t>2</a:t>
            </a:r>
            <a:r>
              <a:rPr lang="en-US" altLang="en-US" baseline="30000">
                <a:solidFill>
                  <a:srgbClr val="FF9966"/>
                </a:solidFill>
              </a:rPr>
              <a:t>1</a:t>
            </a:r>
            <a:r>
              <a:rPr lang="en-US" altLang="en-US"/>
              <a:t> = 1 x </a:t>
            </a:r>
            <a:r>
              <a:rPr lang="en-US" altLang="en-US">
                <a:solidFill>
                  <a:srgbClr val="FF9966"/>
                </a:solidFill>
              </a:rPr>
              <a:t>2</a:t>
            </a:r>
            <a:r>
              <a:rPr lang="en-US" altLang="en-US"/>
              <a:t>  =  </a:t>
            </a:r>
            <a:r>
              <a:rPr lang="en-US" altLang="en-US">
                <a:solidFill>
                  <a:srgbClr val="FFCCFF"/>
                </a:solidFill>
              </a:rPr>
              <a:t>2   on the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0 x </a:t>
            </a:r>
            <a:r>
              <a:rPr lang="en-US" altLang="en-US">
                <a:solidFill>
                  <a:srgbClr val="FF9966"/>
                </a:solidFill>
              </a:rPr>
              <a:t>2</a:t>
            </a:r>
            <a:r>
              <a:rPr lang="en-US" altLang="en-US" baseline="30000">
                <a:solidFill>
                  <a:srgbClr val="FF9966"/>
                </a:solidFill>
              </a:rPr>
              <a:t>2</a:t>
            </a:r>
            <a:r>
              <a:rPr lang="en-US" altLang="en-US"/>
              <a:t> = 0 x </a:t>
            </a:r>
            <a:r>
              <a:rPr lang="en-US" altLang="en-US">
                <a:solidFill>
                  <a:srgbClr val="FF9966"/>
                </a:solidFill>
              </a:rPr>
              <a:t>4</a:t>
            </a:r>
            <a:r>
              <a:rPr lang="en-US" altLang="en-US"/>
              <a:t>  =  </a:t>
            </a:r>
            <a:r>
              <a:rPr lang="en-US" altLang="en-US">
                <a:solidFill>
                  <a:srgbClr val="FFCCFF"/>
                </a:solidFill>
              </a:rPr>
              <a:t>0   right are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1 x </a:t>
            </a:r>
            <a:r>
              <a:rPr lang="en-US" altLang="en-US">
                <a:solidFill>
                  <a:srgbClr val="FF9966"/>
                </a:solidFill>
              </a:rPr>
              <a:t>2</a:t>
            </a:r>
            <a:r>
              <a:rPr lang="en-US" altLang="en-US" baseline="30000">
                <a:solidFill>
                  <a:srgbClr val="FF9966"/>
                </a:solidFill>
              </a:rPr>
              <a:t>3</a:t>
            </a:r>
            <a:r>
              <a:rPr lang="en-US" altLang="en-US"/>
              <a:t> = 1 x </a:t>
            </a:r>
            <a:r>
              <a:rPr lang="en-US" altLang="en-US">
                <a:solidFill>
                  <a:srgbClr val="FF9966"/>
                </a:solidFill>
              </a:rPr>
              <a:t>8</a:t>
            </a:r>
            <a:r>
              <a:rPr lang="en-US" altLang="en-US"/>
              <a:t>  =  </a:t>
            </a:r>
            <a:r>
              <a:rPr lang="en-US" altLang="en-US">
                <a:solidFill>
                  <a:srgbClr val="FFCCFF"/>
                </a:solidFill>
              </a:rPr>
              <a:t>8   decimal</a:t>
            </a:r>
            <a:endParaRPr lang="en-US" alt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		   </a:t>
            </a:r>
            <a:r>
              <a:rPr lang="en-US" altLang="en-US" baseline="30000"/>
              <a:t> </a:t>
            </a:r>
            <a:r>
              <a:rPr lang="en-US" altLang="en-US"/>
              <a:t> Total = </a:t>
            </a:r>
            <a:r>
              <a:rPr lang="en-US" altLang="en-US">
                <a:solidFill>
                  <a:srgbClr val="FFCCFF"/>
                </a:solidFill>
              </a:rPr>
              <a:t>11   numbers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E22379F-F04F-4DAE-B15F-393DE77D1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/>
              <a:t>Binary Numbers in Computers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48E8D72-5F29-44AB-ABD9-AA5122A56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You can think of each location in RAM as having eight tiny switches that can be </a:t>
            </a:r>
            <a:r>
              <a:rPr lang="en-US" altLang="en-US">
                <a:solidFill>
                  <a:srgbClr val="FF5050"/>
                </a:solidFill>
              </a:rPr>
              <a:t>on</a:t>
            </a:r>
            <a:r>
              <a:rPr lang="en-US" altLang="en-US"/>
              <a:t> (a </a:t>
            </a:r>
            <a:r>
              <a:rPr lang="en-US" altLang="en-US">
                <a:solidFill>
                  <a:srgbClr val="FF5050"/>
                </a:solidFill>
              </a:rPr>
              <a:t>one</a:t>
            </a:r>
            <a:r>
              <a:rPr lang="en-US" altLang="en-US"/>
              <a:t>) or </a:t>
            </a:r>
            <a:r>
              <a:rPr lang="en-US" altLang="en-US">
                <a:solidFill>
                  <a:srgbClr val="FF5050"/>
                </a:solidFill>
              </a:rPr>
              <a:t>off</a:t>
            </a:r>
            <a:r>
              <a:rPr lang="en-US" altLang="en-US"/>
              <a:t> (a </a:t>
            </a:r>
            <a:r>
              <a:rPr lang="en-US" altLang="en-US">
                <a:solidFill>
                  <a:srgbClr val="FF5050"/>
                </a:solidFill>
              </a:rPr>
              <a:t>zero</a:t>
            </a:r>
            <a:r>
              <a:rPr lang="en-US" altLang="en-US"/>
              <a:t>).</a:t>
            </a:r>
          </a:p>
          <a:p>
            <a:pPr>
              <a:lnSpc>
                <a:spcPct val="80000"/>
              </a:lnSpc>
            </a:pPr>
            <a:r>
              <a:rPr lang="en-US" altLang="en-US"/>
              <a:t>We say that each of the “switches” represents a </a:t>
            </a:r>
            <a:r>
              <a:rPr lang="en-US" altLang="en-US">
                <a:solidFill>
                  <a:srgbClr val="FF5050"/>
                </a:solidFill>
              </a:rPr>
              <a:t>bit</a:t>
            </a:r>
            <a:r>
              <a:rPr lang="en-US" altLang="en-US"/>
              <a:t> (binary digit). And all eight bits make up a </a:t>
            </a:r>
            <a:r>
              <a:rPr lang="en-US" altLang="en-US">
                <a:solidFill>
                  <a:srgbClr val="FF5050"/>
                </a:solidFill>
              </a:rPr>
              <a:t>byte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DB93AE2-B7D0-4188-AA08-81AEC6C8B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Storing a Character in a Byte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A82904-FF23-4287-A63B-861BEBD81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To store a character such as ‘A’ or ‘B’, etc. in a byte of memory, we store a number that represents the character.</a:t>
            </a:r>
          </a:p>
          <a:p>
            <a:pPr>
              <a:lnSpc>
                <a:spcPct val="80000"/>
              </a:lnSpc>
            </a:pPr>
            <a:r>
              <a:rPr lang="en-US" altLang="en-US"/>
              <a:t>We encode characters using an established code, the American Standard Code for Information Interchange (</a:t>
            </a:r>
            <a:r>
              <a:rPr lang="en-US" altLang="en-US">
                <a:solidFill>
                  <a:srgbClr val="FF5050"/>
                </a:solidFill>
              </a:rPr>
              <a:t>ASCII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668F2A9-F38D-48CA-A482-474FAFB300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4800"/>
              <a:t>The ASCII Codes for ‘A’ and ‘a’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DA43A40-577B-4D62-8785-17DC3CD2F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On the chart we find that the ASCII code for ‘A’ is 65 and the code for ‘a’ is 97.</a:t>
            </a:r>
          </a:p>
          <a:p>
            <a:pPr>
              <a:lnSpc>
                <a:spcPct val="80000"/>
              </a:lnSpc>
            </a:pPr>
            <a:r>
              <a:rPr lang="en-US" altLang="en-US"/>
              <a:t>Expressed as binary numbers, 65 is </a:t>
            </a:r>
            <a:r>
              <a:rPr lang="en-US" altLang="en-US">
                <a:solidFill>
                  <a:srgbClr val="FF5050"/>
                </a:solidFill>
              </a:rPr>
              <a:t>01000001</a:t>
            </a:r>
            <a:r>
              <a:rPr lang="en-US" altLang="en-US"/>
              <a:t> and 97 is </a:t>
            </a:r>
            <a:r>
              <a:rPr lang="en-US" altLang="en-US">
                <a:solidFill>
                  <a:srgbClr val="FF5050"/>
                </a:solidFill>
              </a:rPr>
              <a:t>01100001</a:t>
            </a:r>
            <a:r>
              <a:rPr lang="en-US" altLang="en-US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Note that the ASCII code is a 7-bit code, but each byte is 8-bits, thus I have included the leading 0.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CFE0083-6F98-4977-9DD4-A116820A3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/>
              <a:t>Storing Numbers in Memory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99FE5F4-C006-4976-968A-BCE2101EC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ASCII code is used for storing characters (including the digits when they are stored as digits 0,1,2,3,4,5,6,7,8 9).</a:t>
            </a:r>
          </a:p>
          <a:p>
            <a:r>
              <a:rPr lang="en-US" altLang="en-US"/>
              <a:t>A number is stored as its binary equivalent in one or more bytes.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A16D656-A5D4-4635-8275-C39890C1F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An Algorithm for Converting </a:t>
            </a:r>
            <a:r>
              <a:rPr lang="en-US" altLang="en-US"/>
              <a:t>Feet to </a:t>
            </a:r>
            <a:r>
              <a:rPr lang="en-US" altLang="en-US" dirty="0"/>
              <a:t>Inches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FC6A5AC-0D81-4F71-A373-9F2CA6CA4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90000"/>
              </a:lnSpc>
              <a:buSzTx/>
              <a:buFont typeface="Impact" panose="020B0806030902050204" pitchFamily="34" charset="0"/>
              <a:buAutoNum type="arabicPeriod"/>
            </a:pPr>
            <a:r>
              <a:rPr lang="en-US" altLang="en-US"/>
              <a:t>Convert 12 feet to inches and store in a </a:t>
            </a:r>
            <a:r>
              <a:rPr lang="en-US" altLang="en-US">
                <a:solidFill>
                  <a:srgbClr val="FF5050"/>
                </a:solidFill>
              </a:rPr>
              <a:t>variable</a:t>
            </a:r>
            <a:r>
              <a:rPr lang="en-US" altLang="en-US"/>
              <a:t>.</a:t>
            </a:r>
          </a:p>
          <a:p>
            <a:pPr marL="514350" indent="-514350">
              <a:lnSpc>
                <a:spcPct val="90000"/>
              </a:lnSpc>
              <a:buSzTx/>
              <a:buFont typeface="Impact" panose="020B0806030902050204" pitchFamily="34" charset="0"/>
              <a:buAutoNum type="arabicPeriod"/>
            </a:pPr>
            <a:r>
              <a:rPr lang="en-US" altLang="en-US">
                <a:solidFill>
                  <a:srgbClr val="FF5050"/>
                </a:solidFill>
              </a:rPr>
              <a:t>Print</a:t>
            </a:r>
            <a:r>
              <a:rPr lang="en-US" altLang="en-US"/>
              <a:t> the different units of measure neatly on the screen.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516789A3-0BF0-4097-BA8F-B2D86FEC2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0"/>
            <a:ext cx="5373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b"/>
              <a:defRPr kumimoji="1" sz="3200" b="1">
                <a:solidFill>
                  <a:srgbClr val="FFC6A9"/>
                </a:solidFill>
                <a:latin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kumimoji="1" sz="2800" b="1">
                <a:solidFill>
                  <a:srgbClr val="DAF6F8"/>
                </a:solidFill>
                <a:latin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har char="–"/>
              <a:defRPr kumimoji="1" sz="2400" b="1">
                <a:solidFill>
                  <a:srgbClr val="FFC6A9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DAF6F8"/>
                </a:solidFill>
                <a:latin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C6A9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C6A9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C6A9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C6A9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C6A9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 b="0">
                <a:solidFill>
                  <a:srgbClr val="FF5050"/>
                </a:solidFill>
                <a:latin typeface="Times New Roman" panose="02020603050405020304" pitchFamily="18" charset="0"/>
              </a:rPr>
              <a:t>Convert the </a:t>
            </a:r>
            <a:r>
              <a:rPr kumimoji="0" lang="en-US" altLang="en-US" sz="3600" b="0">
                <a:solidFill>
                  <a:srgbClr val="FF5050"/>
                </a:solidFill>
                <a:latin typeface="Times New Roman" panose="02020603050405020304" pitchFamily="18" charset="0"/>
              </a:rPr>
              <a:t>Algorithm</a:t>
            </a:r>
            <a:r>
              <a:rPr kumimoji="0" lang="en-US" altLang="en-US" sz="2800" b="0">
                <a:solidFill>
                  <a:srgbClr val="FF5050"/>
                </a:solidFill>
                <a:latin typeface="Times New Roman" panose="02020603050405020304" pitchFamily="18" charset="0"/>
              </a:rPr>
              <a:t> to C Code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4E805824-1611-4498-9D08-0ED638170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9925"/>
            <a:ext cx="8802688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b"/>
              <a:defRPr kumimoji="1" sz="3200" b="1">
                <a:solidFill>
                  <a:srgbClr val="FFC6A9"/>
                </a:solidFill>
                <a:latin typeface="Courier New" panose="02070309020205020404" pitchFamily="49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kumimoji="1" sz="2800" b="1">
                <a:solidFill>
                  <a:srgbClr val="DAF6F8"/>
                </a:solidFill>
                <a:latin typeface="Courier New" panose="02070309020205020404" pitchFamily="49" charset="0"/>
              </a:defRPr>
            </a:lvl2pPr>
            <a:lvl3pPr marL="1143000" indent="-228600">
              <a:spcBef>
                <a:spcPct val="20000"/>
              </a:spcBef>
              <a:buChar char="–"/>
              <a:defRPr kumimoji="1" sz="2400" b="1">
                <a:solidFill>
                  <a:srgbClr val="FFC6A9"/>
                </a:solidFill>
                <a:latin typeface="Courier New" panose="020703090202050204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DAF6F8"/>
                </a:solidFill>
                <a:latin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C6A9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C6A9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C6A9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C6A9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C6A9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</a:rPr>
              <a:t>#include &lt;stdio.h&gt;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0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</a:rPr>
              <a:t>int main(void)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</a:rPr>
              <a:t>   </a:t>
            </a:r>
            <a:r>
              <a:rPr kumimoji="0" lang="en-US" altLang="en-US" sz="2000">
                <a:solidFill>
                  <a:schemeClr val="accent1"/>
                </a:solidFill>
              </a:rPr>
              <a:t>/* declaration of integer variables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</a:rPr>
              <a:t>   </a:t>
            </a:r>
            <a:r>
              <a:rPr kumimoji="0" lang="en-US" altLang="en-US" sz="2000">
                <a:solidFill>
                  <a:srgbClr val="FF99FF"/>
                </a:solidFill>
              </a:rPr>
              <a:t>int</a:t>
            </a:r>
            <a:r>
              <a:rPr kumimoji="0" lang="en-US" altLang="en-US" sz="2000">
                <a:solidFill>
                  <a:schemeClr val="tx1"/>
                </a:solidFill>
              </a:rPr>
              <a:t>  inches, feet;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</a:rPr>
              <a:t>   </a:t>
            </a:r>
            <a:r>
              <a:rPr kumimoji="0" lang="en-US" altLang="en-US" sz="2000">
                <a:solidFill>
                  <a:schemeClr val="accent1"/>
                </a:solidFill>
              </a:rPr>
              <a:t>/* initialization using the ‘=‘ assignment operator*/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</a:rPr>
              <a:t>   feet = 12; </a:t>
            </a:r>
            <a:r>
              <a:rPr kumimoji="0" lang="en-US" altLang="en-US" sz="2000">
                <a:solidFill>
                  <a:schemeClr val="accent1"/>
                </a:solidFill>
              </a:rPr>
              <a:t>/* we were given this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</a:rPr>
              <a:t>   </a:t>
            </a:r>
            <a:r>
              <a:rPr kumimoji="0" lang="en-US" altLang="en-US" sz="2000">
                <a:solidFill>
                  <a:schemeClr val="accent1"/>
                </a:solidFill>
              </a:rPr>
              <a:t>/* calculations using expressions and assignments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</a:rPr>
              <a:t>   inches = 12 * feet;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</a:rPr>
              <a:t>   </a:t>
            </a:r>
            <a:r>
              <a:rPr kumimoji="0" lang="en-US" altLang="en-US" sz="2000">
                <a:solidFill>
                  <a:schemeClr val="accent1"/>
                </a:solidFill>
              </a:rPr>
              <a:t>/* Display the output on the computer’s screen. */</a:t>
            </a:r>
            <a:endParaRPr kumimoji="0" lang="en-US" altLang="en-US" sz="20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</a:rPr>
              <a:t>   printf(“   %</a:t>
            </a:r>
            <a:r>
              <a:rPr kumimoji="0" lang="en-US" altLang="en-US" sz="2000">
                <a:solidFill>
                  <a:srgbClr val="FF99FF"/>
                </a:solidFill>
              </a:rPr>
              <a:t>d</a:t>
            </a:r>
            <a:r>
              <a:rPr kumimoji="0" lang="en-US" altLang="en-US" sz="2000">
                <a:solidFill>
                  <a:schemeClr val="tx1"/>
                </a:solidFill>
              </a:rPr>
              <a:t> feet\n”, feet);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</a:rPr>
              <a:t>   printf(“   %</a:t>
            </a:r>
            <a:r>
              <a:rPr kumimoji="0" lang="en-US" altLang="en-US" sz="2000">
                <a:solidFill>
                  <a:srgbClr val="FF99FF"/>
                </a:solidFill>
              </a:rPr>
              <a:t>d</a:t>
            </a:r>
            <a:r>
              <a:rPr kumimoji="0" lang="en-US" altLang="en-US" sz="2000">
                <a:solidFill>
                  <a:schemeClr val="tx1"/>
                </a:solidFill>
              </a:rPr>
              <a:t> inches\n”, inches);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</a:rPr>
              <a:t>   return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E893149-B1D4-4DF3-A85F-1CF43E649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Some Things to Note about</a:t>
            </a:r>
            <a:br>
              <a:rPr lang="en-US" altLang="en-US" dirty="0"/>
            </a:br>
            <a:r>
              <a:rPr lang="en-US" altLang="en-US" dirty="0"/>
              <a:t>the Program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ED335FB-8218-4C14-9D59-CDA2B11E4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When variables are declared you must indicate the variable </a:t>
            </a:r>
            <a:r>
              <a:rPr lang="en-US" altLang="en-US">
                <a:solidFill>
                  <a:srgbClr val="FF5050"/>
                </a:solidFill>
              </a:rPr>
              <a:t>type</a:t>
            </a:r>
            <a:r>
              <a:rPr lang="en-US" altLang="en-US"/>
              <a:t> (the kind of values that will be stored there -- integers in this case).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You can declare several variables of the same type by separating the variable names by commas.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B28F197-BC11-4F1E-98CF-E81B886F7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Program Notes (2)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95730A1-BA9C-4C08-9F64-E85C11DEF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equals sign ‘</a:t>
            </a:r>
            <a:r>
              <a:rPr lang="en-US" altLang="en-US">
                <a:solidFill>
                  <a:srgbClr val="FF5050"/>
                </a:solidFill>
              </a:rPr>
              <a:t>=</a:t>
            </a:r>
            <a:r>
              <a:rPr lang="en-US" altLang="en-US"/>
              <a:t>‘ is used as the </a:t>
            </a:r>
            <a:r>
              <a:rPr lang="en-US" altLang="en-US">
                <a:solidFill>
                  <a:srgbClr val="FF5050"/>
                </a:solidFill>
              </a:rPr>
              <a:t>assignment operator</a:t>
            </a:r>
            <a:r>
              <a:rPr lang="en-US" altLang="en-US"/>
              <a:t> in C.</a:t>
            </a:r>
          </a:p>
          <a:p>
            <a:pPr lvl="1"/>
            <a:r>
              <a:rPr lang="en-US" altLang="en-US"/>
              <a:t>The value calculated in the </a:t>
            </a:r>
            <a:r>
              <a:rPr lang="en-US" altLang="en-US">
                <a:solidFill>
                  <a:srgbClr val="FF5050"/>
                </a:solidFill>
              </a:rPr>
              <a:t>expression</a:t>
            </a:r>
            <a:r>
              <a:rPr lang="en-US" altLang="en-US"/>
              <a:t> on the right of ‘=‘ is placed in the </a:t>
            </a:r>
            <a:r>
              <a:rPr lang="en-US" altLang="en-US">
                <a:solidFill>
                  <a:srgbClr val="FF5050"/>
                </a:solidFill>
              </a:rPr>
              <a:t>memory location</a:t>
            </a:r>
            <a:r>
              <a:rPr lang="en-US" altLang="en-US"/>
              <a:t> named on the left side of ‘=‘</a:t>
            </a:r>
          </a:p>
          <a:p>
            <a:pPr lvl="1"/>
            <a:r>
              <a:rPr lang="en-US" altLang="en-US" sz="2400"/>
              <a:t>Example:  </a:t>
            </a:r>
            <a:r>
              <a:rPr lang="en-US" altLang="en-US" sz="2400">
                <a:solidFill>
                  <a:srgbClr val="FF5050"/>
                </a:solidFill>
              </a:rPr>
              <a:t>inches </a:t>
            </a:r>
            <a:r>
              <a:rPr lang="en-US" altLang="en-US" sz="2400"/>
              <a:t>= 12 * feet;</a:t>
            </a:r>
            <a:endParaRPr lang="en-US" altLang="en-US" sz="2400" b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E40AD09-3162-4D1A-8798-A43D2095A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Program Notes (3)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45FDF3B-A338-4BBF-8331-87C0990D1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044700"/>
            <a:ext cx="8153400" cy="4114800"/>
          </a:xfrm>
        </p:spPr>
        <p:txBody>
          <a:bodyPr/>
          <a:lstStyle/>
          <a:p>
            <a:r>
              <a:rPr lang="en-US" altLang="en-US"/>
              <a:t>In the statement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  printf(“   </a:t>
            </a:r>
            <a:r>
              <a:rPr lang="en-US" altLang="en-US">
                <a:solidFill>
                  <a:schemeClr val="tx1"/>
                </a:solidFill>
              </a:rPr>
              <a:t>%d</a:t>
            </a:r>
            <a:r>
              <a:rPr lang="en-US" altLang="en-US"/>
              <a:t> feet\n”, </a:t>
            </a:r>
            <a:r>
              <a:rPr lang="en-US" altLang="en-US">
                <a:solidFill>
                  <a:srgbClr val="FF5050"/>
                </a:solidFill>
              </a:rPr>
              <a:t>feet</a:t>
            </a:r>
            <a:r>
              <a:rPr lang="en-US" altLang="en-US"/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 the </a:t>
            </a:r>
            <a:r>
              <a:rPr lang="en-US" altLang="en-US">
                <a:solidFill>
                  <a:schemeClr val="tx1"/>
                </a:solidFill>
              </a:rPr>
              <a:t>spaces before %d</a:t>
            </a:r>
            <a:r>
              <a:rPr lang="en-US" altLang="en-US"/>
              <a:t> are printed on output because they are within the quotes. </a:t>
            </a:r>
            <a:r>
              <a:rPr lang="en-US" altLang="en-US">
                <a:solidFill>
                  <a:schemeClr val="tx1"/>
                </a:solidFill>
              </a:rPr>
              <a:t>%d</a:t>
            </a:r>
            <a:r>
              <a:rPr lang="en-US" altLang="en-US"/>
              <a:t> tells the printf() function to display the value stored in the variable </a:t>
            </a:r>
            <a:r>
              <a:rPr lang="en-US" altLang="en-US">
                <a:solidFill>
                  <a:srgbClr val="FF5050"/>
                </a:solidFill>
              </a:rPr>
              <a:t>feet </a:t>
            </a:r>
            <a:r>
              <a:rPr lang="en-US" altLang="en-US"/>
              <a:t>as an integer.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90DA687-5775-412C-B353-7C374BD19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5400"/>
              <a:t>Preprocessing Directives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0A93C35-CEE0-4BBB-A938-CF9A7C86A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Source code lines that begin with a # are called preprocessing directives.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Examples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2800"/>
              <a:t>#include &lt;stdio.h&gt;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2800"/>
              <a:t>#define PI  3.14</a:t>
            </a:r>
          </a:p>
          <a:p>
            <a:pPr>
              <a:lnSpc>
                <a:spcPct val="70000"/>
              </a:lnSpc>
            </a:pPr>
            <a:r>
              <a:rPr lang="en-US" altLang="en-US"/>
              <a:t>Preprocessing directives indicate to the preprocessor that certain header files should be included with the source code and certain substitutions should be made.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BF19E4C-426C-4B09-B2DB-F0E69A9F5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Program Notes (5)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96D622B-3C32-4F25-8427-C41884302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0447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In the statement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	  printf(“   </a:t>
            </a:r>
            <a:r>
              <a:rPr lang="en-US" altLang="en-US" sz="2400">
                <a:solidFill>
                  <a:srgbClr val="FF99FF"/>
                </a:solidFill>
              </a:rPr>
              <a:t>%d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5050"/>
                </a:solidFill>
              </a:rPr>
              <a:t>feet</a:t>
            </a:r>
            <a:r>
              <a:rPr lang="en-US" altLang="en-US" sz="2400">
                <a:solidFill>
                  <a:srgbClr val="FF99FF"/>
                </a:solidFill>
              </a:rPr>
              <a:t>\n</a:t>
            </a:r>
            <a:r>
              <a:rPr lang="en-US" altLang="en-US" sz="2400"/>
              <a:t>”, feet);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/>
              <a:t>  the word </a:t>
            </a:r>
            <a:r>
              <a:rPr lang="en-US" altLang="en-US" sz="2400">
                <a:solidFill>
                  <a:srgbClr val="FF5050"/>
                </a:solidFill>
              </a:rPr>
              <a:t>feet</a:t>
            </a:r>
            <a:r>
              <a:rPr lang="en-US" altLang="en-US" sz="2400"/>
              <a:t> inside quotes is simply printed, it is not the variable feet.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99FF"/>
                </a:solidFill>
              </a:rPr>
              <a:t>%d</a:t>
            </a:r>
            <a:r>
              <a:rPr lang="en-US" altLang="en-US" sz="2400"/>
              <a:t> is a </a:t>
            </a:r>
            <a:r>
              <a:rPr lang="en-US" altLang="en-US" sz="2400">
                <a:solidFill>
                  <a:schemeClr val="tx1"/>
                </a:solidFill>
              </a:rPr>
              <a:t>conversion specification</a:t>
            </a:r>
            <a:r>
              <a:rPr lang="en-US" altLang="en-US" sz="2400"/>
              <a:t> that says display feet as an integer (no decimal point).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99FF"/>
                </a:solidFill>
              </a:rPr>
              <a:t>\n</a:t>
            </a:r>
            <a:r>
              <a:rPr lang="en-US" altLang="en-US" sz="2400"/>
              <a:t>, the </a:t>
            </a:r>
            <a:r>
              <a:rPr lang="en-US" altLang="en-US" sz="2400">
                <a:solidFill>
                  <a:schemeClr val="tx1"/>
                </a:solidFill>
              </a:rPr>
              <a:t>linefeed character</a:t>
            </a:r>
            <a:r>
              <a:rPr lang="en-US" altLang="en-US" sz="2400"/>
              <a:t>, says to start the next output on the next line.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7F90233-65B8-49B0-8434-F3F1F822D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/>
              <a:t>Math Operators Used in C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BB6831E-BEB3-4F75-A9DB-333743DDF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You have seen the multiplication operator </a:t>
            </a:r>
            <a:r>
              <a:rPr lang="en-US" altLang="en-US">
                <a:solidFill>
                  <a:schemeClr val="tx2"/>
                </a:solidFill>
              </a:rPr>
              <a:t>*</a:t>
            </a:r>
            <a:r>
              <a:rPr lang="en-US" altLang="en-US"/>
              <a:t>.</a:t>
            </a:r>
          </a:p>
          <a:p>
            <a:r>
              <a:rPr lang="en-US" altLang="en-US"/>
              <a:t>Other mathematical operators are:</a:t>
            </a:r>
          </a:p>
          <a:p>
            <a:pPr lvl="1"/>
            <a:r>
              <a:rPr lang="en-US" altLang="en-US"/>
              <a:t>+  addition</a:t>
            </a:r>
          </a:p>
          <a:p>
            <a:pPr lvl="1"/>
            <a:r>
              <a:rPr lang="en-US" altLang="en-US"/>
              <a:t>-  subtraction</a:t>
            </a:r>
          </a:p>
          <a:p>
            <a:pPr lvl="1"/>
            <a:r>
              <a:rPr lang="en-US" altLang="en-US"/>
              <a:t>/  division</a:t>
            </a:r>
          </a:p>
          <a:p>
            <a:pPr lvl="1"/>
            <a:r>
              <a:rPr lang="en-US" altLang="en-US"/>
              <a:t>%  modulus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AF04380-437E-4800-BC1D-B38E66F5B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/>
              <a:t>What is the Modulus Operator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7993FA7-6594-4974-830E-7A890D67D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5050"/>
                </a:solidFill>
              </a:rPr>
              <a:t>a</a:t>
            </a:r>
            <a:r>
              <a:rPr lang="en-US" altLang="en-US"/>
              <a:t> </a:t>
            </a:r>
            <a:r>
              <a:rPr lang="en-US" altLang="en-US">
                <a:solidFill>
                  <a:srgbClr val="FF5050"/>
                </a:solidFill>
              </a:rPr>
              <a:t>% b</a:t>
            </a:r>
            <a:r>
              <a:rPr lang="en-US" altLang="en-US"/>
              <a:t> yields the remainder after </a:t>
            </a:r>
            <a:r>
              <a:rPr lang="en-US" altLang="en-US">
                <a:solidFill>
                  <a:srgbClr val="FF5050"/>
                </a:solidFill>
              </a:rPr>
              <a:t>a</a:t>
            </a:r>
            <a:r>
              <a:rPr lang="en-US" altLang="en-US"/>
              <a:t> is divided by </a:t>
            </a:r>
            <a:r>
              <a:rPr lang="en-US" altLang="en-US">
                <a:solidFill>
                  <a:srgbClr val="FF5050"/>
                </a:solidFill>
              </a:rPr>
              <a:t>b</a:t>
            </a:r>
            <a:r>
              <a:rPr lang="en-US" altLang="en-US"/>
              <a:t>.</a:t>
            </a:r>
          </a:p>
          <a:p>
            <a:r>
              <a:rPr lang="en-US" altLang="en-US"/>
              <a:t>Example</a:t>
            </a:r>
          </a:p>
          <a:p>
            <a:pPr lvl="1"/>
            <a:r>
              <a:rPr lang="en-US" altLang="en-US">
                <a:solidFill>
                  <a:srgbClr val="FF5050"/>
                </a:solidFill>
              </a:rPr>
              <a:t>13 % 5</a:t>
            </a:r>
            <a:r>
              <a:rPr lang="en-US" altLang="en-US"/>
              <a:t> yields </a:t>
            </a:r>
            <a:r>
              <a:rPr lang="en-US" altLang="en-US">
                <a:solidFill>
                  <a:srgbClr val="FF5050"/>
                </a:solidFill>
              </a:rPr>
              <a:t>3</a:t>
            </a:r>
          </a:p>
          <a:p>
            <a:r>
              <a:rPr lang="en-US" altLang="en-US"/>
              <a:t>Note that ‘</a:t>
            </a:r>
            <a:r>
              <a:rPr lang="en-US" altLang="en-US">
                <a:solidFill>
                  <a:srgbClr val="FF5050"/>
                </a:solidFill>
              </a:rPr>
              <a:t>%</a:t>
            </a:r>
            <a:r>
              <a:rPr lang="en-US" altLang="en-US"/>
              <a:t>’ is also used in a printf() statement to start a conversion specification.</a:t>
            </a:r>
            <a:endParaRPr lang="en-US" altLang="en-US">
              <a:solidFill>
                <a:srgbClr val="FF50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F8DCCD1-8309-4A25-8F20-A371D4790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5400"/>
              <a:t>Use of printf ( 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27CAD35-25CA-4A30-83AC-1AEBE9424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printf() is used for printing output.  When printf() is called it is passed a list of arguments of the form: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  </a:t>
            </a:r>
            <a:r>
              <a:rPr lang="en-US" altLang="en-US" sz="2800" i="1">
                <a:solidFill>
                  <a:srgbClr val="FF5050"/>
                </a:solidFill>
              </a:rPr>
              <a:t>control string</a:t>
            </a:r>
            <a:r>
              <a:rPr lang="en-US" altLang="en-US" sz="2800"/>
              <a:t> &amp; </a:t>
            </a:r>
            <a:r>
              <a:rPr lang="en-US" altLang="en-US" sz="2800">
                <a:solidFill>
                  <a:srgbClr val="FF5050"/>
                </a:solidFill>
              </a:rPr>
              <a:t>other arguments</a:t>
            </a:r>
            <a:endParaRPr lang="en-US" altLang="en-US">
              <a:solidFill>
                <a:srgbClr val="FF5050"/>
              </a:solidFill>
            </a:endParaRPr>
          </a:p>
          <a:p>
            <a:r>
              <a:rPr lang="en-US" altLang="en-US"/>
              <a:t>The arguments to printf() are separated by commas.</a:t>
            </a:r>
            <a:endParaRPr lang="en-US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E1CAFDC-53F5-4D68-86F3-3946F247E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n-US" altLang="en-US" sz="5400"/>
              <a:t>printf ( ) Example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62F7EDF-6EEA-4E9F-9C46-D207F651B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printf(“Get set: </a:t>
            </a:r>
            <a:r>
              <a:rPr lang="en-US" altLang="en-US">
                <a:solidFill>
                  <a:srgbClr val="FF9966"/>
                </a:solidFill>
              </a:rPr>
              <a:t>%d %s %f %c%c</a:t>
            </a:r>
            <a:r>
              <a:rPr lang="en-US" altLang="en-US"/>
              <a:t>\n”,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        </a:t>
            </a:r>
            <a:r>
              <a:rPr lang="en-US" altLang="en-US">
                <a:solidFill>
                  <a:srgbClr val="FF99FF"/>
                </a:solidFill>
              </a:rPr>
              <a:t>1</a:t>
            </a:r>
            <a:r>
              <a:rPr lang="en-US" altLang="en-US"/>
              <a:t>, </a:t>
            </a:r>
            <a:r>
              <a:rPr lang="en-US" altLang="en-US">
                <a:solidFill>
                  <a:srgbClr val="FF99FF"/>
                </a:solidFill>
              </a:rPr>
              <a:t>“two”</a:t>
            </a:r>
            <a:r>
              <a:rPr lang="en-US" altLang="en-US"/>
              <a:t>, </a:t>
            </a:r>
            <a:r>
              <a:rPr lang="en-US" altLang="en-US">
                <a:solidFill>
                  <a:srgbClr val="FF99FF"/>
                </a:solidFill>
              </a:rPr>
              <a:t>3.33</a:t>
            </a:r>
            <a:r>
              <a:rPr lang="en-US" altLang="en-US"/>
              <a:t>, </a:t>
            </a:r>
            <a:r>
              <a:rPr lang="en-US" altLang="en-US">
                <a:solidFill>
                  <a:srgbClr val="FF99FF"/>
                </a:solidFill>
              </a:rPr>
              <a:t>‘G’</a:t>
            </a:r>
            <a:r>
              <a:rPr lang="en-US" altLang="en-US"/>
              <a:t>, </a:t>
            </a:r>
            <a:r>
              <a:rPr lang="en-US" altLang="en-US">
                <a:solidFill>
                  <a:srgbClr val="FF99FF"/>
                </a:solidFill>
              </a:rPr>
              <a:t>‘O’</a:t>
            </a:r>
            <a:r>
              <a:rPr lang="en-US" altLang="en-US"/>
              <a:t>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	The first argument is the control string </a:t>
            </a:r>
            <a:r>
              <a:rPr lang="en-US" altLang="en-US">
                <a:solidFill>
                  <a:srgbClr val="FF5050"/>
                </a:solidFill>
              </a:rPr>
              <a:t>“Get set: %d %s %f %c%c\n”</a:t>
            </a:r>
            <a:endParaRPr lang="en-US" alt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	The </a:t>
            </a:r>
            <a:r>
              <a:rPr lang="en-US" altLang="en-US">
                <a:solidFill>
                  <a:srgbClr val="FF9966"/>
                </a:solidFill>
              </a:rPr>
              <a:t>formats</a:t>
            </a:r>
            <a:r>
              <a:rPr lang="en-US" altLang="en-US"/>
              <a:t> in the control string are matched (in order of occurrence) with the </a:t>
            </a:r>
            <a:r>
              <a:rPr lang="en-US" altLang="en-US">
                <a:solidFill>
                  <a:srgbClr val="FF99FF"/>
                </a:solidFill>
              </a:rPr>
              <a:t>other arguments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B1D35A6-8BCA-4D51-802F-9C498DA28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The Formats in the Control String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4BE01D6-810F-46E0-9782-03E71DE70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47244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printf(“Get set: </a:t>
            </a:r>
            <a:r>
              <a:rPr lang="en-US" altLang="en-US">
                <a:solidFill>
                  <a:srgbClr val="FF9966"/>
                </a:solidFill>
              </a:rPr>
              <a:t>%d %s %f %c%c</a:t>
            </a:r>
            <a:r>
              <a:rPr lang="en-US" altLang="en-US"/>
              <a:t>\n”,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        </a:t>
            </a:r>
            <a:r>
              <a:rPr lang="en-US" altLang="en-US">
                <a:solidFill>
                  <a:srgbClr val="FF99FF"/>
                </a:solidFill>
              </a:rPr>
              <a:t>1</a:t>
            </a:r>
            <a:r>
              <a:rPr lang="en-US" altLang="en-US"/>
              <a:t>, </a:t>
            </a:r>
            <a:r>
              <a:rPr lang="en-US" altLang="en-US">
                <a:solidFill>
                  <a:srgbClr val="FF99FF"/>
                </a:solidFill>
              </a:rPr>
              <a:t>“two”</a:t>
            </a:r>
            <a:r>
              <a:rPr lang="en-US" altLang="en-US"/>
              <a:t>, </a:t>
            </a:r>
            <a:r>
              <a:rPr lang="en-US" altLang="en-US">
                <a:solidFill>
                  <a:srgbClr val="FF99FF"/>
                </a:solidFill>
              </a:rPr>
              <a:t>3.33</a:t>
            </a:r>
            <a:r>
              <a:rPr lang="en-US" altLang="en-US"/>
              <a:t>, </a:t>
            </a:r>
            <a:r>
              <a:rPr lang="en-US" altLang="en-US">
                <a:solidFill>
                  <a:srgbClr val="FF99FF"/>
                </a:solidFill>
              </a:rPr>
              <a:t>‘G’</a:t>
            </a:r>
            <a:r>
              <a:rPr lang="en-US" altLang="en-US"/>
              <a:t>, </a:t>
            </a:r>
            <a:r>
              <a:rPr lang="en-US" altLang="en-US">
                <a:solidFill>
                  <a:srgbClr val="FF99FF"/>
                </a:solidFill>
              </a:rPr>
              <a:t>‘O’</a:t>
            </a:r>
            <a:r>
              <a:rPr lang="en-US" altLang="en-US"/>
              <a:t>);</a:t>
            </a:r>
          </a:p>
          <a:p>
            <a:r>
              <a:rPr lang="en-US" altLang="en-US">
                <a:solidFill>
                  <a:srgbClr val="FF9966"/>
                </a:solidFill>
              </a:rPr>
              <a:t>%d</a:t>
            </a:r>
            <a:r>
              <a:rPr lang="en-US" altLang="en-US"/>
              <a:t>  Print </a:t>
            </a:r>
            <a:r>
              <a:rPr lang="en-US" altLang="en-US">
                <a:solidFill>
                  <a:srgbClr val="FF99FF"/>
                </a:solidFill>
              </a:rPr>
              <a:t>1</a:t>
            </a:r>
            <a:r>
              <a:rPr lang="en-US" altLang="en-US"/>
              <a:t> as a decimal number</a:t>
            </a:r>
          </a:p>
          <a:p>
            <a:r>
              <a:rPr lang="en-US" altLang="en-US">
                <a:solidFill>
                  <a:srgbClr val="FF9966"/>
                </a:solidFill>
              </a:rPr>
              <a:t>%s  </a:t>
            </a:r>
            <a:r>
              <a:rPr lang="en-US" altLang="en-US"/>
              <a:t>Print </a:t>
            </a:r>
            <a:r>
              <a:rPr lang="en-US" altLang="en-US">
                <a:solidFill>
                  <a:srgbClr val="FF99FF"/>
                </a:solidFill>
              </a:rPr>
              <a:t>“two”</a:t>
            </a:r>
            <a:r>
              <a:rPr lang="en-US" altLang="en-US"/>
              <a:t> as a string</a:t>
            </a:r>
          </a:p>
          <a:p>
            <a:pPr lvl="3"/>
            <a:r>
              <a:rPr lang="en-US" altLang="en-US" sz="2400"/>
              <a:t>“string” means a sequence of characters.</a:t>
            </a:r>
            <a:endParaRPr lang="en-US" altLang="en-US"/>
          </a:p>
          <a:p>
            <a:r>
              <a:rPr lang="en-US" altLang="en-US">
                <a:solidFill>
                  <a:srgbClr val="FF9966"/>
                </a:solidFill>
              </a:rPr>
              <a:t>%f</a:t>
            </a:r>
            <a:r>
              <a:rPr lang="en-US" altLang="en-US"/>
              <a:t>  Print </a:t>
            </a:r>
            <a:r>
              <a:rPr lang="en-US" altLang="en-US">
                <a:solidFill>
                  <a:srgbClr val="FF99FF"/>
                </a:solidFill>
              </a:rPr>
              <a:t>3.33</a:t>
            </a:r>
            <a:r>
              <a:rPr lang="en-US" altLang="en-US"/>
              <a:t> as a float</a:t>
            </a:r>
          </a:p>
          <a:p>
            <a:pPr lvl="3"/>
            <a:r>
              <a:rPr lang="en-US" altLang="en-US" sz="2400"/>
              <a:t>decimal or floating-point number</a:t>
            </a:r>
            <a:endParaRPr lang="en-US" altLang="en-US"/>
          </a:p>
          <a:p>
            <a:r>
              <a:rPr lang="en-US" altLang="en-US">
                <a:solidFill>
                  <a:srgbClr val="FF9966"/>
                </a:solidFill>
              </a:rPr>
              <a:t>%c</a:t>
            </a:r>
            <a:r>
              <a:rPr lang="en-US" altLang="en-US"/>
              <a:t>  Print </a:t>
            </a:r>
            <a:r>
              <a:rPr lang="en-US" altLang="en-US">
                <a:solidFill>
                  <a:srgbClr val="FF99FF"/>
                </a:solidFill>
              </a:rPr>
              <a:t>‘G’</a:t>
            </a:r>
            <a:r>
              <a:rPr lang="en-US" altLang="en-US"/>
              <a:t> &amp; </a:t>
            </a:r>
            <a:r>
              <a:rPr lang="en-US" altLang="en-US">
                <a:solidFill>
                  <a:srgbClr val="FF99FF"/>
                </a:solidFill>
              </a:rPr>
              <a:t>‘0’</a:t>
            </a:r>
            <a:r>
              <a:rPr lang="en-US" altLang="en-US"/>
              <a:t> as characters.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47C69CE-AA6F-4A72-A48A-3A8BDD33C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5400"/>
              <a:t>Use of scanf()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E1851C4-5B3B-42A2-BA33-8B609CB2B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/>
              <a:t>scanf() is analogous to printf(), but is used for input rather than output.</a:t>
            </a:r>
          </a:p>
          <a:p>
            <a:pPr lvl="1"/>
            <a:r>
              <a:rPr lang="en-US" altLang="en-US" sz="3200"/>
              <a:t>scanf()in a program stops the execution of the program while you type something in from the keyboard.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4F4A628-4CEC-402A-8EB4-28A4FBF89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4800"/>
              <a:t>scanf ( ) Arguments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A554BC2-562C-4C89-B485-D62CF8EE90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first argument is a </a:t>
            </a:r>
            <a:r>
              <a:rPr lang="en-US" altLang="en-US">
                <a:solidFill>
                  <a:srgbClr val="FF5050"/>
                </a:solidFill>
              </a:rPr>
              <a:t>control string</a:t>
            </a:r>
            <a:r>
              <a:rPr lang="en-US" altLang="en-US"/>
              <a:t> with </a:t>
            </a:r>
            <a:r>
              <a:rPr lang="en-US" altLang="en-US">
                <a:solidFill>
                  <a:srgbClr val="FF5050"/>
                </a:solidFill>
              </a:rPr>
              <a:t>formats</a:t>
            </a:r>
            <a:r>
              <a:rPr lang="en-US" altLang="en-US"/>
              <a:t> similar to those used with printf().</a:t>
            </a:r>
          </a:p>
          <a:p>
            <a:pPr lvl="1"/>
            <a:r>
              <a:rPr lang="en-US" altLang="en-US"/>
              <a:t>The </a:t>
            </a:r>
            <a:r>
              <a:rPr lang="en-US" altLang="en-US">
                <a:solidFill>
                  <a:srgbClr val="FF5050"/>
                </a:solidFill>
              </a:rPr>
              <a:t>formats</a:t>
            </a:r>
            <a:r>
              <a:rPr lang="en-US" altLang="en-US"/>
              <a:t> determine how characters in the input stream (what you are typing) will be interpreted so they can be properly stored in memory.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A55B80E-FDB4-44BA-B4D4-715A63B95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/>
              <a:t>The Standard Library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25CB1BC-7674-4016-B3AA-939F73143E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Some functions have been written for us as part of the C system.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These functions are compiled into object code and stored in </a:t>
            </a:r>
            <a:r>
              <a:rPr lang="en-US" altLang="en-US">
                <a:solidFill>
                  <a:srgbClr val="FF5050"/>
                </a:solidFill>
              </a:rPr>
              <a:t>libraries.</a:t>
            </a:r>
            <a:endParaRPr lang="en-US" altLang="en-US"/>
          </a:p>
          <a:p>
            <a:pPr lvl="1">
              <a:lnSpc>
                <a:spcPct val="70000"/>
              </a:lnSpc>
            </a:pPr>
            <a:r>
              <a:rPr lang="en-US" altLang="en-US"/>
              <a:t>The linker will link object code from the libraries with object code from the functions we write to produce the executable code.</a:t>
            </a:r>
          </a:p>
          <a:p>
            <a:pPr>
              <a:lnSpc>
                <a:spcPct val="70000"/>
              </a:lnSpc>
            </a:pPr>
            <a:r>
              <a:rPr lang="en-US" altLang="en-US"/>
              <a:t>The </a:t>
            </a:r>
            <a:r>
              <a:rPr lang="en-US" altLang="en-US">
                <a:solidFill>
                  <a:srgbClr val="FF5050"/>
                </a:solidFill>
              </a:rPr>
              <a:t>header files</a:t>
            </a:r>
            <a:r>
              <a:rPr lang="en-US" altLang="en-US"/>
              <a:t> provide needed information about the library functions.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D6CDDC7-7BA4-464D-9299-E99E01229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/>
              <a:t>Example of a Library Function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6CFFB3B-76D4-438F-8D58-35E15B900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000"/>
              <a:t>		</a:t>
            </a:r>
            <a:r>
              <a:rPr lang="en-US" altLang="en-US"/>
              <a:t>printf(“Hello, world!\n”);</a:t>
            </a:r>
            <a:endParaRPr lang="en-US" altLang="en-US" sz="2400"/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	printf() is a </a:t>
            </a:r>
            <a:r>
              <a:rPr lang="en-US" altLang="en-US" sz="2800">
                <a:solidFill>
                  <a:srgbClr val="FF5050"/>
                </a:solidFill>
              </a:rPr>
              <a:t>library function</a:t>
            </a:r>
            <a:r>
              <a:rPr lang="en-US" altLang="en-US" sz="2800"/>
              <a:t>.  When we provide printf() with an </a:t>
            </a:r>
            <a:r>
              <a:rPr lang="en-US" altLang="en-US" sz="2800">
                <a:solidFill>
                  <a:srgbClr val="FF5050"/>
                </a:solidFill>
              </a:rPr>
              <a:t>argument</a:t>
            </a:r>
            <a:r>
              <a:rPr lang="en-US" altLang="en-US" sz="2800"/>
              <a:t> such as the </a:t>
            </a:r>
            <a:r>
              <a:rPr lang="en-US" altLang="en-US" sz="2800">
                <a:solidFill>
                  <a:srgbClr val="FF5050"/>
                </a:solidFill>
              </a:rPr>
              <a:t>string</a:t>
            </a:r>
            <a:r>
              <a:rPr lang="en-US" altLang="en-US" sz="2800"/>
              <a:t> “Hello, World!” the printf() function causes the argument to be displayed on the screen.</a:t>
            </a:r>
          </a:p>
          <a:p>
            <a:pPr lvl="1"/>
            <a:r>
              <a:rPr lang="en-US" altLang="en-US" sz="2400"/>
              <a:t>The </a:t>
            </a:r>
            <a:r>
              <a:rPr lang="en-US" altLang="en-US" sz="2400">
                <a:solidFill>
                  <a:srgbClr val="FF5050"/>
                </a:solidFill>
              </a:rPr>
              <a:t>header file</a:t>
            </a:r>
            <a:r>
              <a:rPr lang="en-US" altLang="en-US" sz="2400"/>
              <a:t> stdio.h provides information needed by the printf() </a:t>
            </a:r>
            <a:r>
              <a:rPr lang="en-US" altLang="en-US" sz="2400">
                <a:solidFill>
                  <a:srgbClr val="FF5050"/>
                </a:solidFill>
              </a:rPr>
              <a:t>library function</a:t>
            </a:r>
            <a:r>
              <a:rPr lang="en-US" altLang="en-US" sz="2400"/>
              <a:t>.</a:t>
            </a:r>
            <a:endParaRPr lang="en-US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3AA5308-50DE-4F4C-86F5-D84991CCF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5400"/>
              <a:t>Variables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725B2A1-F96D-497C-BB67-5CDCD44BA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While a program is executing, it is usually necessary to store </a:t>
            </a:r>
            <a:r>
              <a:rPr lang="en-US" altLang="en-US" sz="2800">
                <a:solidFill>
                  <a:srgbClr val="FF5050"/>
                </a:solidFill>
              </a:rPr>
              <a:t>values</a:t>
            </a:r>
            <a:r>
              <a:rPr lang="en-US" altLang="en-US" sz="2800"/>
              <a:t> that the program is using in RAM memory.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Values such as numbers or strings of characters that are being manipulated by our program.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In our program, we obtain the needed memory locations by </a:t>
            </a:r>
            <a:r>
              <a:rPr lang="en-US" altLang="en-US" sz="2800">
                <a:solidFill>
                  <a:srgbClr val="FF5050"/>
                </a:solidFill>
              </a:rPr>
              <a:t>declaring</a:t>
            </a:r>
            <a:r>
              <a:rPr lang="en-US" altLang="en-US" sz="2800"/>
              <a:t> names for the locations.  We refer to these locations and their names as </a:t>
            </a:r>
            <a:r>
              <a:rPr lang="en-US" altLang="en-US" sz="2800">
                <a:solidFill>
                  <a:srgbClr val="FF5050"/>
                </a:solidFill>
              </a:rPr>
              <a:t>variables</a:t>
            </a:r>
            <a:r>
              <a:rPr lang="en-US" altLang="en-US" sz="280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04A981B-725B-43C6-B6C6-556A1A020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5400"/>
              <a:t>Why “Variables”?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EE4DE10-EAB3-41D2-A1BB-D3EE281D0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We call these memory locations and the names we give them “</a:t>
            </a:r>
            <a:r>
              <a:rPr lang="en-US" altLang="en-US" sz="2800">
                <a:solidFill>
                  <a:srgbClr val="FF5050"/>
                </a:solidFill>
              </a:rPr>
              <a:t>variables</a:t>
            </a:r>
            <a:r>
              <a:rPr lang="en-US" altLang="en-US" sz="2800"/>
              <a:t>” because we can (in our programs) cause the values there to be changed as the program executes.</a:t>
            </a:r>
          </a:p>
          <a:p>
            <a:r>
              <a:rPr lang="en-US" altLang="en-US" sz="2800"/>
              <a:t>We are now going to look at how values (numbers, characters, strings of characters, etc.) are stored in memory.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91C2FB8-FF7D-40A1-8584-01D2E2129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5400"/>
              <a:t>Number Systems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52A960B-0E2C-4170-9D86-51DB14774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We are accustomed to using the </a:t>
            </a:r>
            <a:r>
              <a:rPr lang="en-US" altLang="en-US">
                <a:solidFill>
                  <a:srgbClr val="FF5050"/>
                </a:solidFill>
              </a:rPr>
              <a:t>decimal number system</a:t>
            </a:r>
            <a:r>
              <a:rPr lang="en-US" alt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Computers use the binary number system.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5050"/>
                </a:solidFill>
              </a:rPr>
              <a:t>Each digit</a:t>
            </a:r>
            <a:r>
              <a:rPr lang="en-US" altLang="en-US"/>
              <a:t> in a decimal number has a value that equals the value of that digit times some </a:t>
            </a:r>
            <a:r>
              <a:rPr lang="en-US" altLang="en-US">
                <a:solidFill>
                  <a:srgbClr val="FF5050"/>
                </a:solidFill>
              </a:rPr>
              <a:t>power of ten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5619D4A-7FC5-4994-A809-C47B04991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4800"/>
              <a:t>Example of a Decimal Number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3E5DC9D-DCF9-4262-8034-6D1A617F3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digits in the decimal number </a:t>
            </a:r>
            <a:r>
              <a:rPr lang="en-US" altLang="en-US">
                <a:solidFill>
                  <a:schemeClr val="tx2"/>
                </a:solidFill>
              </a:rPr>
              <a:t>234</a:t>
            </a:r>
            <a:r>
              <a:rPr lang="en-US" altLang="en-US"/>
              <a:t> actually have values (starting from the right or low-order position):</a:t>
            </a:r>
          </a:p>
          <a:p>
            <a:pPr lvl="1"/>
            <a:r>
              <a:rPr lang="en-US" altLang="en-US"/>
              <a:t>4 x </a:t>
            </a:r>
            <a:r>
              <a:rPr lang="en-US" altLang="en-US">
                <a:solidFill>
                  <a:srgbClr val="FF9966"/>
                </a:solidFill>
              </a:rPr>
              <a:t>10</a:t>
            </a:r>
            <a:r>
              <a:rPr lang="en-US" altLang="en-US" baseline="30000">
                <a:solidFill>
                  <a:srgbClr val="FF9966"/>
                </a:solidFill>
              </a:rPr>
              <a:t>0</a:t>
            </a:r>
            <a:r>
              <a:rPr lang="en-US" altLang="en-US"/>
              <a:t> = 4 x </a:t>
            </a:r>
            <a:r>
              <a:rPr lang="en-US" altLang="en-US">
                <a:solidFill>
                  <a:srgbClr val="FF9966"/>
                </a:solidFill>
              </a:rPr>
              <a:t>1</a:t>
            </a:r>
            <a:r>
              <a:rPr lang="en-US" altLang="en-US"/>
              <a:t>   =   4</a:t>
            </a:r>
          </a:p>
          <a:p>
            <a:pPr lvl="1"/>
            <a:r>
              <a:rPr lang="en-US" altLang="en-US"/>
              <a:t>3 x </a:t>
            </a:r>
            <a:r>
              <a:rPr lang="en-US" altLang="en-US">
                <a:solidFill>
                  <a:srgbClr val="FF9966"/>
                </a:solidFill>
              </a:rPr>
              <a:t>10</a:t>
            </a:r>
            <a:r>
              <a:rPr lang="en-US" altLang="en-US" baseline="30000">
                <a:solidFill>
                  <a:srgbClr val="FF9966"/>
                </a:solidFill>
              </a:rPr>
              <a:t>1</a:t>
            </a:r>
            <a:r>
              <a:rPr lang="en-US" altLang="en-US"/>
              <a:t> = 3 x </a:t>
            </a:r>
            <a:r>
              <a:rPr lang="en-US" altLang="en-US">
                <a:solidFill>
                  <a:srgbClr val="FF9966"/>
                </a:solidFill>
              </a:rPr>
              <a:t>10</a:t>
            </a:r>
            <a:r>
              <a:rPr lang="en-US" altLang="en-US"/>
              <a:t>  =  30</a:t>
            </a:r>
          </a:p>
          <a:p>
            <a:pPr lvl="1"/>
            <a:r>
              <a:rPr lang="en-US" altLang="en-US"/>
              <a:t>2 x </a:t>
            </a:r>
            <a:r>
              <a:rPr lang="en-US" altLang="en-US">
                <a:solidFill>
                  <a:srgbClr val="FF9966"/>
                </a:solidFill>
              </a:rPr>
              <a:t>10</a:t>
            </a:r>
            <a:r>
              <a:rPr lang="en-US" altLang="en-US" baseline="30000">
                <a:solidFill>
                  <a:srgbClr val="FF9966"/>
                </a:solidFill>
              </a:rPr>
              <a:t>2</a:t>
            </a:r>
            <a:r>
              <a:rPr lang="en-US" altLang="en-US"/>
              <a:t> = 2 x </a:t>
            </a:r>
            <a:r>
              <a:rPr lang="en-US" altLang="en-US">
                <a:solidFill>
                  <a:srgbClr val="FF9966"/>
                </a:solidFill>
              </a:rPr>
              <a:t>100</a:t>
            </a:r>
            <a:r>
              <a:rPr lang="en-US" altLang="en-US"/>
              <a:t> = 200		          		 </a:t>
            </a:r>
            <a:r>
              <a:rPr lang="en-US" altLang="en-US" baseline="30000"/>
              <a:t> </a:t>
            </a:r>
            <a:r>
              <a:rPr lang="en-US" altLang="en-US"/>
              <a:t>     Total = 234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92D8394-EC31-49DF-8979-5EFC95F2C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4800"/>
              <a:t>The Binary Number System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5572FD1-1D22-4A96-B1B5-B74FE03F5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/>
              <a:t>The only digits used in binary numbers are zero and one.</a:t>
            </a:r>
          </a:p>
          <a:p>
            <a:pPr lvl="1"/>
            <a:r>
              <a:rPr lang="en-US" altLang="en-US" sz="3200">
                <a:solidFill>
                  <a:srgbClr val="FF5050"/>
                </a:solidFill>
              </a:rPr>
              <a:t>Each digit</a:t>
            </a:r>
            <a:r>
              <a:rPr lang="en-US" altLang="en-US" sz="3200"/>
              <a:t> in a binary number has a value that equals the value of that digit times some </a:t>
            </a:r>
            <a:r>
              <a:rPr lang="en-US" altLang="en-US" sz="3200">
                <a:solidFill>
                  <a:srgbClr val="FF5050"/>
                </a:solidFill>
              </a:rPr>
              <a:t>power of two</a:t>
            </a:r>
            <a:r>
              <a:rPr lang="en-US" altLang="en-US" sz="320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igh voltage">
  <a:themeElements>
    <a:clrScheme name="">
      <a:dk1>
        <a:srgbClr val="001932"/>
      </a:dk1>
      <a:lt1>
        <a:srgbClr val="FFFFFF"/>
      </a:lt1>
      <a:dk2>
        <a:srgbClr val="000066"/>
      </a:dk2>
      <a:lt2>
        <a:srgbClr val="CCFFFF"/>
      </a:lt2>
      <a:accent1>
        <a:srgbClr val="99FFCC"/>
      </a:accent1>
      <a:accent2>
        <a:srgbClr val="01B0FF"/>
      </a:accent2>
      <a:accent3>
        <a:srgbClr val="AAAAB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Impact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Designs\high voltage.pot</Template>
  <TotalTime>1098</TotalTime>
  <Words>1609</Words>
  <Application>Microsoft Office PowerPoint</Application>
  <PresentationFormat>On-screen Show (4:3)</PresentationFormat>
  <Paragraphs>166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Courier New</vt:lpstr>
      <vt:lpstr>Impact</vt:lpstr>
      <vt:lpstr>Monotype Sorts</vt:lpstr>
      <vt:lpstr>Times New Roman</vt:lpstr>
      <vt:lpstr>high voltage</vt:lpstr>
      <vt:lpstr>C Programming</vt:lpstr>
      <vt:lpstr>Preprocessing Directives</vt:lpstr>
      <vt:lpstr>The Standard Library</vt:lpstr>
      <vt:lpstr>Example of a Library Function</vt:lpstr>
      <vt:lpstr>Variables</vt:lpstr>
      <vt:lpstr>Why “Variables”?</vt:lpstr>
      <vt:lpstr>Number Systems</vt:lpstr>
      <vt:lpstr>Example of a Decimal Number</vt:lpstr>
      <vt:lpstr>The Binary Number System</vt:lpstr>
      <vt:lpstr>Example of a Binary Number</vt:lpstr>
      <vt:lpstr>Binary Numbers in Computers</vt:lpstr>
      <vt:lpstr>Storing a Character in a Byte</vt:lpstr>
      <vt:lpstr>The ASCII Codes for ‘A’ and ‘a’</vt:lpstr>
      <vt:lpstr>Storing Numbers in Memory</vt:lpstr>
      <vt:lpstr>An Algorithm for Converting Feet to Inches</vt:lpstr>
      <vt:lpstr>PowerPoint Presentation</vt:lpstr>
      <vt:lpstr>Some Things to Note about the Program</vt:lpstr>
      <vt:lpstr>Program Notes (2)</vt:lpstr>
      <vt:lpstr>Program Notes (3)</vt:lpstr>
      <vt:lpstr>Program Notes (5)</vt:lpstr>
      <vt:lpstr>Math Operators Used in C</vt:lpstr>
      <vt:lpstr>What is the Modulus Operator</vt:lpstr>
      <vt:lpstr>Use of printf ( )</vt:lpstr>
      <vt:lpstr>printf ( ) Example</vt:lpstr>
      <vt:lpstr>The Formats in the Control String</vt:lpstr>
      <vt:lpstr>Use of scanf()</vt:lpstr>
      <vt:lpstr>scanf ( ) Arguments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Paul Higbee</dc:creator>
  <cp:lastModifiedBy>Shreejal Pokharel</cp:lastModifiedBy>
  <cp:revision>41</cp:revision>
  <dcterms:created xsi:type="dcterms:W3CDTF">1999-01-13T01:58:24Z</dcterms:created>
  <dcterms:modified xsi:type="dcterms:W3CDTF">2022-01-04T04:53:15Z</dcterms:modified>
</cp:coreProperties>
</file>