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2" r:id="rId15"/>
    <p:sldId id="284" r:id="rId16"/>
    <p:sldId id="285" r:id="rId17"/>
    <p:sldId id="290" r:id="rId18"/>
    <p:sldId id="300" r:id="rId19"/>
    <p:sldId id="299" r:id="rId20"/>
    <p:sldId id="289" r:id="rId21"/>
    <p:sldId id="302" r:id="rId22"/>
    <p:sldId id="298" r:id="rId23"/>
    <p:sldId id="288" r:id="rId24"/>
    <p:sldId id="291" r:id="rId25"/>
    <p:sldId id="292" r:id="rId26"/>
    <p:sldId id="293" r:id="rId27"/>
    <p:sldId id="297" r:id="rId28"/>
    <p:sldId id="280" r:id="rId29"/>
    <p:sldId id="283" r:id="rId30"/>
    <p:sldId id="277" r:id="rId31"/>
    <p:sldId id="282" r:id="rId32"/>
    <p:sldId id="27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DAF6F8"/>
    <a:srgbClr val="FFC6A9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74589" autoAdjust="0"/>
  </p:normalViewPr>
  <p:slideViewPr>
    <p:cSldViewPr>
      <p:cViewPr varScale="1">
        <p:scale>
          <a:sx n="63" d="100"/>
          <a:sy n="6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D0E1A7D-6BD9-4BDE-967D-D0680C1AEF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CE2EFC6-E372-47DF-B187-7A584091A8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420D9E78-A8FF-4DEB-BCCA-DC56559E163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A5231E9F-8417-48A9-85E3-C5E359C0FA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50CAEE-6E4B-49D8-B2A3-805B56474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8E07DF9-FD1D-44C4-9054-3F6B9DC987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D843EB3-FD75-4054-8DB7-12C6E270A6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876D3B8-D928-484E-9A45-34B325F95B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EB71F937-BC3F-4B9A-B9D5-3EFFD5D8E4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19632B72-9AA2-4A90-98FC-4086935916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143C6AE7-1A87-41E2-837F-E2E153794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592A59-3582-4B6C-973E-91753C623D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713E8BB-F327-4048-946E-13DD827CC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BF6686-6A00-41D0-AEE9-91635FB08C7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01C64FB-44CC-4F90-80B5-5815E32B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31BC67B-FA9E-407B-98ED-BA417D2C0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545DAA3-2DBE-450B-8CCF-A7661631C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E6483-A58B-40D7-A89B-5B3A422B7FF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4C696D5-B2A2-4A92-ACAC-03D1B5C9C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4F11041-79B2-492B-A152-FED5DC400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0B2A7A6-0387-4C8C-9F14-DB9D40E32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49C40A-3B16-4A13-8072-45FDD7D0652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9CD0037-FA29-4BA9-84C6-FFF1AE598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880EAF1-3FEA-4C1A-A476-7BAC92AEB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Space ko </a:t>
            </a:r>
            <a:r>
              <a:rPr lang="en-US" altLang="en-US" dirty="0" err="1"/>
              <a:t>lagi</a:t>
            </a:r>
            <a:r>
              <a:rPr lang="en-US" altLang="en-US" dirty="0"/>
              <a:t> //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749E67A-7821-47D3-871C-07E02834C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B27118-9323-49F7-8E34-2A733B3F5CA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BB05A1C-8DF6-4380-BD36-543259423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5AFB889-E583-4A95-95DB-7E0D1D591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C0D74E7-5FF7-4189-BF0A-2A7D540A0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45CBD1-DAE1-47C2-B42A-CE2AEC555A7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6ECC6A9-878E-4BF5-89AB-AC62AABFD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90A87C6-6DF1-4F34-AFB7-9B17B9FBB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7 and 8 </a:t>
            </a:r>
            <a:r>
              <a:rPr lang="en-US" altLang="en-US" dirty="0" err="1"/>
              <a:t>no:Inside</a:t>
            </a:r>
            <a:r>
              <a:rPr lang="en-US" altLang="en-US" dirty="0"/>
              <a:t> a string constant enter sign is not allowed.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B3FA8AD-3FD3-4E04-9139-72D46243C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EFA4D4-4717-4ADA-BCF8-275F50CDFFC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7BA38ED-CD53-4274-855E-CE0581A88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79682AA-F2CB-45BB-8A6F-EA07966E0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DA9D6AB-028C-4449-AE17-41709428A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1F1004-8BBD-49CF-B3EB-3CBD632EFF3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C84B13A-AC9A-4D52-999C-366261980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51A07E2-44FC-4224-9629-5CF8BC004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err="1"/>
              <a:t>operator:unary</a:t>
            </a:r>
            <a:r>
              <a:rPr lang="en-US" altLang="en-US" dirty="0"/>
              <a:t>, binary and </a:t>
            </a:r>
            <a:r>
              <a:rPr lang="en-US" altLang="en-US" dirty="0" err="1"/>
              <a:t>teritary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Prototype error means the library is not included for the function.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98F360F-C497-4CBE-8FD0-2C99D8B646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180E32-1332-47D6-A75E-7326266B0EF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1BB390B-FF18-42B2-B0A7-366D33F35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159C027-784A-47A1-B9C8-68CD7A0A7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488A3EF-3D73-4C78-9391-EC3C56906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750946-D4C3-4826-A889-E13771C039B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7B78969-DAB0-4DC4-9EE3-9D7D63155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F12F9B4-C7A4-42D0-8193-731802C4A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Int main; int is called a return type. Just a small difference from data type.</a:t>
            </a:r>
          </a:p>
          <a:p>
            <a:r>
              <a:rPr lang="en-US" altLang="en-US" dirty="0"/>
              <a:t>Char </a:t>
            </a:r>
            <a:r>
              <a:rPr lang="en-US" altLang="en-US" dirty="0" err="1"/>
              <a:t>ch</a:t>
            </a:r>
            <a:endParaRPr lang="en-US" altLang="en-US" dirty="0"/>
          </a:p>
          <a:p>
            <a:r>
              <a:rPr lang="en-US" altLang="en-US" dirty="0"/>
              <a:t>Ch=</a:t>
            </a:r>
            <a:r>
              <a:rPr lang="en-US" altLang="en-US" dirty="0" err="1"/>
              <a:t>getch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Stores the key typed in keyboard in </a:t>
            </a:r>
            <a:r>
              <a:rPr lang="en-US" altLang="en-US" dirty="0" err="1"/>
              <a:t>ch.</a:t>
            </a:r>
            <a:endParaRPr lang="en-US" altLang="en-US" dirty="0"/>
          </a:p>
          <a:p>
            <a:r>
              <a:rPr lang="en-US" altLang="en-US" dirty="0"/>
              <a:t>When </a:t>
            </a:r>
            <a:r>
              <a:rPr lang="en-US" altLang="en-US" dirty="0" err="1"/>
              <a:t>getch</a:t>
            </a:r>
            <a:r>
              <a:rPr lang="en-US" altLang="en-US" dirty="0"/>
              <a:t> is just used without storing anything, it appears to be freezing the screen.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370A558-4614-4826-8FB7-565393B2F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DF1A6F-91B3-463F-A4B8-03DBA3F89F1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CCAD9AA-F1A4-4A94-9034-A04148F79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F28AE5F-527F-414C-918C-40CBEA80D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%% gives the </a:t>
            </a:r>
            <a:r>
              <a:rPr lang="en-US" altLang="en-US"/>
              <a:t>% symbol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B39D6DB-F569-4523-B323-2CB82C77B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E8D0AA-ACEA-4528-A43B-9870BAD2B3CC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4BA36A8-E546-4E01-8F9E-D1CC265E5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AA42911-904D-4913-8D74-84DD003A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D7F9013-C0C1-4A82-B32A-92DE089F2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8D7462-28E2-47B7-BB11-09414751367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DC60EF5-AEB0-45E2-8E0C-64217CB83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19A8D67-0D7F-4BA5-ACEF-AAC465CBD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8F53331-839C-499C-B0B2-554664E71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1EEF6A-4579-4C2E-8C0B-769731DF908D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9F830D6-E546-4B4B-A5F4-206B52BCA0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3B616C6-4297-4A29-B71B-BEC015A49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0D0808F-74C7-425C-B29D-B2AA292D9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F665A4-DDE1-4381-AE54-D9B2723450C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7F69AB4-1ADF-4128-877B-D7995ADFF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0AEDD20-04B4-4BDC-BD1B-92872B3F4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0C32BAC-FC5D-436F-A593-1F7F0E074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B7A6F4-A8B5-4E5E-94F7-4B3E04D668B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8ECE4A9-D677-44B3-880A-4F1CF73DF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2FA79E1-4D7E-488E-B351-4D6BD2397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CF27D5F-91B8-48CF-8793-CF99E09A6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38226-FA48-42FF-9436-974CD704B206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EA7E96E-B2D8-4186-95DB-28A339278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542248F-51B6-4AED-BB13-7B78E7381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8D32E46-E89B-4EC3-8EF1-E05CB94D1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4DB9C9-9170-4CB9-B997-C255F889B91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5F5687A-EDB9-48D0-87BC-D9A500E32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0CB51B-2F1E-45D0-99DB-28715729F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25A4996-AC85-42B3-B1FA-BE127164F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CDFB28-88F5-4CAB-AA0C-F0E3243A1CB7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B290D-16DD-44F0-9AFF-1DB0A6D37B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16FE74D-9BBF-42D1-92C8-71321B34D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Ignores the string value and presents the numeric value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But if a string value is entered at first then a numeric value, a random number is printed.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FD85BCE-F2AC-4632-8055-D23F69CDC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3FA86D-1A3A-4245-AA7F-ADFDF4669AF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D6C6912-2C80-4909-9F0F-8A59052D8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E7B6E79-D506-4E9D-9B4D-4356819E7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80CC747-3B48-44ED-BA60-410486066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82CDA3-961B-4976-9900-F6EE60835734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2AA9506-7E83-4F0C-8D52-EFBF839A7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ADAE1A1-013A-4BCC-955F-0A2C296B5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A14EFF8-06BC-4043-9F50-3FDD9CCE3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7F4DBC-8811-44BB-99BA-16C4131014B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CFD3875-26FE-4EBA-926D-B25866707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4172A29-732A-4E2F-8F14-C200AAF0B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007423F-3502-463B-A965-16CEFCCE8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81B9C0-4CBA-4A3C-8A8A-136A2613CF90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CA9F894-463F-4D82-935B-714793F72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3F39B91-2AD2-4B1C-8279-09E7FF504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151C1CF-63B5-4885-A2E4-9B491DA06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B765FD-7D7C-4D9C-AD5C-2FE33CB28E1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247BE33-F022-4402-836D-CD44B46D3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BB8BF59-98F2-4EF0-A6F4-3406E3A64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AFB5FF3-4ECB-4D08-8EAC-BFA8124C4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16BD2A-232B-4BF7-8B53-8A1969921025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4637C3E-583C-411D-81DB-485BBC29E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2BBB228-A96A-4940-A682-6DAE2375F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6452A78-A056-476E-9140-1826AD448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B9F929-0191-44CC-9977-4D55686B38B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4255CCAD-525F-4300-A8E0-17078FB036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60D459EC-DCCC-4907-83E8-15E47FE80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A88CC33-A422-4FFF-A4D5-4BF9E97A6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E2615E-D619-4271-8E70-82EF5D2D35F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EF8D0EFE-18E4-470B-8A6A-72A8C73EA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8E93B2F2-4EB8-4F57-933B-DBECD8630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0371B7A-1B66-4483-A831-A63CFC3C5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E737E-4F85-4D89-B758-D165EABFAFD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1026">
            <a:extLst>
              <a:ext uri="{FF2B5EF4-FFF2-40B4-BE49-F238E27FC236}">
                <a16:creationId xmlns:a16="http://schemas.microsoft.com/office/drawing/2014/main" id="{35575009-A0B9-4449-9FE9-935B773C0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>
            <a:extLst>
              <a:ext uri="{FF2B5EF4-FFF2-40B4-BE49-F238E27FC236}">
                <a16:creationId xmlns:a16="http://schemas.microsoft.com/office/drawing/2014/main" id="{55FDC63F-EDA9-4942-A474-89EA51CC2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1915E81-1777-4742-A4A3-945BC3E4A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CF6E04-FFC3-4B79-B1EE-58D3DB3AF67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1026">
            <a:extLst>
              <a:ext uri="{FF2B5EF4-FFF2-40B4-BE49-F238E27FC236}">
                <a16:creationId xmlns:a16="http://schemas.microsoft.com/office/drawing/2014/main" id="{3641DADE-F809-4FFA-AD10-3E2A54730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>
            <a:extLst>
              <a:ext uri="{FF2B5EF4-FFF2-40B4-BE49-F238E27FC236}">
                <a16:creationId xmlns:a16="http://schemas.microsoft.com/office/drawing/2014/main" id="{61879787-2CA8-40FC-85CC-E26A30CA5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Variable names should be self descriptive.</a:t>
            </a:r>
          </a:p>
          <a:p>
            <a:r>
              <a:rPr lang="en-US" altLang="en-US" dirty="0"/>
              <a:t>Sum can be used to store sum of a and b instead of declaring with say c.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D1570D2-CA82-4333-ADD4-D662A9C2D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987596-FED5-4A0C-85A8-BBBA1245233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0876C4B3-FC4A-4976-9CDC-D5EF91180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>
            <a:extLst>
              <a:ext uri="{FF2B5EF4-FFF2-40B4-BE49-F238E27FC236}">
                <a16:creationId xmlns:a16="http://schemas.microsoft.com/office/drawing/2014/main" id="{FE1FA0E7-EAF7-4CAC-B7D6-7F3852217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0E8B02B-6CCB-4DDC-BB12-80E6E5857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51EA0C-7D13-4255-A88B-38C819832B0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5B35289-C6AA-402B-A206-FED94115C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DB987A1-2A5C-44A9-B692-CE6801B15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3633F56-FD54-4B87-8D0C-6D4CB8B66AE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49DC317-FB15-40E3-B3F5-2C4824A969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439481C-4C01-4509-967D-19918DF78C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A8191BDB-6331-4DB3-A53B-53F04B1B85B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19AF3C58-63EE-449F-BF17-04B80BE704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AEA93758-0656-4696-91F1-535178C638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4560EDFC-0CCF-4C58-AA1D-5513147879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9568B7-F5C4-49D4-A415-C28EA9F30E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24DC3D4B-1AFE-4BAF-9A6F-D54A0B3FF2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E636FFEB-7086-400F-8ADA-6EAC54477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0B0C2EB5-BE6B-42CA-B3D5-96F85C5250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CBEE9E1C-134A-4839-B131-805DBE2F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319C684A-C6F9-40B7-B1C6-B098C564B9E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D12FCC91-738B-4FE4-9B29-12E0F4A50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371B2B19-5504-4763-9EB6-22FCDAEF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F74BC49D-2E4D-4DCC-8B34-09A54CD9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A203DBC8-BE7B-4796-ADD1-4988E3F6E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3BDE3E28-5055-4F2D-8FF9-5D66A63BCDD3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B501BDBC-1C30-4823-8ECE-03F818FE18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3" name="AutoShape 26">
              <a:extLst>
                <a:ext uri="{FF2B5EF4-FFF2-40B4-BE49-F238E27FC236}">
                  <a16:creationId xmlns:a16="http://schemas.microsoft.com/office/drawing/2014/main" id="{BA27EF7B-095F-4613-847A-9B3897F9FF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4" name="AutoShape 27">
              <a:extLst>
                <a:ext uri="{FF2B5EF4-FFF2-40B4-BE49-F238E27FC236}">
                  <a16:creationId xmlns:a16="http://schemas.microsoft.com/office/drawing/2014/main" id="{912A1DE9-9CAE-4017-81F8-5913A11B1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B1135EF2-1412-4337-80B1-3485FEFA47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6" name="AutoShape 29">
              <a:extLst>
                <a:ext uri="{FF2B5EF4-FFF2-40B4-BE49-F238E27FC236}">
                  <a16:creationId xmlns:a16="http://schemas.microsoft.com/office/drawing/2014/main" id="{E40C5103-B653-41ED-948D-2A1B85E85D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94B54AD8-632C-4570-9513-7E780B501F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B1EECBF-BEC9-41B0-83B4-1EEF22005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CD99728D-8F3F-4CFC-B5ED-6B61D98C5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48 h 264"/>
                <a:gd name="T2" fmla="*/ 1 w 457"/>
                <a:gd name="T3" fmla="*/ 0 h 264"/>
                <a:gd name="T4" fmla="*/ 0 w 457"/>
                <a:gd name="T5" fmla="*/ 252 h 264"/>
                <a:gd name="T6" fmla="*/ 457 w 457"/>
                <a:gd name="T7" fmla="*/ 248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90099FEC-5D76-4C9A-A020-05C7E9099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6BEBB76F-805F-4505-93EC-FE273303D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055C5C46-95D0-44B4-B41C-7CEFA804D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A9DED2-8011-45D7-AB0E-3E766D50F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3A565-454A-4661-824B-FF3EB2A00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E2F340-213B-4495-86A3-E6226647F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962660-1428-45DB-BD87-62AA81757F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CC714-78EF-458F-93C2-ADCE72DED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0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DEC789-325D-4DC6-A4B0-7DE2D71D2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E96C98-24B3-4519-A8F8-59AD8F5AEE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54D4DA-2910-49AA-BF56-E0481D99C3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DA185-BF44-4F37-B006-89B822327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83D6DD-E1E1-49DF-8909-01CBF2DFB5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AA3779-D472-48DA-B9CB-72E5A65C06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F4FD15-1CCA-4FE0-B282-2F2871CE5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DB57A-4C21-42C2-A129-771A7F0D17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1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DCA1AE-DD0F-436F-ADB0-1B1FAC5B7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725023-7FDE-4BFD-B2D6-2C2B56C5F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C50C82-92F2-4540-9C58-72A7CDBB52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D7AA1-775A-40AB-9E4D-F55C048F81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8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4CD6B-F7ED-498F-ACF7-A76A4B3789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93EF2-CC1E-490D-9110-82FDFD6A6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8904B-FEEC-4892-82E8-82863507D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81353-7CE1-498F-BFA5-892A584A9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B4D43C-DA70-44A3-8D2B-6FD19F36A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F04AF3-BAA2-4C76-B895-B765D63217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01767B4-6F6C-486E-911D-94A50CAA7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DC40A-510C-4D0D-A3B2-21388386D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13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2938FC-4F65-4388-BF84-8B9CD5B25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D847C1-7087-4A70-BD6A-E9703354C5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F932B4-923B-4406-AD07-460BB9BA8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86E5B-DF81-4933-A45E-71D924D14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30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3C8D25-7BDD-4703-AA7D-EC23D9E31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CCC459-F023-4B70-A0E1-0C959D44A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3236B2-03AB-456F-AFA3-2EAD09C1E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BA713-A8F0-42B2-83A9-7A713A866F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9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2BE30-2D63-45A8-BA0F-27437B3E1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D73B7-EC25-4E20-9CA1-A6B0582EF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EB916-FB2C-4C41-BDF6-353C3BAD2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F6616-49E3-4AA9-92A2-F1D242AB0A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20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BF42D-969F-49A7-A686-75BECE057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AB949-8188-423D-98E1-226AE35EC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1D0DE-84BA-4999-AB19-81E8DF636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E39D9-F2F8-4D21-9EB3-DF44C37DE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43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641361C-9A35-495E-A3CC-FC9AD5620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A8F5F4C-906F-4A36-8F7F-A9565B865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32BC6D-8EC0-497D-BDEC-B2F18B6893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A17CB66-0D20-4F56-BB68-F958C41236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9C4BBA4-E119-46AF-A4B7-F41F5FFC28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fld id="{5FEBC5E3-F858-47B4-97D1-BABF545526A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04825966-959C-4237-A219-1C0C5BB5459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047" name="AutoShape 8">
              <a:extLst>
                <a:ext uri="{FF2B5EF4-FFF2-40B4-BE49-F238E27FC236}">
                  <a16:creationId xmlns:a16="http://schemas.microsoft.com/office/drawing/2014/main" id="{23B675D6-BF12-4415-AE06-37BF73B711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8" name="AutoShape 9">
              <a:extLst>
                <a:ext uri="{FF2B5EF4-FFF2-40B4-BE49-F238E27FC236}">
                  <a16:creationId xmlns:a16="http://schemas.microsoft.com/office/drawing/2014/main" id="{1C45FFBF-C2ED-4E13-9DAF-0430A8FED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9" name="AutoShape 10">
              <a:extLst>
                <a:ext uri="{FF2B5EF4-FFF2-40B4-BE49-F238E27FC236}">
                  <a16:creationId xmlns:a16="http://schemas.microsoft.com/office/drawing/2014/main" id="{03984E83-8AE5-4217-9EAD-A662271F3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0" name="AutoShape 11">
              <a:extLst>
                <a:ext uri="{FF2B5EF4-FFF2-40B4-BE49-F238E27FC236}">
                  <a16:creationId xmlns:a16="http://schemas.microsoft.com/office/drawing/2014/main" id="{522B26B0-BC78-43F8-B16E-5C3FC48AA1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1" name="AutoShape 12">
              <a:extLst>
                <a:ext uri="{FF2B5EF4-FFF2-40B4-BE49-F238E27FC236}">
                  <a16:creationId xmlns:a16="http://schemas.microsoft.com/office/drawing/2014/main" id="{18D506F4-C909-4394-A65A-E047771393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2" name="AutoShape 13">
              <a:extLst>
                <a:ext uri="{FF2B5EF4-FFF2-40B4-BE49-F238E27FC236}">
                  <a16:creationId xmlns:a16="http://schemas.microsoft.com/office/drawing/2014/main" id="{729FA055-A878-4A3A-AF32-EC8DF23479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3" name="AutoShape 14">
              <a:extLst>
                <a:ext uri="{FF2B5EF4-FFF2-40B4-BE49-F238E27FC236}">
                  <a16:creationId xmlns:a16="http://schemas.microsoft.com/office/drawing/2014/main" id="{956A1D0C-7ED3-4D5B-8FC6-FCBF00E37D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9A97B954-B8A7-416C-A9AF-920209743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44BC0FD7-5D8A-4FE4-9CF1-40979D96A5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F5B7FBEE-26E7-48EA-A152-87FAE0525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8">
            <a:extLst>
              <a:ext uri="{FF2B5EF4-FFF2-40B4-BE49-F238E27FC236}">
                <a16:creationId xmlns:a16="http://schemas.microsoft.com/office/drawing/2014/main" id="{2F318B4C-A52E-482E-8448-22B2A253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0117CF08-7B97-41CB-88E7-482664E1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7" name="Rectangle 20">
            <a:extLst>
              <a:ext uri="{FF2B5EF4-FFF2-40B4-BE49-F238E27FC236}">
                <a16:creationId xmlns:a16="http://schemas.microsoft.com/office/drawing/2014/main" id="{BBEBE427-B398-40F4-9981-C3F596022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1038" name="Group 21">
            <a:extLst>
              <a:ext uri="{FF2B5EF4-FFF2-40B4-BE49-F238E27FC236}">
                <a16:creationId xmlns:a16="http://schemas.microsoft.com/office/drawing/2014/main" id="{1F76E861-1559-4A0D-9DCE-34F51BBCF383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039" name="AutoShape 22">
              <a:extLst>
                <a:ext uri="{FF2B5EF4-FFF2-40B4-BE49-F238E27FC236}">
                  <a16:creationId xmlns:a16="http://schemas.microsoft.com/office/drawing/2014/main" id="{582E3EDA-491D-4B66-99D1-F7BE121CE7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0" name="AutoShape 23">
              <a:extLst>
                <a:ext uri="{FF2B5EF4-FFF2-40B4-BE49-F238E27FC236}">
                  <a16:creationId xmlns:a16="http://schemas.microsoft.com/office/drawing/2014/main" id="{D7C5B125-188A-438D-8446-2CB1E8381F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1" name="AutoShape 24">
              <a:extLst>
                <a:ext uri="{FF2B5EF4-FFF2-40B4-BE49-F238E27FC236}">
                  <a16:creationId xmlns:a16="http://schemas.microsoft.com/office/drawing/2014/main" id="{E0DA027A-551A-450B-B668-4FEE4C33AF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2" name="AutoShape 25">
              <a:extLst>
                <a:ext uri="{FF2B5EF4-FFF2-40B4-BE49-F238E27FC236}">
                  <a16:creationId xmlns:a16="http://schemas.microsoft.com/office/drawing/2014/main" id="{73E800DC-C1A8-4311-A956-C56194F50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3" name="AutoShape 26">
              <a:extLst>
                <a:ext uri="{FF2B5EF4-FFF2-40B4-BE49-F238E27FC236}">
                  <a16:creationId xmlns:a16="http://schemas.microsoft.com/office/drawing/2014/main" id="{0FD08348-564F-4DCC-8F8C-DC96719F94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4" name="AutoShape 27">
              <a:extLst>
                <a:ext uri="{FF2B5EF4-FFF2-40B4-BE49-F238E27FC236}">
                  <a16:creationId xmlns:a16="http://schemas.microsoft.com/office/drawing/2014/main" id="{D9DBD51D-F911-4282-8C69-F17EF25772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5" name="Freeform 28">
              <a:extLst>
                <a:ext uri="{FF2B5EF4-FFF2-40B4-BE49-F238E27FC236}">
                  <a16:creationId xmlns:a16="http://schemas.microsoft.com/office/drawing/2014/main" id="{FA259B69-9047-4FD3-B73D-898673F65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29">
              <a:extLst>
                <a:ext uri="{FF2B5EF4-FFF2-40B4-BE49-F238E27FC236}">
                  <a16:creationId xmlns:a16="http://schemas.microsoft.com/office/drawing/2014/main" id="{23F0467D-6315-4D9B-9CE5-8EC71B90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48 h 264"/>
                <a:gd name="T2" fmla="*/ 1 w 457"/>
                <a:gd name="T3" fmla="*/ 0 h 264"/>
                <a:gd name="T4" fmla="*/ 0 w 457"/>
                <a:gd name="T5" fmla="*/ 252 h 264"/>
                <a:gd name="T6" fmla="*/ 457 w 457"/>
                <a:gd name="T7" fmla="*/ 248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9DC3AB-9B97-4EEF-B797-512E5091A5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6000"/>
              <a:t>C Programming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01866D-6A88-4368-9DA7-C25380E06C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400"/>
              <a:t>Chapter 3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ECA22CE-8B93-428D-8244-7D43CFE32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Constants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D7ACA95-029A-4C24-B5AB-2F9B89FFC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Integer Constants</a:t>
            </a:r>
          </a:p>
          <a:p>
            <a:pPr lvl="1">
              <a:defRPr/>
            </a:pPr>
            <a:r>
              <a:rPr lang="en-US" altLang="en-US" b="1">
                <a:latin typeface="Times New Roman" panose="02020603050405020304" pitchFamily="18" charset="0"/>
              </a:rPr>
              <a:t>25 and 0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Floating Constants</a:t>
            </a:r>
          </a:p>
          <a:p>
            <a:pPr lvl="1">
              <a:defRPr/>
            </a:pPr>
            <a:r>
              <a:rPr lang="en-US" altLang="en-US" b="1">
                <a:latin typeface="Times New Roman" panose="02020603050405020304" pitchFamily="18" charset="0"/>
              </a:rPr>
              <a:t>3.14159 and 0.1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Character Constants</a:t>
            </a:r>
          </a:p>
          <a:p>
            <a:pPr lvl="1">
              <a:defRPr/>
            </a:pPr>
            <a:r>
              <a:rPr lang="en-US" altLang="en-US" b="1">
                <a:latin typeface="Times New Roman" panose="02020603050405020304" pitchFamily="18" charset="0"/>
              </a:rPr>
              <a:t>‘a’ and ‘B’ and ‘+’ and ‘;’ but not “a” or “B”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14B78FE-A2C2-4890-A896-95D96A364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Special Character Constants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17251E3-D1F8-4157-B3B4-998A3498F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backslash</a:t>
            </a:r>
            <a:r>
              <a:rPr lang="en-US" altLang="en-US" b="1" dirty="0">
                <a:latin typeface="Times New Roman" panose="02020603050405020304" pitchFamily="18" charset="0"/>
              </a:rPr>
              <a:t> is called the 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escape character</a:t>
            </a:r>
            <a:r>
              <a:rPr lang="en-US" altLang="en-US" b="1" dirty="0">
                <a:latin typeface="Times New Roman" panose="02020603050405020304" pitchFamily="18" charset="0"/>
              </a:rPr>
              <a:t>.	</a:t>
            </a:r>
          </a:p>
          <a:p>
            <a:pPr lvl="1"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FF9966"/>
                </a:solidFill>
                <a:latin typeface="Times New Roman" panose="02020603050405020304" pitchFamily="18" charset="0"/>
              </a:rPr>
              <a:t>newline character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‘\n’</a:t>
            </a:r>
            <a:r>
              <a:rPr lang="en-US" altLang="en-US" b="1" dirty="0">
                <a:latin typeface="Times New Roman" panose="02020603050405020304" pitchFamily="18" charset="0"/>
              </a:rPr>
              <a:t> represents a 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single character</a:t>
            </a:r>
            <a:r>
              <a:rPr lang="en-US" altLang="en-US" b="1" dirty="0">
                <a:latin typeface="Times New Roman" panose="02020603050405020304" pitchFamily="18" charset="0"/>
              </a:rPr>
              <a:t> called newline.</a:t>
            </a:r>
          </a:p>
          <a:p>
            <a:pPr lvl="1"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Think of 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\n</a:t>
            </a:r>
            <a:r>
              <a:rPr lang="en-US" altLang="en-US" b="1" dirty="0">
                <a:latin typeface="Times New Roman" panose="02020603050405020304" pitchFamily="18" charset="0"/>
              </a:rPr>
              <a:t> as “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escaping</a:t>
            </a:r>
            <a:r>
              <a:rPr lang="en-US" altLang="en-US" b="1" dirty="0">
                <a:latin typeface="Times New Roman" panose="02020603050405020304" pitchFamily="18" charset="0"/>
              </a:rPr>
              <a:t>” the </a:t>
            </a:r>
            <a:r>
              <a:rPr lang="en-US" altLang="en-US" b="1" dirty="0">
                <a:solidFill>
                  <a:srgbClr val="FF9966"/>
                </a:solidFill>
                <a:latin typeface="Times New Roman" panose="02020603050405020304" pitchFamily="18" charset="0"/>
              </a:rPr>
              <a:t>usual meaning</a:t>
            </a:r>
            <a:r>
              <a:rPr lang="en-US" altLang="en-US" b="1" dirty="0">
                <a:latin typeface="Times New Roman" panose="02020603050405020304" pitchFamily="18" charset="0"/>
              </a:rPr>
              <a:t> of 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41BC662-DEB5-4368-B5C2-BACF7D2B8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String Constants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A691F3D-AB38-476E-BE5D-72666757B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A sequence of characters enclosed in a pair of double quote marks, such as “abc” is a </a:t>
            </a:r>
            <a:r>
              <a:rPr lang="en-US" altLang="en-US" sz="2800" b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string constant</a:t>
            </a:r>
            <a:r>
              <a:rPr lang="en-US" altLang="en-US" sz="2800" b="1">
                <a:latin typeface="Times New Roman" panose="02020603050405020304" pitchFamily="18" charset="0"/>
              </a:rPr>
              <a:t>, or a </a:t>
            </a:r>
            <a:r>
              <a:rPr lang="en-US" altLang="en-US" sz="2800" b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string literal</a:t>
            </a:r>
            <a:r>
              <a:rPr lang="en-US" altLang="en-US" sz="2800" b="1">
                <a:effectLst/>
                <a:latin typeface="Times New Roman" panose="02020603050405020304" pitchFamily="18" charset="0"/>
              </a:rPr>
              <a:t>.</a:t>
            </a:r>
            <a:endParaRPr lang="en-US" altLang="en-US" sz="28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Character sequences that would have meaning if outside a string constant are </a:t>
            </a:r>
            <a:r>
              <a:rPr lang="en-US" altLang="en-US" sz="2800" b="1">
                <a:solidFill>
                  <a:srgbClr val="FF9966"/>
                </a:solidFill>
                <a:latin typeface="Times New Roman" panose="02020603050405020304" pitchFamily="18" charset="0"/>
              </a:rPr>
              <a:t>just a sequence of characters</a:t>
            </a:r>
            <a:r>
              <a:rPr lang="en-US" altLang="en-US" sz="2800" b="1">
                <a:latin typeface="Times New Roman" panose="02020603050405020304" pitchFamily="18" charset="0"/>
              </a:rPr>
              <a:t> when surrounded by double quotes.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b="1">
                <a:latin typeface="Times New Roman" panose="02020603050405020304" pitchFamily="18" charset="0"/>
              </a:rPr>
              <a:t>String constants are treated by the compiler as </a:t>
            </a:r>
            <a:r>
              <a:rPr lang="en-US" altLang="en-US" sz="2800" b="1">
                <a:solidFill>
                  <a:srgbClr val="FF5050"/>
                </a:solidFill>
                <a:latin typeface="Times New Roman" panose="02020603050405020304" pitchFamily="18" charset="0"/>
              </a:rPr>
              <a:t>tokens</a:t>
            </a:r>
            <a:r>
              <a:rPr lang="en-US" altLang="en-US" sz="2800" b="1">
                <a:latin typeface="Times New Roman" panose="02020603050405020304" pitchFamily="18" charset="0"/>
              </a:rPr>
              <a:t> and the compiler provides the space in memory to store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0D8F7B0-E38B-421E-8CA8-A988827BB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Is it a String or Not a String?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23CD42F-0208-4ACF-B4E7-A481039F5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4323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800" b="1" dirty="0">
                <a:latin typeface="Times New Roman" panose="02020603050405020304" pitchFamily="18" charset="0"/>
              </a:rPr>
              <a:t>this is a string constant</a:t>
            </a: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”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“”</a:t>
            </a:r>
            <a:r>
              <a:rPr lang="en-US" altLang="en-US" sz="2800" b="1" dirty="0">
                <a:latin typeface="Times New Roman" panose="02020603050405020304" pitchFamily="18" charset="0"/>
              </a:rPr>
              <a:t>  /* the null string */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     ”</a:t>
            </a:r>
            <a:r>
              <a:rPr lang="en-US" altLang="en-US" sz="2800" b="1" dirty="0">
                <a:latin typeface="Times New Roman" panose="02020603050405020304" pitchFamily="18" charset="0"/>
              </a:rPr>
              <a:t> /* a string of blanks */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800" b="1" dirty="0">
                <a:latin typeface="Times New Roman" panose="02020603050405020304" pitchFamily="18" charset="0"/>
              </a:rPr>
              <a:t>a = b + c;</a:t>
            </a: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sz="2800" b="1" dirty="0">
                <a:latin typeface="Times New Roman" panose="02020603050405020304" pitchFamily="18" charset="0"/>
              </a:rPr>
              <a:t>/* is not executed */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800" b="1" dirty="0">
                <a:latin typeface="Times New Roman" panose="02020603050405020304" pitchFamily="18" charset="0"/>
              </a:rPr>
              <a:t> /* this is not a comment */ </a:t>
            </a: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latin typeface="Times New Roman" panose="02020603050405020304" pitchFamily="18" charset="0"/>
              </a:rPr>
              <a:t>/* </a:t>
            </a: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800" b="1" dirty="0">
                <a:latin typeface="Times New Roman" panose="02020603050405020304" pitchFamily="18" charset="0"/>
              </a:rPr>
              <a:t> this is not a string </a:t>
            </a: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800" b="1" dirty="0">
                <a:latin typeface="Times New Roman" panose="02020603050405020304" pitchFamily="18" charset="0"/>
              </a:rPr>
              <a:t> */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800" b="1" dirty="0">
                <a:latin typeface="Times New Roman" panose="02020603050405020304" pitchFamily="18" charset="0"/>
              </a:rPr>
              <a:t> and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latin typeface="Times New Roman" panose="02020603050405020304" pitchFamily="18" charset="0"/>
              </a:rPr>
              <a:t>		neither is this </a:t>
            </a: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“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en-US" sz="2800" b="1" dirty="0">
                <a:latin typeface="Times New Roman" panose="02020603050405020304" pitchFamily="18" charset="0"/>
              </a:rPr>
              <a:t>a</a:t>
            </a:r>
            <a:r>
              <a:rPr lang="en-US" altLang="en-US" sz="2800" b="1" dirty="0">
                <a:solidFill>
                  <a:srgbClr val="FF4F4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sz="2800" b="1" dirty="0">
                <a:latin typeface="Times New Roman" panose="02020603050405020304" pitchFamily="18" charset="0"/>
              </a:rPr>
              <a:t>  /* a character, not a string */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F672106-FAE3-4DEC-8251-EE65923D7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The Mathematical Operators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F24281E-0143-40C7-93E0-562D1596B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We looked at the mathematical operators briefly in the 3rd class:</a:t>
            </a:r>
          </a:p>
          <a:p>
            <a:pPr lvl="1">
              <a:buFontTx/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+     -     *     /     %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In a C program we typically put white space around binary operators to improve readability.</a:t>
            </a:r>
          </a:p>
          <a:p>
            <a:pPr lvl="1">
              <a:buFontTx/>
              <a:buNone/>
              <a:defRPr/>
            </a:pP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a + b</a:t>
            </a:r>
            <a:r>
              <a:rPr lang="en-US" altLang="en-US" b="1">
                <a:latin typeface="Times New Roman" panose="02020603050405020304" pitchFamily="18" charset="0"/>
              </a:rPr>
              <a:t>    rather than   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a+b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BA6515A-86DE-418E-8D3E-C99F7EE9A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The sizeof Operator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C7643EB-A5E0-4445-BEEB-D79AC6F7D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b="1">
                <a:latin typeface="Times New Roman" panose="02020603050405020304" pitchFamily="18" charset="0"/>
              </a:rPr>
              <a:t>The C sizeof unary operator if used to find the number of bytes needed to store an object.</a:t>
            </a:r>
          </a:p>
          <a:p>
            <a:pPr lvl="1">
              <a:defRPr/>
            </a:pPr>
            <a:r>
              <a:rPr lang="en-US" altLang="en-US" sz="3200" b="1">
                <a:latin typeface="Times New Roman" panose="02020603050405020304" pitchFamily="18" charset="0"/>
              </a:rPr>
              <a:t>sizeof(object) returns an integer that represents the number of bytes needed to store the object in memory.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57E6660-1CA4-4FBD-9299-AADDB95BE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printf()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5AF1C13-9F34-4613-BB1D-78CF26DF4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solidFill>
                  <a:srgbClr val="FF5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en-US" sz="2400" b="1">
                <a:latin typeface="Times New Roman" panose="02020603050405020304" pitchFamily="18" charset="0"/>
              </a:rPr>
              <a:t>(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control string</a:t>
            </a:r>
            <a:r>
              <a:rPr lang="en-US" altLang="en-US" sz="2400" b="1">
                <a:latin typeface="Times New Roman" panose="02020603050405020304" pitchFamily="18" charset="0"/>
              </a:rPr>
              <a:t>,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other arguments</a:t>
            </a:r>
            <a:r>
              <a:rPr lang="en-US" altLang="en-US" sz="2400" b="1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b="1">
                <a:latin typeface="Times New Roman" panose="02020603050405020304" pitchFamily="18" charset="0"/>
              </a:rPr>
              <a:t>The expressions in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other_arguments</a:t>
            </a:r>
            <a:r>
              <a:rPr lang="en-US" altLang="en-US" sz="2400" b="1">
                <a:latin typeface="Times New Roman" panose="02020603050405020304" pitchFamily="18" charset="0"/>
              </a:rPr>
              <a:t> are evaluated and converted according to the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formats</a:t>
            </a:r>
            <a:r>
              <a:rPr lang="en-US" altLang="en-US" sz="2400" b="1">
                <a:latin typeface="Times New Roman" panose="02020603050405020304" pitchFamily="18" charset="0"/>
              </a:rPr>
              <a:t> in the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control string</a:t>
            </a:r>
            <a:r>
              <a:rPr lang="en-US" altLang="en-US" sz="2400" b="1">
                <a:latin typeface="Times New Roman" panose="02020603050405020304" pitchFamily="18" charset="0"/>
              </a:rPr>
              <a:t> and are then placed in the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output stream</a:t>
            </a:r>
            <a:r>
              <a:rPr lang="en-US" altLang="en-US" sz="2400" b="1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en-US" sz="2000" b="1">
              <a:solidFill>
                <a:srgbClr val="FF99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 b="1">
                <a:solidFill>
                  <a:srgbClr val="FF9966"/>
                </a:solidFill>
                <a:latin typeface="Times New Roman" panose="02020603050405020304" pitchFamily="18" charset="0"/>
              </a:rPr>
              <a:t>printf(“%-14s</a:t>
            </a: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PayRate:</a:t>
            </a:r>
            <a:r>
              <a:rPr lang="en-US" altLang="en-US" sz="2000" b="1">
                <a:solidFill>
                  <a:srgbClr val="FF9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$</a:t>
            </a:r>
            <a:r>
              <a:rPr lang="en-US" altLang="en-US" sz="2000" b="1">
                <a:solidFill>
                  <a:srgbClr val="FF9966"/>
                </a:solidFill>
                <a:latin typeface="Times New Roman" panose="02020603050405020304" pitchFamily="18" charset="0"/>
              </a:rPr>
              <a:t>%-4.2f\n”, “James Smith”, 8.95);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latin typeface="Times New Roman" panose="02020603050405020304" pitchFamily="18" charset="0"/>
              </a:rPr>
              <a:t>	James Smith   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Pay Rate: $</a:t>
            </a:r>
            <a:r>
              <a:rPr lang="en-US" altLang="en-US" sz="2400" b="1">
                <a:latin typeface="Times New Roman" panose="02020603050405020304" pitchFamily="18" charset="0"/>
              </a:rPr>
              <a:t>8.95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b="1">
                <a:solidFill>
                  <a:srgbClr val="FF9966"/>
                </a:solidFill>
                <a:latin typeface="Times New Roman" panose="02020603050405020304" pitchFamily="18" charset="0"/>
              </a:rPr>
              <a:t>Characters in the control string that are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not part of a format</a:t>
            </a:r>
            <a:r>
              <a:rPr lang="en-US" altLang="en-US" sz="2400" b="1">
                <a:solidFill>
                  <a:srgbClr val="FF9966"/>
                </a:solidFill>
                <a:latin typeface="Times New Roman" panose="02020603050405020304" pitchFamily="18" charset="0"/>
              </a:rPr>
              <a:t> are placed </a:t>
            </a: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directly</a:t>
            </a:r>
            <a:r>
              <a:rPr lang="en-US" altLang="en-US" sz="2400" b="1">
                <a:solidFill>
                  <a:srgbClr val="FF9966"/>
                </a:solidFill>
                <a:latin typeface="Times New Roman" panose="02020603050405020304" pitchFamily="18" charset="0"/>
              </a:rPr>
              <a:t> in the output stream.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2127D8EA-E27F-4BC7-8E92-48F59B639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Formats in the Control String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56961B2-0695-4B02-8EA6-F8D485F80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printf(“Get set: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%d %s %f %c%c</a:t>
            </a:r>
            <a:r>
              <a:rPr lang="en-US" altLang="en-US" b="1">
                <a:latin typeface="Times New Roman" panose="02020603050405020304" pitchFamily="18" charset="0"/>
              </a:rPr>
              <a:t>\n”,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    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>
                <a:latin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“two”</a:t>
            </a:r>
            <a:r>
              <a:rPr lang="en-US" altLang="en-US" b="1">
                <a:latin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3.33</a:t>
            </a:r>
            <a:r>
              <a:rPr lang="en-US" altLang="en-US" b="1">
                <a:latin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‘G’</a:t>
            </a:r>
            <a:r>
              <a:rPr lang="en-US" altLang="en-US" b="1">
                <a:latin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‘O’</a:t>
            </a:r>
            <a:r>
              <a:rPr lang="en-US" altLang="en-US" b="1">
                <a:latin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%d</a:t>
            </a:r>
            <a:r>
              <a:rPr lang="en-US" altLang="en-US" b="1">
                <a:latin typeface="Times New Roman" panose="02020603050405020304" pitchFamily="18" charset="0"/>
              </a:rPr>
              <a:t>  Print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>
                <a:latin typeface="Times New Roman" panose="02020603050405020304" pitchFamily="18" charset="0"/>
              </a:rPr>
              <a:t> as a decimal number</a:t>
            </a:r>
          </a:p>
          <a:p>
            <a:pPr>
              <a:defRPr/>
            </a:pP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%s  </a:t>
            </a:r>
            <a:r>
              <a:rPr lang="en-US" altLang="en-US" b="1">
                <a:latin typeface="Times New Roman" panose="02020603050405020304" pitchFamily="18" charset="0"/>
              </a:rPr>
              <a:t>Print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“two”</a:t>
            </a:r>
            <a:r>
              <a:rPr lang="en-US" altLang="en-US" b="1">
                <a:latin typeface="Times New Roman" panose="02020603050405020304" pitchFamily="18" charset="0"/>
              </a:rPr>
              <a:t> as a string</a:t>
            </a:r>
          </a:p>
          <a:p>
            <a:pPr lvl="3">
              <a:defRPr/>
            </a:pPr>
            <a:r>
              <a:rPr lang="en-US" altLang="en-US" sz="2400" b="1">
                <a:latin typeface="Times New Roman" panose="02020603050405020304" pitchFamily="18" charset="0"/>
              </a:rPr>
              <a:t>“string” means a sequence of characters.</a:t>
            </a:r>
            <a:endParaRPr lang="en-US" altLang="en-US" b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%f</a:t>
            </a:r>
            <a:r>
              <a:rPr lang="en-US" altLang="en-US" b="1">
                <a:latin typeface="Times New Roman" panose="02020603050405020304" pitchFamily="18" charset="0"/>
              </a:rPr>
              <a:t>  Print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3.33</a:t>
            </a:r>
            <a:r>
              <a:rPr lang="en-US" altLang="en-US" b="1">
                <a:latin typeface="Times New Roman" panose="02020603050405020304" pitchFamily="18" charset="0"/>
              </a:rPr>
              <a:t> as a float</a:t>
            </a:r>
          </a:p>
          <a:p>
            <a:pPr lvl="3">
              <a:defRPr/>
            </a:pPr>
            <a:r>
              <a:rPr lang="en-US" altLang="en-US" sz="2400" b="1">
                <a:latin typeface="Times New Roman" panose="02020603050405020304" pitchFamily="18" charset="0"/>
              </a:rPr>
              <a:t>decimal or floating-point number</a:t>
            </a:r>
            <a:endParaRPr lang="en-US" altLang="en-US" b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%c</a:t>
            </a:r>
            <a:r>
              <a:rPr lang="en-US" altLang="en-US" b="1">
                <a:latin typeface="Times New Roman" panose="02020603050405020304" pitchFamily="18" charset="0"/>
              </a:rPr>
              <a:t>  Print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‘G’</a:t>
            </a:r>
            <a:r>
              <a:rPr lang="en-US" altLang="en-US" b="1">
                <a:latin typeface="Times New Roman" panose="02020603050405020304" pitchFamily="18" charset="0"/>
              </a:rPr>
              <a:t> &amp; 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‘0’</a:t>
            </a:r>
            <a:r>
              <a:rPr lang="en-US" altLang="en-US" b="1">
                <a:latin typeface="Times New Roman" panose="02020603050405020304" pitchFamily="18" charset="0"/>
              </a:rPr>
              <a:t> as characters.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904C-FED8-4A9B-9979-B40498E0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Output of a C program</a:t>
            </a:r>
          </a:p>
        </p:txBody>
      </p:sp>
      <p:pic>
        <p:nvPicPr>
          <p:cNvPr id="39939" name="Content Placeholder 3">
            <a:extLst>
              <a:ext uri="{FF2B5EF4-FFF2-40B4-BE49-F238E27FC236}">
                <a16:creationId xmlns:a16="http://schemas.microsoft.com/office/drawing/2014/main" id="{7ADD7589-7868-48F5-B486-FCDA87E5A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t="11420" r="85698" b="76668"/>
          <a:stretch>
            <a:fillRect/>
          </a:stretch>
        </p:blipFill>
        <p:spPr>
          <a:xfrm>
            <a:off x="1828800" y="2514600"/>
            <a:ext cx="3722688" cy="2743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1008-395D-4430-941B-3838ABD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9A7C-D934-4B6A-B8B6-83E4AE55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printf("\n%-9s BCA","2019");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printf("\n%-8s BCA","2019");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printf("\n%-7s BCA","2019");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printf("\n%-6s BCA","2019");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printf("\n%-5s BCA","2019");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printf("\n%-4s BCA","2019");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pP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6CEF549-51E0-4429-B35C-9333B54A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Tokens &amp; Syntax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342CEBC-61DE-48C4-A267-A2483B1A2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The compiler collects the characters of a program into 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tokens</a:t>
            </a:r>
            <a:r>
              <a:rPr lang="en-US" altLang="en-US" b="1" dirty="0">
                <a:latin typeface="Times New Roman" panose="02020603050405020304" pitchFamily="18" charset="0"/>
              </a:rPr>
              <a:t>.</a:t>
            </a:r>
          </a:p>
          <a:p>
            <a:pPr lvl="1"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Tokens make up the basic vocabulary of a computer language.</a:t>
            </a:r>
          </a:p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The compiler then checks the tokens to see if they can be formed into legal strings according to the 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syntax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9966"/>
                </a:solidFill>
                <a:latin typeface="Times New Roman" panose="02020603050405020304" pitchFamily="18" charset="0"/>
              </a:rPr>
              <a:t>(the grammar rules)</a:t>
            </a:r>
            <a:r>
              <a:rPr lang="en-US" altLang="en-US" b="1" dirty="0">
                <a:latin typeface="Times New Roman" panose="02020603050405020304" pitchFamily="18" charset="0"/>
              </a:rPr>
              <a:t> of the language.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45943C01-A515-440E-B3F4-EC75CC5C0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610600" cy="6400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myvar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12.3456789;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("\n%%9.1f = %9.1f",myvar);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("\n%%9.2f = %9.2f",myvar);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("\n%%9.3f = %9.3f",myvar);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("\n%%9.4f = %9.4f",myvar);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("\n%%9.5f = %9.5f",myvar);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("\n%%9.6f = %9.6f",myvar);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("\n%%9.7f = %9.7f",myvar);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("\n%%9.6f = %9.6f",myvar);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("\n%%9.7f = %9.7f",myvar);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("\n%%9.8f = %9.8f",myvar);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E0264C-1BC9-480A-8A31-E7DEFF49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304800"/>
            <a:ext cx="2286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457E211-1458-497D-B15F-C73D164A3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altLang="en-US" sz="5400"/>
              <a:t>printf ( ) Example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78037C7-A0F5-432A-BFC5-38A9754ED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b="1" dirty="0" err="1">
                <a:latin typeface="Times New Roman" panose="02020603050405020304" pitchFamily="18" charset="0"/>
              </a:rPr>
              <a:t>printf</a:t>
            </a:r>
            <a:r>
              <a:rPr lang="en-US" altLang="en-US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b="1" dirty="0">
                <a:latin typeface="Times New Roman" panose="02020603050405020304" pitchFamily="18" charset="0"/>
              </a:rPr>
              <a:t>Get set: </a:t>
            </a:r>
            <a:r>
              <a:rPr lang="en-US" altLang="en-US" b="1" dirty="0">
                <a:solidFill>
                  <a:srgbClr val="FF9966"/>
                </a:solidFill>
                <a:latin typeface="Times New Roman" panose="02020603050405020304" pitchFamily="18" charset="0"/>
              </a:rPr>
              <a:t>%d %s %f %</a:t>
            </a:r>
            <a:r>
              <a:rPr lang="en-US" altLang="en-US" b="1" dirty="0" err="1">
                <a:solidFill>
                  <a:srgbClr val="FF9966"/>
                </a:solidFill>
                <a:latin typeface="Times New Roman" panose="02020603050405020304" pitchFamily="18" charset="0"/>
              </a:rPr>
              <a:t>c%c</a:t>
            </a:r>
            <a:r>
              <a:rPr lang="en-US" altLang="en-US" b="1" dirty="0">
                <a:latin typeface="Times New Roman" panose="02020603050405020304" pitchFamily="18" charset="0"/>
              </a:rPr>
              <a:t>\n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b="1" dirty="0">
                <a:latin typeface="Times New Roman" panose="02020603050405020304" pitchFamily="18" charset="0"/>
              </a:rPr>
              <a:t>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FF99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FF99FF"/>
                </a:solidFill>
                <a:latin typeface="Times New Roman" panose="02020603050405020304" pitchFamily="18" charset="0"/>
              </a:rPr>
              <a:t>“two”</a:t>
            </a:r>
            <a:r>
              <a:rPr lang="en-US" altLang="en-US" b="1" dirty="0"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FF99FF"/>
                </a:solidFill>
                <a:latin typeface="Times New Roman" panose="02020603050405020304" pitchFamily="18" charset="0"/>
              </a:rPr>
              <a:t>3.33</a:t>
            </a:r>
            <a:r>
              <a:rPr lang="en-US" altLang="en-US" b="1" dirty="0"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FF99FF"/>
                </a:solidFill>
                <a:latin typeface="Times New Roman" panose="02020603050405020304" pitchFamily="18" charset="0"/>
              </a:rPr>
              <a:t>‘G’</a:t>
            </a:r>
            <a:r>
              <a:rPr lang="en-US" altLang="en-US" b="1" dirty="0"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FF99FF"/>
                </a:solidFill>
                <a:latin typeface="Times New Roman" panose="02020603050405020304" pitchFamily="18" charset="0"/>
              </a:rPr>
              <a:t>‘O’</a:t>
            </a:r>
            <a:r>
              <a:rPr lang="en-US" altLang="en-US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	The first argument is the control string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	“Get set: %d %s %f %</a:t>
            </a:r>
            <a:r>
              <a:rPr lang="en-US" altLang="en-US" b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c%c</a:t>
            </a:r>
            <a:r>
              <a:rPr lang="en-US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\n”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	The </a:t>
            </a:r>
            <a:r>
              <a:rPr lang="en-US" altLang="en-US" b="1" dirty="0">
                <a:solidFill>
                  <a:srgbClr val="FF9966"/>
                </a:solidFill>
                <a:latin typeface="Times New Roman" panose="02020603050405020304" pitchFamily="18" charset="0"/>
              </a:rPr>
              <a:t>formats</a:t>
            </a:r>
            <a:r>
              <a:rPr lang="en-US" altLang="en-US" b="1" dirty="0">
                <a:latin typeface="Times New Roman" panose="02020603050405020304" pitchFamily="18" charset="0"/>
              </a:rPr>
              <a:t> in the control string are matched (in order of occurrence) with the </a:t>
            </a:r>
            <a:r>
              <a:rPr lang="en-US" altLang="en-US" b="1" dirty="0">
                <a:solidFill>
                  <a:srgbClr val="FF99FF"/>
                </a:solidFill>
                <a:latin typeface="Times New Roman" panose="02020603050405020304" pitchFamily="18" charset="0"/>
              </a:rPr>
              <a:t>other arguments</a:t>
            </a:r>
            <a:r>
              <a:rPr lang="en-US" altLang="en-US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2C817CB-BD74-4E98-8AE3-755D20A34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pPr algn="ctr">
              <a:defRPr/>
            </a:pPr>
            <a:r>
              <a:rPr lang="en-US" altLang="en-US" sz="4800" dirty="0" err="1"/>
              <a:t>Printf</a:t>
            </a:r>
            <a:r>
              <a:rPr lang="en-US" altLang="en-US" sz="4800" dirty="0"/>
              <a:t> () conversion character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3BD756-676F-4161-BA35-67FDA3A19B2E}"/>
              </a:ext>
            </a:extLst>
          </p:cNvPr>
          <p:cNvGraphicFramePr>
            <a:graphicFrameLocks noGrp="1"/>
          </p:cNvGraphicFramePr>
          <p:nvPr/>
        </p:nvGraphicFramePr>
        <p:xfrm>
          <a:off x="581025" y="1143000"/>
          <a:ext cx="8229600" cy="54943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29">
                <a:tc>
                  <a:txBody>
                    <a:bodyPr/>
                    <a:lstStyle/>
                    <a:p>
                      <a:pPr algn="l"/>
                      <a:r>
                        <a:rPr kumimoji="1" lang="en-US" sz="1600" kern="1200" dirty="0">
                          <a:effectLst/>
                        </a:rPr>
                        <a:t>Type</a:t>
                      </a:r>
                      <a:endParaRPr kumimoji="1" lang="en-US" sz="1600" kern="1200" dirty="0">
                        <a:solidFill>
                          <a:srgbClr val="FF5050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23940" marR="123940" marT="61978" marB="6197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600" kern="1200" dirty="0">
                          <a:effectLst/>
                        </a:rPr>
                        <a:t>Size (bytes)</a:t>
                      </a:r>
                      <a:endParaRPr kumimoji="1" lang="en-US" sz="1600" kern="1200" dirty="0">
                        <a:solidFill>
                          <a:srgbClr val="FF5050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23940" marR="123940" marT="61978" marB="6197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600" kern="1200" dirty="0">
                          <a:effectLst/>
                        </a:rPr>
                        <a:t>Format Specifier</a:t>
                      </a:r>
                      <a:endParaRPr kumimoji="1" lang="en-US" sz="1600" kern="1200" dirty="0">
                        <a:solidFill>
                          <a:srgbClr val="FF5050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23940" marR="123940" marT="61978" marB="6197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2, usually 4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%d, %i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usually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2, usually 4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%u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4, usually 8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%li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long int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8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</a:t>
                      </a:r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lli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 int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4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193"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 long int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8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1" lang="en-US" sz="1600" b="1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llu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829"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40193"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10, usually 12 or 16</a:t>
                      </a:r>
                      <a:endParaRPr kumimoji="1" lang="en-US" sz="1600" b="1" kern="120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  <a:endParaRPr kumimoji="1" lang="en-US" sz="1600" b="1" kern="1200" dirty="0">
                        <a:solidFill>
                          <a:srgbClr val="FFC6A9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3940" marR="123940" marT="61978" marB="61978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7ABFD5A-83EE-48CC-A36A-BE1FCD08D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Use of printf ( 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382723E-7BC2-4FD5-A2DA-3B2ECC3D4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en-US" b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 )</a:t>
            </a:r>
            <a:r>
              <a:rPr lang="en-US" altLang="en-US" b="1">
                <a:latin typeface="Times New Roman" panose="02020603050405020304" pitchFamily="18" charset="0"/>
              </a:rPr>
              <a:t> is used for printing output.  When </a:t>
            </a: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printf( )</a:t>
            </a:r>
            <a:r>
              <a:rPr lang="en-US" altLang="en-US" b="1">
                <a:latin typeface="Times New Roman" panose="02020603050405020304" pitchFamily="18" charset="0"/>
              </a:rPr>
              <a:t> is called it is passed a list of arguments of the form: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</a:t>
            </a:r>
            <a:r>
              <a:rPr lang="en-US" altLang="en-US" sz="2800" b="1">
                <a:solidFill>
                  <a:srgbClr val="FF5050"/>
                </a:solidFill>
                <a:latin typeface="Times New Roman" panose="02020603050405020304" pitchFamily="18" charset="0"/>
              </a:rPr>
              <a:t>control string</a:t>
            </a:r>
            <a:r>
              <a:rPr lang="en-US" altLang="en-US" sz="2800" b="1">
                <a:latin typeface="Times New Roman" panose="02020603050405020304" pitchFamily="18" charset="0"/>
              </a:rPr>
              <a:t>  &amp; </a:t>
            </a:r>
            <a:r>
              <a:rPr lang="en-US" altLang="en-US" sz="2800" b="1">
                <a:solidFill>
                  <a:srgbClr val="FF5050"/>
                </a:solidFill>
                <a:latin typeface="Times New Roman" panose="02020603050405020304" pitchFamily="18" charset="0"/>
              </a:rPr>
              <a:t>other arguments</a:t>
            </a:r>
            <a:endParaRPr lang="en-US" altLang="en-US" b="1">
              <a:solidFill>
                <a:srgbClr val="FF505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The arguments to </a:t>
            </a: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printf( )</a:t>
            </a:r>
            <a:r>
              <a:rPr lang="en-US" altLang="en-US" b="1">
                <a:latin typeface="Times New Roman" panose="02020603050405020304" pitchFamily="18" charset="0"/>
              </a:rPr>
              <a:t> are separated by commas.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CF6A185-16B3-475D-9214-16D4A83F7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Use of scanf()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09F3EFEE-894C-4B3E-821C-0F3E34E22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b="1">
                <a:latin typeface="Times New Roman" panose="02020603050405020304" pitchFamily="18" charset="0"/>
              </a:rPr>
              <a:t>scanf() is analogous to printf(), but is used for input rather than output.</a:t>
            </a:r>
          </a:p>
          <a:p>
            <a:pPr lvl="1">
              <a:defRPr/>
            </a:pPr>
            <a:r>
              <a:rPr lang="en-US" altLang="en-US" sz="3200" b="1">
                <a:latin typeface="Times New Roman" panose="02020603050405020304" pitchFamily="18" charset="0"/>
              </a:rPr>
              <a:t>scanf()in a program stops the execution of the program while you type something in from the keyboard.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C808227-2B50-47A3-B64C-7374B2A95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scanf ( ) Arguments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BF5CF1D-E8D9-4DD2-A4ED-944C8C4AB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The first argument is a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control string</a:t>
            </a:r>
            <a:r>
              <a:rPr lang="en-US" altLang="en-US" b="1">
                <a:latin typeface="Times New Roman" panose="02020603050405020304" pitchFamily="18" charset="0"/>
              </a:rPr>
              <a:t> with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formats</a:t>
            </a:r>
            <a:r>
              <a:rPr lang="en-US" altLang="en-US" b="1">
                <a:latin typeface="Times New Roman" panose="02020603050405020304" pitchFamily="18" charset="0"/>
              </a:rPr>
              <a:t> similar to those used with printf().</a:t>
            </a:r>
          </a:p>
          <a:p>
            <a:pPr lvl="1">
              <a:defRPr/>
            </a:pPr>
            <a:r>
              <a:rPr lang="en-US" altLang="en-US" b="1">
                <a:latin typeface="Times New Roman" panose="02020603050405020304" pitchFamily="18" charset="0"/>
              </a:rPr>
              <a:t>The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formats</a:t>
            </a:r>
            <a:r>
              <a:rPr lang="en-US" altLang="en-US" b="1">
                <a:latin typeface="Times New Roman" panose="02020603050405020304" pitchFamily="18" charset="0"/>
              </a:rPr>
              <a:t> determine how characters in the input stream (what you are typing) will be interpreted so they can be properly stored in memory.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FC43BEC-E412-4625-931F-C9E75218B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Scanf </a:t>
            </a:r>
            <a:r>
              <a:rPr lang="en-US" altLang="en-US" sz="4800" b="1"/>
              <a:t>( )</a:t>
            </a:r>
            <a:r>
              <a:rPr lang="en-US" altLang="en-US" sz="4800"/>
              <a:t>’s Other Arguments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9C387AC-A801-4C20-83B7-649217D03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After the control string, the other arguments are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addresses</a:t>
            </a:r>
            <a:r>
              <a:rPr lang="en-US" altLang="en-US" b="1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Example: assume </a:t>
            </a:r>
            <a:r>
              <a:rPr lang="en-US" altLang="en-US" b="1">
                <a:solidFill>
                  <a:srgbClr val="DAF6F8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b="1">
                <a:latin typeface="Times New Roman" panose="02020603050405020304" pitchFamily="18" charset="0"/>
              </a:rPr>
              <a:t> is declared as an integer variable.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scanf(“%d”,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>
                <a:solidFill>
                  <a:srgbClr val="FF99FF"/>
                </a:solidFill>
                <a:latin typeface="Times New Roman" panose="02020603050405020304" pitchFamily="18" charset="0"/>
              </a:rPr>
              <a:t>);</a:t>
            </a:r>
            <a:endParaRPr lang="en-US" altLang="en-US" b="1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The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&amp; </a:t>
            </a: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is the address operator.  It says “store the value entered at the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address</a:t>
            </a: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 of the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memory location named x</a:t>
            </a: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”.</a:t>
            </a:r>
            <a:endParaRPr lang="en-US" altLang="en-US" b="1">
              <a:solidFill>
                <a:srgbClr val="FFC6A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6ADC22F-C42D-4538-8AAD-3C36009E7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The Return Value of scanf()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BC16AE0E-17AD-44C9-9069-F4F1C183E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When the scanf() function reads in data typed by a user, it returns the </a:t>
            </a:r>
            <a:r>
              <a:rPr lang="en-US" altLang="en-US" sz="2400" b="1">
                <a:solidFill>
                  <a:srgbClr val="FF9966"/>
                </a:solidFill>
                <a:latin typeface="Courier New" panose="02070309020205020404" pitchFamily="49" charset="0"/>
              </a:rPr>
              <a:t>number of successful conversions</a:t>
            </a:r>
            <a:r>
              <a:rPr lang="en-US" altLang="en-US" sz="2400" b="1">
                <a:latin typeface="Courier New" panose="02070309020205020404" pitchFamily="49" charset="0"/>
              </a:rPr>
              <a:t>.</a:t>
            </a:r>
          </a:p>
          <a:p>
            <a:pPr lvl="1"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scanf(“%d%d%d”, &amp;first, &amp;second, &amp;third);</a:t>
            </a:r>
          </a:p>
          <a:p>
            <a:pPr lvl="2"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Should return a value 3 if the user correctly types three integers.</a:t>
            </a:r>
          </a:p>
          <a:p>
            <a:pPr lvl="2"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Suppose the user enters 2 integers followed by a string -- what happens?</a:t>
            </a:r>
          </a:p>
          <a:p>
            <a:pPr lvl="3">
              <a:defRPr/>
            </a:pPr>
            <a:r>
              <a:rPr lang="en-US" altLang="en-US" b="1">
                <a:latin typeface="Courier New" panose="02070309020205020404" pitchFamily="49" charset="0"/>
              </a:rPr>
              <a:t>What does our system do?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45CF5B2-FE8C-49A7-8A08-BA69655F2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Common Programming Errors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409C9B2-64BA-4702-8965-FE9C1D909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Failure to correctly terminate a comment.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Leaving off a closing double quote character at the end of a string.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Misspelling or not declaring a variable.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Misspelling a function name.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Omitting the ampersand (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en-US" b="1">
                <a:latin typeface="Times New Roman" panose="02020603050405020304" pitchFamily="18" charset="0"/>
              </a:rPr>
              <a:t>) with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sz="3200" b="1">
                <a:latin typeface="Times New Roman" panose="02020603050405020304" pitchFamily="18" charset="0"/>
              </a:rPr>
              <a:t>scanf( 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BFD16D0-281A-4AC5-921E-1EBD40D8F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Interrupting Program Execution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6EF7E0C-283E-4A36-B2D7-5CE5019D5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An executing program on a UNIX system can often be interrupted by entering a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^c</a:t>
            </a:r>
            <a:r>
              <a:rPr lang="en-US" altLang="en-US" b="1">
                <a:latin typeface="Times New Roman" panose="02020603050405020304" pitchFamily="18" charset="0"/>
              </a:rPr>
              <a:t> from the keyboard.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The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kill</a:t>
            </a:r>
            <a:r>
              <a:rPr lang="en-US" altLang="en-US" b="1">
                <a:latin typeface="Times New Roman" panose="02020603050405020304" pitchFamily="18" charset="0"/>
              </a:rPr>
              <a:t> command is another way of ending program execution.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If your program is in an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infinite loop</a:t>
            </a:r>
            <a:r>
              <a:rPr lang="en-US" altLang="en-US" b="1">
                <a:latin typeface="Times New Roman" panose="02020603050405020304" pitchFamily="18" charset="0"/>
              </a:rPr>
              <a:t> you will have to use one of these methods to interrupt its execution.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6357340-C18D-4FFF-8CE1-DAA675B9B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br>
              <a:rPr lang="en-US" altLang="en-US"/>
            </a:br>
            <a:r>
              <a:rPr lang="en-US" altLang="en-US"/>
              <a:t>Characters Used in C Programs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3C58362-E90F-4B9A-9DB1-D101AF31F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Lowercase letters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a  b  c  .  .  .  z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Uppercase letters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A  B  C  .  .  .  Z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Digits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0  1  2  3  4  5  6  7  8  9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Other characters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+  -  *  /  =  (  )  {  }  [  ]  &lt;  &gt;  ‘  “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!  @  #  $  %  &amp;  _  ^  ~  \  .  ,  ;  :  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White space characters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blank, newline, tab,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4068C1C-9FFD-4F65-9382-AA7AE9415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altLang="en-US"/>
              <a:t>How the Compiler </a:t>
            </a:r>
            <a:br>
              <a:rPr lang="en-US" altLang="en-US"/>
            </a:br>
            <a:r>
              <a:rPr lang="en-US" altLang="en-US"/>
              <a:t>Handles Comments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8098FF0-1B2A-4582-B218-9DED07B38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   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/* This is a comment */</a:t>
            </a:r>
            <a:endParaRPr lang="en-US" altLang="en-US" b="1">
              <a:latin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	The compiler first replaces each comment with a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single blank</a:t>
            </a:r>
            <a:r>
              <a:rPr lang="en-US" altLang="en-US" b="1">
                <a:latin typeface="Times New Roman" panose="02020603050405020304" pitchFamily="18" charset="0"/>
              </a:rPr>
              <a:t>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b="1">
                <a:latin typeface="Times New Roman" panose="02020603050405020304" pitchFamily="18" charset="0"/>
              </a:rPr>
              <a:t>	Thereafter, the compiler either disregards white space or uses it to separate tokens.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A116213-EA71-4018-B494-9BAD47E3E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System Considerations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D3384B1-9795-4B1C-99F6-DEE802D6E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Syntax (Compile -Time) Errors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Syntax errors are caught by the compiler.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The compiler attempts to identify the error and display a helpful error message.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Run-Time Errors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Errors that occur during program execution.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Memory errors caused by not using the address operator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en-US" b="1">
                <a:latin typeface="Times New Roman" panose="02020603050405020304" pitchFamily="18" charset="0"/>
              </a:rPr>
              <a:t> with a scanf ( ) argument.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C077F63-320E-4356-AD5D-2FA27964E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6000"/>
              <a:t>Style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4F133B1-F8E3-4F67-B252-E9F6555AE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Use white space and comments to make your code easier to read and understand.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Indent logical subgroups of code by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3 spaces</a:t>
            </a:r>
            <a:r>
              <a:rPr lang="en-US" altLang="en-US" b="1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Choose variable names that convey their use in the program.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Place all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#include</a:t>
            </a:r>
            <a:r>
              <a:rPr lang="en-US" altLang="en-US" b="1">
                <a:latin typeface="Times New Roman" panose="02020603050405020304" pitchFamily="18" charset="0"/>
              </a:rPr>
              <a:t>s,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#define</a:t>
            </a:r>
            <a:r>
              <a:rPr lang="en-US" altLang="en-US" b="1">
                <a:latin typeface="Times New Roman" panose="02020603050405020304" pitchFamily="18" charset="0"/>
              </a:rPr>
              <a:t>s,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main()</a:t>
            </a:r>
            <a:r>
              <a:rPr lang="en-US" altLang="en-US" b="1">
                <a:latin typeface="Times New Roman" panose="02020603050405020304" pitchFamily="18" charset="0"/>
              </a:rPr>
              <a:t>s, and braces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{ }</a:t>
            </a:r>
            <a:r>
              <a:rPr lang="en-US" altLang="en-US" b="1">
                <a:latin typeface="Times New Roman" panose="02020603050405020304" pitchFamily="18" charset="0"/>
              </a:rPr>
              <a:t>  --  that begin and end the body of a function -- in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column 1</a:t>
            </a:r>
            <a:r>
              <a:rPr lang="en-US" altLang="en-US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88CE31F-F81F-4ACE-9F26-8C545566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The Six Kinds of Tokens in ANSI C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5999DE6-603A-4B38-9AE2-1950F7984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Keywords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Identifiers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Constants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String Constants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Operators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Punctuators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47A3653-548B-4EEE-99C7-86BCBF423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Keywords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3068F8A-DC23-49CA-A710-ACDB38534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Keywords</a:t>
            </a:r>
            <a:r>
              <a:rPr lang="en-US" altLang="en-US" b="1">
                <a:latin typeface="Times New Roman" panose="02020603050405020304" pitchFamily="18" charset="0"/>
              </a:rPr>
              <a:t> are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C tokens</a:t>
            </a:r>
            <a:r>
              <a:rPr lang="en-US" altLang="en-US" b="1">
                <a:latin typeface="Times New Roman" panose="02020603050405020304" pitchFamily="18" charset="0"/>
              </a:rPr>
              <a:t> that have a strict meaning.</a:t>
            </a:r>
          </a:p>
          <a:p>
            <a:pPr lvl="1">
              <a:defRPr/>
            </a:pPr>
            <a:r>
              <a:rPr lang="en-US" altLang="en-US" b="1">
                <a:latin typeface="Times New Roman" panose="02020603050405020304" pitchFamily="18" charset="0"/>
              </a:rPr>
              <a:t>They are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explicitly reserved</a:t>
            </a:r>
            <a:r>
              <a:rPr lang="en-US" altLang="en-US" b="1">
                <a:latin typeface="Times New Roman" panose="02020603050405020304" pitchFamily="18" charset="0"/>
              </a:rPr>
              <a:t> and cannot be redefined.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ANSII C has 32 key words.</a:t>
            </a:r>
          </a:p>
          <a:p>
            <a:pPr lvl="1">
              <a:defRPr/>
            </a:pPr>
            <a:r>
              <a:rPr lang="en-US" altLang="en-US" b="1">
                <a:latin typeface="Times New Roman" panose="02020603050405020304" pitchFamily="18" charset="0"/>
              </a:rPr>
              <a:t>Some implementations such as Borland’s  C or Microsoft’s C have additional key words.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DDD7B4-47D1-4C75-86E0-B89267670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ANSII C Keywords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B021444-A45B-4BCC-9CB6-E0D14520E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auto     do     goto     signed  unsigned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break    double if       sizeof  void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case     else   int      static  volatile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char     enum   long     struct  while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const    extern register switch   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continue float  return   typedef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sz="2400" b="1">
                <a:latin typeface="Courier New" panose="02070309020205020404" pitchFamily="49" charset="0"/>
              </a:rPr>
              <a:t>default  for    short    union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D46E3DE-8B1F-4600-B49D-79CEAD3D4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Identifiers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1F7BD3-B490-4874-A7D1-E3E922F72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An identifier is a token: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Composed of a sequence of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letters</a:t>
            </a:r>
            <a:r>
              <a:rPr lang="en-US" altLang="en-US" b="1">
                <a:latin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digits</a:t>
            </a:r>
            <a:r>
              <a:rPr lang="en-US" altLang="en-US" b="1">
                <a:latin typeface="Times New Roman" panose="02020603050405020304" pitchFamily="18" charset="0"/>
              </a:rPr>
              <a:t>, and the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underscore</a:t>
            </a:r>
            <a:r>
              <a:rPr lang="en-US" altLang="en-US" b="1">
                <a:latin typeface="Times New Roman" panose="02020603050405020304" pitchFamily="18" charset="0"/>
              </a:rPr>
              <a:t> character _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Note: </a:t>
            </a:r>
            <a:r>
              <a:rPr lang="en-US" altLang="en-US" b="1">
                <a:solidFill>
                  <a:srgbClr val="FF5050"/>
                </a:solidFill>
                <a:latin typeface="Times New Roman" panose="02020603050405020304" pitchFamily="18" charset="0"/>
              </a:rPr>
              <a:t>Variable names</a:t>
            </a:r>
            <a:r>
              <a:rPr lang="en-US" altLang="en-US" b="1">
                <a:latin typeface="Times New Roman" panose="02020603050405020304" pitchFamily="18" charset="0"/>
              </a:rPr>
              <a:t> are identifiers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Lower- and uppercase</a:t>
            </a:r>
            <a:r>
              <a:rPr lang="en-US" altLang="en-US" b="1">
                <a:latin typeface="Times New Roman" panose="02020603050405020304" pitchFamily="18" charset="0"/>
              </a:rPr>
              <a:t> letters are treated as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distinct</a:t>
            </a:r>
            <a:r>
              <a:rPr lang="en-US" altLang="en-US" b="1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b="1">
                <a:latin typeface="Times New Roman" panose="02020603050405020304" pitchFamily="18" charset="0"/>
              </a:rPr>
              <a:t>Identifiers should be chosen so that they contribute to the </a:t>
            </a:r>
            <a:r>
              <a:rPr lang="en-US" altLang="en-US" b="1">
                <a:solidFill>
                  <a:srgbClr val="FF9966"/>
                </a:solidFill>
                <a:latin typeface="Times New Roman" panose="02020603050405020304" pitchFamily="18" charset="0"/>
              </a:rPr>
              <a:t>readability and documentation</a:t>
            </a:r>
            <a:r>
              <a:rPr lang="en-US" altLang="en-US" b="1">
                <a:latin typeface="Times New Roman" panose="02020603050405020304" pitchFamily="18" charset="0"/>
              </a:rPr>
              <a:t> of the program.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6ED75FC-4A62-4F20-89BC-9AD0F56C6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Special Identifiers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2042898-F0E8-413C-A4F6-95E189071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main</a:t>
            </a:r>
          </a:p>
          <a:p>
            <a:pPr lvl="1">
              <a:defRPr/>
            </a:pPr>
            <a:r>
              <a:rPr lang="en-US" altLang="en-US" b="1">
                <a:latin typeface="Times New Roman" panose="02020603050405020304" pitchFamily="18" charset="0"/>
              </a:rPr>
              <a:t>C programs always begin execution at the function main.</a:t>
            </a:r>
          </a:p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</a:rPr>
              <a:t>Identifiers that begin with an underscore should be used only by systems programmers</a:t>
            </a:r>
          </a:p>
          <a:p>
            <a:pPr lvl="1">
              <a:defRPr/>
            </a:pPr>
            <a:r>
              <a:rPr lang="en-US" altLang="en-US" b="1">
                <a:latin typeface="Times New Roman" panose="02020603050405020304" pitchFamily="18" charset="0"/>
              </a:rPr>
              <a:t>Because they can conflict with system names.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4717F4A-38F0-447F-908C-368B42989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3600"/>
              <a:t>The Length of Discriminated Identifiers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A5D5A7F-0D28-4C11-A9B2-CB0DB5D18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On older systems only the </a:t>
            </a:r>
            <a:r>
              <a:rPr lang="en-US" altLang="en-US" b="1" dirty="0">
                <a:solidFill>
                  <a:srgbClr val="FF9966"/>
                </a:solidFill>
                <a:latin typeface="Times New Roman" panose="02020603050405020304" pitchFamily="18" charset="0"/>
              </a:rPr>
              <a:t>first eight</a:t>
            </a:r>
            <a:r>
              <a:rPr lang="en-US" altLang="en-US" b="1" dirty="0">
                <a:latin typeface="Times New Roman" panose="02020603050405020304" pitchFamily="18" charset="0"/>
              </a:rPr>
              <a:t> characters of an identifier are recognized.</a:t>
            </a:r>
          </a:p>
          <a:p>
            <a:pPr lvl="1">
              <a:defRPr/>
            </a:pPr>
            <a:r>
              <a:rPr lang="en-US" altLang="en-US" b="1" dirty="0" err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identifi</a:t>
            </a:r>
            <a:r>
              <a:rPr lang="en-US" altLang="en-US" b="1" dirty="0" err="1">
                <a:solidFill>
                  <a:srgbClr val="FF9966"/>
                </a:solidFill>
                <a:latin typeface="Times New Roman" panose="02020603050405020304" pitchFamily="18" charset="0"/>
              </a:rPr>
              <a:t>er_one</a:t>
            </a:r>
            <a:r>
              <a:rPr lang="en-US" altLang="en-US" b="1" dirty="0">
                <a:latin typeface="Times New Roman" panose="02020603050405020304" pitchFamily="18" charset="0"/>
              </a:rPr>
              <a:t>   and   </a:t>
            </a:r>
            <a:r>
              <a:rPr lang="en-US" altLang="en-US" b="1" dirty="0" err="1">
                <a:solidFill>
                  <a:srgbClr val="FF5050"/>
                </a:solidFill>
                <a:latin typeface="Times New Roman" panose="02020603050405020304" pitchFamily="18" charset="0"/>
              </a:rPr>
              <a:t>identifi</a:t>
            </a:r>
            <a:r>
              <a:rPr lang="en-US" altLang="en-US" b="1" dirty="0" err="1">
                <a:solidFill>
                  <a:srgbClr val="FF9966"/>
                </a:solidFill>
                <a:latin typeface="Times New Roman" panose="02020603050405020304" pitchFamily="18" charset="0"/>
              </a:rPr>
              <a:t>er_two</a:t>
            </a:r>
            <a:r>
              <a:rPr lang="en-US" altLang="en-US" b="1" dirty="0">
                <a:latin typeface="Times New Roman" panose="02020603050405020304" pitchFamily="18" charset="0"/>
              </a:rPr>
              <a:t>  would be the same identifier.</a:t>
            </a:r>
          </a:p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In ANSI C, </a:t>
            </a:r>
            <a:r>
              <a:rPr lang="en-US" altLang="en-US" b="1" dirty="0">
                <a:solidFill>
                  <a:srgbClr val="FF9966"/>
                </a:solidFill>
                <a:latin typeface="Times New Roman" panose="02020603050405020304" pitchFamily="18" charset="0"/>
              </a:rPr>
              <a:t>at least</a:t>
            </a:r>
            <a:r>
              <a:rPr lang="en-US" altLang="en-US" b="1" dirty="0">
                <a:latin typeface="Times New Roman" panose="02020603050405020304" pitchFamily="18" charset="0"/>
              </a:rPr>
              <a:t> the </a:t>
            </a:r>
            <a:r>
              <a:rPr lang="en-US" altLang="en-US" b="1" dirty="0">
                <a:solidFill>
                  <a:srgbClr val="FF9966"/>
                </a:solidFill>
                <a:latin typeface="Times New Roman" panose="02020603050405020304" pitchFamily="18" charset="0"/>
              </a:rPr>
              <a:t>first 31</a:t>
            </a:r>
            <a:r>
              <a:rPr lang="en-US" altLang="en-US" b="1" dirty="0">
                <a:latin typeface="Times New Roman" panose="02020603050405020304" pitchFamily="18" charset="0"/>
              </a:rPr>
              <a:t> characters of an identifier are recognized.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gh voltage">
  <a:themeElements>
    <a:clrScheme name="">
      <a:dk1>
        <a:srgbClr val="001932"/>
      </a:dk1>
      <a:lt1>
        <a:srgbClr val="FFFFFF"/>
      </a:lt1>
      <a:dk2>
        <a:srgbClr val="000066"/>
      </a:dk2>
      <a:lt2>
        <a:srgbClr val="CCFFFF"/>
      </a:lt2>
      <a:accent1>
        <a:srgbClr val="99FFCC"/>
      </a:accent1>
      <a:accent2>
        <a:srgbClr val="000099"/>
      </a:accent2>
      <a:accent3>
        <a:srgbClr val="AAAAB8"/>
      </a:accent3>
      <a:accent4>
        <a:srgbClr val="DADADA"/>
      </a:accent4>
      <a:accent5>
        <a:srgbClr val="CAFFE2"/>
      </a:accent5>
      <a:accent6>
        <a:srgbClr val="00008A"/>
      </a:accent6>
      <a:hlink>
        <a:srgbClr val="003399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2200</TotalTime>
  <Words>1980</Words>
  <Application>Microsoft Office PowerPoint</Application>
  <PresentationFormat>On-screen Show (4:3)</PresentationFormat>
  <Paragraphs>277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Courier New</vt:lpstr>
      <vt:lpstr>Impact</vt:lpstr>
      <vt:lpstr>Monotype Sorts</vt:lpstr>
      <vt:lpstr>Times New Roman</vt:lpstr>
      <vt:lpstr>high voltage</vt:lpstr>
      <vt:lpstr>C Programming</vt:lpstr>
      <vt:lpstr>Tokens &amp; Syntax</vt:lpstr>
      <vt:lpstr> Characters Used in C Programs</vt:lpstr>
      <vt:lpstr>The Six Kinds of Tokens in ANSI C</vt:lpstr>
      <vt:lpstr>Keywords</vt:lpstr>
      <vt:lpstr>ANSII C Keywords</vt:lpstr>
      <vt:lpstr>Identifiers</vt:lpstr>
      <vt:lpstr>Special Identifiers</vt:lpstr>
      <vt:lpstr>The Length of Discriminated Identifiers</vt:lpstr>
      <vt:lpstr>Constants</vt:lpstr>
      <vt:lpstr>Special Character Constants</vt:lpstr>
      <vt:lpstr>String Constants</vt:lpstr>
      <vt:lpstr>Is it a String or Not a String?</vt:lpstr>
      <vt:lpstr>The Mathematical Operators</vt:lpstr>
      <vt:lpstr>The sizeof Operator</vt:lpstr>
      <vt:lpstr>printf()</vt:lpstr>
      <vt:lpstr>The Formats in the Control String</vt:lpstr>
      <vt:lpstr>Output of a C program</vt:lpstr>
      <vt:lpstr>exercise</vt:lpstr>
      <vt:lpstr>exercise</vt:lpstr>
      <vt:lpstr>printf ( ) Example</vt:lpstr>
      <vt:lpstr>Printf () conversion character</vt:lpstr>
      <vt:lpstr>Use of printf ( )</vt:lpstr>
      <vt:lpstr>Use of scanf()</vt:lpstr>
      <vt:lpstr>scanf ( ) Arguments</vt:lpstr>
      <vt:lpstr>Scanf ( )’s Other Arguments</vt:lpstr>
      <vt:lpstr>The Return Value of scanf()</vt:lpstr>
      <vt:lpstr>Common Programming Errors</vt:lpstr>
      <vt:lpstr>Interrupting Program Execution</vt:lpstr>
      <vt:lpstr>How the Compiler  Handles Comments</vt:lpstr>
      <vt:lpstr>System Considerations</vt:lpstr>
      <vt:lpstr>Style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Shreejal Pokharel</cp:lastModifiedBy>
  <cp:revision>55</cp:revision>
  <dcterms:created xsi:type="dcterms:W3CDTF">1999-01-13T01:58:24Z</dcterms:created>
  <dcterms:modified xsi:type="dcterms:W3CDTF">2022-01-05T04:28:01Z</dcterms:modified>
</cp:coreProperties>
</file>