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89" r:id="rId4"/>
    <p:sldId id="290" r:id="rId5"/>
    <p:sldId id="287" r:id="rId6"/>
    <p:sldId id="288" r:id="rId7"/>
    <p:sldId id="261" r:id="rId8"/>
    <p:sldId id="265" r:id="rId9"/>
    <p:sldId id="262" r:id="rId10"/>
    <p:sldId id="294" r:id="rId11"/>
    <p:sldId id="263" r:id="rId12"/>
    <p:sldId id="264" r:id="rId13"/>
    <p:sldId id="29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CCFF"/>
    <a:srgbClr val="DAF6F8"/>
    <a:srgbClr val="FFC6A9"/>
    <a:srgbClr val="FF99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1" autoAdjust="0"/>
    <p:restoredTop sz="90929"/>
  </p:normalViewPr>
  <p:slideViewPr>
    <p:cSldViewPr>
      <p:cViewPr varScale="1">
        <p:scale>
          <a:sx n="82" d="100"/>
          <a:sy n="82" d="100"/>
        </p:scale>
        <p:origin x="12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A151231-1BFC-4DF7-87C0-2D64C042D1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95B87A5-A976-4A09-9A1F-9A51856A2D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4A45A08C-913A-4C30-9AB3-7F28C7074F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966FCEC3-7E23-451C-80B0-7D206914391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5F0FCD9-C508-44AB-9E2F-BE793EB561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>
            <a:extLst>
              <a:ext uri="{FF2B5EF4-FFF2-40B4-BE49-F238E27FC236}">
                <a16:creationId xmlns:a16="http://schemas.microsoft.com/office/drawing/2014/main" id="{5B353F28-65A7-473B-A39B-AF51CE21D6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7" name="Rectangle 1027">
            <a:extLst>
              <a:ext uri="{FF2B5EF4-FFF2-40B4-BE49-F238E27FC236}">
                <a16:creationId xmlns:a16="http://schemas.microsoft.com/office/drawing/2014/main" id="{B31522B3-2224-4F7C-831C-349EFEFF08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2A48C906-C42F-4921-A398-B3C8961F1A1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1029">
            <a:extLst>
              <a:ext uri="{FF2B5EF4-FFF2-40B4-BE49-F238E27FC236}">
                <a16:creationId xmlns:a16="http://schemas.microsoft.com/office/drawing/2014/main" id="{92758CCB-8B25-496C-BFC2-11B64AC799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990" name="Rectangle 1030">
            <a:extLst>
              <a:ext uri="{FF2B5EF4-FFF2-40B4-BE49-F238E27FC236}">
                <a16:creationId xmlns:a16="http://schemas.microsoft.com/office/drawing/2014/main" id="{E8E2F41F-673B-4998-A9E9-540C8BCE29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91" name="Rectangle 1031">
            <a:extLst>
              <a:ext uri="{FF2B5EF4-FFF2-40B4-BE49-F238E27FC236}">
                <a16:creationId xmlns:a16="http://schemas.microsoft.com/office/drawing/2014/main" id="{7B121FCF-3A16-4020-9926-77F17BFB7D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6E324B2-FF8F-4CD5-B39A-E75116597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>
            <a:extLst>
              <a:ext uri="{FF2B5EF4-FFF2-40B4-BE49-F238E27FC236}">
                <a16:creationId xmlns:a16="http://schemas.microsoft.com/office/drawing/2014/main" id="{5D2508FB-17B5-4463-8834-675EF6E21B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7705EC-4F6F-487D-8BCC-A7E8E9660B21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DE24225-5563-4C8F-8153-FDB4C870AA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E0482A2-090D-43FA-A623-A4780CEA0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31">
            <a:extLst>
              <a:ext uri="{FF2B5EF4-FFF2-40B4-BE49-F238E27FC236}">
                <a16:creationId xmlns:a16="http://schemas.microsoft.com/office/drawing/2014/main" id="{B9394210-D83A-444A-A704-8AEE2E8F5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E4DB1A-9A5B-4489-BD6C-1CF39955AD2B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B6709D8-200C-4B06-9562-BB868536A0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2292D89-106B-4E4C-BA5B-358E3C495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E1D1C20-465C-40CB-8DF7-0A2D606FA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8CE68A-2D11-4D82-B75E-52C4D0323930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25969E2-887D-40D7-B54B-7F458CA9F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A257EFC-42F2-43D5-9E00-82E85DA85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1B7FEAA-8E30-4EF5-B60B-7B5119CC90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272928-8D2D-4350-A777-93961C1DF218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9DFCF64-BE75-4FC1-9F10-749C29B86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EE3A934-DF46-49C9-8B17-F5689C7ED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B480C24-A877-4699-95EB-2417FF766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82FD0A-0782-4F04-B476-27114573686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A43A355-35DD-45DF-966B-0E68EB7026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9C3595F-AA5C-46FD-AEC8-B04152B53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12CF6C5-1503-4216-8FCF-84A16B389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B6876F-F09B-44B3-B720-32DA4384D8D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677842A-5466-4B31-A12F-124D30EA69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EF62347-3392-4E44-9662-A485D19F3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DC02B5A-A2BC-4B73-83D9-9A94C346090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FC7E9C1-1971-4359-BC08-1587D60333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0173671-FA02-4E97-A81E-95644BB6275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B8067975-0089-46FB-808E-74C0F553AA83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2DE06C54-6162-450E-B409-BED42D8A8D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id="{FDD6116E-DA10-4A76-8F8D-51B530365A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" name="AutoShape 13">
              <a:extLst>
                <a:ext uri="{FF2B5EF4-FFF2-40B4-BE49-F238E27FC236}">
                  <a16:creationId xmlns:a16="http://schemas.microsoft.com/office/drawing/2014/main" id="{83AB6977-3DCB-405F-B56B-6990DC667C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1C48061A-B0A6-4421-BA69-4B48DD3012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3" y="3776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3D890440-0221-4D9A-9712-262107F957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3" name="AutoShape 16">
              <a:extLst>
                <a:ext uri="{FF2B5EF4-FFF2-40B4-BE49-F238E27FC236}">
                  <a16:creationId xmlns:a16="http://schemas.microsoft.com/office/drawing/2014/main" id="{1A5CAAA4-F22A-4551-8DFF-8400E8E1F4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4" name="AutoShape 17">
              <a:extLst>
                <a:ext uri="{FF2B5EF4-FFF2-40B4-BE49-F238E27FC236}">
                  <a16:creationId xmlns:a16="http://schemas.microsoft.com/office/drawing/2014/main" id="{B5F0ABE9-F251-45FB-A483-DEFEC79925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" name="Rectangle 18">
            <a:extLst>
              <a:ext uri="{FF2B5EF4-FFF2-40B4-BE49-F238E27FC236}">
                <a16:creationId xmlns:a16="http://schemas.microsoft.com/office/drawing/2014/main" id="{4B6BE7B8-A645-412A-AEDF-AC7014A1A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AutoShape 19">
            <a:extLst>
              <a:ext uri="{FF2B5EF4-FFF2-40B4-BE49-F238E27FC236}">
                <a16:creationId xmlns:a16="http://schemas.microsoft.com/office/drawing/2014/main" id="{8E35596A-4831-4290-BA87-D258AD93D3C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9BF41986-293A-4937-AE3B-8F69A06A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87CB6B87-1EBC-4A5A-BE32-DD3398993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Oval 22">
            <a:extLst>
              <a:ext uri="{FF2B5EF4-FFF2-40B4-BE49-F238E27FC236}">
                <a16:creationId xmlns:a16="http://schemas.microsoft.com/office/drawing/2014/main" id="{DA61BD22-4713-4F05-ACF7-9CE2C798B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77CE9A14-5F7C-4DC2-8288-F1520989D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pSp>
        <p:nvGrpSpPr>
          <p:cNvPr id="21" name="Group 24">
            <a:extLst>
              <a:ext uri="{FF2B5EF4-FFF2-40B4-BE49-F238E27FC236}">
                <a16:creationId xmlns:a16="http://schemas.microsoft.com/office/drawing/2014/main" id="{FB8F3637-1AAF-46C0-96C6-521CA5C99A7E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DDE6A4C6-AAD6-46C2-B813-ABB9C68DFC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3" name="AutoShape 26">
              <a:extLst>
                <a:ext uri="{FF2B5EF4-FFF2-40B4-BE49-F238E27FC236}">
                  <a16:creationId xmlns:a16="http://schemas.microsoft.com/office/drawing/2014/main" id="{2A96F3C7-745E-4425-BADC-31CAC8FA3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4" name="AutoShape 27">
              <a:extLst>
                <a:ext uri="{FF2B5EF4-FFF2-40B4-BE49-F238E27FC236}">
                  <a16:creationId xmlns:a16="http://schemas.microsoft.com/office/drawing/2014/main" id="{E885A8D2-8899-47F9-845D-74AF06DFD9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5" name="AutoShape 28">
              <a:extLst>
                <a:ext uri="{FF2B5EF4-FFF2-40B4-BE49-F238E27FC236}">
                  <a16:creationId xmlns:a16="http://schemas.microsoft.com/office/drawing/2014/main" id="{67913060-544D-442C-B3F5-BED8B81807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6" name="AutoShape 29">
              <a:extLst>
                <a:ext uri="{FF2B5EF4-FFF2-40B4-BE49-F238E27FC236}">
                  <a16:creationId xmlns:a16="http://schemas.microsoft.com/office/drawing/2014/main" id="{44EB3F73-0363-472F-BAEA-F497560447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7" name="AutoShape 30">
              <a:extLst>
                <a:ext uri="{FF2B5EF4-FFF2-40B4-BE49-F238E27FC236}">
                  <a16:creationId xmlns:a16="http://schemas.microsoft.com/office/drawing/2014/main" id="{99AECA29-C284-4480-BB05-8CFBF1AFA0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B34AE90-E2FA-44C4-862D-D54CF2200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A668C2C4-B4D8-45C2-BBFF-3582E161E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48 h 264"/>
                <a:gd name="T2" fmla="*/ 1 w 457"/>
                <a:gd name="T3" fmla="*/ 0 h 264"/>
                <a:gd name="T4" fmla="*/ 0 w 457"/>
                <a:gd name="T5" fmla="*/ 252 h 264"/>
                <a:gd name="T6" fmla="*/ 457 w 457"/>
                <a:gd name="T7" fmla="*/ 248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954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E123CF82-03FB-47AE-BDC7-2FF5FDFDF3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7DF85B13-D5CB-422D-8129-75B8D2D918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362E0BF-7B4A-4FA7-8D3E-7EA981D853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415DC94-45E5-44A1-B23A-9C14C8CAC8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29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65CEDE-8DE8-4DE6-8728-ABDE96E6A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9C6B15-6EB8-45AA-BFCE-855800EC0C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6144C2-2902-496F-BED3-3AC5042E52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1600C-FD78-4EEB-B710-FFECE14067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94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419100"/>
            <a:ext cx="1943100" cy="5740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19100"/>
            <a:ext cx="5676900" cy="5740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99C450-E95A-47EB-9EB9-D16F07344F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0CFC25-3BEA-4402-9F9E-439C70C9B4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030514-96FF-4B7F-8AD2-405D22782F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37150-1ED8-4401-BDDB-B277CFA7C4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64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E5CD11-7FF3-4F9C-9E00-6684611836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3AB6A8-B4BA-4433-B047-79B30B8E7A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DCF011-B5E1-4B22-9E55-4835E4172D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218A2-20C0-4867-A9C4-AEBE981742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1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063665-DB3E-4768-A75D-2E1C66819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CAFEF4-0437-40A0-A94A-6EEEF96602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B6B0E-90C1-4A9F-B0D8-0B3F895795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3FDF6-B71C-441E-82F6-74A5C1DF6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89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0447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253EF-89E9-4023-B56D-3CA527E821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2AD19-D5E1-49F0-AF91-397A6555C8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2EC09-26BF-4C78-A5FD-3E34BE81E5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FBD4E-7D84-4637-8E73-15FD760E8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8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473649-7AA6-4EEF-B7AF-4B8F5D6755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158C4D8-2EDA-4025-8B0E-E0ECA0A2CF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4BF50F-17D8-45F8-B138-D6326FD95B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BE91F-C1BF-486B-B523-00763EEF8D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58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0A677C-A54E-4021-838F-537952750C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8B531D-2154-4ED4-BDB2-1FF4DAB3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42C0B4-0430-49E4-AF15-4AEBC3B164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85552-B04D-4EAE-AEA8-E5EF63D42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41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5927941-0C4C-4A5D-AB2A-CB362D48CE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CFE067-E562-4B0C-8BD5-4C051BCA7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140E8E-1131-4F3F-A023-1F098A7F47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AA5B4-0AAD-4828-84F7-B29D2770D4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35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3D21B0-8ED8-456B-B1AE-C105431EEA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9A598-7DEA-4B4B-97DF-6995D88D3D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063D4-23CF-4B37-A310-5FABE2A73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5CC9F-CC69-46BC-B5FB-7CE8D822C2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8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4AC4FC-878B-4FF8-A2EA-7301EEEE0C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A4BC5-33AB-4C14-8D0F-BC7D4E29C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4E108-644E-4172-96C6-42AE1D998B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4C718-51B6-4363-BBC0-4CEC59CC1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84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9FA2BA5-A78A-4592-A098-2E86A7701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191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8791341-7FC2-480D-8503-D9C08FB50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44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3E82D83-2539-4B9B-8596-25FA600B17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328A1B2-6117-4428-B4A4-8C22ECDA22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4CF3E44-8686-4D92-94B7-1479DB64A8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CCC7E236-DEB1-4822-9B9C-5036D7FB96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AB65EA03-67C2-4959-8C5E-C30A78295E5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1047" name="AutoShape 8">
              <a:extLst>
                <a:ext uri="{FF2B5EF4-FFF2-40B4-BE49-F238E27FC236}">
                  <a16:creationId xmlns:a16="http://schemas.microsoft.com/office/drawing/2014/main" id="{02343038-0E5D-41EE-9B77-E0010C3B55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8" name="AutoShape 9">
              <a:extLst>
                <a:ext uri="{FF2B5EF4-FFF2-40B4-BE49-F238E27FC236}">
                  <a16:creationId xmlns:a16="http://schemas.microsoft.com/office/drawing/2014/main" id="{D6000A13-D74C-4977-B96F-5F0F89174C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9" name="AutoShape 10">
              <a:extLst>
                <a:ext uri="{FF2B5EF4-FFF2-40B4-BE49-F238E27FC236}">
                  <a16:creationId xmlns:a16="http://schemas.microsoft.com/office/drawing/2014/main" id="{2B53A621-E65E-4B08-A056-2D74C2EC4A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50" name="AutoShape 11">
              <a:extLst>
                <a:ext uri="{FF2B5EF4-FFF2-40B4-BE49-F238E27FC236}">
                  <a16:creationId xmlns:a16="http://schemas.microsoft.com/office/drawing/2014/main" id="{1AD2C5BA-9972-401B-915C-FF34FE191D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3" y="3776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51" name="AutoShape 12">
              <a:extLst>
                <a:ext uri="{FF2B5EF4-FFF2-40B4-BE49-F238E27FC236}">
                  <a16:creationId xmlns:a16="http://schemas.microsoft.com/office/drawing/2014/main" id="{B6F00A5C-4A9F-43DA-9B03-CD4E4FE04A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52" name="AutoShape 13">
              <a:extLst>
                <a:ext uri="{FF2B5EF4-FFF2-40B4-BE49-F238E27FC236}">
                  <a16:creationId xmlns:a16="http://schemas.microsoft.com/office/drawing/2014/main" id="{E495C5A8-EA19-40D3-A46C-022A1CCAAA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53" name="AutoShape 14">
              <a:extLst>
                <a:ext uri="{FF2B5EF4-FFF2-40B4-BE49-F238E27FC236}">
                  <a16:creationId xmlns:a16="http://schemas.microsoft.com/office/drawing/2014/main" id="{CEB831B0-5217-43C7-B3F3-7833D2A172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2063" name="Rectangle 15">
            <a:extLst>
              <a:ext uri="{FF2B5EF4-FFF2-40B4-BE49-F238E27FC236}">
                <a16:creationId xmlns:a16="http://schemas.microsoft.com/office/drawing/2014/main" id="{66C51CE4-9148-4E9E-9A08-B826D5917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64" name="AutoShape 16">
            <a:extLst>
              <a:ext uri="{FF2B5EF4-FFF2-40B4-BE49-F238E27FC236}">
                <a16:creationId xmlns:a16="http://schemas.microsoft.com/office/drawing/2014/main" id="{42C4AD18-4EE2-449B-A749-9EC38B8360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65" name="Oval 17">
            <a:extLst>
              <a:ext uri="{FF2B5EF4-FFF2-40B4-BE49-F238E27FC236}">
                <a16:creationId xmlns:a16="http://schemas.microsoft.com/office/drawing/2014/main" id="{670DB15B-21DF-40AE-AF86-505137C48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5" name="Rectangle 18">
            <a:extLst>
              <a:ext uri="{FF2B5EF4-FFF2-40B4-BE49-F238E27FC236}">
                <a16:creationId xmlns:a16="http://schemas.microsoft.com/office/drawing/2014/main" id="{2A5D059F-15CC-44F0-8DB5-B8FE6C321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067" name="Oval 19">
            <a:extLst>
              <a:ext uri="{FF2B5EF4-FFF2-40B4-BE49-F238E27FC236}">
                <a16:creationId xmlns:a16="http://schemas.microsoft.com/office/drawing/2014/main" id="{C6D08DC1-276B-4C92-9BB0-CB3393150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7" name="Rectangle 20">
            <a:extLst>
              <a:ext uri="{FF2B5EF4-FFF2-40B4-BE49-F238E27FC236}">
                <a16:creationId xmlns:a16="http://schemas.microsoft.com/office/drawing/2014/main" id="{BA747370-A7FA-4607-9706-78463F5C6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pSp>
        <p:nvGrpSpPr>
          <p:cNvPr id="1038" name="Group 21">
            <a:extLst>
              <a:ext uri="{FF2B5EF4-FFF2-40B4-BE49-F238E27FC236}">
                <a16:creationId xmlns:a16="http://schemas.microsoft.com/office/drawing/2014/main" id="{07CBFDB0-AB5D-47C5-87D5-20B64A337343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1039" name="AutoShape 22">
              <a:extLst>
                <a:ext uri="{FF2B5EF4-FFF2-40B4-BE49-F238E27FC236}">
                  <a16:creationId xmlns:a16="http://schemas.microsoft.com/office/drawing/2014/main" id="{1F3BBB4E-AE0B-4477-B133-A56ABE1926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0" name="AutoShape 23">
              <a:extLst>
                <a:ext uri="{FF2B5EF4-FFF2-40B4-BE49-F238E27FC236}">
                  <a16:creationId xmlns:a16="http://schemas.microsoft.com/office/drawing/2014/main" id="{5EA5FB45-B448-4E8A-B7D6-2D56DFB641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1" name="AutoShape 24">
              <a:extLst>
                <a:ext uri="{FF2B5EF4-FFF2-40B4-BE49-F238E27FC236}">
                  <a16:creationId xmlns:a16="http://schemas.microsoft.com/office/drawing/2014/main" id="{119396BF-E9A2-473A-A810-41E628BB76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2" name="AutoShape 25">
              <a:extLst>
                <a:ext uri="{FF2B5EF4-FFF2-40B4-BE49-F238E27FC236}">
                  <a16:creationId xmlns:a16="http://schemas.microsoft.com/office/drawing/2014/main" id="{A3EA3271-4D38-414F-A0EA-77C755D084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3" name="AutoShape 26">
              <a:extLst>
                <a:ext uri="{FF2B5EF4-FFF2-40B4-BE49-F238E27FC236}">
                  <a16:creationId xmlns:a16="http://schemas.microsoft.com/office/drawing/2014/main" id="{E44F4F92-6DFA-42E1-B06F-F9B284280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4" name="AutoShape 27">
              <a:extLst>
                <a:ext uri="{FF2B5EF4-FFF2-40B4-BE49-F238E27FC236}">
                  <a16:creationId xmlns:a16="http://schemas.microsoft.com/office/drawing/2014/main" id="{D3B0C7F4-1201-438B-81FF-B4874256E9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45" name="Freeform 28">
              <a:extLst>
                <a:ext uri="{FF2B5EF4-FFF2-40B4-BE49-F238E27FC236}">
                  <a16:creationId xmlns:a16="http://schemas.microsoft.com/office/drawing/2014/main" id="{FBB7036F-64AA-4B97-AE0C-DFA08A9D0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Freeform 29">
              <a:extLst>
                <a:ext uri="{FF2B5EF4-FFF2-40B4-BE49-F238E27FC236}">
                  <a16:creationId xmlns:a16="http://schemas.microsoft.com/office/drawing/2014/main" id="{5068FEB4-A9B6-4E87-B761-38DE19AB1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48 h 264"/>
                <a:gd name="T2" fmla="*/ 1 w 457"/>
                <a:gd name="T3" fmla="*/ 0 h 264"/>
                <a:gd name="T4" fmla="*/ 0 w 457"/>
                <a:gd name="T5" fmla="*/ 252 h 264"/>
                <a:gd name="T6" fmla="*/ 457 w 457"/>
                <a:gd name="T7" fmla="*/ 248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/>
      <p:bldP spid="2067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b"/>
        <a:defRPr kumimoji="1" sz="3200" b="1" kern="1200">
          <a:solidFill>
            <a:srgbClr val="FFC6A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800" b="1" kern="1200">
          <a:solidFill>
            <a:srgbClr val="DAF6F8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 kern="1200">
          <a:solidFill>
            <a:srgbClr val="FFC6A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DAF6F8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 kern="1200">
          <a:solidFill>
            <a:srgbClr val="FFC6A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F22F92C-CE9C-4595-B7B6-4864589066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6000"/>
              <a:t>C Programming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2C20522-1EF7-47B7-8C29-C5F694A099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4400"/>
              <a:t>Chapter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ADE5E9CC-D33D-49EC-9D88-253DB9040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The </a:t>
            </a:r>
            <a:r>
              <a:rPr lang="en-US" altLang="en-US">
                <a:solidFill>
                  <a:schemeClr val="accent1"/>
                </a:solidFill>
              </a:rPr>
              <a:t>goto</a:t>
            </a:r>
            <a:r>
              <a:rPr lang="en-US" altLang="en-US"/>
              <a:t> Statement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7BC387E-948D-49AF-8424-75B478B1C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1"/>
                </a:solidFill>
              </a:rPr>
              <a:t>goto</a:t>
            </a:r>
            <a:r>
              <a:rPr lang="en-US" altLang="en-US"/>
              <a:t> causes an </a:t>
            </a:r>
            <a:r>
              <a:rPr lang="en-US" altLang="en-US">
                <a:solidFill>
                  <a:srgbClr val="FF5050"/>
                </a:solidFill>
              </a:rPr>
              <a:t>unconditional jump</a:t>
            </a:r>
            <a:r>
              <a:rPr lang="en-US" altLang="en-US"/>
              <a:t> to a </a:t>
            </a:r>
            <a:r>
              <a:rPr lang="en-US" altLang="en-US">
                <a:solidFill>
                  <a:srgbClr val="FF5050"/>
                </a:solidFill>
              </a:rPr>
              <a:t>labeled statement</a:t>
            </a:r>
            <a:r>
              <a:rPr lang="en-US" altLang="en-US"/>
              <a:t> somewhere in the </a:t>
            </a:r>
            <a:r>
              <a:rPr lang="en-US" altLang="en-US">
                <a:solidFill>
                  <a:srgbClr val="FF5050"/>
                </a:solidFill>
              </a:rPr>
              <a:t>current function</a:t>
            </a:r>
            <a:r>
              <a:rPr lang="en-US" altLang="en-US"/>
              <a:t>.</a:t>
            </a:r>
          </a:p>
          <a:p>
            <a:r>
              <a:rPr lang="en-US" altLang="en-US"/>
              <a:t>Form of a labeled statement.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accent1"/>
                </a:solidFill>
              </a:rPr>
              <a:t>label: statement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Where </a:t>
            </a:r>
            <a:r>
              <a:rPr lang="en-US" altLang="en-US">
                <a:solidFill>
                  <a:schemeClr val="accent1"/>
                </a:solidFill>
              </a:rPr>
              <a:t>label</a:t>
            </a:r>
            <a:r>
              <a:rPr lang="en-US" altLang="en-US"/>
              <a:t> is an </a:t>
            </a:r>
            <a:r>
              <a:rPr lang="en-US" altLang="en-US">
                <a:solidFill>
                  <a:srgbClr val="FF5050"/>
                </a:solidFill>
              </a:rPr>
              <a:t>identifier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6EEF-6B91-4484-ADB6-33F1965A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93688"/>
            <a:ext cx="6189663" cy="1325562"/>
          </a:xfrm>
        </p:spPr>
        <p:txBody>
          <a:bodyPr/>
          <a:lstStyle/>
          <a:p>
            <a:pPr>
              <a:defRPr/>
            </a:pPr>
            <a:r>
              <a:rPr lang="en-US" dirty="0"/>
              <a:t>Syntax of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07F9F1C-8334-4B71-B1D6-47B0275599C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1447800" y="2501900"/>
            <a:ext cx="3868738" cy="3684588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goto label;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... .. ...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... .. ...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label: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statement;</a:t>
            </a:r>
          </a:p>
        </p:txBody>
      </p:sp>
      <p:pic>
        <p:nvPicPr>
          <p:cNvPr id="20484" name="Picture 3" descr="How goto statement works?">
            <a:extLst>
              <a:ext uri="{FF2B5EF4-FFF2-40B4-BE49-F238E27FC236}">
                <a16:creationId xmlns:a16="http://schemas.microsoft.com/office/drawing/2014/main" id="{7B100F52-9778-4670-9389-640EB2397C4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2819400"/>
            <a:ext cx="2857500" cy="1914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66C892-55CE-49F1-A582-DF555865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21507" name="Content Placeholder 7">
            <a:extLst>
              <a:ext uri="{FF2B5EF4-FFF2-40B4-BE49-F238E27FC236}">
                <a16:creationId xmlns:a16="http://schemas.microsoft.com/office/drawing/2014/main" id="{B0220338-EF27-45FF-92B6-FEFAD59D02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2044700"/>
            <a:ext cx="7924800" cy="48133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printf("\nenter the value of x: ");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scanf("%f", &amp;x);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if (x &lt; 0.0)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  goto negative_alert;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printf("%f %f %f",x,sqrt(x),sqrt(2 * x));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400"/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negative_alert: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if (x &lt; 0.0)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  printf("Negative value encountered!\n");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AC373206-4D75-414E-9EB4-2E0D49D38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When Should </a:t>
            </a:r>
            <a:r>
              <a:rPr lang="en-US" altLang="en-US">
                <a:solidFill>
                  <a:schemeClr val="accent1"/>
                </a:solidFill>
              </a:rPr>
              <a:t>goto</a:t>
            </a:r>
            <a:r>
              <a:rPr lang="en-US" altLang="en-US"/>
              <a:t> Be Used?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CB17F69-A8AB-4A27-A79C-054795E3F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Almost </a:t>
            </a:r>
            <a:r>
              <a:rPr lang="en-US" altLang="en-US">
                <a:solidFill>
                  <a:srgbClr val="FF5050"/>
                </a:solidFill>
              </a:rPr>
              <a:t>never</a:t>
            </a:r>
            <a:r>
              <a:rPr lang="en-US" altLang="en-US"/>
              <a:t> (it is </a:t>
            </a:r>
            <a:r>
              <a:rPr lang="en-US" altLang="en-US">
                <a:solidFill>
                  <a:srgbClr val="FF5050"/>
                </a:solidFill>
              </a:rPr>
              <a:t>never needed</a:t>
            </a:r>
            <a:r>
              <a:rPr lang="en-US" altLang="en-US"/>
              <a:t>).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gotos can make a program very difficult to read and understand.</a:t>
            </a:r>
          </a:p>
          <a:p>
            <a:pPr>
              <a:lnSpc>
                <a:spcPct val="70000"/>
              </a:lnSpc>
            </a:pPr>
            <a:r>
              <a:rPr lang="en-US" altLang="en-US" sz="2800"/>
              <a:t>In </a:t>
            </a:r>
            <a:r>
              <a:rPr lang="en-US" altLang="en-US" sz="2800">
                <a:solidFill>
                  <a:srgbClr val="FF5050"/>
                </a:solidFill>
              </a:rPr>
              <a:t>rare instances</a:t>
            </a:r>
            <a:r>
              <a:rPr lang="en-US" altLang="en-US" sz="2800"/>
              <a:t> such as exiting from a deeply nested inner loop to the outermost level, a </a:t>
            </a:r>
            <a:r>
              <a:rPr lang="en-US" altLang="en-US" sz="2800">
                <a:solidFill>
                  <a:schemeClr val="accent1"/>
                </a:solidFill>
              </a:rPr>
              <a:t>goto</a:t>
            </a:r>
            <a:r>
              <a:rPr lang="en-US" altLang="en-US" sz="2800"/>
              <a:t> can make a program execute with significantly greater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380FDC9-2DF2-48F6-8A3A-EDE7227D3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5400" dirty="0"/>
              <a:t>Switch statement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7267329-D43A-462B-960D-58362030E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044700"/>
            <a:ext cx="7772400" cy="4660900"/>
          </a:xfrm>
        </p:spPr>
        <p:txBody>
          <a:bodyPr/>
          <a:lstStyle/>
          <a:p>
            <a:r>
              <a:rPr lang="en-US" altLang="en-US"/>
              <a:t>The switch statement allows us to execute one code block among many alternatives.</a:t>
            </a:r>
          </a:p>
          <a:p>
            <a:r>
              <a:rPr lang="en-US" altLang="en-US"/>
              <a:t>You can do the same thing with the if...else..if ladder. However, the syntax of the switch statement is much easier to read and write.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16641B70-95D4-426B-8730-939A6CCA3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algn="ctr">
              <a:defRPr/>
            </a:pPr>
            <a:r>
              <a:rPr lang="en-US" altLang="en-US" sz="4800" i="1" u="sng">
                <a:solidFill>
                  <a:schemeClr val="accent1"/>
                </a:solidFill>
              </a:rPr>
              <a:t>switch</a:t>
            </a:r>
            <a:r>
              <a:rPr lang="en-US" altLang="en-US" sz="4800"/>
              <a:t> 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9013C413-4B59-4025-9D37-8FC75AB46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914400"/>
            <a:ext cx="419735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switch</a:t>
            </a:r>
            <a:r>
              <a:rPr lang="en-US" altLang="en-US"/>
              <a:t> (expression)</a:t>
            </a:r>
          </a:p>
          <a:p>
            <a:r>
              <a:rPr lang="en-US" altLang="en-US"/>
              <a:t>{</a:t>
            </a:r>
          </a:p>
          <a:p>
            <a:r>
              <a:rPr lang="en-US" altLang="en-US"/>
              <a:t>     </a:t>
            </a:r>
            <a:r>
              <a:rPr lang="en-US" altLang="en-US">
                <a:solidFill>
                  <a:schemeClr val="accent1"/>
                </a:solidFill>
              </a:rPr>
              <a:t>case</a:t>
            </a:r>
            <a:r>
              <a:rPr lang="en-US" altLang="en-US"/>
              <a:t> constant1: 	statement</a:t>
            </a:r>
          </a:p>
          <a:p>
            <a:r>
              <a:rPr lang="en-US" altLang="en-US"/>
              <a:t>			. . .</a:t>
            </a:r>
          </a:p>
          <a:p>
            <a:r>
              <a:rPr lang="en-US" altLang="en-US"/>
              <a:t>			statement</a:t>
            </a:r>
          </a:p>
          <a:p>
            <a:r>
              <a:rPr lang="en-US" altLang="en-US"/>
              <a:t>     </a:t>
            </a:r>
            <a:r>
              <a:rPr lang="en-US" altLang="en-US">
                <a:solidFill>
                  <a:schemeClr val="accent1"/>
                </a:solidFill>
              </a:rPr>
              <a:t>case</a:t>
            </a:r>
            <a:r>
              <a:rPr lang="en-US" altLang="en-US"/>
              <a:t> constant_2:	statement</a:t>
            </a:r>
          </a:p>
          <a:p>
            <a:r>
              <a:rPr lang="en-US" altLang="en-US"/>
              <a:t>			. . .</a:t>
            </a:r>
          </a:p>
          <a:p>
            <a:r>
              <a:rPr lang="en-US" altLang="en-US"/>
              <a:t>			statement</a:t>
            </a:r>
          </a:p>
          <a:p>
            <a:r>
              <a:rPr lang="en-US" altLang="en-US"/>
              <a:t>     </a:t>
            </a:r>
            <a:r>
              <a:rPr lang="en-US" altLang="en-US">
                <a:solidFill>
                  <a:schemeClr val="accent1"/>
                </a:solidFill>
              </a:rPr>
              <a:t>case</a:t>
            </a:r>
            <a:r>
              <a:rPr lang="en-US" altLang="en-US"/>
              <a:t> constant_n:	statement</a:t>
            </a:r>
          </a:p>
          <a:p>
            <a:r>
              <a:rPr lang="en-US" altLang="en-US"/>
              <a:t>			. . .</a:t>
            </a:r>
          </a:p>
          <a:p>
            <a:r>
              <a:rPr lang="en-US" altLang="en-US"/>
              <a:t>			statement</a:t>
            </a:r>
          </a:p>
          <a:p>
            <a:r>
              <a:rPr lang="en-US" altLang="en-US"/>
              <a:t>     </a:t>
            </a:r>
            <a:r>
              <a:rPr lang="en-US" altLang="en-US">
                <a:solidFill>
                  <a:schemeClr val="accent1"/>
                </a:solidFill>
              </a:rPr>
              <a:t>default</a:t>
            </a:r>
            <a:r>
              <a:rPr lang="en-US" altLang="en-US"/>
              <a:t>	       :	statement</a:t>
            </a:r>
          </a:p>
          <a:p>
            <a:r>
              <a:rPr lang="en-US" altLang="en-US"/>
              <a:t>			. . .</a:t>
            </a:r>
          </a:p>
          <a:p>
            <a:r>
              <a:rPr lang="en-US" altLang="en-US"/>
              <a:t>			statement</a:t>
            </a:r>
          </a:p>
          <a:p>
            <a:r>
              <a:rPr lang="en-US" altLang="en-US"/>
              <a:t>}  /* end switch */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7A404110-CD7A-46E5-9460-E4DAB9D65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sz="4800"/>
              <a:t>The </a:t>
            </a:r>
            <a:r>
              <a:rPr lang="en-US" altLang="en-US" sz="4800" i="1">
                <a:solidFill>
                  <a:schemeClr val="accent1"/>
                </a:solidFill>
              </a:rPr>
              <a:t>break</a:t>
            </a:r>
            <a:r>
              <a:rPr lang="en-US" altLang="en-US" sz="4800"/>
              <a:t>  Statement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80F0C9C-A559-4BB4-8375-81BAF82B5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solidFill>
                  <a:schemeClr val="accent1"/>
                </a:solidFill>
              </a:rPr>
              <a:t>break</a:t>
            </a:r>
            <a:r>
              <a:rPr lang="en-US" altLang="en-US"/>
              <a:t> statement causes a jump out of a switch statement.</a:t>
            </a:r>
          </a:p>
          <a:p>
            <a:pPr lvl="1"/>
            <a:r>
              <a:rPr lang="en-US" altLang="en-US"/>
              <a:t>Execution continues after the closing brace of the switch statement.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F881A901-7604-48B5-BEB9-1425CC0A1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000"/>
              <a:t>Example Using the </a:t>
            </a:r>
            <a:r>
              <a:rPr lang="en-US" altLang="en-US" sz="4000" i="1">
                <a:solidFill>
                  <a:schemeClr val="accent1"/>
                </a:solidFill>
              </a:rPr>
              <a:t>switch</a:t>
            </a:r>
            <a:r>
              <a:rPr lang="en-US" altLang="en-US" sz="4000"/>
              <a:t> Statement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192F0CA6-D381-45F7-A1B0-7902DBD3C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200275"/>
            <a:ext cx="34702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switch (val) 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case 1: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 ++a_cnt;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  break;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case 2: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case 3: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 ++b_cnt;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 break;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default: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      ++other_cnt;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5175BC8F-E610-4134-B8E0-6818FFD64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2251075"/>
            <a:ext cx="34353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</a:t>
            </a:r>
            <a:r>
              <a:rPr lang="en-US" altLang="en-US">
                <a:solidFill>
                  <a:schemeClr val="accent1"/>
                </a:solidFill>
              </a:rPr>
              <a:t>val expression</a:t>
            </a:r>
            <a:r>
              <a:rPr lang="en-US" altLang="en-US"/>
              <a:t> must</a:t>
            </a:r>
          </a:p>
          <a:p>
            <a:r>
              <a:rPr lang="en-US" altLang="en-US"/>
              <a:t>be of an </a:t>
            </a:r>
            <a:r>
              <a:rPr lang="en-US" altLang="en-US">
                <a:solidFill>
                  <a:schemeClr val="accent1"/>
                </a:solidFill>
              </a:rPr>
              <a:t>integer type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The </a:t>
            </a:r>
            <a:r>
              <a:rPr lang="en-US" altLang="en-US">
                <a:solidFill>
                  <a:schemeClr val="accent1"/>
                </a:solidFill>
              </a:rPr>
              <a:t>constant integral</a:t>
            </a:r>
          </a:p>
          <a:p>
            <a:r>
              <a:rPr lang="en-US" altLang="en-US">
                <a:solidFill>
                  <a:schemeClr val="accent1"/>
                </a:solidFill>
              </a:rPr>
              <a:t>expressions</a:t>
            </a:r>
            <a:r>
              <a:rPr lang="en-US" altLang="en-US"/>
              <a:t> following the</a:t>
            </a:r>
          </a:p>
          <a:p>
            <a:r>
              <a:rPr lang="en-US" altLang="en-US">
                <a:solidFill>
                  <a:schemeClr val="accent1"/>
                </a:solidFill>
              </a:rPr>
              <a:t>case labels</a:t>
            </a:r>
            <a:r>
              <a:rPr lang="en-US" altLang="en-US"/>
              <a:t> must all be </a:t>
            </a:r>
          </a:p>
          <a:p>
            <a:r>
              <a:rPr lang="en-US" altLang="en-US"/>
              <a:t>unique.</a:t>
            </a:r>
          </a:p>
        </p:txBody>
      </p:sp>
      <p:sp>
        <p:nvSpPr>
          <p:cNvPr id="11269" name="AutoShape 5">
            <a:extLst>
              <a:ext uri="{FF2B5EF4-FFF2-40B4-BE49-F238E27FC236}">
                <a16:creationId xmlns:a16="http://schemas.microsoft.com/office/drawing/2014/main" id="{51D87B49-EEC6-443B-819A-B4B5927CB717}"/>
              </a:ext>
            </a:extLst>
          </p:cNvPr>
          <p:cNvSpPr>
            <a:spLocks/>
          </p:cNvSpPr>
          <p:nvPr/>
        </p:nvSpPr>
        <p:spPr bwMode="auto">
          <a:xfrm>
            <a:off x="4953000" y="2286000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0" name="Freeform 6">
            <a:extLst>
              <a:ext uri="{FF2B5EF4-FFF2-40B4-BE49-F238E27FC236}">
                <a16:creationId xmlns:a16="http://schemas.microsoft.com/office/drawing/2014/main" id="{02A9CE7C-3749-468F-9BE5-F8A6DCCF0640}"/>
              </a:ext>
            </a:extLst>
          </p:cNvPr>
          <p:cNvSpPr>
            <a:spLocks/>
          </p:cNvSpPr>
          <p:nvPr/>
        </p:nvSpPr>
        <p:spPr bwMode="auto">
          <a:xfrm>
            <a:off x="3429000" y="2590800"/>
            <a:ext cx="1371600" cy="254000"/>
          </a:xfrm>
          <a:custGeom>
            <a:avLst/>
            <a:gdLst>
              <a:gd name="T0" fmla="*/ 1371600 w 864"/>
              <a:gd name="T1" fmla="*/ 76200 h 160"/>
              <a:gd name="T2" fmla="*/ 1066800 w 864"/>
              <a:gd name="T3" fmla="*/ 228600 h 160"/>
              <a:gd name="T4" fmla="*/ 685800 w 864"/>
              <a:gd name="T5" fmla="*/ 228600 h 160"/>
              <a:gd name="T6" fmla="*/ 152400 w 864"/>
              <a:gd name="T7" fmla="*/ 76200 h 160"/>
              <a:gd name="T8" fmla="*/ 0 w 864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4" h="160">
                <a:moveTo>
                  <a:pt x="864" y="48"/>
                </a:moveTo>
                <a:cubicBezTo>
                  <a:pt x="804" y="88"/>
                  <a:pt x="744" y="128"/>
                  <a:pt x="672" y="144"/>
                </a:cubicBezTo>
                <a:cubicBezTo>
                  <a:pt x="600" y="160"/>
                  <a:pt x="528" y="160"/>
                  <a:pt x="432" y="144"/>
                </a:cubicBezTo>
                <a:cubicBezTo>
                  <a:pt x="336" y="128"/>
                  <a:pt x="168" y="72"/>
                  <a:pt x="96" y="48"/>
                </a:cubicBezTo>
                <a:cubicBezTo>
                  <a:pt x="24" y="24"/>
                  <a:pt x="12" y="12"/>
                  <a:pt x="0" y="0"/>
                </a:cubicBezTo>
              </a:path>
            </a:pathLst>
          </a:custGeom>
          <a:noFill/>
          <a:ln w="25400">
            <a:solidFill>
              <a:srgbClr val="FF99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AutoShape 7">
            <a:extLst>
              <a:ext uri="{FF2B5EF4-FFF2-40B4-BE49-F238E27FC236}">
                <a16:creationId xmlns:a16="http://schemas.microsoft.com/office/drawing/2014/main" id="{2997ED20-8363-48A3-B453-1E269CE76886}"/>
              </a:ext>
            </a:extLst>
          </p:cNvPr>
          <p:cNvSpPr>
            <a:spLocks/>
          </p:cNvSpPr>
          <p:nvPr/>
        </p:nvSpPr>
        <p:spPr bwMode="auto">
          <a:xfrm>
            <a:off x="4953000" y="34290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C2E217C2-4814-4B8B-9639-2C766B256B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3886200"/>
            <a:ext cx="14478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776006AB-7C3F-4C1B-B630-146895D612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4191000"/>
            <a:ext cx="13716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Freeform 10">
            <a:extLst>
              <a:ext uri="{FF2B5EF4-FFF2-40B4-BE49-F238E27FC236}">
                <a16:creationId xmlns:a16="http://schemas.microsoft.com/office/drawing/2014/main" id="{DD3C8C7D-7AA2-4187-BBD0-26B4586E8956}"/>
              </a:ext>
            </a:extLst>
          </p:cNvPr>
          <p:cNvSpPr>
            <a:spLocks/>
          </p:cNvSpPr>
          <p:nvPr/>
        </p:nvSpPr>
        <p:spPr bwMode="auto">
          <a:xfrm>
            <a:off x="3429000" y="2819400"/>
            <a:ext cx="1371600" cy="1143000"/>
          </a:xfrm>
          <a:custGeom>
            <a:avLst/>
            <a:gdLst>
              <a:gd name="T0" fmla="*/ 1371600 w 864"/>
              <a:gd name="T1" fmla="*/ 1143000 h 720"/>
              <a:gd name="T2" fmla="*/ 1295400 w 864"/>
              <a:gd name="T3" fmla="*/ 609600 h 720"/>
              <a:gd name="T4" fmla="*/ 914400 w 864"/>
              <a:gd name="T5" fmla="*/ 228600 h 720"/>
              <a:gd name="T6" fmla="*/ 0 w 864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720">
                <a:moveTo>
                  <a:pt x="864" y="720"/>
                </a:moveTo>
                <a:cubicBezTo>
                  <a:pt x="864" y="600"/>
                  <a:pt x="864" y="480"/>
                  <a:pt x="816" y="384"/>
                </a:cubicBezTo>
                <a:cubicBezTo>
                  <a:pt x="768" y="288"/>
                  <a:pt x="712" y="208"/>
                  <a:pt x="576" y="144"/>
                </a:cubicBezTo>
                <a:cubicBezTo>
                  <a:pt x="440" y="80"/>
                  <a:pt x="220" y="40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FE28DB91-CC6B-4D12-8396-B5CA9083E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/>
              <a:t>The Effect of a </a:t>
            </a:r>
            <a:r>
              <a:rPr lang="en-US" altLang="en-US" i="1">
                <a:solidFill>
                  <a:schemeClr val="accent1"/>
                </a:solidFill>
              </a:rPr>
              <a:t>switch </a:t>
            </a:r>
            <a:r>
              <a:rPr lang="en-US" altLang="en-US" i="1"/>
              <a:t>Statement</a:t>
            </a:r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4FCE73A-4E3B-4F3C-A395-A43F09C7E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>
                <a:solidFill>
                  <a:srgbClr val="FF9966"/>
                </a:solidFill>
              </a:rPr>
              <a:t>Evaluate</a:t>
            </a:r>
            <a:r>
              <a:rPr lang="en-US" altLang="en-US" sz="2400"/>
              <a:t> the switch </a:t>
            </a:r>
            <a:r>
              <a:rPr lang="en-US" altLang="en-US" sz="2400">
                <a:solidFill>
                  <a:srgbClr val="FF9966"/>
                </a:solidFill>
              </a:rPr>
              <a:t>expression</a:t>
            </a:r>
            <a:r>
              <a:rPr lang="en-US" altLang="en-US" sz="240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Go to the </a:t>
            </a:r>
            <a:r>
              <a:rPr lang="en-US" altLang="en-US" sz="2400">
                <a:solidFill>
                  <a:srgbClr val="FF9966"/>
                </a:solidFill>
              </a:rPr>
              <a:t>case label</a:t>
            </a:r>
            <a:r>
              <a:rPr lang="en-US" altLang="en-US" sz="2400"/>
              <a:t> having a </a:t>
            </a:r>
            <a:r>
              <a:rPr lang="en-US" altLang="en-US" sz="2400">
                <a:solidFill>
                  <a:srgbClr val="FF9966"/>
                </a:solidFill>
              </a:rPr>
              <a:t>constant value</a:t>
            </a:r>
            <a:r>
              <a:rPr lang="en-US" altLang="en-US" sz="2400"/>
              <a:t> that matches the value of the expression found in step 1.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If a match is not found, go to the </a:t>
            </a:r>
            <a:r>
              <a:rPr lang="en-US" altLang="en-US" sz="2400">
                <a:solidFill>
                  <a:schemeClr val="accent1"/>
                </a:solidFill>
              </a:rPr>
              <a:t>default label</a:t>
            </a:r>
            <a:r>
              <a:rPr lang="en-US" altLang="en-US" sz="240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If there is no default label, terminate the switch.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Terminate the switch when a </a:t>
            </a:r>
            <a:r>
              <a:rPr lang="en-US" altLang="en-US" sz="2400">
                <a:solidFill>
                  <a:srgbClr val="FF9966"/>
                </a:solidFill>
              </a:rPr>
              <a:t>break</a:t>
            </a:r>
            <a:r>
              <a:rPr lang="en-US" altLang="en-US" sz="2400"/>
              <a:t> statement is encountered, </a:t>
            </a:r>
            <a:r>
              <a:rPr lang="en-US" altLang="en-US" sz="2400">
                <a:solidFill>
                  <a:srgbClr val="FF9966"/>
                </a:solidFill>
              </a:rPr>
              <a:t>or</a:t>
            </a:r>
            <a:r>
              <a:rPr lang="en-US" altLang="en-US" sz="2400"/>
              <a:t> by “falling off the end”.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Switch Statement in C/C++ - GeeksforGeeks">
            <a:extLst>
              <a:ext uri="{FF2B5EF4-FFF2-40B4-BE49-F238E27FC236}">
                <a16:creationId xmlns:a16="http://schemas.microsoft.com/office/drawing/2014/main" id="{50FAC88C-AE3B-46A0-BE23-CEA3E959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4313"/>
            <a:ext cx="3733800" cy="656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3">
            <a:extLst>
              <a:ext uri="{FF2B5EF4-FFF2-40B4-BE49-F238E27FC236}">
                <a16:creationId xmlns:a16="http://schemas.microsoft.com/office/drawing/2014/main" id="{4BF29050-1495-4333-AAFD-D0CBF00DB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04800"/>
            <a:ext cx="74676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#include&lt;stdio.h&gt;</a:t>
            </a:r>
          </a:p>
          <a:p>
            <a:r>
              <a:rPr lang="en-US" altLang="en-US" sz="2000"/>
              <a:t>int main(){</a:t>
            </a:r>
          </a:p>
          <a:p>
            <a:r>
              <a:rPr lang="en-US" altLang="en-US" sz="2000"/>
              <a:t>	int num1,num2,choice;</a:t>
            </a:r>
          </a:p>
          <a:p>
            <a:r>
              <a:rPr lang="en-US" altLang="en-US" sz="2000"/>
              <a:t>	printf("\n Enter two numbers to compute: ");</a:t>
            </a:r>
          </a:p>
          <a:p>
            <a:r>
              <a:rPr lang="en-US" altLang="en-US" sz="2000"/>
              <a:t>	scanf("%d%d",&amp;num1,&amp;num2);</a:t>
            </a:r>
          </a:p>
          <a:p>
            <a:r>
              <a:rPr lang="en-US" altLang="en-US" sz="2000"/>
              <a:t>	printf("\n Select the operation to perform: \n1. Add \n2. Subtract \n3. Multiply \n4. Divide \nchoose: ");</a:t>
            </a:r>
          </a:p>
          <a:p>
            <a:r>
              <a:rPr lang="en-US" altLang="en-US" sz="2000"/>
              <a:t>	scanf("%d",&amp;choice);</a:t>
            </a:r>
          </a:p>
          <a:p>
            <a:r>
              <a:rPr lang="en-US" altLang="en-US" sz="2000"/>
              <a:t>	switch(choice){</a:t>
            </a:r>
          </a:p>
          <a:p>
            <a:r>
              <a:rPr lang="en-US" altLang="en-US" sz="2000"/>
              <a:t>		case 1: printf("\nSum = %d",num1+num2);</a:t>
            </a:r>
          </a:p>
          <a:p>
            <a:r>
              <a:rPr lang="en-US" altLang="en-US" sz="2000"/>
              <a:t>				break;</a:t>
            </a:r>
          </a:p>
          <a:p>
            <a:r>
              <a:rPr lang="en-US" altLang="en-US" sz="2000"/>
              <a:t>		case 2: printf("\nDifference = %d",num1-num2);</a:t>
            </a:r>
          </a:p>
          <a:p>
            <a:r>
              <a:rPr lang="en-US" altLang="en-US" sz="2000"/>
              <a:t>				break;</a:t>
            </a:r>
          </a:p>
          <a:p>
            <a:r>
              <a:rPr lang="en-US" altLang="en-US" sz="2000"/>
              <a:t>		case 3: printf("\nProduct =  %d",num1*num2);</a:t>
            </a:r>
          </a:p>
          <a:p>
            <a:r>
              <a:rPr lang="en-US" altLang="en-US" sz="2000"/>
              <a:t>				break;</a:t>
            </a:r>
          </a:p>
          <a:p>
            <a:r>
              <a:rPr lang="en-US" altLang="en-US" sz="2000"/>
              <a:t>		case 4:	printf("\nQuotient = %d",num1/num2);</a:t>
            </a:r>
          </a:p>
          <a:p>
            <a:r>
              <a:rPr lang="en-US" altLang="en-US" sz="2000"/>
              <a:t>				break;</a:t>
            </a:r>
          </a:p>
          <a:p>
            <a:r>
              <a:rPr lang="en-US" altLang="en-US" sz="2000"/>
              <a:t>		default:printf("\nwrong input");</a:t>
            </a:r>
          </a:p>
          <a:p>
            <a:r>
              <a:rPr lang="en-US" altLang="en-US" sz="2000"/>
              <a:t>	}	</a:t>
            </a:r>
          </a:p>
          <a:p>
            <a:r>
              <a:rPr lang="en-US" altLang="en-US" sz="2000"/>
              <a:t>	return 0;</a:t>
            </a:r>
          </a:p>
          <a:p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18A2-FC7E-4159-86F7-E3D7DB4A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 err="1"/>
              <a:t>goto</a:t>
            </a:r>
            <a:r>
              <a:rPr lang="en-US" dirty="0"/>
              <a:t> statement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CF30226-9883-4F56-A818-A10825E93C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a goto statement is encountered in a C program, the control jumps directly to the label mentioned in the goto stateemnt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igh voltage">
  <a:themeElements>
    <a:clrScheme name="">
      <a:dk1>
        <a:srgbClr val="001932"/>
      </a:dk1>
      <a:lt1>
        <a:srgbClr val="FFFFFF"/>
      </a:lt1>
      <a:dk2>
        <a:srgbClr val="000066"/>
      </a:dk2>
      <a:lt2>
        <a:srgbClr val="CCFFFF"/>
      </a:lt2>
      <a:accent1>
        <a:srgbClr val="99FFCC"/>
      </a:accent1>
      <a:accent2>
        <a:srgbClr val="01B0FF"/>
      </a:accent2>
      <a:accent3>
        <a:srgbClr val="AAAAB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Impact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Designs\high voltage.pot</Template>
  <TotalTime>1093</TotalTime>
  <Words>698</Words>
  <Application>Microsoft Office PowerPoint</Application>
  <PresentationFormat>On-screen Show (4:3)</PresentationFormat>
  <Paragraphs>102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Arial</vt:lpstr>
      <vt:lpstr>Impact</vt:lpstr>
      <vt:lpstr>Courier New</vt:lpstr>
      <vt:lpstr>Monotype Sorts</vt:lpstr>
      <vt:lpstr>Arial Narrow</vt:lpstr>
      <vt:lpstr>high voltage</vt:lpstr>
      <vt:lpstr>C Programming</vt:lpstr>
      <vt:lpstr>Switch statement</vt:lpstr>
      <vt:lpstr>switch </vt:lpstr>
      <vt:lpstr>The break  Statement</vt:lpstr>
      <vt:lpstr>Example Using the switch Statement</vt:lpstr>
      <vt:lpstr>The Effect of a switch Statement</vt:lpstr>
      <vt:lpstr>PowerPoint Presentation</vt:lpstr>
      <vt:lpstr>PowerPoint Presentation</vt:lpstr>
      <vt:lpstr>C goto statement</vt:lpstr>
      <vt:lpstr>The goto Statement</vt:lpstr>
      <vt:lpstr>Syntax of goto</vt:lpstr>
      <vt:lpstr>Example goto</vt:lpstr>
      <vt:lpstr>When Should goto Be Used?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Paul Higbee</dc:creator>
  <cp:lastModifiedBy>Shailendra Basnet</cp:lastModifiedBy>
  <cp:revision>52</cp:revision>
  <dcterms:created xsi:type="dcterms:W3CDTF">1999-01-13T01:58:24Z</dcterms:created>
  <dcterms:modified xsi:type="dcterms:W3CDTF">2020-10-05T07:27:20Z</dcterms:modified>
</cp:coreProperties>
</file>