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303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304" r:id="rId33"/>
    <p:sldId id="299" r:id="rId34"/>
    <p:sldId id="311" r:id="rId35"/>
    <p:sldId id="301" r:id="rId36"/>
    <p:sldId id="308" r:id="rId37"/>
    <p:sldId id="302" r:id="rId38"/>
    <p:sldId id="307" r:id="rId39"/>
    <p:sldId id="310" r:id="rId40"/>
    <p:sldId id="30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851CAE-3F10-4104-A3A4-CD31037A3F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7BDEC-9D57-4E47-BA0E-F37DCFBE01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7E649E9-2197-45DB-8939-134022D85F30}" type="datetimeFigureOut">
              <a:rPr lang="en-US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17CE59B-1350-48CB-A48A-89F3D7DB2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CF862B-136C-4200-808D-91C256939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B09D-3824-4705-A9F8-F5760452E1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D2EE-A926-41F3-A96C-C69D72D01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748ED66-5A11-4826-81D6-365A98820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908046-8826-447F-92B2-777546AF10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5EDC58-DEC3-4393-9647-C045874143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4D8162-4C45-444C-AF2A-BC65254F7C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E463-2225-4C48-B4AB-069F4C432E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50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94C583-AA5A-4645-BE28-E754ABFE7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238D7C-A2D0-4072-AE51-B3A0BCA94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B4BB5D-C638-4445-9451-CCD3FD3C01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D82E3-3BF4-4A27-B3F0-A253D46F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6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14DE1F-60EE-471A-8AF9-76540A4C5C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2AF3BC-B2FE-41F5-BD76-B83091AB07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743BE-E57E-445C-9C2E-C9CBF0535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5AECA-6F46-442B-8CD0-6CC425B6E6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46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7FB7E-5B74-4B4F-8F91-8CE3D86077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5DCED-EAB7-4425-8CC9-20FEC3CA7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237AB-7C06-44E0-9A2F-0C8B6AC4A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A3613-5DC1-4D20-B54D-EC00047F65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28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60AA6D-96A1-4EDC-A61D-B8A626D50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DA758A-41FD-4CFE-B7FC-339D5AEA0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FE8A20-971A-4182-B7E8-73DF43AA37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62F0A-D51B-4EE1-B53E-E9CA3AAA2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5EA202-BEFE-428E-BCFC-909034386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7362A0-D7FB-48AA-9554-75F491F45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E6176C-BE7B-4CA0-B6A2-3FD3E1BB9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26D8-79CF-4755-A323-87641AB85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63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277A1-BF50-4817-9226-4157F4D75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8E516-5F36-4278-90D6-B39494446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9BE03B-0629-4DA3-B21B-7A5A934691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E6CE3-6EB4-488D-B7A8-0845F3888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50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799E65-8DA0-44B6-928C-5C4375917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1CA7A2-C1EE-4EA4-8C0A-4F107420F8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938C19-5BE0-4D2C-9178-B776835BB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EAB2F-B28D-4D78-B9DA-ECB709E1DC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8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1F5637-97B3-484C-83D4-F7EA8F5AFF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7203E8-55B0-4602-8FA4-CB21309D35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D866CE-E5E2-4B2B-875D-954F43554E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5482B-924F-4676-B2E9-47A2FCD4AF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39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C9477D5-3FBE-464D-81A4-B794D152B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AEEEAD-A37D-4621-9AFF-6E1EA48275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EB4EBA-7B71-4FF9-B244-A4722B3EDC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2AF4B-7D27-4983-BF4F-E3188FC90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89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8993D-5304-4335-9196-63F2DDB11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4D982-F248-448A-9F78-CC1A0C2DD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97E9D-3470-43F5-85F2-FA6FA4034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741D2-7196-4171-94E8-8AEBB8A8E9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09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8012D-DF28-4455-AC56-91CA12A3C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FE1D0-D241-41FD-8B59-F8B3AB53A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4A647-DAC3-44C5-A2F7-61DE44CF4F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3F18D-BB6E-4F24-919B-80C601805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9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5A5CB-B3AC-45B2-ADDC-B3A922AC0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5527F2-2940-4B43-80E9-541E1A749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2951EED-D040-42AE-BC85-6A29F2EABC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B28A5D-CC00-457A-9441-433D46C967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en-US"/>
              <a:t>Divya Gyan College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8E34883-23AD-4D2B-84C5-4076A8573E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0DB3CEC-10DC-4F9F-82BE-F336E8AB5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1F979A5-9DD7-453A-A9C5-EC50572C2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B6DE0A-E247-4299-9D6A-F7ADC3958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II. Program Basics</a:t>
            </a:r>
          </a:p>
          <a:p>
            <a:pPr lvl="1">
              <a:buFontTx/>
              <a:buNone/>
            </a:pPr>
            <a:r>
              <a:rPr lang="en-US" altLang="en-US"/>
              <a:t>H. Statements</a:t>
            </a:r>
          </a:p>
          <a:p>
            <a:pPr lvl="2">
              <a:buFontTx/>
              <a:buNone/>
            </a:pPr>
            <a:r>
              <a:rPr lang="en-US" altLang="en-US"/>
              <a:t>6. Loops</a:t>
            </a:r>
          </a:p>
          <a:p>
            <a:pPr lvl="3">
              <a:buFontTx/>
              <a:buNone/>
            </a:pPr>
            <a:r>
              <a:rPr lang="en-US" altLang="en-US"/>
              <a:t>Pretest: While</a:t>
            </a:r>
          </a:p>
          <a:p>
            <a:pPr lvl="3">
              <a:buFontTx/>
              <a:buNone/>
            </a:pPr>
            <a:r>
              <a:rPr lang="en-US" altLang="en-US"/>
              <a:t>Posttest: Do-While</a:t>
            </a:r>
          </a:p>
          <a:p>
            <a:pPr lvl="3">
              <a:buFontTx/>
              <a:buNone/>
            </a:pPr>
            <a:r>
              <a:rPr lang="en-US" altLang="en-US"/>
              <a:t>Pretest: For</a:t>
            </a:r>
          </a:p>
          <a:p>
            <a:pPr lvl="3">
              <a:buFontTx/>
              <a:buNone/>
            </a:pPr>
            <a:r>
              <a:rPr lang="en-US" altLang="en-US"/>
              <a:t>Parts: termination condition, initialization, body</a:t>
            </a:r>
          </a:p>
          <a:p>
            <a:pPr lvl="3">
              <a:buFontTx/>
              <a:buNone/>
            </a:pPr>
            <a:r>
              <a:rPr lang="en-US" altLang="en-US"/>
              <a:t>Pretest vs Posttest</a:t>
            </a:r>
          </a:p>
          <a:p>
            <a:pPr lvl="3">
              <a:buFontTx/>
              <a:buNone/>
            </a:pPr>
            <a:r>
              <a:rPr lang="en-US" altLang="en-US"/>
              <a:t>Counter-controlled vs Event-controlled</a:t>
            </a:r>
          </a:p>
          <a:p>
            <a:pPr lvl="3">
              <a:buFontTx/>
              <a:buNone/>
            </a:pPr>
            <a:r>
              <a:rPr lang="en-US" altLang="en-US"/>
              <a:t>Infinite Loops</a:t>
            </a:r>
          </a:p>
          <a:p>
            <a:pPr lvl="3">
              <a:buFontTx/>
              <a:buNone/>
            </a:pPr>
            <a:r>
              <a:rPr lang="en-US" altLang="en-US"/>
              <a:t>Nested Loops</a:t>
            </a:r>
          </a:p>
        </p:txBody>
      </p:sp>
      <p:sp>
        <p:nvSpPr>
          <p:cNvPr id="3076" name="Footer Placeholder 1">
            <a:extLst>
              <a:ext uri="{FF2B5EF4-FFF2-40B4-BE49-F238E27FC236}">
                <a16:creationId xmlns:a16="http://schemas.microsoft.com/office/drawing/2014/main" id="{3B701A40-3C77-4E50-9D2B-F5264D7C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F2F434-F486-4D7B-92F2-4DC90C744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Update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E10F083-3075-439D-98E2-A4E2DC853E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if command</a:t>
            </a:r>
          </a:p>
          <a:p>
            <a:pPr>
              <a:buFontTx/>
              <a:buNone/>
            </a:pPr>
            <a:r>
              <a:rPr lang="en-US" altLang="en-US" sz="2800"/>
              <a:t>  </a:t>
            </a:r>
            <a:r>
              <a:rPr lang="en-US" altLang="en-US" sz="2800">
                <a:latin typeface="Courier New" panose="02070309020205020404" pitchFamily="49" charset="0"/>
              </a:rPr>
              <a:t>counter++;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left out?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Counter never becomes &gt;= 5.</a:t>
            </a:r>
          </a:p>
          <a:p>
            <a:pPr>
              <a:buFontTx/>
              <a:buNone/>
            </a:pPr>
            <a:r>
              <a:rPr lang="en-US" altLang="en-US" sz="2800"/>
              <a:t>Termination Condition never met.</a:t>
            </a: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7D9E36BB-FE95-451B-BB7A-8CBDA272617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521200" y="1524000"/>
          <a:ext cx="400208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VISIO" r:id="rId3" imgW="1892808" imgH="2253996" progId="Visio.Drawing.4">
                  <p:embed/>
                </p:oleObj>
              </mc:Choice>
              <mc:Fallback>
                <p:oleObj name="VISIO" r:id="rId3" imgW="1892808" imgH="2253996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524000"/>
                        <a:ext cx="400208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Footer Placeholder 1">
            <a:extLst>
              <a:ext uri="{FF2B5EF4-FFF2-40B4-BE49-F238E27FC236}">
                <a16:creationId xmlns:a16="http://schemas.microsoft.com/office/drawing/2014/main" id="{CCDF810C-2E74-4375-815D-9BD1B0BF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2C2D90-2E5F-416C-A639-BE171DA63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Infinite Loops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4E47820-C609-4CD6-BB80-56EC989A4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Loop starts but termination condition never met:</a:t>
            </a:r>
          </a:p>
          <a:p>
            <a:pPr lvl="1"/>
            <a:r>
              <a:rPr lang="en-US" altLang="en-US"/>
              <a:t>you forget to increase counter</a:t>
            </a:r>
          </a:p>
          <a:p>
            <a:pPr lvl="1"/>
            <a:r>
              <a:rPr lang="en-US" altLang="en-US"/>
              <a:t>user never enters terminating data item</a:t>
            </a:r>
          </a:p>
          <a:p>
            <a:pPr lvl="1"/>
            <a:r>
              <a:rPr lang="en-US" altLang="en-US"/>
              <a:t>etc.</a:t>
            </a:r>
          </a:p>
          <a:p>
            <a:r>
              <a:rPr lang="en-US" altLang="en-US"/>
              <a:t>Results</a:t>
            </a:r>
          </a:p>
          <a:p>
            <a:pPr lvl="1"/>
            <a:r>
              <a:rPr lang="en-US" altLang="en-US"/>
              <a:t>program may stop (doing nothing repeatedly)</a:t>
            </a:r>
          </a:p>
          <a:p>
            <a:pPr lvl="1"/>
            <a:r>
              <a:rPr lang="en-US" altLang="en-US"/>
              <a:t>computer may repeatedly print some data out</a:t>
            </a:r>
          </a:p>
        </p:txBody>
      </p:sp>
      <p:sp>
        <p:nvSpPr>
          <p:cNvPr id="13316" name="Footer Placeholder 1">
            <a:extLst>
              <a:ext uri="{FF2B5EF4-FFF2-40B4-BE49-F238E27FC236}">
                <a16:creationId xmlns:a16="http://schemas.microsoft.com/office/drawing/2014/main" id="{64C85651-FFF7-48A5-9E1F-02F91917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0E3A5B7-04AD-4D7E-A723-8EDB15072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Termination Conditions in C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3DB9B54-BCA1-41FE-8C82-AC529E518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Loops in C always continue when the termination condition is true and end when the condition is false</a:t>
            </a:r>
          </a:p>
          <a:p>
            <a:r>
              <a:rPr lang="en-US" altLang="en-US"/>
              <a:t>Conditions can be rephrased if needed (positive termination conditions can be negated)</a:t>
            </a:r>
          </a:p>
          <a:p>
            <a:r>
              <a:rPr lang="en-US" altLang="en-US"/>
              <a:t>Condition only checked at fixed points (does not have to hold true during body)</a:t>
            </a:r>
          </a:p>
        </p:txBody>
      </p:sp>
      <p:sp>
        <p:nvSpPr>
          <p:cNvPr id="14340" name="Footer Placeholder 1">
            <a:extLst>
              <a:ext uri="{FF2B5EF4-FFF2-40B4-BE49-F238E27FC236}">
                <a16:creationId xmlns:a16="http://schemas.microsoft.com/office/drawing/2014/main" id="{B1C6EA1A-A518-43C0-B2B5-8389A9C8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803B2C3-3FB2-46B2-B5EA-B46D320A8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Pretest Loop: While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53FF13A-4BA3-458A-8D4D-0938D7E745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Syntax: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(</a:t>
            </a:r>
            <a:r>
              <a:rPr lang="en-US" altLang="en-US" sz="2400" i="1">
                <a:latin typeface="Courier New" panose="02070309020205020404" pitchFamily="49" charset="0"/>
              </a:rPr>
              <a:t>condition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i="1">
                <a:latin typeface="Courier New" panose="02070309020205020404" pitchFamily="49" charset="0"/>
              </a:rPr>
              <a:t>statement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800"/>
              <a:t>Corresponds to: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if </a:t>
            </a:r>
            <a:r>
              <a:rPr lang="en-US" altLang="en-US" sz="2400"/>
              <a:t>(!</a:t>
            </a:r>
            <a:r>
              <a:rPr lang="en-US" altLang="en-US" sz="2400" i="1"/>
              <a:t>condition</a:t>
            </a:r>
            <a:r>
              <a:rPr lang="en-US" altLang="en-US" sz="2400"/>
              <a:t>) </a:t>
            </a:r>
            <a:r>
              <a:rPr lang="en-US" altLang="en-US" sz="2400" i="1"/>
              <a:t>DONE</a:t>
            </a: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 i="1"/>
              <a:t>statement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if </a:t>
            </a:r>
            <a:r>
              <a:rPr lang="en-US" altLang="en-US" sz="2400"/>
              <a:t>(!</a:t>
            </a:r>
            <a:r>
              <a:rPr lang="en-US" altLang="en-US" sz="2400" i="1"/>
              <a:t>condition</a:t>
            </a:r>
            <a:r>
              <a:rPr lang="en-US" altLang="en-US" sz="2400"/>
              <a:t>) </a:t>
            </a:r>
            <a:r>
              <a:rPr lang="en-US" altLang="en-US" sz="2400" i="1"/>
              <a:t>DONE</a:t>
            </a: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 i="1"/>
              <a:t>statement</a:t>
            </a: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...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FF978978-7149-43F1-900C-23DC8CB07A9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48200" y="2032000"/>
          <a:ext cx="3810000" cy="401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VISIO" r:id="rId3" imgW="1892808" imgH="1915668" progId="Visio.Drawing.4">
                  <p:embed/>
                </p:oleObj>
              </mc:Choice>
              <mc:Fallback>
                <p:oleObj name="VISIO" r:id="rId3" imgW="1892808" imgH="1915668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32000"/>
                        <a:ext cx="3810000" cy="401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Footer Placeholder 1">
            <a:extLst>
              <a:ext uri="{FF2B5EF4-FFF2-40B4-BE49-F238E27FC236}">
                <a16:creationId xmlns:a16="http://schemas.microsoft.com/office/drawing/2014/main" id="{38ECD366-C567-4231-BCE1-A8257886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5D723A4-5F03-4CA1-B4ED-C8CBC1633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While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3A22946-F54E-48E9-A090-7555E755D0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114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counter = 0;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(counter &lt; 5) {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printf(“*\n”);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counter++;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/>
              <a:t>single statement is </a:t>
            </a:r>
            <a:r>
              <a:rPr lang="en-US" altLang="en-US" sz="2800" i="1"/>
              <a:t>compound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CD4A9643-9278-4013-B431-31B9C63A753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968875" y="1981200"/>
          <a:ext cx="31670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VISIO" r:id="rId3" imgW="1902320" imgH="2375602" progId="Visio.Drawing.4">
                  <p:embed/>
                </p:oleObj>
              </mc:Choice>
              <mc:Fallback>
                <p:oleObj name="VISIO" r:id="rId3" imgW="1902320" imgH="2375602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1981200"/>
                        <a:ext cx="31670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ooter Placeholder 1">
            <a:extLst>
              <a:ext uri="{FF2B5EF4-FFF2-40B4-BE49-F238E27FC236}">
                <a16:creationId xmlns:a16="http://schemas.microsoft.com/office/drawing/2014/main" id="{8D0ACFC4-9E6B-4B62-A05C-EE112746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34BC591-08FF-40DB-8458-0D34BBFA2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More Than One Stmt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81A9F0B-F82A-4FDE-A7AA-F0E61F400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C, loops repeat one statement</a:t>
            </a:r>
          </a:p>
          <a:p>
            <a:r>
              <a:rPr lang="en-US" altLang="en-US"/>
              <a:t>Generally we always use a compound statement as that statement:</a:t>
            </a:r>
          </a:p>
          <a:p>
            <a:pPr lvl="1">
              <a:buFontTx/>
              <a:buNone/>
            </a:pPr>
            <a:r>
              <a:rPr lang="en-US" altLang="en-US"/>
              <a:t>while (condition) {</a:t>
            </a:r>
          </a:p>
          <a:p>
            <a:pPr lvl="1">
              <a:buFontTx/>
              <a:buNone/>
            </a:pPr>
            <a:r>
              <a:rPr lang="en-US" altLang="en-US"/>
              <a:t>  /* body */</a:t>
            </a:r>
          </a:p>
          <a:p>
            <a:pPr lvl="1">
              <a:buFontTx/>
              <a:buNone/>
            </a:pPr>
            <a:r>
              <a:rPr lang="en-US" altLang="en-US"/>
              <a:t>}</a:t>
            </a:r>
          </a:p>
          <a:p>
            <a:r>
              <a:rPr lang="en-US" altLang="en-US"/>
              <a:t>Useful even when body has one or no statements</a:t>
            </a:r>
          </a:p>
        </p:txBody>
      </p:sp>
      <p:sp>
        <p:nvSpPr>
          <p:cNvPr id="17412" name="Footer Placeholder 1">
            <a:extLst>
              <a:ext uri="{FF2B5EF4-FFF2-40B4-BE49-F238E27FC236}">
                <a16:creationId xmlns:a16="http://schemas.microsoft.com/office/drawing/2014/main" id="{3996D58B-D4D0-4203-8B6A-8C762555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120DBB7-EEA7-4DE9-B840-0DAB087C2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Empty Statements and Loops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C59EE4F-50AA-40CF-AA4B-07327F014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What’s wrong with this?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counter =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(counter &lt; 5);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printf(“*\n”);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counter++;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/>
              <a:t>Note the ; after the condition in the while, its an empty statement (which is the body of the while), so the while is an infinite loop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8436" name="Footer Placeholder 1">
            <a:extLst>
              <a:ext uri="{FF2B5EF4-FFF2-40B4-BE49-F238E27FC236}">
                <a16:creationId xmlns:a16="http://schemas.microsoft.com/office/drawing/2014/main" id="{F046A028-9E9C-4434-81B5-F7C5D93A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87817-2F27-4B08-91D7-4F87B20EB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Event-Controlled While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D62C090-8051-4C04-A14F-E0821101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While loops are often used to test for the occurrence of events that terminate loops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read in a set of numbers until a particular value is encountered</a:t>
            </a:r>
          </a:p>
          <a:p>
            <a:pPr lvl="1"/>
            <a:r>
              <a:rPr lang="en-US" altLang="en-US"/>
              <a:t>along the way count the set of numbers and the total of the numbers</a:t>
            </a:r>
          </a:p>
          <a:p>
            <a:pPr lvl="1"/>
            <a:r>
              <a:rPr lang="en-US" altLang="en-US"/>
              <a:t>print out the average of the numbers</a:t>
            </a:r>
          </a:p>
          <a:p>
            <a:pPr lvl="1"/>
            <a:r>
              <a:rPr lang="en-US" altLang="en-US"/>
              <a:t>does not terminate after a fixed point</a:t>
            </a:r>
          </a:p>
        </p:txBody>
      </p:sp>
      <p:sp>
        <p:nvSpPr>
          <p:cNvPr id="19460" name="Footer Placeholder 1">
            <a:extLst>
              <a:ext uri="{FF2B5EF4-FFF2-40B4-BE49-F238E27FC236}">
                <a16:creationId xmlns:a16="http://schemas.microsoft.com/office/drawing/2014/main" id="{3552DA6B-7C13-4794-9F22-BF76045F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03FE524-0ECA-4C11-81D5-070528C3E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Calculate Average Loop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B21BDCAE-A36A-494D-848D-73F6E7F9983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892425" y="1981200"/>
          <a:ext cx="33575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3" imgW="2125980" imgH="2505456" progId="Visio.Drawing.4">
                  <p:embed/>
                </p:oleObj>
              </mc:Choice>
              <mc:Fallback>
                <p:oleObj name="VISIO" r:id="rId3" imgW="2125980" imgH="2505456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981200"/>
                        <a:ext cx="33575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Footer Placeholder 1">
            <a:extLst>
              <a:ext uri="{FF2B5EF4-FFF2-40B4-BE49-F238E27FC236}">
                <a16:creationId xmlns:a16="http://schemas.microsoft.com/office/drawing/2014/main" id="{7DC3A344-CFF2-4BC3-8CA0-C2572235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9840B87-5224-4666-832C-75D5CB7DD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Calculate Average Code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7832ED9-872E-4CCB-AD85-C15331DC4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total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printf(“Please enter first number: “);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scanf(“%d”,&amp;number);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(number != -999)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total += number;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count++;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printf(“Please enter next number: “);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scanf(“%d”,&amp;number);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printf(“Average is %.3f\n”,(float) total / count);</a:t>
            </a:r>
            <a:endParaRPr lang="en-US" altLang="en-US"/>
          </a:p>
        </p:txBody>
      </p:sp>
      <p:sp>
        <p:nvSpPr>
          <p:cNvPr id="21508" name="Footer Placeholder 1">
            <a:extLst>
              <a:ext uri="{FF2B5EF4-FFF2-40B4-BE49-F238E27FC236}">
                <a16:creationId xmlns:a16="http://schemas.microsoft.com/office/drawing/2014/main" id="{9714EB75-B468-49DA-98B5-2693CC58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937865-EC34-43DD-99A7-ADE2924F3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Repetitions with Loops</a:t>
            </a:r>
          </a:p>
        </p:txBody>
      </p:sp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743ACE0B-8870-46A1-9295-6ADF44255C9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486025" y="1981200"/>
          <a:ext cx="41719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1668780" imgH="1581912" progId="Visio.Drawing.4">
                  <p:embed/>
                </p:oleObj>
              </mc:Choice>
              <mc:Fallback>
                <p:oleObj name="VISIO" r:id="rId3" imgW="1668780" imgH="1581912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981200"/>
                        <a:ext cx="417195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Footer Placeholder 1">
            <a:extLst>
              <a:ext uri="{FF2B5EF4-FFF2-40B4-BE49-F238E27FC236}">
                <a16:creationId xmlns:a16="http://schemas.microsoft.com/office/drawing/2014/main" id="{9360C895-C427-4BDE-B7AE-23B85236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117ECF5-3449-4950-AA31-E0A1DA18B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Sentinel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E60D754-3158-42C7-B82E-8E4C2BD30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value -999 is sometimes referred to as a </a:t>
            </a:r>
            <a:r>
              <a:rPr lang="en-US" altLang="en-US" i="1"/>
              <a:t>sentinel</a:t>
            </a:r>
            <a:r>
              <a:rPr lang="en-US" altLang="en-US"/>
              <a:t> value</a:t>
            </a:r>
          </a:p>
          <a:p>
            <a:r>
              <a:rPr lang="en-US" altLang="en-US"/>
              <a:t>The value serves as the “guardian” for the termination of the loop</a:t>
            </a:r>
          </a:p>
          <a:p>
            <a:r>
              <a:rPr lang="en-US" altLang="en-US"/>
              <a:t>Often a good idea to make the sentinel a constant: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#define STOPNUMBER -999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while (number != STOPNUMBER) ...</a:t>
            </a:r>
            <a:endParaRPr lang="en-US" altLang="en-US"/>
          </a:p>
        </p:txBody>
      </p:sp>
      <p:sp>
        <p:nvSpPr>
          <p:cNvPr id="22532" name="Footer Placeholder 1">
            <a:extLst>
              <a:ext uri="{FF2B5EF4-FFF2-40B4-BE49-F238E27FC236}">
                <a16:creationId xmlns:a16="http://schemas.microsoft.com/office/drawing/2014/main" id="{AA2BF829-C7D9-445D-9C39-32AF2B8C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9B7AB30-E31E-4564-A323-E19D2E31E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Compound Conditions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DF128C4-387C-4FE9-94A6-A3F1FA41F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Often the termination condition is compound: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ans = ‘N’;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while (!((ans == ‘Y’) || (ans == ‘y’))) {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printf(“Enter id# and salary: “);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scanf(“%d %f”,&amp;id,&amp;salary);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printf(“You entered id#%1d and salary $%.2f, Is this correct? (Y/N) “,id,salary);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scanf(“ %c”,&amp;ans);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Footer Placeholder 1">
            <a:extLst>
              <a:ext uri="{FF2B5EF4-FFF2-40B4-BE49-F238E27FC236}">
                <a16:creationId xmlns:a16="http://schemas.microsoft.com/office/drawing/2014/main" id="{198C560B-249C-452C-9010-320C8713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9F83329-F884-46EB-9643-F4FBD8BFD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Sure Loop is Entered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BC7E0F9-3058-46D6-B4D0-97A0B9DE9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in previous loop, we had to set variable ans to an initial value, ‘N’</a:t>
            </a:r>
          </a:p>
          <a:p>
            <a:r>
              <a:rPr lang="en-US" altLang="en-US"/>
              <a:t>This is because a while loop tests its condition before entering the loop, and if the condition is already false, the loop never executes</a:t>
            </a:r>
          </a:p>
          <a:p>
            <a:r>
              <a:rPr lang="en-US" altLang="en-US"/>
              <a:t>Sometimes it is useful to have a loop that always executes at least once</a:t>
            </a:r>
          </a:p>
        </p:txBody>
      </p:sp>
      <p:sp>
        <p:nvSpPr>
          <p:cNvPr id="24580" name="Footer Placeholder 1">
            <a:extLst>
              <a:ext uri="{FF2B5EF4-FFF2-40B4-BE49-F238E27FC236}">
                <a16:creationId xmlns:a16="http://schemas.microsoft.com/office/drawing/2014/main" id="{5A7A6F04-1907-4522-8142-1A2A6103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D7C84E0-F26F-4F99-B049-D6235197A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Posttest Loop: Do-While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7261F31-AD00-4AE5-8CE7-0B65518889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038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Syntax: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 {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i="1">
                <a:latin typeface="Courier New" panose="02070309020205020404" pitchFamily="49" charset="0"/>
              </a:rPr>
              <a:t>statement(s)</a:t>
            </a:r>
            <a:endParaRPr lang="en-US" altLang="en-US" sz="2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while (</a:t>
            </a:r>
            <a:r>
              <a:rPr lang="en-US" altLang="en-US" sz="2400" i="1">
                <a:latin typeface="Courier New" panose="02070309020205020404" pitchFamily="49" charset="0"/>
              </a:rPr>
              <a:t>condition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  <a:endParaRPr lang="en-US" altLang="en-US" sz="2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/>
              <a:t>Corresponds to:</a:t>
            </a:r>
          </a:p>
          <a:p>
            <a:pPr lvl="1">
              <a:buFontTx/>
              <a:buNone/>
            </a:pPr>
            <a:r>
              <a:rPr lang="en-US" altLang="en-US" sz="2400" i="1"/>
              <a:t>statement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if </a:t>
            </a:r>
            <a:r>
              <a:rPr lang="en-US" altLang="en-US" sz="2400"/>
              <a:t>(!</a:t>
            </a:r>
            <a:r>
              <a:rPr lang="en-US" altLang="en-US" sz="2400" i="1"/>
              <a:t>condition</a:t>
            </a:r>
            <a:r>
              <a:rPr lang="en-US" altLang="en-US" sz="2400"/>
              <a:t>) </a:t>
            </a:r>
            <a:r>
              <a:rPr lang="en-US" altLang="en-US" sz="2400" i="1"/>
              <a:t>DONE</a:t>
            </a:r>
          </a:p>
          <a:p>
            <a:pPr lvl="1">
              <a:buFontTx/>
              <a:buNone/>
            </a:pPr>
            <a:r>
              <a:rPr lang="en-US" altLang="en-US" sz="2400" i="1"/>
              <a:t>statement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if </a:t>
            </a:r>
            <a:r>
              <a:rPr lang="en-US" altLang="en-US" sz="2400"/>
              <a:t>(!</a:t>
            </a:r>
            <a:r>
              <a:rPr lang="en-US" altLang="en-US" sz="2400" i="1"/>
              <a:t>condition</a:t>
            </a:r>
            <a:r>
              <a:rPr lang="en-US" altLang="en-US" sz="2400"/>
              <a:t>) </a:t>
            </a:r>
            <a:r>
              <a:rPr lang="en-US" altLang="en-US" sz="2400" i="1"/>
              <a:t>DONE</a:t>
            </a:r>
            <a:endParaRPr lang="en-US" altLang="en-US" sz="2400"/>
          </a:p>
          <a:p>
            <a:pPr lvl="1">
              <a:buFontTx/>
              <a:buNone/>
            </a:pPr>
            <a:r>
              <a:rPr lang="en-US" altLang="en-US" sz="2400"/>
              <a:t>...</a:t>
            </a:r>
          </a:p>
        </p:txBody>
      </p:sp>
      <p:graphicFrame>
        <p:nvGraphicFramePr>
          <p:cNvPr id="25604" name="Object 5">
            <a:extLst>
              <a:ext uri="{FF2B5EF4-FFF2-40B4-BE49-F238E27FC236}">
                <a16:creationId xmlns:a16="http://schemas.microsoft.com/office/drawing/2014/main" id="{50CD2CDB-7EA6-472B-BDAD-FE697EF719C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073650" y="1981200"/>
          <a:ext cx="29591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3" imgW="1442822" imgH="1925294" progId="Visio.Drawing.4">
                  <p:embed/>
                </p:oleObj>
              </mc:Choice>
              <mc:Fallback>
                <p:oleObj name="VISIO" r:id="rId3" imgW="1442822" imgH="1925294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1981200"/>
                        <a:ext cx="29591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Footer Placeholder 1">
            <a:extLst>
              <a:ext uri="{FF2B5EF4-FFF2-40B4-BE49-F238E27FC236}">
                <a16:creationId xmlns:a16="http://schemas.microsoft.com/office/drawing/2014/main" id="{E54B9B0E-921F-4DA2-B043-08854382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0E7B56A-C8DA-4674-B199-5A6B98E1B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Do-While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90F199D-C7B0-4E34-A950-99263BD6D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 {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printf(“Enter id# and salary: “);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scanf(“%d %f”,&amp;id,&amp;salary);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printf(“You entered id#%1d and salary $%.2f, Is this correct? (Y/N) “ ,id,salary);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scanf(“ %c”,&amp;ans);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while (!((ans == ‘Y’) || (ans == ‘y’)));</a:t>
            </a:r>
          </a:p>
          <a:p>
            <a:pPr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r>
              <a:rPr lang="en-US" altLang="en-US"/>
              <a:t>Loop always executes at least once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26628" name="Footer Placeholder 1">
            <a:extLst>
              <a:ext uri="{FF2B5EF4-FFF2-40B4-BE49-F238E27FC236}">
                <a16:creationId xmlns:a16="http://schemas.microsoft.com/office/drawing/2014/main" id="{3686A9E3-DCBE-4689-AB58-2301A0CF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6D44D47-EDFC-4A29-A2C1-673586DD7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While vs Do-While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AE81629-627F-4E42-B9F8-27A93425E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Differences</a:t>
            </a:r>
          </a:p>
          <a:p>
            <a:pPr lvl="1"/>
            <a:r>
              <a:rPr lang="en-US" altLang="en-US"/>
              <a:t>where condition tested:</a:t>
            </a:r>
          </a:p>
          <a:p>
            <a:pPr lvl="2"/>
            <a:r>
              <a:rPr lang="en-US" altLang="en-US"/>
              <a:t>while (first) - may execute 0 times</a:t>
            </a:r>
          </a:p>
          <a:p>
            <a:pPr lvl="2"/>
            <a:r>
              <a:rPr lang="en-US" altLang="en-US"/>
              <a:t>do-while (last) - must execute at least one time</a:t>
            </a:r>
          </a:p>
          <a:p>
            <a:r>
              <a:rPr lang="en-US" altLang="en-US"/>
              <a:t>Similarities</a:t>
            </a:r>
          </a:p>
          <a:p>
            <a:pPr lvl="1"/>
            <a:r>
              <a:rPr lang="en-US" altLang="en-US"/>
              <a:t>initialization before loop</a:t>
            </a:r>
          </a:p>
          <a:p>
            <a:pPr lvl="1"/>
            <a:r>
              <a:rPr lang="en-US" altLang="en-US"/>
              <a:t>update during loop</a:t>
            </a:r>
          </a:p>
          <a:p>
            <a:pPr lvl="1"/>
            <a:endParaRPr lang="en-US" altLang="en-US"/>
          </a:p>
        </p:txBody>
      </p:sp>
      <p:sp>
        <p:nvSpPr>
          <p:cNvPr id="27652" name="Footer Placeholder 1">
            <a:extLst>
              <a:ext uri="{FF2B5EF4-FFF2-40B4-BE49-F238E27FC236}">
                <a16:creationId xmlns:a16="http://schemas.microsoft.com/office/drawing/2014/main" id="{5A33A358-2DF7-43C1-91E6-0AB48D7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37EC761-D45E-4708-B8A3-2198DBA97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Pretest Loop: For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B3CEFE2-7E6B-4136-A68E-906CC917C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Initialization included in loop header</a:t>
            </a:r>
          </a:p>
          <a:p>
            <a:r>
              <a:rPr lang="en-US" altLang="en-US"/>
              <a:t>Update included in loop header</a:t>
            </a:r>
          </a:p>
          <a:p>
            <a:r>
              <a:rPr lang="en-US" altLang="en-US"/>
              <a:t>Header also includes update</a:t>
            </a:r>
          </a:p>
          <a:p>
            <a:r>
              <a:rPr lang="en-US" altLang="en-US"/>
              <a:t>Syntax: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for ( </a:t>
            </a:r>
            <a:r>
              <a:rPr lang="en-US" altLang="en-US" sz="2400" i="1">
                <a:latin typeface="Courier New" panose="02070309020205020404" pitchFamily="49" charset="0"/>
              </a:rPr>
              <a:t>init</a:t>
            </a:r>
            <a:r>
              <a:rPr lang="en-US" altLang="en-US" sz="2400">
                <a:latin typeface="Courier New" panose="02070309020205020404" pitchFamily="49" charset="0"/>
              </a:rPr>
              <a:t> ; </a:t>
            </a:r>
            <a:r>
              <a:rPr lang="en-US" altLang="en-US" sz="2400" i="1">
                <a:latin typeface="Courier New" panose="02070309020205020404" pitchFamily="49" charset="0"/>
              </a:rPr>
              <a:t>condition</a:t>
            </a:r>
            <a:r>
              <a:rPr lang="en-US" altLang="en-US" sz="2400">
                <a:latin typeface="Courier New" panose="02070309020205020404" pitchFamily="49" charset="0"/>
              </a:rPr>
              <a:t> ; </a:t>
            </a:r>
            <a:r>
              <a:rPr lang="en-US" altLang="en-US" sz="2400" i="1">
                <a:latin typeface="Courier New" panose="02070309020205020404" pitchFamily="49" charset="0"/>
              </a:rPr>
              <a:t>update</a:t>
            </a:r>
            <a:r>
              <a:rPr lang="en-US" altLang="en-US" sz="2400">
                <a:latin typeface="Courier New" panose="02070309020205020404" pitchFamily="49" charset="0"/>
              </a:rPr>
              <a:t> )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i="1">
                <a:latin typeface="Courier New" panose="02070309020205020404" pitchFamily="49" charset="0"/>
              </a:rPr>
              <a:t>statement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/>
              <a:t>Generally for loops expected to execute fixed number of times (counter-controlled)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28676" name="Footer Placeholder 1">
            <a:extLst>
              <a:ext uri="{FF2B5EF4-FFF2-40B4-BE49-F238E27FC236}">
                <a16:creationId xmlns:a16="http://schemas.microsoft.com/office/drawing/2014/main" id="{D4E3BA4B-AB99-4423-8264-34DD1E0E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9186D36-CCB2-4C4A-8431-32ED022CB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Loop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71D76D-9995-44D4-916A-C482D2E113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Syntax: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for ( </a:t>
            </a:r>
            <a:r>
              <a:rPr lang="en-US" altLang="en-US" sz="2400" i="1">
                <a:latin typeface="Courier New" panose="02070309020205020404" pitchFamily="49" charset="0"/>
              </a:rPr>
              <a:t>init</a:t>
            </a:r>
            <a:r>
              <a:rPr lang="en-US" altLang="en-US" sz="2400">
                <a:latin typeface="Courier New" panose="02070309020205020404" pitchFamily="49" charset="0"/>
              </a:rPr>
              <a:t> 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</a:t>
            </a:r>
            <a:r>
              <a:rPr lang="en-US" altLang="en-US" sz="2400" i="1">
                <a:latin typeface="Courier New" panose="02070309020205020404" pitchFamily="49" charset="0"/>
              </a:rPr>
              <a:t>condition</a:t>
            </a:r>
            <a:r>
              <a:rPr lang="en-US" altLang="en-US" sz="2400">
                <a:latin typeface="Courier New" panose="02070309020205020404" pitchFamily="49" charset="0"/>
              </a:rPr>
              <a:t> 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</a:t>
            </a:r>
            <a:r>
              <a:rPr lang="en-US" altLang="en-US" sz="2400" i="1">
                <a:latin typeface="Courier New" panose="02070309020205020404" pitchFamily="49" charset="0"/>
              </a:rPr>
              <a:t>update</a:t>
            </a:r>
            <a:r>
              <a:rPr lang="en-US" altLang="en-US" sz="2400">
                <a:latin typeface="Courier New" panose="02070309020205020404" pitchFamily="49" charset="0"/>
              </a:rPr>
              <a:t> )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i="1">
                <a:latin typeface="Courier New" panose="02070309020205020404" pitchFamily="49" charset="0"/>
              </a:rPr>
              <a:t>statement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2800"/>
              <a:t>Init: assignments to counter variables</a:t>
            </a:r>
          </a:p>
          <a:p>
            <a:r>
              <a:rPr lang="en-US" altLang="en-US" sz="2800"/>
              <a:t>Update: changes to counter variables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4BEA0DE5-F1DE-427B-A98C-6F8B734E3B7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732338" y="1447800"/>
          <a:ext cx="35337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VISIO" r:id="rId3" imgW="1902320" imgH="2600756" progId="Visio.Drawing.4">
                  <p:embed/>
                </p:oleObj>
              </mc:Choice>
              <mc:Fallback>
                <p:oleObj name="VISIO" r:id="rId3" imgW="1902320" imgH="2600756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1447800"/>
                        <a:ext cx="3533775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Footer Placeholder 1">
            <a:extLst>
              <a:ext uri="{FF2B5EF4-FFF2-40B4-BE49-F238E27FC236}">
                <a16:creationId xmlns:a16="http://schemas.microsoft.com/office/drawing/2014/main" id="{C753E66F-564D-4CF3-8E65-1CE8F37E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AD58B0B-F576-44F7-9D14-0CEC778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A674ABE-4369-472B-BC26-167C730EF6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Printing vertical line of stars: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for (counter = 0;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counter &lt; 5;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counter++)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printf(“*\n”);</a:t>
            </a:r>
            <a:endParaRPr lang="en-US" altLang="en-US" sz="2400"/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37D86AB2-7A65-4C88-9E84-BABB9D47A27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838700" y="1600200"/>
          <a:ext cx="353377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VISIO" r:id="rId3" imgW="1902320" imgH="2600756" progId="Visio.Drawing.4">
                  <p:embed/>
                </p:oleObj>
              </mc:Choice>
              <mc:Fallback>
                <p:oleObj name="VISIO" r:id="rId3" imgW="1902320" imgH="2600756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1600200"/>
                        <a:ext cx="3533775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Footer Placeholder 1">
            <a:extLst>
              <a:ext uri="{FF2B5EF4-FFF2-40B4-BE49-F238E27FC236}">
                <a16:creationId xmlns:a16="http://schemas.microsoft.com/office/drawing/2014/main" id="{406E4857-B413-4179-98E3-98D6FB98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3C7627E-A576-4A66-98BC-576E2917F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Example - Sum of 1 to 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54E0221-2618-4862-80F3-FF5D1AC6C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printf(“Number to sum to: “);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scanf(“%d”,&amp;N);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total = 0;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for (I = 1; I &lt;= N; I++)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  total += I;</a:t>
            </a:r>
          </a:p>
          <a:p>
            <a:pPr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/* total is now 1 + 2 + … + N */</a:t>
            </a:r>
          </a:p>
        </p:txBody>
      </p:sp>
      <p:sp>
        <p:nvSpPr>
          <p:cNvPr id="31748" name="Footer Placeholder 1">
            <a:extLst>
              <a:ext uri="{FF2B5EF4-FFF2-40B4-BE49-F238E27FC236}">
                <a16:creationId xmlns:a16="http://schemas.microsoft.com/office/drawing/2014/main" id="{BC613051-B1A3-4444-BBC5-301BF340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8F44E4-DBEC-4D89-8194-7200E834D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Loops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7096EDB-5178-4E24-8197-37D74DEA3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Pretest - a logical condition is checked </a:t>
            </a:r>
            <a:r>
              <a:rPr lang="en-US" altLang="en-US" i="1"/>
              <a:t>before</a:t>
            </a:r>
            <a:r>
              <a:rPr lang="en-US" altLang="en-US"/>
              <a:t> each repetition to determine if the loop should terminate</a:t>
            </a:r>
          </a:p>
          <a:p>
            <a:pPr lvl="1"/>
            <a:r>
              <a:rPr lang="en-US" altLang="en-US"/>
              <a:t>while loop</a:t>
            </a:r>
          </a:p>
          <a:p>
            <a:pPr lvl="1"/>
            <a:r>
              <a:rPr lang="en-US" altLang="en-US"/>
              <a:t>for loop</a:t>
            </a:r>
          </a:p>
          <a:p>
            <a:r>
              <a:rPr lang="en-US" altLang="en-US"/>
              <a:t>Posttest - a logical condition is checked </a:t>
            </a:r>
            <a:r>
              <a:rPr lang="en-US" altLang="en-US" i="1"/>
              <a:t>after</a:t>
            </a:r>
            <a:r>
              <a:rPr lang="en-US" altLang="en-US"/>
              <a:t> each repetition for termination</a:t>
            </a:r>
          </a:p>
          <a:p>
            <a:pPr lvl="1"/>
            <a:r>
              <a:rPr lang="en-US" altLang="en-US"/>
              <a:t>do-while loop</a:t>
            </a:r>
          </a:p>
        </p:txBody>
      </p:sp>
      <p:sp>
        <p:nvSpPr>
          <p:cNvPr id="5124" name="Footer Placeholder 1">
            <a:extLst>
              <a:ext uri="{FF2B5EF4-FFF2-40B4-BE49-F238E27FC236}">
                <a16:creationId xmlns:a16="http://schemas.microsoft.com/office/drawing/2014/main" id="{32D7152F-FB2C-4DFA-8EAC-7C415F87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98FC94F-C590-4C78-BA41-DABEF957E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Example - Max of N Scores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1553CE6-F3E3-41A4-92A3-C7FBCF592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printf(“Number of students: “);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scanf(“%d”,&amp;NumStudents);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for (I = 0; I &lt; NumStudents; I++) {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printf(“Enter student score %d: “);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scanf(“%d”,&amp;score);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if (score &gt; max)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max = score;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/* max is highest score entered */</a:t>
            </a:r>
          </a:p>
        </p:txBody>
      </p:sp>
      <p:sp>
        <p:nvSpPr>
          <p:cNvPr id="32772" name="Footer Placeholder 1">
            <a:extLst>
              <a:ext uri="{FF2B5EF4-FFF2-40B4-BE49-F238E27FC236}">
                <a16:creationId xmlns:a16="http://schemas.microsoft.com/office/drawing/2014/main" id="{03263116-F8F5-473A-822B-EF1D9AEC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CF5B218-4AFB-477A-BBAF-0D63B6B3E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Comma Form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37F4F99-675A-46DF-BE7D-4C0ED2BA9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Possible to evaluate more than one expression (assignment) in initialization or update by separating each by commas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Syntax: </a:t>
            </a:r>
            <a:r>
              <a:rPr lang="en-US" altLang="en-US" i="1"/>
              <a:t>expression</a:t>
            </a:r>
            <a:r>
              <a:rPr lang="en-US" altLang="en-US"/>
              <a:t> , </a:t>
            </a:r>
            <a:r>
              <a:rPr lang="en-US" altLang="en-US" i="1"/>
              <a:t>expression</a:t>
            </a:r>
            <a:r>
              <a:rPr lang="en-US" altLang="en-US"/>
              <a:t> , …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printf(“Number to sum to: “);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scanf(“%d”,&amp;N);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for (total = 0, I = 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I &lt;= N;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total += I, I++);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/* total is now 1 + 2 + … + N */</a:t>
            </a:r>
            <a:endParaRPr lang="en-US" altLang="en-US"/>
          </a:p>
        </p:txBody>
      </p:sp>
      <p:sp>
        <p:nvSpPr>
          <p:cNvPr id="33796" name="Footer Placeholder 1">
            <a:extLst>
              <a:ext uri="{FF2B5EF4-FFF2-40B4-BE49-F238E27FC236}">
                <a16:creationId xmlns:a16="http://schemas.microsoft.com/office/drawing/2014/main" id="{4531CF6E-522C-4A74-9F70-C6612115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984BCB9-C619-4367-96DC-70C0ECF2D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F169-24AA-4AD3-B134-8D08ACBC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break statement ends the loop immediately when it is encountered. Its syntax is: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break;</a:t>
            </a:r>
          </a:p>
          <a:p>
            <a:pPr>
              <a:defRPr/>
            </a:pPr>
            <a:r>
              <a:rPr lang="en-US" dirty="0"/>
              <a:t>The break statement is almost always used with if...else statement inside the loop.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56131E89-1A5F-469F-9E49-D3F79905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EC5C65-4305-451D-82C3-8B5D19B8E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0025"/>
            <a:ext cx="7772400" cy="1143000"/>
          </a:xfrm>
        </p:spPr>
        <p:txBody>
          <a:bodyPr/>
          <a:lstStyle/>
          <a:p>
            <a:r>
              <a:rPr lang="en-US" altLang="en-US"/>
              <a:t>break statement</a:t>
            </a:r>
          </a:p>
        </p:txBody>
      </p:sp>
      <p:pic>
        <p:nvPicPr>
          <p:cNvPr id="35843" name="Picture 5" descr="Working of break statement">
            <a:extLst>
              <a:ext uri="{FF2B5EF4-FFF2-40B4-BE49-F238E27FC236}">
                <a16:creationId xmlns:a16="http://schemas.microsoft.com/office/drawing/2014/main" id="{E6B7C559-33E5-49F3-9576-6263A2C1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1447800"/>
            <a:ext cx="8001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Footer Placeholder 1">
            <a:extLst>
              <a:ext uri="{FF2B5EF4-FFF2-40B4-BE49-F238E27FC236}">
                <a16:creationId xmlns:a16="http://schemas.microsoft.com/office/drawing/2014/main" id="{2B98BFC9-26EE-4450-9058-3026E281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F4F8CE7A-095A-4364-98EA-CE020F9B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76200"/>
            <a:ext cx="7772400" cy="6781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1800" b="1" u="sng"/>
              <a:t>BREAK EXAMPLE</a:t>
            </a:r>
          </a:p>
          <a:p>
            <a:pPr marL="0" indent="0">
              <a:buFontTx/>
              <a:buNone/>
            </a:pPr>
            <a:r>
              <a:rPr lang="en-US" altLang="en-US" sz="1800"/>
              <a:t>// Program to calculate the sum of numbers (10 numbers max)</a:t>
            </a:r>
          </a:p>
          <a:p>
            <a:pPr marL="0" indent="0">
              <a:buFontTx/>
              <a:buNone/>
            </a:pPr>
            <a:r>
              <a:rPr lang="en-US" altLang="en-US" sz="1800"/>
              <a:t>// If the user enters a negative number, the loop terminates</a:t>
            </a:r>
          </a:p>
          <a:p>
            <a:pPr marL="0" indent="0">
              <a:buFontTx/>
              <a:buNone/>
            </a:pPr>
            <a:endParaRPr lang="en-US" altLang="en-US" sz="1800"/>
          </a:p>
          <a:p>
            <a:pPr marL="0" indent="0">
              <a:buFontTx/>
              <a:buNone/>
            </a:pPr>
            <a:r>
              <a:rPr lang="en-US" altLang="en-US" sz="1800"/>
              <a:t>#include &lt;stdio.h&gt;</a:t>
            </a:r>
          </a:p>
          <a:p>
            <a:pPr marL="0" indent="0">
              <a:buFontTx/>
              <a:buNone/>
            </a:pPr>
            <a:r>
              <a:rPr lang="en-US" altLang="en-US" sz="1800"/>
              <a:t>int main() {</a:t>
            </a:r>
          </a:p>
          <a:p>
            <a:pPr marL="0" indent="0">
              <a:buFontTx/>
              <a:buNone/>
            </a:pPr>
            <a:r>
              <a:rPr lang="en-US" altLang="en-US" sz="1800"/>
              <a:t>   int i;</a:t>
            </a:r>
          </a:p>
          <a:p>
            <a:pPr marL="0" indent="0">
              <a:buFontTx/>
              <a:buNone/>
            </a:pPr>
            <a:r>
              <a:rPr lang="en-US" altLang="en-US" sz="1800"/>
              <a:t>   double number, sum = 0.0;</a:t>
            </a:r>
          </a:p>
          <a:p>
            <a:pPr marL="0" indent="0">
              <a:buFontTx/>
              <a:buNone/>
            </a:pPr>
            <a:r>
              <a:rPr lang="en-US" altLang="en-US" sz="1800"/>
              <a:t>   for (i = 1; i &lt;= 10; ++i) {</a:t>
            </a:r>
          </a:p>
          <a:p>
            <a:pPr marL="0" indent="0">
              <a:buFontTx/>
              <a:buNone/>
            </a:pPr>
            <a:r>
              <a:rPr lang="en-US" altLang="en-US" sz="1800"/>
              <a:t>      printf("Enter a n%d: ", i);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scanf("%lf", &amp;number);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// if the user enters a negative number, break the loop</a:t>
            </a:r>
          </a:p>
          <a:p>
            <a:pPr marL="0" indent="0">
              <a:buFontTx/>
              <a:buNone/>
            </a:pPr>
            <a:r>
              <a:rPr lang="en-US" altLang="en-US" sz="1800"/>
              <a:t>      if (number &lt; 0.0) {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break;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}</a:t>
            </a:r>
          </a:p>
          <a:p>
            <a:pPr marL="0" indent="0">
              <a:buFontTx/>
              <a:buNone/>
            </a:pPr>
            <a:r>
              <a:rPr lang="en-US" altLang="en-US" sz="1800"/>
              <a:t>      sum += number; // sum = sum + number;</a:t>
            </a:r>
          </a:p>
          <a:p>
            <a:pPr marL="0" indent="0">
              <a:buFontTx/>
              <a:buNone/>
            </a:pPr>
            <a:r>
              <a:rPr lang="en-US" altLang="en-US" sz="1800"/>
              <a:t>   }</a:t>
            </a:r>
          </a:p>
          <a:p>
            <a:pPr marL="0" indent="0">
              <a:buFontTx/>
              <a:buNone/>
            </a:pPr>
            <a:r>
              <a:rPr lang="en-US" altLang="en-US" sz="1800"/>
              <a:t>   printf("Sum = %.2lf", sum);</a:t>
            </a:r>
          </a:p>
          <a:p>
            <a:pPr marL="0" indent="0">
              <a:buFontTx/>
              <a:buNone/>
            </a:pPr>
            <a:r>
              <a:rPr lang="en-US" altLang="en-US" sz="1800"/>
              <a:t>   return 0;</a:t>
            </a:r>
          </a:p>
          <a:p>
            <a:pPr marL="0" indent="0"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997D9057-5E09-41B5-9AEA-EF76FD7A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709B3EF-522D-4397-985A-337871D34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 statement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52AA176-8153-456E-B682-8BB3DCBEB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continue statement skips the current iteration of the loop and continues with the next iteration. Its syntax is:</a:t>
            </a:r>
          </a:p>
          <a:p>
            <a:pPr marL="0" indent="0">
              <a:buFontTx/>
              <a:buNone/>
              <a:defRPr/>
            </a:pPr>
            <a:r>
              <a:rPr lang="en-US" altLang="en-US" dirty="0"/>
              <a:t>	continue;</a:t>
            </a:r>
          </a:p>
          <a:p>
            <a:pPr>
              <a:defRPr/>
            </a:pPr>
            <a:r>
              <a:rPr lang="en-US" altLang="en-US" dirty="0"/>
              <a:t>The continue statement is almost always used with the if...else statement.</a:t>
            </a:r>
          </a:p>
        </p:txBody>
      </p:sp>
      <p:sp>
        <p:nvSpPr>
          <p:cNvPr id="37892" name="Footer Placeholder 2">
            <a:extLst>
              <a:ext uri="{FF2B5EF4-FFF2-40B4-BE49-F238E27FC236}">
                <a16:creationId xmlns:a16="http://schemas.microsoft.com/office/drawing/2014/main" id="{E12FBD38-4401-4149-9C83-EB80B360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DBC99AD-8A81-41E0-9DFB-8012208E3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continue statement</a:t>
            </a:r>
          </a:p>
        </p:txBody>
      </p:sp>
      <p:pic>
        <p:nvPicPr>
          <p:cNvPr id="38915" name="Picture 4" descr="Working of continue statement in C programming">
            <a:extLst>
              <a:ext uri="{FF2B5EF4-FFF2-40B4-BE49-F238E27FC236}">
                <a16:creationId xmlns:a16="http://schemas.microsoft.com/office/drawing/2014/main" id="{CEBD8331-4988-4803-A304-93C5ADDC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162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Footer Placeholder 2">
            <a:extLst>
              <a:ext uri="{FF2B5EF4-FFF2-40B4-BE49-F238E27FC236}">
                <a16:creationId xmlns:a16="http://schemas.microsoft.com/office/drawing/2014/main" id="{E9E7C164-C7D8-4C23-BE04-48538627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AD3071A-5B12-4DE8-BBD3-3F8F88F95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Avoiding continue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075FC77-E1C5-4CE6-A6FE-2501A8458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Can generally use an if to avoid a continue: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for (I = 0; I &lt; 100;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if ((I % 2) == 1) continue;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printf(“%d is even”,I);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becomes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for (I = 0; I &lt; 100;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if (!((I % 2) == 1))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printf(“%d is even”,I);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  <p:sp>
        <p:nvSpPr>
          <p:cNvPr id="39940" name="Footer Placeholder 1">
            <a:extLst>
              <a:ext uri="{FF2B5EF4-FFF2-40B4-BE49-F238E27FC236}">
                <a16:creationId xmlns:a16="http://schemas.microsoft.com/office/drawing/2014/main" id="{F791B078-AAE8-4003-B149-6B9A3420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95136B23-F4C5-4B63-B7DC-46CA7266AC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76200"/>
            <a:ext cx="7772400" cy="6781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sz="1800" b="1" u="sng"/>
              <a:t>CONTINUE EXAMPLE</a:t>
            </a:r>
          </a:p>
          <a:p>
            <a:pPr marL="0" indent="0" algn="ctr">
              <a:buFontTx/>
              <a:buNone/>
            </a:pPr>
            <a:endParaRPr lang="en-US" altLang="en-US" sz="1800" b="1"/>
          </a:p>
          <a:p>
            <a:pPr marL="0" indent="0">
              <a:buFontTx/>
              <a:buNone/>
            </a:pPr>
            <a:r>
              <a:rPr lang="en-US" altLang="en-US" sz="1800"/>
              <a:t>// Program to calculate the sum of numbers (10 numbers max)</a:t>
            </a:r>
          </a:p>
          <a:p>
            <a:pPr marL="0" indent="0">
              <a:buFontTx/>
              <a:buNone/>
            </a:pPr>
            <a:r>
              <a:rPr lang="en-US" altLang="en-US" sz="1800"/>
              <a:t>// If the user enters a negative number, it's not added to the result</a:t>
            </a:r>
          </a:p>
          <a:p>
            <a:pPr marL="0" indent="0">
              <a:buFontTx/>
              <a:buNone/>
            </a:pPr>
            <a:endParaRPr lang="en-US" altLang="en-US" sz="1800"/>
          </a:p>
          <a:p>
            <a:pPr marL="0" indent="0">
              <a:buFontTx/>
              <a:buNone/>
            </a:pPr>
            <a:r>
              <a:rPr lang="en-US" altLang="en-US" sz="1800"/>
              <a:t>#include &lt;stdio.h&gt;</a:t>
            </a:r>
          </a:p>
          <a:p>
            <a:pPr marL="0" indent="0">
              <a:buFontTx/>
              <a:buNone/>
            </a:pPr>
            <a:r>
              <a:rPr lang="en-US" altLang="en-US" sz="1800"/>
              <a:t>int main() {</a:t>
            </a:r>
          </a:p>
          <a:p>
            <a:pPr marL="0" indent="0">
              <a:buFontTx/>
              <a:buNone/>
            </a:pPr>
            <a:r>
              <a:rPr lang="en-US" altLang="en-US" sz="1800"/>
              <a:t>   int i;</a:t>
            </a:r>
          </a:p>
          <a:p>
            <a:pPr marL="0" indent="0">
              <a:buFontTx/>
              <a:buNone/>
            </a:pPr>
            <a:r>
              <a:rPr lang="en-US" altLang="en-US" sz="1800"/>
              <a:t>   double number, sum = 0.0;</a:t>
            </a:r>
          </a:p>
          <a:p>
            <a:pPr marL="0" indent="0">
              <a:buFontTx/>
              <a:buNone/>
            </a:pPr>
            <a:r>
              <a:rPr lang="en-US" altLang="en-US" sz="1800"/>
              <a:t>   for (i = 1; i &lt;= 10; ++i) {</a:t>
            </a:r>
          </a:p>
          <a:p>
            <a:pPr marL="0" indent="0">
              <a:buFontTx/>
              <a:buNone/>
            </a:pPr>
            <a:r>
              <a:rPr lang="en-US" altLang="en-US" sz="1800"/>
              <a:t>      printf("Enter a n%d: ", i);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scanf("%lf", &amp;number);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if (number &lt; 0.0) {</a:t>
            </a:r>
          </a:p>
          <a:p>
            <a:pPr marL="0" indent="0">
              <a:buFontTx/>
              <a:buNone/>
            </a:pPr>
            <a:r>
              <a:rPr lang="en-US" altLang="en-US" sz="1800"/>
              <a:t>         continue;</a:t>
            </a:r>
          </a:p>
          <a:p>
            <a:pPr marL="0" indent="0">
              <a:buFontTx/>
              <a:buNone/>
            </a:pPr>
            <a:r>
              <a:rPr lang="en-US" altLang="en-US" sz="1800"/>
              <a:t>      }</a:t>
            </a:r>
          </a:p>
          <a:p>
            <a:pPr marL="0" indent="0">
              <a:buFontTx/>
              <a:buNone/>
            </a:pPr>
            <a:r>
              <a:rPr lang="en-US" altLang="en-US" sz="1800"/>
              <a:t>      sum += number; // sum = sum + number;</a:t>
            </a:r>
          </a:p>
          <a:p>
            <a:pPr marL="0" indent="0">
              <a:buFontTx/>
              <a:buNone/>
            </a:pPr>
            <a:r>
              <a:rPr lang="en-US" altLang="en-US" sz="1800"/>
              <a:t>   }</a:t>
            </a:r>
          </a:p>
          <a:p>
            <a:pPr marL="0" indent="0">
              <a:buFontTx/>
              <a:buNone/>
            </a:pPr>
            <a:r>
              <a:rPr lang="en-US" altLang="en-US" sz="1800"/>
              <a:t>   printf("Sum = %.2lf", sum);</a:t>
            </a:r>
          </a:p>
          <a:p>
            <a:pPr marL="0" indent="0">
              <a:buFontTx/>
              <a:buNone/>
            </a:pPr>
            <a:r>
              <a:rPr lang="en-US" altLang="en-US" sz="1800"/>
              <a:t>   return 0;</a:t>
            </a:r>
          </a:p>
          <a:p>
            <a:pPr marL="0" indent="0"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40963" name="Footer Placeholder 3">
            <a:extLst>
              <a:ext uri="{FF2B5EF4-FFF2-40B4-BE49-F238E27FC236}">
                <a16:creationId xmlns:a16="http://schemas.microsoft.com/office/drawing/2014/main" id="{DB94FB6F-1EF5-4D28-9DE0-8467A664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BB03E273-A530-4AA7-8E2A-7FB852AE1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842962"/>
          </a:xfrm>
        </p:spPr>
        <p:txBody>
          <a:bodyPr/>
          <a:lstStyle/>
          <a:p>
            <a:r>
              <a:rPr lang="en-US" altLang="en-US"/>
              <a:t>Nested for loop</a:t>
            </a:r>
          </a:p>
        </p:txBody>
      </p:sp>
      <p:sp>
        <p:nvSpPr>
          <p:cNvPr id="41987" name="Footer Placeholder 3">
            <a:extLst>
              <a:ext uri="{FF2B5EF4-FFF2-40B4-BE49-F238E27FC236}">
                <a16:creationId xmlns:a16="http://schemas.microsoft.com/office/drawing/2014/main" id="{385467B1-A7C7-4753-B1E7-4210DE1E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  <p:sp>
        <p:nvSpPr>
          <p:cNvPr id="41988" name="AutoShape 2" descr="Java Beginners Tutorials #17 Nested for Loop - YouTube">
            <a:extLst>
              <a:ext uri="{FF2B5EF4-FFF2-40B4-BE49-F238E27FC236}">
                <a16:creationId xmlns:a16="http://schemas.microsoft.com/office/drawing/2014/main" id="{BF724A9F-DA65-42D1-B4DC-D6CD691068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41989" name="Picture 4" descr="Showing nested for loops in a flowchart - Stack Overflow">
            <a:extLst>
              <a:ext uri="{FF2B5EF4-FFF2-40B4-BE49-F238E27FC236}">
                <a16:creationId xmlns:a16="http://schemas.microsoft.com/office/drawing/2014/main" id="{29831B62-26BB-4049-B61C-E8B3F48C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524000"/>
            <a:ext cx="48482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CC125E0-442F-41C6-AFE0-CF56AF50C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PreTest vs. PostTest Loops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60120A6A-C04E-4EFE-BC21-C12351EC211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04888" y="1981200"/>
          <a:ext cx="71326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3" imgW="3857767" imgH="2138149" progId="Visio.Drawing.4">
                  <p:embed/>
                </p:oleObj>
              </mc:Choice>
              <mc:Fallback>
                <p:oleObj name="VISIO" r:id="rId3" imgW="3857767" imgH="2138149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981200"/>
                        <a:ext cx="7132637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Footer Placeholder 1">
            <a:extLst>
              <a:ext uri="{FF2B5EF4-FFF2-40B4-BE49-F238E27FC236}">
                <a16:creationId xmlns:a16="http://schemas.microsoft.com/office/drawing/2014/main" id="{3600B647-A48C-4C84-94E5-43B7667A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55FA66D-536E-451E-AD48-197EF2279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for Loop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89756BF-DC85-427D-92A6-4A26B9DE3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for(i=1; i&lt;=10; i++) {</a:t>
            </a:r>
          </a:p>
          <a:p>
            <a:pPr marL="0" indent="0">
              <a:buFontTx/>
              <a:buNone/>
            </a:pPr>
            <a:r>
              <a:rPr lang="en-US" altLang="en-US"/>
              <a:t>   for(j=1;j&lt;=10; j++) {</a:t>
            </a:r>
          </a:p>
          <a:p>
            <a:pPr marL="0" indent="0">
              <a:buFontTx/>
              <a:buNone/>
            </a:pPr>
            <a:r>
              <a:rPr lang="en-US" altLang="en-US"/>
              <a:t>	printf(“%d %d\t”,i,j);</a:t>
            </a:r>
          </a:p>
          <a:p>
            <a:pPr marL="0" indent="0">
              <a:buFontTx/>
              <a:buNone/>
            </a:pPr>
            <a:r>
              <a:rPr lang="en-US" altLang="en-US"/>
              <a:t>   }</a:t>
            </a:r>
          </a:p>
          <a:p>
            <a:pPr marL="0" indent="0">
              <a:buFontTx/>
              <a:buNone/>
            </a:pPr>
            <a:r>
              <a:rPr lang="en-US" altLang="en-US"/>
              <a:t>   printf(“\n”);</a:t>
            </a:r>
          </a:p>
          <a:p>
            <a:pPr marL="0" indent="0">
              <a:buFontTx/>
              <a:buNone/>
            </a:pPr>
            <a:r>
              <a:rPr lang="en-US" altLang="en-US"/>
              <a:t>}</a:t>
            </a:r>
          </a:p>
        </p:txBody>
      </p:sp>
      <p:sp>
        <p:nvSpPr>
          <p:cNvPr id="43012" name="Footer Placeholder 3">
            <a:extLst>
              <a:ext uri="{FF2B5EF4-FFF2-40B4-BE49-F238E27FC236}">
                <a16:creationId xmlns:a16="http://schemas.microsoft.com/office/drawing/2014/main" id="{9BB8B5CA-F4C5-48DC-BBEB-A63D9839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45B044A-213D-49BE-BEEC-2AD3EB92B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Terminating Loops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3B4D92F-BD65-4DE1-9294-72C64CD9C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Counter-controlled loops - a loop controlled by a counter variable, generally where the number of times the loop will execute is known ahead of time</a:t>
            </a:r>
          </a:p>
          <a:p>
            <a:r>
              <a:rPr lang="en-US" altLang="en-US"/>
              <a:t>Event-controlled loops - loops where termination depends on an event rather than executing a fixed number of times</a:t>
            </a:r>
          </a:p>
        </p:txBody>
      </p:sp>
      <p:sp>
        <p:nvSpPr>
          <p:cNvPr id="7172" name="Footer Placeholder 1">
            <a:extLst>
              <a:ext uri="{FF2B5EF4-FFF2-40B4-BE49-F238E27FC236}">
                <a16:creationId xmlns:a16="http://schemas.microsoft.com/office/drawing/2014/main" id="{A426B636-85C8-4F03-BA2E-14DFE16B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6E593FB-0618-4A56-A5FC-FB477FE05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Counter-Controlled Loops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F2BB66D-5AF8-4337-B44E-E97E26367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Generally with for loops</a:t>
            </a:r>
          </a:p>
          <a:p>
            <a:r>
              <a:rPr lang="en-US" altLang="en-US"/>
              <a:t>Can generally infer number of repetitions from code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read 5 numbers</a:t>
            </a:r>
          </a:p>
          <a:p>
            <a:pPr lvl="1"/>
            <a:r>
              <a:rPr lang="en-US" altLang="en-US"/>
              <a:t>print 7 items</a:t>
            </a:r>
          </a:p>
          <a:p>
            <a:pPr lvl="1"/>
            <a:r>
              <a:rPr lang="en-US" altLang="en-US"/>
              <a:t>sort n items</a:t>
            </a:r>
          </a:p>
        </p:txBody>
      </p:sp>
      <p:sp>
        <p:nvSpPr>
          <p:cNvPr id="8196" name="Footer Placeholder 1">
            <a:extLst>
              <a:ext uri="{FF2B5EF4-FFF2-40B4-BE49-F238E27FC236}">
                <a16:creationId xmlns:a16="http://schemas.microsoft.com/office/drawing/2014/main" id="{3C08F955-AD49-42C1-80B1-A41EA197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715197-8A17-4866-A5B5-2889D9C08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Event-Controlled Loops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E14085C-061E-425B-8C83-015D8E2D7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Generally with while, do-while loops</a:t>
            </a:r>
          </a:p>
          <a:p>
            <a:r>
              <a:rPr lang="en-US" altLang="en-US"/>
              <a:t>Can’t infer number of repetitions from program</a:t>
            </a:r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read until input ends</a:t>
            </a:r>
          </a:p>
          <a:p>
            <a:pPr lvl="1"/>
            <a:r>
              <a:rPr lang="en-US" altLang="en-US"/>
              <a:t>read until a number encountered</a:t>
            </a:r>
          </a:p>
          <a:p>
            <a:pPr lvl="1"/>
            <a:r>
              <a:rPr lang="en-US" altLang="en-US"/>
              <a:t>search through data until item found</a:t>
            </a:r>
          </a:p>
        </p:txBody>
      </p:sp>
      <p:sp>
        <p:nvSpPr>
          <p:cNvPr id="9220" name="Footer Placeholder 1">
            <a:extLst>
              <a:ext uri="{FF2B5EF4-FFF2-40B4-BE49-F238E27FC236}">
                <a16:creationId xmlns:a16="http://schemas.microsoft.com/office/drawing/2014/main" id="{8FE23AD7-E0EC-4F5B-81BE-ED582C95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A16640E-E270-48D9-9EA3-C3FF4512C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Parts of Loop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83DE17E-5BE8-4E4C-935D-891BD56A7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Initialization - commands to set up loop (set counter to initial value, etc.)</a:t>
            </a:r>
          </a:p>
          <a:p>
            <a:r>
              <a:rPr lang="en-US" altLang="en-US"/>
              <a:t>Terminating condition - logical condition that is checked to terminate loop</a:t>
            </a:r>
          </a:p>
          <a:p>
            <a:r>
              <a:rPr lang="en-US" altLang="en-US"/>
              <a:t>Body of loop - commands repeated</a:t>
            </a:r>
          </a:p>
          <a:p>
            <a:pPr lvl="1"/>
            <a:r>
              <a:rPr lang="en-US" altLang="en-US"/>
              <a:t>action(s) - statements to repeat </a:t>
            </a:r>
          </a:p>
          <a:p>
            <a:pPr lvl="1"/>
            <a:r>
              <a:rPr lang="en-US" altLang="en-US"/>
              <a:t>update(s) - statements to update values associated with loop (counters, etc.)</a:t>
            </a:r>
          </a:p>
        </p:txBody>
      </p:sp>
      <p:sp>
        <p:nvSpPr>
          <p:cNvPr id="10244" name="Footer Placeholder 1">
            <a:extLst>
              <a:ext uri="{FF2B5EF4-FFF2-40B4-BE49-F238E27FC236}">
                <a16:creationId xmlns:a16="http://schemas.microsoft.com/office/drawing/2014/main" id="{7D04B49D-ACFD-4EB5-9964-D6AAB88B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65FFEC8-BF51-4A94-92FB-DB1FD5604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Parts of Loop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B070FD4-8798-4A84-99A6-DB419D6A73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Init: set counter to 0</a:t>
            </a:r>
          </a:p>
          <a:p>
            <a:pPr>
              <a:buFontTx/>
              <a:buNone/>
            </a:pPr>
            <a:r>
              <a:rPr lang="en-US" altLang="en-US" sz="2800"/>
              <a:t>Termination: counter &lt; 5</a:t>
            </a:r>
          </a:p>
          <a:p>
            <a:pPr>
              <a:buFontTx/>
              <a:buNone/>
            </a:pPr>
            <a:r>
              <a:rPr lang="en-US" altLang="en-US" sz="2800"/>
              <a:t>Body:</a:t>
            </a:r>
          </a:p>
          <a:p>
            <a:pPr>
              <a:buFontTx/>
              <a:buNone/>
            </a:pPr>
            <a:r>
              <a:rPr lang="en-US" altLang="en-US" sz="2800"/>
              <a:t>  Action: print *</a:t>
            </a:r>
          </a:p>
          <a:p>
            <a:pPr>
              <a:buFontTx/>
              <a:buNone/>
            </a:pPr>
            <a:r>
              <a:rPr lang="en-US" altLang="en-US" sz="2800"/>
              <a:t>  Update: add 1 to counter</a:t>
            </a:r>
          </a:p>
        </p:txBody>
      </p:sp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3F91EDC1-B7BE-42B8-8A5F-E5BAA17CA90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521200" y="1524000"/>
          <a:ext cx="400208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3" imgW="1892808" imgH="2253996" progId="Visio.Drawing.4">
                  <p:embed/>
                </p:oleObj>
              </mc:Choice>
              <mc:Fallback>
                <p:oleObj name="VISIO" r:id="rId3" imgW="1892808" imgH="2253996" progId="Visio.Drawing.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1524000"/>
                        <a:ext cx="400208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Footer Placeholder 1">
            <a:extLst>
              <a:ext uri="{FF2B5EF4-FFF2-40B4-BE49-F238E27FC236}">
                <a16:creationId xmlns:a16="http://schemas.microsoft.com/office/drawing/2014/main" id="{96C75C33-4E4D-4047-B8DD-FBEF07F0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Divya Gyan College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943</TotalTime>
  <Words>1946</Words>
  <Application>Microsoft Office PowerPoint</Application>
  <PresentationFormat>On-screen Show (4:3)</PresentationFormat>
  <Paragraphs>327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Times New Roman</vt:lpstr>
      <vt:lpstr>Arial</vt:lpstr>
      <vt:lpstr>Calibri</vt:lpstr>
      <vt:lpstr>Courier New</vt:lpstr>
      <vt:lpstr>Blank Presentation</vt:lpstr>
      <vt:lpstr>VISIO 4 Drawing</vt:lpstr>
      <vt:lpstr>Outline</vt:lpstr>
      <vt:lpstr>Repetitions with Loops</vt:lpstr>
      <vt:lpstr>Types of Loops</vt:lpstr>
      <vt:lpstr>PreTest vs. PostTest Loops</vt:lpstr>
      <vt:lpstr>Terminating Loops</vt:lpstr>
      <vt:lpstr>Counter-Controlled Loops</vt:lpstr>
      <vt:lpstr>Event-Controlled Loops</vt:lpstr>
      <vt:lpstr>Parts of Loop</vt:lpstr>
      <vt:lpstr>Parts of Loop Example</vt:lpstr>
      <vt:lpstr>Importance of Update</vt:lpstr>
      <vt:lpstr>Infinite Loops</vt:lpstr>
      <vt:lpstr>Termination Conditions in C</vt:lpstr>
      <vt:lpstr>Pretest Loop: While</vt:lpstr>
      <vt:lpstr>Example of While</vt:lpstr>
      <vt:lpstr>Executing More Than One Stmt</vt:lpstr>
      <vt:lpstr>Empty Statements and Loops</vt:lpstr>
      <vt:lpstr>Event-Controlled While</vt:lpstr>
      <vt:lpstr>Calculate Average Loop</vt:lpstr>
      <vt:lpstr>Calculate Average Code</vt:lpstr>
      <vt:lpstr>Using a Sentinel</vt:lpstr>
      <vt:lpstr>Compound Conditions</vt:lpstr>
      <vt:lpstr>Making Sure Loop is Entered</vt:lpstr>
      <vt:lpstr>Posttest Loop: Do-While</vt:lpstr>
      <vt:lpstr>Using the Do-While</vt:lpstr>
      <vt:lpstr>While vs Do-While</vt:lpstr>
      <vt:lpstr>Pretest Loop: For</vt:lpstr>
      <vt:lpstr>For Loop</vt:lpstr>
      <vt:lpstr>For Example</vt:lpstr>
      <vt:lpstr>For Example - Sum of 1 to N</vt:lpstr>
      <vt:lpstr>For Example - Max of N Scores</vt:lpstr>
      <vt:lpstr>The Comma Form</vt:lpstr>
      <vt:lpstr>break statement</vt:lpstr>
      <vt:lpstr>break statement</vt:lpstr>
      <vt:lpstr>PowerPoint Presentation</vt:lpstr>
      <vt:lpstr>continue statement</vt:lpstr>
      <vt:lpstr>continue statement</vt:lpstr>
      <vt:lpstr>Avoiding continue</vt:lpstr>
      <vt:lpstr>PowerPoint Presentation</vt:lpstr>
      <vt:lpstr>Nested for loop</vt:lpstr>
      <vt:lpstr>Nested for Loop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(Loops)</dc:title>
  <dc:creator>Richard Maclin</dc:creator>
  <cp:lastModifiedBy>Shailendra Basnet</cp:lastModifiedBy>
  <cp:revision>24</cp:revision>
  <dcterms:created xsi:type="dcterms:W3CDTF">1998-10-19T10:26:38Z</dcterms:created>
  <dcterms:modified xsi:type="dcterms:W3CDTF">2020-10-05T07:26:02Z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rmaclin@d.umn.edu</vt:lpwstr>
  </property>
  <property fmtid="{D5CDD505-2E9C-101B-9397-08002B2CF9AE}" pid="8" name="HomePage">
    <vt:lpwstr>http://www.d.umn.edu/~rmaclin/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C:\CS 1621</vt:lpwstr>
  </property>
</Properties>
</file>