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1B5"/>
    <a:srgbClr val="DAF6F8"/>
    <a:srgbClr val="FFC6A9"/>
    <a:srgbClr val="FF99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2" d="100"/>
          <a:sy n="82" d="100"/>
        </p:scale>
        <p:origin x="10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8DC4E58A-E57D-4CC0-85B2-5003BB647C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2524E2E8-9C51-4EB8-ADDF-37AE8AFB0E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A044FD0E-F35C-4F24-BC53-BAF82C8447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60A4418E-DDDC-4958-BCAA-14152AA39F6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2B0FC3-EC50-41F8-AC8A-E6AAC40508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87205440-1FFA-4B8F-AB1A-45B280E5E5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52FAF0E-A766-4BFE-91F4-AA0F2AB5EE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1239A109-3C22-4439-9843-B2C303CDC3A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BE5219A9-42D8-4AFD-9C88-3D7F4710BD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1622" name="Rectangle 6">
            <a:extLst>
              <a:ext uri="{FF2B5EF4-FFF2-40B4-BE49-F238E27FC236}">
                <a16:creationId xmlns:a16="http://schemas.microsoft.com/office/drawing/2014/main" id="{14CDA7C0-D2AB-4E38-A4A3-CCB01980A9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1623" name="Rectangle 7">
            <a:extLst>
              <a:ext uri="{FF2B5EF4-FFF2-40B4-BE49-F238E27FC236}">
                <a16:creationId xmlns:a16="http://schemas.microsoft.com/office/drawing/2014/main" id="{54A7AE88-4C3F-4136-AD69-0012BF12E7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172C1C-565E-4B3B-B021-4F6D9D4521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B9700C-F0BB-4B67-826E-34B16F180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A6544-FB35-424D-AAA9-BCD1349434C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5D3F998E-6245-46EC-AE3F-46927F0119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D2D8CC4-9CD8-4855-83CA-0A014CB72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1ECA79-4F0D-4A92-AC70-C2B54AB481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E9DF5-2405-47E7-82A7-06D9B2386E1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5055DB63-668E-4872-9DC3-1B7A631E71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4D8CDAA5-1B5B-4919-A6F6-68E0A3EF1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A54CEF-C33C-40A3-BBB7-E93C632F8C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AD027-BE7A-43A6-9AB9-7F2DAA469E1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82D1C2C4-28BB-4571-84C5-7D9E18380A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75B34442-F647-4888-83A8-8EDF71416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4BCBBC-AD5E-4AF6-B088-236C36E20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B9D7D-DE7F-441E-A097-BD26187A30C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0FDD2AA5-9EE6-463F-9D6A-D289776D5A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88B02FDE-F631-43BA-B7FF-71E4F495C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637A5F-DA5B-4F60-92F8-1761C9D175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230A5-6484-42A9-8A03-85C4C8016D2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AF680F1F-4B80-48FD-AE74-76416D6F4A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C2194842-C977-4588-9228-16602251F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6A8C9E-EC54-40ED-B657-10939DDA2E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002AD-A335-4EE3-87DB-FCECD4E1251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87A448F9-ED64-47E1-AB65-48F38E5504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1A87FC7-ADA8-40B2-8244-8E136CD40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452A6A-3350-4EDA-A13E-98B74D035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C4FA0-A2D4-4D19-B05C-10B1665CB58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A6859A5-DF68-4E3C-905A-D216105B57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1D0F098-CDDA-456D-8E03-F10134560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CA43CE-797F-4EAF-BC23-7D5B6BB1DA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3F5C8-9E0C-4E93-A496-EC306E5E255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BFAFCF9D-4E52-4F55-90BC-8F8D93A1A3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7CEAD56A-54C6-4B7C-ACE1-8A406582F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1B975A-965A-443F-A525-370768C2C6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D3289-8EA4-4810-BF73-8BBC06F0F09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09CF17FB-D9C2-4936-A9FF-825200D310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77D42D85-65A1-49D9-A1F0-F6E4F31E9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C84A57-5ED5-4816-94A2-D7C68B3083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A0EC0-6D34-4E86-B9FF-E0A3F721BDD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52AC39AD-849A-4369-84A4-2F5FB9B1D6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FA07F207-B974-4948-947B-D997E8F8A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E5A114-19B8-44DE-9C21-3EADAE19A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9F9B2-1D7F-4FA3-BB00-6EDEC234A09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822EE62C-D0CF-462B-8482-4677B70B6E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98CB4F3C-0117-406D-BE8A-F0336C777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44C0A5-E4BF-43F0-B27E-3FE4444297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D0582-2018-404E-ACBD-FF88F34EFCF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9733D8E6-FD9F-49E4-9BFF-85620D588D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C1043CA-C95F-4B64-A266-DF976C9D0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7F041B-FFD3-42CF-836E-A034C87C0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3066F-FA73-4DEC-9448-11AA6D27A23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B84AD278-54E5-4309-BF97-340AFB82C0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B4DB098-FC3D-41E6-85AA-D4C85986F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208679C6-9329-422D-96BC-316CF55C2DF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>
              <a:extLst>
                <a:ext uri="{FF2B5EF4-FFF2-40B4-BE49-F238E27FC236}">
                  <a16:creationId xmlns:a16="http://schemas.microsoft.com/office/drawing/2014/main" id="{C1FB0EC3-119A-4CDF-95AB-BC1BA7A0DC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Rectangle 4">
              <a:extLst>
                <a:ext uri="{FF2B5EF4-FFF2-40B4-BE49-F238E27FC236}">
                  <a16:creationId xmlns:a16="http://schemas.microsoft.com/office/drawing/2014/main" id="{E06E8A28-3050-4976-9C87-E38C93FB00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FEE3C5A7-BB87-4872-88D7-FC23626BCD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71D3315-278A-4794-8EB3-6D1C4F0955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9C7E64D-F2A9-4549-9C71-BB7C8087AA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E9AC7ACA-F39D-4757-B709-764D2C26C4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5CA93D0C-67B2-468C-8F1E-FFC20B8A92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9C01D2-781C-49C3-BD6F-717850AA282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82" name="Group 10">
            <a:extLst>
              <a:ext uri="{FF2B5EF4-FFF2-40B4-BE49-F238E27FC236}">
                <a16:creationId xmlns:a16="http://schemas.microsoft.com/office/drawing/2014/main" id="{9BDD8423-25FE-487F-A54B-4DCB465F161B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3083" name="AutoShape 11">
              <a:extLst>
                <a:ext uri="{FF2B5EF4-FFF2-40B4-BE49-F238E27FC236}">
                  <a16:creationId xmlns:a16="http://schemas.microsoft.com/office/drawing/2014/main" id="{819E9B2D-1859-4D68-8632-A5F5714495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AutoShape 12">
              <a:extLst>
                <a:ext uri="{FF2B5EF4-FFF2-40B4-BE49-F238E27FC236}">
                  <a16:creationId xmlns:a16="http://schemas.microsoft.com/office/drawing/2014/main" id="{86A367A0-C843-4FD8-AF90-67D03AC0CB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AutoShape 13">
              <a:extLst>
                <a:ext uri="{FF2B5EF4-FFF2-40B4-BE49-F238E27FC236}">
                  <a16:creationId xmlns:a16="http://schemas.microsoft.com/office/drawing/2014/main" id="{11386A09-FAC4-4C53-B8F4-DA8B592709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AutoShape 14">
              <a:extLst>
                <a:ext uri="{FF2B5EF4-FFF2-40B4-BE49-F238E27FC236}">
                  <a16:creationId xmlns:a16="http://schemas.microsoft.com/office/drawing/2014/main" id="{51EEAA4E-17A8-4888-AB96-FD59930961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AutoShape 15">
              <a:extLst>
                <a:ext uri="{FF2B5EF4-FFF2-40B4-BE49-F238E27FC236}">
                  <a16:creationId xmlns:a16="http://schemas.microsoft.com/office/drawing/2014/main" id="{C16A16D5-30C1-422A-BA03-52A5B394EF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AutoShape 16">
              <a:extLst>
                <a:ext uri="{FF2B5EF4-FFF2-40B4-BE49-F238E27FC236}">
                  <a16:creationId xmlns:a16="http://schemas.microsoft.com/office/drawing/2014/main" id="{578B8960-E553-4B25-B554-11F19D52A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AutoShape 17">
              <a:extLst>
                <a:ext uri="{FF2B5EF4-FFF2-40B4-BE49-F238E27FC236}">
                  <a16:creationId xmlns:a16="http://schemas.microsoft.com/office/drawing/2014/main" id="{A979E2DA-1DC3-4EDD-A00C-0CD4ABA7A2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0" name="Rectangle 18">
            <a:extLst>
              <a:ext uri="{FF2B5EF4-FFF2-40B4-BE49-F238E27FC236}">
                <a16:creationId xmlns:a16="http://schemas.microsoft.com/office/drawing/2014/main" id="{772C9913-C58E-451B-B151-358EC5E0E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AutoShape 19">
            <a:extLst>
              <a:ext uri="{FF2B5EF4-FFF2-40B4-BE49-F238E27FC236}">
                <a16:creationId xmlns:a16="http://schemas.microsoft.com/office/drawing/2014/main" id="{F45075DC-4D6A-484A-B35F-AD0A658A679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Oval 20">
            <a:extLst>
              <a:ext uri="{FF2B5EF4-FFF2-40B4-BE49-F238E27FC236}">
                <a16:creationId xmlns:a16="http://schemas.microsoft.com/office/drawing/2014/main" id="{31D2F5D2-B86B-4EB1-8D8F-4ED53A6D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92F7B048-62F5-48E9-B8C1-105524B41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Oval 22">
            <a:extLst>
              <a:ext uri="{FF2B5EF4-FFF2-40B4-BE49-F238E27FC236}">
                <a16:creationId xmlns:a16="http://schemas.microsoft.com/office/drawing/2014/main" id="{3AC2821F-B934-4A5C-B690-BBB80E29A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id="{D8DD0FCB-4FAA-4826-A193-F6AA7A3A8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96" name="Group 24">
            <a:extLst>
              <a:ext uri="{FF2B5EF4-FFF2-40B4-BE49-F238E27FC236}">
                <a16:creationId xmlns:a16="http://schemas.microsoft.com/office/drawing/2014/main" id="{5882BF8E-D0FC-4B3E-8FA2-4844D5AC895D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3097" name="AutoShape 25">
              <a:extLst>
                <a:ext uri="{FF2B5EF4-FFF2-40B4-BE49-F238E27FC236}">
                  <a16:creationId xmlns:a16="http://schemas.microsoft.com/office/drawing/2014/main" id="{B823D485-C1A8-49FB-98DF-EA12B98278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AutoShape 26">
              <a:extLst>
                <a:ext uri="{FF2B5EF4-FFF2-40B4-BE49-F238E27FC236}">
                  <a16:creationId xmlns:a16="http://schemas.microsoft.com/office/drawing/2014/main" id="{5F360C71-A652-4F28-946A-6C940F0F21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AutoShape 27">
              <a:extLst>
                <a:ext uri="{FF2B5EF4-FFF2-40B4-BE49-F238E27FC236}">
                  <a16:creationId xmlns:a16="http://schemas.microsoft.com/office/drawing/2014/main" id="{AB249235-744C-4813-87AB-C09A4246C6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AutoShape 28">
              <a:extLst>
                <a:ext uri="{FF2B5EF4-FFF2-40B4-BE49-F238E27FC236}">
                  <a16:creationId xmlns:a16="http://schemas.microsoft.com/office/drawing/2014/main" id="{D94E7173-87AD-4C09-B855-97CDEBCDF8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AutoShape 29">
              <a:extLst>
                <a:ext uri="{FF2B5EF4-FFF2-40B4-BE49-F238E27FC236}">
                  <a16:creationId xmlns:a16="http://schemas.microsoft.com/office/drawing/2014/main" id="{0AAF2F1F-D914-49C5-AD60-EFF1D89E5E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AutoShape 30">
              <a:extLst>
                <a:ext uri="{FF2B5EF4-FFF2-40B4-BE49-F238E27FC236}">
                  <a16:creationId xmlns:a16="http://schemas.microsoft.com/office/drawing/2014/main" id="{B96FD75C-D950-4846-9E08-EB079A9F14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Freeform 31">
              <a:extLst>
                <a:ext uri="{FF2B5EF4-FFF2-40B4-BE49-F238E27FC236}">
                  <a16:creationId xmlns:a16="http://schemas.microsoft.com/office/drawing/2014/main" id="{0F1D1D4A-D34D-4662-B3C9-14FF536D2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Freeform 32">
              <a:extLst>
                <a:ext uri="{FF2B5EF4-FFF2-40B4-BE49-F238E27FC236}">
                  <a16:creationId xmlns:a16="http://schemas.microsoft.com/office/drawing/2014/main" id="{61F29C4E-98E5-45FB-8201-F73AEA7C5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E918-1AE7-4CD2-88DB-D80BA575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B6894-3F33-4536-85DB-D72CA8FB0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A4F8-20A3-4752-A595-68507321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29BF-728C-4D1C-B792-214DC831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A1F55-3B8F-4920-A0A4-D8C8050A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831D1-697B-4CDF-951F-6EC7A467FA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11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F3094-F03A-4B19-89A1-8C338C9A3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48500" y="419100"/>
            <a:ext cx="1943100" cy="5740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A3987-0030-43BE-815B-6C45483C2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419100"/>
            <a:ext cx="5676900" cy="5740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AFEF-6ACB-49EC-B012-F91BE7AB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A00E-ECDF-4AD6-9640-2B9539DC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E9F2-79DE-4D70-9CC2-FFBDE95F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AAD95-BDC5-4A56-B6D6-C0EE37B0DB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89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DE3B-DF75-4FA7-8DE1-3E8B4F4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3822-51EA-4AE3-9379-589FA428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1B0D-07AB-4BD4-AEC4-642D3060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96A95-85C0-4DAF-A623-C25A9DA6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14A4-6ECC-4D5E-A59A-1EF9875A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CFA56-5CE6-4707-A8A5-E789D8564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89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8BFD-540E-4C43-8949-E5DFDB29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662BD-BD43-4138-9CBC-AFDFC48FE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8555-3AF8-4191-B728-13F60D0D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02319-8A5D-4E07-8523-983EB42C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C416-B3F4-4875-B266-AEB62166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0572C-96F6-4C81-B26B-785AD4DF92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4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F328-8F30-44C0-8284-F6CFD59C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D505-CB65-4201-AE60-C1B0D6653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A2E4A-6885-4992-8754-DF3CB02DC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DC9B1-B9B8-4EB5-A4C5-E246FCEE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B1CFA-6666-43E7-B926-4709663D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4A946-A1BB-48C6-B3D4-44C19775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CD59-23E3-45CB-90A2-6B728DF6A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3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BCAE-8C93-4CE1-A852-1D5C33A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458CE-CCD8-4645-A44C-6C8148459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E4691-6A10-4E89-9AD5-72D82ECAE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A9E9C-7773-465D-8398-6E8177021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E056F-F3D4-4787-BD77-6B638FDFA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F65AE-1A7B-4144-B408-DA07ED5B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C2F41-9DC4-4F20-8609-72E177CB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30D6D-8D0B-42E3-8568-E6BFE498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7634A-C21A-45AF-B3CA-B1F8BE67A0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9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70AA-9A6A-49DD-BC2A-6CE97784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3FC9F-8082-4C28-B171-953E0393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65C01-5676-4A60-9919-4E43341B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FF897-CA10-4EB1-B7EE-2BC25C70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C2421-13E4-401F-9837-5449FEB4BF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07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477DA-8FE3-44A4-A937-40B7EB3C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0765C-BFD0-4305-8446-B43CA47F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7433-F6CD-4C35-99A4-5E8E3453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A1E39-5D3F-4377-94BD-243B16DE80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62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A31F-072C-4FAF-9DB4-AB645CBE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7BC0-AD67-4073-9DAC-2FE65872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7F46C-9DF6-467F-B577-3B6EF5C8D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2C11-9C49-4EEF-B63F-30981010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85B0-923B-42E4-97E5-9491B6C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6183B-840C-46F8-85C4-D3D03F96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49DE4-4817-44DB-8E69-173F3F3A2F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07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79F-FB27-438C-B6F5-540E2D3C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E60F9-5E51-4AE3-BE06-297BA2C16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660A8-8F57-45D4-B4F3-13B2CD0CC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1212D-6F36-47DF-9555-99909440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22C09-1C6C-4CF5-B178-A7FD5AA1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F3732-2139-4C20-962F-BC7AC664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760C8-3798-401E-8A86-52C11B0BF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60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A99E0CE-0F4B-44EA-A410-92398E90C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191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7E85728-391A-4176-B595-911DD31A7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44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59F2B3F-2BC9-456C-BEB5-06B7358864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479E779-B2C9-4670-89C4-706E427250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D5DCF05-EFBC-4F3A-9E64-C55AC97B86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fld id="{47776BD8-BCF3-4F1D-8AE8-EB84E27FC90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055" name="Group 7">
            <a:extLst>
              <a:ext uri="{FF2B5EF4-FFF2-40B4-BE49-F238E27FC236}">
                <a16:creationId xmlns:a16="http://schemas.microsoft.com/office/drawing/2014/main" id="{CC9E750B-28EF-4FC4-8A8B-F0A19D286A3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056" name="AutoShape 8">
              <a:extLst>
                <a:ext uri="{FF2B5EF4-FFF2-40B4-BE49-F238E27FC236}">
                  <a16:creationId xmlns:a16="http://schemas.microsoft.com/office/drawing/2014/main" id="{CFAC42FF-64D4-4630-9950-BC10533E7C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AutoShape 9">
              <a:extLst>
                <a:ext uri="{FF2B5EF4-FFF2-40B4-BE49-F238E27FC236}">
                  <a16:creationId xmlns:a16="http://schemas.microsoft.com/office/drawing/2014/main" id="{ECD8A870-C090-4B40-AC29-4250EEAE81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AutoShape 10">
              <a:extLst>
                <a:ext uri="{FF2B5EF4-FFF2-40B4-BE49-F238E27FC236}">
                  <a16:creationId xmlns:a16="http://schemas.microsoft.com/office/drawing/2014/main" id="{9B7998AF-6F3D-40D2-B02E-9598ADD063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AutoShape 11">
              <a:extLst>
                <a:ext uri="{FF2B5EF4-FFF2-40B4-BE49-F238E27FC236}">
                  <a16:creationId xmlns:a16="http://schemas.microsoft.com/office/drawing/2014/main" id="{57E0F66C-1C21-4079-AB23-53F613C4BF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AutoShape 12">
              <a:extLst>
                <a:ext uri="{FF2B5EF4-FFF2-40B4-BE49-F238E27FC236}">
                  <a16:creationId xmlns:a16="http://schemas.microsoft.com/office/drawing/2014/main" id="{2EBFD4F0-E1A9-48E9-9DC6-178A9C0CF5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AutoShape 13">
              <a:extLst>
                <a:ext uri="{FF2B5EF4-FFF2-40B4-BE49-F238E27FC236}">
                  <a16:creationId xmlns:a16="http://schemas.microsoft.com/office/drawing/2014/main" id="{02D94757-19C8-480F-B2C2-CB4028B747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AutoShape 14">
              <a:extLst>
                <a:ext uri="{FF2B5EF4-FFF2-40B4-BE49-F238E27FC236}">
                  <a16:creationId xmlns:a16="http://schemas.microsoft.com/office/drawing/2014/main" id="{579E2360-14E6-4487-851B-C40F5EC088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3" name="Rectangle 15">
            <a:extLst>
              <a:ext uri="{FF2B5EF4-FFF2-40B4-BE49-F238E27FC236}">
                <a16:creationId xmlns:a16="http://schemas.microsoft.com/office/drawing/2014/main" id="{32C36614-8A1C-48EA-B533-4995FEC0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6">
            <a:extLst>
              <a:ext uri="{FF2B5EF4-FFF2-40B4-BE49-F238E27FC236}">
                <a16:creationId xmlns:a16="http://schemas.microsoft.com/office/drawing/2014/main" id="{664FFE72-5BF3-4FF0-BCC4-37E1EDF62EC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Oval 17">
            <a:extLst>
              <a:ext uri="{FF2B5EF4-FFF2-40B4-BE49-F238E27FC236}">
                <a16:creationId xmlns:a16="http://schemas.microsoft.com/office/drawing/2014/main" id="{5581E31C-2839-4F5F-A52E-9329C8CC3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FCAC72B0-4821-4C45-B246-722AC676D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Oval 19">
            <a:extLst>
              <a:ext uri="{FF2B5EF4-FFF2-40B4-BE49-F238E27FC236}">
                <a16:creationId xmlns:a16="http://schemas.microsoft.com/office/drawing/2014/main" id="{CB52B5F3-3639-4173-BF26-B59F04ACC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Rectangle 20">
            <a:extLst>
              <a:ext uri="{FF2B5EF4-FFF2-40B4-BE49-F238E27FC236}">
                <a16:creationId xmlns:a16="http://schemas.microsoft.com/office/drawing/2014/main" id="{BE3B638B-B945-45D5-8316-84FBC5352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9" name="Group 21">
            <a:extLst>
              <a:ext uri="{FF2B5EF4-FFF2-40B4-BE49-F238E27FC236}">
                <a16:creationId xmlns:a16="http://schemas.microsoft.com/office/drawing/2014/main" id="{266E6601-4070-40CD-BC5D-D6859217B6F2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070" name="AutoShape 22">
              <a:extLst>
                <a:ext uri="{FF2B5EF4-FFF2-40B4-BE49-F238E27FC236}">
                  <a16:creationId xmlns:a16="http://schemas.microsoft.com/office/drawing/2014/main" id="{BBF2CB26-A7BF-4A8D-AB5E-FF97986A3A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AutoShape 23">
              <a:extLst>
                <a:ext uri="{FF2B5EF4-FFF2-40B4-BE49-F238E27FC236}">
                  <a16:creationId xmlns:a16="http://schemas.microsoft.com/office/drawing/2014/main" id="{0A250253-2CBD-4AC9-8D4A-908713E418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AutoShape 24">
              <a:extLst>
                <a:ext uri="{FF2B5EF4-FFF2-40B4-BE49-F238E27FC236}">
                  <a16:creationId xmlns:a16="http://schemas.microsoft.com/office/drawing/2014/main" id="{37CA2F12-6E63-4D96-8678-980EAF9C52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AutoShape 25">
              <a:extLst>
                <a:ext uri="{FF2B5EF4-FFF2-40B4-BE49-F238E27FC236}">
                  <a16:creationId xmlns:a16="http://schemas.microsoft.com/office/drawing/2014/main" id="{E2210D86-BF2D-4547-A5F7-491E62557D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AutoShape 26">
              <a:extLst>
                <a:ext uri="{FF2B5EF4-FFF2-40B4-BE49-F238E27FC236}">
                  <a16:creationId xmlns:a16="http://schemas.microsoft.com/office/drawing/2014/main" id="{7BB0E383-9B55-478B-BAFB-8058024F0B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AutoShape 27">
              <a:extLst>
                <a:ext uri="{FF2B5EF4-FFF2-40B4-BE49-F238E27FC236}">
                  <a16:creationId xmlns:a16="http://schemas.microsoft.com/office/drawing/2014/main" id="{F02A304C-8D5A-4CC1-9B08-17566CED9D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Freeform 28">
              <a:extLst>
                <a:ext uri="{FF2B5EF4-FFF2-40B4-BE49-F238E27FC236}">
                  <a16:creationId xmlns:a16="http://schemas.microsoft.com/office/drawing/2014/main" id="{CEC57853-4DEA-4D70-9FBE-5BCF83BB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Freeform 29">
              <a:extLst>
                <a:ext uri="{FF2B5EF4-FFF2-40B4-BE49-F238E27FC236}">
                  <a16:creationId xmlns:a16="http://schemas.microsoft.com/office/drawing/2014/main" id="{2CE783A7-A1A7-49F7-94E7-EBF2D8774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b"/>
        <a:defRPr kumimoji="1" sz="3200" b="1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800" b="1" kern="1200">
          <a:solidFill>
            <a:srgbClr val="DAF6F8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DAF6F8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D3F1911-0804-49F2-A2CC-6C7765AB3A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6000"/>
              <a:t>C Programming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1A67B4A-1E3D-48C6-BB16-75123133A2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705600" cy="17526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 sz="4000" dirty="0"/>
              <a:t>Chapter 7</a:t>
            </a:r>
          </a:p>
          <a:p>
            <a:pPr algn="ctr">
              <a:lnSpc>
                <a:spcPct val="80000"/>
              </a:lnSpc>
            </a:pPr>
            <a:r>
              <a:rPr lang="en-US" altLang="en-US" sz="4000" dirty="0"/>
              <a:t>Arrays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3B482E3-036E-40C4-A746-9C6FDDA04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/>
              <a:t>Declaring and Initializing </a:t>
            </a:r>
            <a:br>
              <a:rPr lang="en-US" altLang="en-US"/>
            </a:br>
            <a:r>
              <a:rPr lang="en-US" altLang="en-US"/>
              <a:t>an Array Without a Size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14FD011-86AD-43BF-A560-AE456764A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If an array is declared </a:t>
            </a:r>
            <a:r>
              <a:rPr lang="en-US" altLang="en-US" sz="2400">
                <a:solidFill>
                  <a:srgbClr val="FF9966"/>
                </a:solidFill>
              </a:rPr>
              <a:t>without a size</a:t>
            </a:r>
            <a:r>
              <a:rPr lang="en-US" altLang="en-US" sz="2400"/>
              <a:t> and is initialized to a series of values, it is </a:t>
            </a:r>
            <a:r>
              <a:rPr lang="en-US" altLang="en-US" sz="2400">
                <a:solidFill>
                  <a:srgbClr val="FF9966"/>
                </a:solidFill>
              </a:rPr>
              <a:t>implicitly</a:t>
            </a:r>
            <a:r>
              <a:rPr lang="en-US" altLang="en-US" sz="2400"/>
              <a:t> given the size of the </a:t>
            </a:r>
            <a:r>
              <a:rPr lang="en-US" altLang="en-US" sz="2400">
                <a:solidFill>
                  <a:srgbClr val="FF9966"/>
                </a:solidFill>
              </a:rPr>
              <a:t>number of initializers</a:t>
            </a:r>
            <a:r>
              <a:rPr lang="en-US" altLang="en-US" sz="2400"/>
              <a:t>.</a:t>
            </a:r>
          </a:p>
          <a:p>
            <a:pPr>
              <a:buFont typeface="Monotype Sorts" pitchFamily="2" charset="2"/>
              <a:buNone/>
            </a:pPr>
            <a:endParaRPr lang="en-US" altLang="en-US" sz="2400"/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    int a[] = {3, 4, 5, 6};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       </a:t>
            </a:r>
            <a:r>
              <a:rPr lang="en-US" altLang="en-US" sz="2400">
                <a:solidFill>
                  <a:srgbClr val="FF9966"/>
                </a:solidFill>
              </a:rPr>
              <a:t>is equivalent to</a:t>
            </a:r>
            <a:endParaRPr lang="en-US" altLang="en-US" sz="2400"/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    int a[4] = {3, 4, 5, 6};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0AB4029F-BA88-4601-A690-533F8956C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 dirty="0"/>
              <a:t>Range of Values</a:t>
            </a:r>
            <a:br>
              <a:rPr lang="en-US" altLang="en-US" dirty="0"/>
            </a:br>
            <a:r>
              <a:rPr lang="en-US" altLang="en-US" dirty="0"/>
              <a:t>Allowed for a Subscript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506C8927-1204-47A7-B477-20105EA94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Assume a declaration: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/>
              <a:t>   </a:t>
            </a:r>
            <a:r>
              <a:rPr lang="en-US" altLang="en-US" sz="2800" dirty="0">
                <a:solidFill>
                  <a:srgbClr val="FF9966"/>
                </a:solidFill>
              </a:rPr>
              <a:t>int   </a:t>
            </a:r>
            <a:r>
              <a:rPr lang="en-US" altLang="en-US" sz="2800" dirty="0" err="1">
                <a:solidFill>
                  <a:srgbClr val="FF9966"/>
                </a:solidFill>
              </a:rPr>
              <a:t>i</a:t>
            </a:r>
            <a:r>
              <a:rPr lang="en-US" altLang="en-US" sz="2800" dirty="0">
                <a:solidFill>
                  <a:srgbClr val="FF9966"/>
                </a:solidFill>
              </a:rPr>
              <a:t>, a[size];</a:t>
            </a:r>
            <a:endParaRPr lang="en-US" altLang="en-US" sz="2800" dirty="0"/>
          </a:p>
          <a:p>
            <a:r>
              <a:rPr lang="en-US" altLang="en-US" sz="2800" dirty="0"/>
              <a:t>To access an element of the array, we can write </a:t>
            </a:r>
            <a:r>
              <a:rPr lang="en-US" altLang="en-US" sz="2800" dirty="0">
                <a:solidFill>
                  <a:srgbClr val="FF9966"/>
                </a:solidFill>
              </a:rPr>
              <a:t>a[</a:t>
            </a:r>
            <a:r>
              <a:rPr lang="en-US" altLang="en-US" sz="2800" dirty="0">
                <a:solidFill>
                  <a:schemeClr val="accent1"/>
                </a:solidFill>
              </a:rPr>
              <a:t>expr</a:t>
            </a:r>
            <a:r>
              <a:rPr lang="en-US" altLang="en-US" sz="2800" dirty="0">
                <a:solidFill>
                  <a:srgbClr val="FF9966"/>
                </a:solidFill>
              </a:rPr>
              <a:t>]</a:t>
            </a:r>
            <a:r>
              <a:rPr lang="en-US" altLang="en-US" sz="2800" dirty="0"/>
              <a:t>, where </a:t>
            </a:r>
            <a:r>
              <a:rPr lang="en-US" altLang="en-US" sz="2800" dirty="0">
                <a:solidFill>
                  <a:schemeClr val="accent1"/>
                </a:solidFill>
              </a:rPr>
              <a:t>expr</a:t>
            </a:r>
            <a:r>
              <a:rPr lang="en-US" altLang="en-US" sz="2800" dirty="0"/>
              <a:t> is an integral expression.</a:t>
            </a:r>
          </a:p>
          <a:p>
            <a:r>
              <a:rPr lang="en-US" altLang="en-US" sz="2800" dirty="0">
                <a:solidFill>
                  <a:schemeClr val="accent1"/>
                </a:solidFill>
              </a:rPr>
              <a:t>expr</a:t>
            </a:r>
            <a:r>
              <a:rPr lang="en-US" altLang="en-US" sz="2800" dirty="0"/>
              <a:t> is called a </a:t>
            </a:r>
            <a:r>
              <a:rPr lang="en-US" altLang="en-US" sz="2800" dirty="0">
                <a:solidFill>
                  <a:srgbClr val="FF5050"/>
                </a:solidFill>
              </a:rPr>
              <a:t>subscript</a:t>
            </a:r>
            <a:r>
              <a:rPr lang="en-US" altLang="en-US" sz="2800" dirty="0"/>
              <a:t> and the value of the subscript must lie in the range </a:t>
            </a:r>
            <a:r>
              <a:rPr lang="en-US" altLang="en-US" sz="2800" dirty="0">
                <a:solidFill>
                  <a:srgbClr val="FF5050"/>
                </a:solidFill>
              </a:rPr>
              <a:t>0 to size - 1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1846A8CD-DBB7-4010-B782-BA3BF2391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“Subscript Out of Bounds”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F5CA65C-23EB-4743-8C06-7165DEA7F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If a </a:t>
            </a:r>
            <a:r>
              <a:rPr lang="en-US" altLang="en-US" sz="2800">
                <a:solidFill>
                  <a:srgbClr val="FF9966"/>
                </a:solidFill>
              </a:rPr>
              <a:t>subscript</a:t>
            </a:r>
            <a:r>
              <a:rPr lang="en-US" altLang="en-US" sz="2800"/>
              <a:t> from the previous example </a:t>
            </a:r>
            <a:r>
              <a:rPr lang="en-US" altLang="en-US" sz="2800">
                <a:solidFill>
                  <a:srgbClr val="FF9966"/>
                </a:solidFill>
              </a:rPr>
              <a:t>lies outside</a:t>
            </a:r>
            <a:r>
              <a:rPr lang="en-US" altLang="en-US" sz="2800"/>
              <a:t> the range </a:t>
            </a:r>
            <a:r>
              <a:rPr lang="en-US" altLang="en-US" sz="2800">
                <a:solidFill>
                  <a:srgbClr val="FF9966"/>
                </a:solidFill>
              </a:rPr>
              <a:t>0 to size - 1</a:t>
            </a:r>
            <a:r>
              <a:rPr lang="en-US" altLang="en-US" sz="2800"/>
              <a:t> then:</a:t>
            </a:r>
          </a:p>
          <a:p>
            <a:pPr lvl="1"/>
            <a:r>
              <a:rPr lang="en-US" altLang="en-US" sz="2400"/>
              <a:t>A </a:t>
            </a:r>
            <a:r>
              <a:rPr lang="en-US" altLang="en-US" sz="2400">
                <a:solidFill>
                  <a:srgbClr val="FF5050"/>
                </a:solidFill>
              </a:rPr>
              <a:t>run-time error</a:t>
            </a:r>
            <a:r>
              <a:rPr lang="en-US" altLang="en-US" sz="2400"/>
              <a:t> occurs. </a:t>
            </a:r>
          </a:p>
          <a:p>
            <a:pPr lvl="1"/>
            <a:r>
              <a:rPr lang="en-US" altLang="en-US" sz="2400"/>
              <a:t>The system will stop executing your program and display a message such as “</a:t>
            </a:r>
            <a:r>
              <a:rPr lang="en-US" altLang="en-US" sz="2400">
                <a:solidFill>
                  <a:srgbClr val="FF5050"/>
                </a:solidFill>
              </a:rPr>
              <a:t>subscript out of bounds</a:t>
            </a:r>
            <a:r>
              <a:rPr lang="en-US" altLang="en-US" sz="2400"/>
              <a:t>”.</a:t>
            </a:r>
          </a:p>
          <a:p>
            <a:pPr lvl="1"/>
            <a:r>
              <a:rPr lang="en-US" altLang="en-US" sz="2400"/>
              <a:t>Sometimes </a:t>
            </a:r>
            <a:r>
              <a:rPr lang="en-US" altLang="en-US" sz="2400">
                <a:solidFill>
                  <a:srgbClr val="FF9966"/>
                </a:solidFill>
              </a:rPr>
              <a:t>no error message</a:t>
            </a:r>
            <a:r>
              <a:rPr lang="en-US" altLang="en-US" sz="2400"/>
              <a:t> is displayed, </a:t>
            </a:r>
            <a:r>
              <a:rPr lang="en-US" altLang="en-US" sz="2400">
                <a:solidFill>
                  <a:srgbClr val="FF9966"/>
                </a:solidFill>
              </a:rPr>
              <a:t>but</a:t>
            </a:r>
            <a:r>
              <a:rPr lang="en-US" altLang="en-US" sz="2400"/>
              <a:t> your program will begin to produce </a:t>
            </a:r>
            <a:r>
              <a:rPr lang="en-US" altLang="en-US" sz="2400">
                <a:solidFill>
                  <a:srgbClr val="FF9966"/>
                </a:solidFill>
              </a:rPr>
              <a:t>unexpected results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4FBD304-8C31-4980-B847-1901F6BCB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 sz="4000"/>
              <a:t>Relationship Between </a:t>
            </a:r>
            <a:br>
              <a:rPr lang="en-US" altLang="en-US" sz="4000"/>
            </a:br>
            <a:r>
              <a:rPr lang="en-US" altLang="en-US" sz="4000"/>
              <a:t>Arrays and Pointers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68B7DFE1-A5FA-4257-A09A-4A6121174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An array name represents the address of the beginning of the array in memory.</a:t>
            </a:r>
          </a:p>
          <a:p>
            <a:pPr lvl="1"/>
            <a:r>
              <a:rPr lang="en-US" altLang="en-US" sz="2000"/>
              <a:t>When an array is declared, the compiler must allocate a base address and a sufficient amount of storage (RAM) to contain all the elements of the array.</a:t>
            </a:r>
          </a:p>
          <a:p>
            <a:pPr lvl="1"/>
            <a:r>
              <a:rPr lang="en-US" altLang="en-US" sz="2000"/>
              <a:t>The base address of the array is the initial location in memory where the array is stored.</a:t>
            </a:r>
          </a:p>
          <a:p>
            <a:pPr lvl="2"/>
            <a:r>
              <a:rPr lang="en-US" altLang="en-US" sz="2000"/>
              <a:t>It is the address of the first element (index 0) of the array.</a:t>
            </a:r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73ECD63-E4A4-4040-9FD5-188C92C26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What is an Array?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2A9B406-154C-4D7B-BDA6-AEC68498E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array is a sequence of data items that are: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all of the same type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 sequence of integers, or a sequence of characters, or a sequence of floats, etc.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/>
              <a:t>indexible</a:t>
            </a:r>
            <a:endParaRPr lang="en-US" altLang="en-US" sz="24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you can indicate or select the first element or second element or ...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stored contiguously in memory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each element of the sequence is stored in memory immediately after the previous element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BB70762-3971-4326-8EC7-88B2706B7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One-Dimensional Arrays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036E795-DDA3-4FEA-BCA9-16088825C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Declaration of a one-dimensional array.</a:t>
            </a:r>
          </a:p>
          <a:p>
            <a:pPr lvl="1"/>
            <a:r>
              <a:rPr lang="en-US" altLang="en-US" sz="2000"/>
              <a:t>int grade[3];</a:t>
            </a:r>
          </a:p>
          <a:p>
            <a:pPr lvl="2"/>
            <a:r>
              <a:rPr lang="en-US" altLang="en-US" sz="2000"/>
              <a:t>Provides space in memory to store three grades (as in grades on three of your quizzes)</a:t>
            </a:r>
          </a:p>
          <a:p>
            <a:r>
              <a:rPr lang="en-US" altLang="en-US" sz="2800"/>
              <a:t>Example of Assignments</a:t>
            </a:r>
          </a:p>
          <a:p>
            <a:pPr lvl="1">
              <a:buFontTx/>
              <a:buNone/>
            </a:pPr>
            <a:r>
              <a:rPr lang="en-US" altLang="en-US" sz="2000"/>
              <a:t>grade[</a:t>
            </a:r>
            <a:r>
              <a:rPr lang="en-US" altLang="en-US" sz="2000">
                <a:solidFill>
                  <a:srgbClr val="FF5050"/>
                </a:solidFill>
              </a:rPr>
              <a:t>0</a:t>
            </a:r>
            <a:r>
              <a:rPr lang="en-US" altLang="en-US" sz="2000"/>
              <a:t>] = 95;  /* </a:t>
            </a:r>
            <a:r>
              <a:rPr lang="en-US" altLang="en-US" sz="2000">
                <a:solidFill>
                  <a:srgbClr val="FF9966"/>
                </a:solidFill>
              </a:rPr>
              <a:t>1st</a:t>
            </a:r>
            <a:r>
              <a:rPr lang="en-US" altLang="en-US" sz="2000"/>
              <a:t> element index is </a:t>
            </a:r>
            <a:r>
              <a:rPr lang="en-US" altLang="en-US" sz="2000">
                <a:solidFill>
                  <a:srgbClr val="FF5050"/>
                </a:solidFill>
              </a:rPr>
              <a:t>0</a:t>
            </a:r>
            <a:r>
              <a:rPr lang="en-US" altLang="en-US" sz="2000"/>
              <a:t> */</a:t>
            </a:r>
          </a:p>
          <a:p>
            <a:pPr lvl="1">
              <a:buFontTx/>
              <a:buNone/>
            </a:pPr>
            <a:r>
              <a:rPr lang="en-US" altLang="en-US" sz="2000"/>
              <a:t>grade[</a:t>
            </a:r>
            <a:r>
              <a:rPr lang="en-US" altLang="en-US" sz="2000">
                <a:solidFill>
                  <a:srgbClr val="FF5050"/>
                </a:solidFill>
              </a:rPr>
              <a:t>1</a:t>
            </a:r>
            <a:r>
              <a:rPr lang="en-US" altLang="en-US" sz="2000"/>
              <a:t>] = 88;  /* </a:t>
            </a:r>
            <a:r>
              <a:rPr lang="en-US" altLang="en-US" sz="2000">
                <a:solidFill>
                  <a:srgbClr val="FF9966"/>
                </a:solidFill>
              </a:rPr>
              <a:t>2nd</a:t>
            </a:r>
            <a:r>
              <a:rPr lang="en-US" altLang="en-US" sz="2000"/>
              <a:t> element index is </a:t>
            </a:r>
            <a:r>
              <a:rPr lang="en-US" altLang="en-US" sz="2000">
                <a:solidFill>
                  <a:srgbClr val="FF5050"/>
                </a:solidFill>
              </a:rPr>
              <a:t>1</a:t>
            </a:r>
            <a:r>
              <a:rPr lang="en-US" altLang="en-US" sz="2000"/>
              <a:t> */</a:t>
            </a:r>
          </a:p>
          <a:p>
            <a:pPr lvl="1">
              <a:buFontTx/>
              <a:buNone/>
            </a:pPr>
            <a:r>
              <a:rPr lang="en-US" altLang="en-US" sz="2000"/>
              <a:t>grade[</a:t>
            </a:r>
            <a:r>
              <a:rPr lang="en-US" altLang="en-US" sz="2000">
                <a:solidFill>
                  <a:srgbClr val="FF5050"/>
                </a:solidFill>
              </a:rPr>
              <a:t>2</a:t>
            </a:r>
            <a:r>
              <a:rPr lang="en-US" altLang="en-US" sz="2000"/>
              <a:t>] = 97;  /* </a:t>
            </a:r>
            <a:r>
              <a:rPr lang="en-US" altLang="en-US" sz="2000">
                <a:solidFill>
                  <a:srgbClr val="FF9966"/>
                </a:solidFill>
              </a:rPr>
              <a:t>3rd</a:t>
            </a:r>
            <a:r>
              <a:rPr lang="en-US" altLang="en-US" sz="2000"/>
              <a:t> element index is </a:t>
            </a:r>
            <a:r>
              <a:rPr lang="en-US" altLang="en-US" sz="2000">
                <a:solidFill>
                  <a:srgbClr val="FF5050"/>
                </a:solidFill>
              </a:rPr>
              <a:t>2</a:t>
            </a:r>
            <a:r>
              <a:rPr lang="en-US" altLang="en-US" sz="2000"/>
              <a:t> */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E7C98D4-2289-4D3E-8CEF-671A195A8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Accessing Array Elements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C44FF00-BAE9-4B29-A903-71004B3B6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following code segment will print the three grades stored in the array on the previous slide (assume </a:t>
            </a:r>
            <a:r>
              <a:rPr lang="en-US" altLang="en-US" sz="2400">
                <a:solidFill>
                  <a:schemeClr val="tx2"/>
                </a:solidFill>
              </a:rPr>
              <a:t>i</a:t>
            </a:r>
            <a:r>
              <a:rPr lang="en-US" altLang="en-US" sz="2400"/>
              <a:t> has been declared as an int variable):</a:t>
            </a:r>
          </a:p>
          <a:p>
            <a:pPr lvl="1">
              <a:buFontTx/>
              <a:buNone/>
            </a:pPr>
            <a:r>
              <a:rPr lang="en-US" altLang="en-US" sz="2000"/>
              <a:t>for (i = 0; i &lt; 3; ++i)</a:t>
            </a:r>
          </a:p>
          <a:p>
            <a:pPr lvl="1">
              <a:buFontTx/>
              <a:buNone/>
            </a:pPr>
            <a:r>
              <a:rPr lang="en-US" altLang="en-US" sz="2000"/>
              <a:t>    printf(“Grade %d is %d\n”, i, grade[i]);</a:t>
            </a:r>
          </a:p>
          <a:p>
            <a:r>
              <a:rPr lang="en-US" altLang="en-US" sz="2400"/>
              <a:t>Output</a:t>
            </a:r>
          </a:p>
          <a:p>
            <a:pPr lvl="1">
              <a:buFontTx/>
              <a:buNone/>
            </a:pPr>
            <a:r>
              <a:rPr lang="en-US" altLang="en-US" sz="2000"/>
              <a:t>Grade 0 is 95</a:t>
            </a:r>
          </a:p>
          <a:p>
            <a:pPr lvl="1">
              <a:buFontTx/>
              <a:buNone/>
            </a:pPr>
            <a:r>
              <a:rPr lang="en-US" altLang="en-US" sz="2000"/>
              <a:t>Grade 1 is 88</a:t>
            </a:r>
          </a:p>
          <a:p>
            <a:pPr lvl="1">
              <a:buFontTx/>
              <a:buNone/>
            </a:pPr>
            <a:r>
              <a:rPr lang="en-US" altLang="en-US" sz="2000"/>
              <a:t>Grade 2 is 97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16A60447-82CD-46F9-B95D-63714F474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Arrays and Pointers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629BB2A-9216-4B34-BC9C-74B77BF50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An </a:t>
            </a:r>
            <a:r>
              <a:rPr lang="en-US" altLang="en-US" sz="2400">
                <a:solidFill>
                  <a:srgbClr val="FF9966"/>
                </a:solidFill>
              </a:rPr>
              <a:t>array name</a:t>
            </a:r>
            <a:r>
              <a:rPr lang="en-US" altLang="en-US" sz="2400"/>
              <a:t> is also the name of a </a:t>
            </a:r>
            <a:r>
              <a:rPr lang="en-US" altLang="en-US" sz="2400">
                <a:solidFill>
                  <a:srgbClr val="FF9966"/>
                </a:solidFill>
              </a:rPr>
              <a:t>pointer constant</a:t>
            </a:r>
            <a:r>
              <a:rPr lang="en-US" altLang="en-US" sz="2400"/>
              <a:t> to the base address (beginning) of the array in memory.</a:t>
            </a:r>
          </a:p>
          <a:p>
            <a:r>
              <a:rPr lang="en-US" altLang="en-US" sz="2400"/>
              <a:t>Using “made up” addresses (as we have before in discussing pointers):</a:t>
            </a:r>
          </a:p>
          <a:p>
            <a:pPr>
              <a:buFont typeface="Monotype Sorts" pitchFamily="2" charset="2"/>
              <a:buNone/>
            </a:pPr>
            <a:endParaRPr lang="en-US" altLang="en-US" sz="2400"/>
          </a:p>
        </p:txBody>
      </p:sp>
      <p:grpSp>
        <p:nvGrpSpPr>
          <p:cNvPr id="89100" name="Group 12">
            <a:extLst>
              <a:ext uri="{FF2B5EF4-FFF2-40B4-BE49-F238E27FC236}">
                <a16:creationId xmlns:a16="http://schemas.microsoft.com/office/drawing/2014/main" id="{D577E2B4-0DF6-4F71-B61E-84757686CD41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724400"/>
            <a:ext cx="2835275" cy="609600"/>
            <a:chOff x="1718" y="2832"/>
            <a:chExt cx="1786" cy="384"/>
          </a:xfrm>
        </p:grpSpPr>
        <p:sp>
          <p:nvSpPr>
            <p:cNvPr id="89093" name="Rectangle 5">
              <a:extLst>
                <a:ext uri="{FF2B5EF4-FFF2-40B4-BE49-F238E27FC236}">
                  <a16:creationId xmlns:a16="http://schemas.microsoft.com/office/drawing/2014/main" id="{CEA942BF-D8C7-44C1-A018-D90A68A1F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3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4" name="Text Box 6">
              <a:extLst>
                <a:ext uri="{FF2B5EF4-FFF2-40B4-BE49-F238E27FC236}">
                  <a16:creationId xmlns:a16="http://schemas.microsoft.com/office/drawing/2014/main" id="{EDAD594C-7B4E-4C44-A574-D1D3A4727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285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89095" name="Text Box 7">
              <a:extLst>
                <a:ext uri="{FF2B5EF4-FFF2-40B4-BE49-F238E27FC236}">
                  <a16:creationId xmlns:a16="http://schemas.microsoft.com/office/drawing/2014/main" id="{13D7D672-8DFF-4FE6-8F83-3BBCDE857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2858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    </a:t>
              </a:r>
              <a:r>
                <a:rPr lang="en-US" altLang="en-US">
                  <a:solidFill>
                    <a:srgbClr val="FF5050"/>
                  </a:solidFill>
                  <a:latin typeface="Times New Roman" panose="02020603050405020304" pitchFamily="18" charset="0"/>
                </a:rPr>
                <a:t>95</a:t>
              </a:r>
              <a:r>
                <a:rPr lang="en-US" altLang="en-US">
                  <a:latin typeface="Times New Roman" panose="02020603050405020304" pitchFamily="18" charset="0"/>
                </a:rPr>
                <a:t>        </a:t>
              </a:r>
              <a:r>
                <a:rPr lang="en-US" altLang="en-US">
                  <a:solidFill>
                    <a:srgbClr val="FF5050"/>
                  </a:solidFill>
                  <a:latin typeface="Times New Roman" panose="02020603050405020304" pitchFamily="18" charset="0"/>
                </a:rPr>
                <a:t>88</a:t>
              </a:r>
              <a:r>
                <a:rPr lang="en-US" altLang="en-US">
                  <a:latin typeface="Times New Roman" panose="02020603050405020304" pitchFamily="18" charset="0"/>
                </a:rPr>
                <a:t>        </a:t>
              </a:r>
              <a:r>
                <a:rPr lang="en-US" altLang="en-US">
                  <a:solidFill>
                    <a:srgbClr val="FF5050"/>
                  </a:solidFill>
                  <a:latin typeface="Times New Roman" panose="02020603050405020304" pitchFamily="18" charset="0"/>
                </a:rPr>
                <a:t>97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9096" name="Line 8">
              <a:extLst>
                <a:ext uri="{FF2B5EF4-FFF2-40B4-BE49-F238E27FC236}">
                  <a16:creationId xmlns:a16="http://schemas.microsoft.com/office/drawing/2014/main" id="{AB3858C3-0CE1-4D86-AC86-6E63C594E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83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7" name="Line 9">
              <a:extLst>
                <a:ext uri="{FF2B5EF4-FFF2-40B4-BE49-F238E27FC236}">
                  <a16:creationId xmlns:a16="http://schemas.microsoft.com/office/drawing/2014/main" id="{5C7CDAE1-E6E2-476D-8A4F-296C8006D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83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01" name="Text Box 13">
            <a:extLst>
              <a:ext uri="{FF2B5EF4-FFF2-40B4-BE49-F238E27FC236}">
                <a16:creationId xmlns:a16="http://schemas.microsoft.com/office/drawing/2014/main" id="{AB76946C-5EDB-43DF-B3EC-9E0E1204E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0386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grade</a:t>
            </a:r>
          </a:p>
        </p:txBody>
      </p:sp>
      <p:sp>
        <p:nvSpPr>
          <p:cNvPr id="89102" name="Line 14">
            <a:extLst>
              <a:ext uri="{FF2B5EF4-FFF2-40B4-BE49-F238E27FC236}">
                <a16:creationId xmlns:a16="http://schemas.microsoft.com/office/drawing/2014/main" id="{838C786C-9D8A-4665-A00A-BA2E78C2B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419600"/>
            <a:ext cx="15240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3" name="Text Box 15">
            <a:extLst>
              <a:ext uri="{FF2B5EF4-FFF2-40B4-BE49-F238E27FC236}">
                <a16:creationId xmlns:a16="http://schemas.microsoft.com/office/drawing/2014/main" id="{43961B2A-DD23-4B7F-B3B0-5BF7971FC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3927475"/>
            <a:ext cx="567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1000    1004    1008   &lt; addresses in memory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104" name="Line 16">
            <a:extLst>
              <a:ext uri="{FF2B5EF4-FFF2-40B4-BE49-F238E27FC236}">
                <a16:creationId xmlns:a16="http://schemas.microsoft.com/office/drawing/2014/main" id="{0ED1AD5B-BB5C-407A-B550-8807AB083F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343400"/>
            <a:ext cx="152400" cy="228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5" name="Line 17">
            <a:extLst>
              <a:ext uri="{FF2B5EF4-FFF2-40B4-BE49-F238E27FC236}">
                <a16:creationId xmlns:a16="http://schemas.microsoft.com/office/drawing/2014/main" id="{54C4387F-081D-4F5F-89C4-8D749EDFAE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4343400"/>
            <a:ext cx="7620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6" name="Line 18">
            <a:extLst>
              <a:ext uri="{FF2B5EF4-FFF2-40B4-BE49-F238E27FC236}">
                <a16:creationId xmlns:a16="http://schemas.microsoft.com/office/drawing/2014/main" id="{A7C91F86-4924-4B55-81F6-A00AB3389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343400"/>
            <a:ext cx="15240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7" name="Text Box 19">
            <a:extLst>
              <a:ext uri="{FF2B5EF4-FFF2-40B4-BE49-F238E27FC236}">
                <a16:creationId xmlns:a16="http://schemas.microsoft.com/office/drawing/2014/main" id="{20B7C5F2-75BD-4D12-9613-C1E3F3B8F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5375275"/>
            <a:ext cx="584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9966"/>
                </a:solidFill>
                <a:latin typeface="Times New Roman" panose="02020603050405020304" pitchFamily="18" charset="0"/>
              </a:rPr>
              <a:t>    0           1          2    &lt; index of array element</a:t>
            </a:r>
          </a:p>
        </p:txBody>
      </p:sp>
      <p:sp>
        <p:nvSpPr>
          <p:cNvPr id="89108" name="Text Box 20">
            <a:extLst>
              <a:ext uri="{FF2B5EF4-FFF2-40B4-BE49-F238E27FC236}">
                <a16:creationId xmlns:a16="http://schemas.microsoft.com/office/drawing/2014/main" id="{7FD8E897-6F35-43CF-A8A6-135B33045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695825"/>
            <a:ext cx="1774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FF5050"/>
                </a:solidFill>
                <a:latin typeface="Times New Roman" panose="02020603050405020304" pitchFamily="18" charset="0"/>
              </a:rPr>
              <a:t>values stored in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FF5050"/>
                </a:solidFill>
                <a:latin typeface="Times New Roman" panose="02020603050405020304" pitchFamily="18" charset="0"/>
              </a:rPr>
              <a:t>each element</a:t>
            </a:r>
          </a:p>
        </p:txBody>
      </p:sp>
      <p:sp>
        <p:nvSpPr>
          <p:cNvPr id="89109" name="Text Box 21">
            <a:extLst>
              <a:ext uri="{FF2B5EF4-FFF2-40B4-BE49-F238E27FC236}">
                <a16:creationId xmlns:a16="http://schemas.microsoft.com/office/drawing/2014/main" id="{D773BC64-8D38-4481-B038-76FBDAE48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5756275"/>
            <a:ext cx="542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The address stored in grade would be 1000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C6AFEA1-8E6C-4316-89AB-D4DA3B071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/>
              <a:t>Using a Symbolic Constant </a:t>
            </a:r>
            <a:br>
              <a:rPr lang="en-US" altLang="en-US"/>
            </a:br>
            <a:r>
              <a:rPr lang="en-US" altLang="en-US"/>
              <a:t>as the Size of the Array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7F9F47F-90CC-45EA-84B4-AA8CEA621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It is considered good programming practice to define the size of an array as a </a:t>
            </a:r>
            <a:r>
              <a:rPr lang="en-US" altLang="en-US" sz="2800">
                <a:solidFill>
                  <a:srgbClr val="FF9966"/>
                </a:solidFill>
              </a:rPr>
              <a:t>symbolic constant</a:t>
            </a:r>
            <a:r>
              <a:rPr lang="en-US" altLang="en-US" sz="280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 the next example, if the size of a class changes then the symbolic constant at the top of the program is easily changed.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 program would then be recompiled so it can be used with the larger array of grades.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87A7E2CB-3776-49AB-8DEB-146BA0E7F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"/>
            <a:ext cx="736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5050"/>
                </a:solidFill>
                <a:latin typeface="Times New Roman" panose="02020603050405020304" pitchFamily="18" charset="0"/>
              </a:rPr>
              <a:t>Example of Entering Values into an Array, then Displaying the Values</a:t>
            </a: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2B2035A4-074E-423D-9643-F47AB3762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239125" cy="581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/>
              <a:t>#include &lt;stdio.h&gt;</a:t>
            </a:r>
          </a:p>
          <a:p>
            <a:pPr>
              <a:lnSpc>
                <a:spcPct val="7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#define </a:t>
            </a:r>
            <a:r>
              <a:rPr lang="en-US" altLang="en-US" sz="1800">
                <a:solidFill>
                  <a:srgbClr val="FF9966"/>
                </a:solidFill>
              </a:rPr>
              <a:t>N  20</a:t>
            </a:r>
            <a:r>
              <a:rPr lang="en-US" altLang="en-US" sz="1800"/>
              <a:t>  /* Number of students in class */</a:t>
            </a:r>
          </a:p>
          <a:p>
            <a:pPr>
              <a:lnSpc>
                <a:spcPct val="7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int main(void)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{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   int grade[</a:t>
            </a:r>
            <a:r>
              <a:rPr lang="en-US" altLang="en-US" sz="1800">
                <a:solidFill>
                  <a:srgbClr val="FF9966"/>
                </a:solidFill>
              </a:rPr>
              <a:t>N</a:t>
            </a:r>
            <a:r>
              <a:rPr lang="en-US" altLang="en-US" sz="1800"/>
              <a:t>];  /* declare array with N elements */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   int i;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   /* Enter the grades for a quiz */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   for (i = 0; i &lt; </a:t>
            </a:r>
            <a:r>
              <a:rPr lang="en-US" altLang="en-US" sz="1800">
                <a:solidFill>
                  <a:srgbClr val="FF9966"/>
                </a:solidFill>
              </a:rPr>
              <a:t>N</a:t>
            </a:r>
            <a:r>
              <a:rPr lang="en-US" altLang="en-US" sz="1800"/>
              <a:t>; ++i) {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      printf(“Enter quiz grade %d: “, </a:t>
            </a:r>
            <a:r>
              <a:rPr lang="en-US" altLang="en-US" sz="1800">
                <a:solidFill>
                  <a:schemeClr val="accent1"/>
                </a:solidFill>
              </a:rPr>
              <a:t>i + 1</a:t>
            </a:r>
            <a:r>
              <a:rPr lang="en-US" altLang="en-US" sz="1800"/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      scanf(“%d”, &amp;grade[</a:t>
            </a:r>
            <a:r>
              <a:rPr lang="en-US" altLang="en-US" sz="1800">
                <a:solidFill>
                  <a:schemeClr val="accent1"/>
                </a:solidFill>
              </a:rPr>
              <a:t>i</a:t>
            </a:r>
            <a:r>
              <a:rPr lang="en-US" altLang="en-US" sz="1800"/>
              <a:t>]);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   }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   /* display the grades that were entered */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   printf(“Here are the grades that were entered\n”);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   for (i = 0; i &lt; </a:t>
            </a:r>
            <a:r>
              <a:rPr lang="en-US" altLang="en-US" sz="1800">
                <a:solidFill>
                  <a:srgbClr val="FF9966"/>
                </a:solidFill>
              </a:rPr>
              <a:t>N</a:t>
            </a:r>
            <a:r>
              <a:rPr lang="en-US" altLang="en-US" sz="1800"/>
              <a:t>; ++i) 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      printf(“Grade %d is %d”, </a:t>
            </a:r>
            <a:r>
              <a:rPr lang="en-US" altLang="en-US" sz="1800">
                <a:solidFill>
                  <a:schemeClr val="accent1"/>
                </a:solidFill>
              </a:rPr>
              <a:t>i + 1</a:t>
            </a:r>
            <a:r>
              <a:rPr lang="en-US" altLang="en-US" sz="1800"/>
              <a:t>, grade[</a:t>
            </a:r>
            <a:r>
              <a:rPr lang="en-US" altLang="en-US" sz="1800">
                <a:solidFill>
                  <a:schemeClr val="accent1"/>
                </a:solidFill>
              </a:rPr>
              <a:t>i</a:t>
            </a:r>
            <a:r>
              <a:rPr lang="en-US" altLang="en-US" sz="1800"/>
              <a:t>]);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}</a:t>
            </a:r>
          </a:p>
          <a:p>
            <a:pPr>
              <a:lnSpc>
                <a:spcPct val="70000"/>
              </a:lnSpc>
            </a:pPr>
            <a:r>
              <a:rPr lang="en-US" altLang="en-US" sz="180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Note that the user is shown grades starting with grade 1,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accent1"/>
                </a:solidFill>
              </a:rPr>
              <a:t>  but what the user thinks of as grade 1 is stored in 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accent1"/>
                </a:solidFill>
              </a:rPr>
              <a:t>  grade[0] in the array.</a:t>
            </a:r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7D8B6B79-B5F9-45B8-957B-E272A3420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Initialization of Arrays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4906C1A-509A-433A-B712-F680254D7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696200" cy="42799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/>
              <a:t>As with simple variables, arrays can be initialized within a declaration.</a:t>
            </a:r>
          </a:p>
          <a:p>
            <a:pPr lvl="1"/>
            <a:r>
              <a:rPr lang="en-US" altLang="en-US" sz="2000"/>
              <a:t>An array initializer is a sequence of initializing values written as a brace-enclosed, comma-separated list.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   float x[4] = {-1.1, 0.2, 33.0, 4.4};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	x[0] is initialized to -1.1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	x[1] is initialized to 0.2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		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9D395BD6-6242-4DF7-AB41-7BDCEB631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More on Initialization of Arrays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024ED9B-EEDC-4249-BBED-E1415B847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If a list of initializers is </a:t>
            </a:r>
            <a:r>
              <a:rPr lang="en-US" altLang="en-US" sz="2400">
                <a:solidFill>
                  <a:srgbClr val="FF9966"/>
                </a:solidFill>
              </a:rPr>
              <a:t>shorter</a:t>
            </a:r>
            <a:r>
              <a:rPr lang="en-US" altLang="en-US" sz="2400"/>
              <a:t> than the number of array elements, the </a:t>
            </a:r>
            <a:r>
              <a:rPr lang="en-US" altLang="en-US" sz="2400">
                <a:solidFill>
                  <a:srgbClr val="FF9966"/>
                </a:solidFill>
              </a:rPr>
              <a:t>remaining elements</a:t>
            </a:r>
            <a:r>
              <a:rPr lang="en-US" altLang="en-US" sz="2400"/>
              <a:t> are </a:t>
            </a:r>
            <a:r>
              <a:rPr lang="en-US" altLang="en-US" sz="2400">
                <a:solidFill>
                  <a:srgbClr val="FF9966"/>
                </a:solidFill>
              </a:rPr>
              <a:t>initialized to zero.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If an </a:t>
            </a:r>
            <a:r>
              <a:rPr lang="en-US" altLang="en-US" sz="2400">
                <a:solidFill>
                  <a:srgbClr val="FF9966"/>
                </a:solidFill>
              </a:rPr>
              <a:t>external or static</a:t>
            </a:r>
            <a:r>
              <a:rPr lang="en-US" altLang="en-US" sz="2400"/>
              <a:t> array is not initialized, then the system </a:t>
            </a:r>
            <a:r>
              <a:rPr lang="en-US" altLang="en-US" sz="2400">
                <a:solidFill>
                  <a:srgbClr val="FF9966"/>
                </a:solidFill>
              </a:rPr>
              <a:t>automatically</a:t>
            </a:r>
            <a:r>
              <a:rPr lang="en-US" altLang="en-US" sz="2400"/>
              <a:t> initializes all elements to </a:t>
            </a:r>
            <a:r>
              <a:rPr lang="en-US" altLang="en-US" sz="2400">
                <a:solidFill>
                  <a:srgbClr val="FF9966"/>
                </a:solidFill>
              </a:rPr>
              <a:t>zero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9966"/>
                </a:solidFill>
              </a:rPr>
              <a:t>Uninitialized automatic and constant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9966"/>
                </a:solidFill>
              </a:rPr>
              <a:t>arrays</a:t>
            </a:r>
            <a:r>
              <a:rPr lang="en-US" altLang="en-US" sz="2400"/>
              <a:t> start with </a:t>
            </a:r>
            <a:r>
              <a:rPr lang="en-US" altLang="en-US" sz="2400">
                <a:solidFill>
                  <a:srgbClr val="FF9966"/>
                </a:solidFill>
              </a:rPr>
              <a:t>garbage values</a:t>
            </a:r>
            <a:r>
              <a:rPr lang="en-US" altLang="en-US" sz="2400"/>
              <a:t> -- whatever happens to be in memory when the array is allocated.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igh voltage">
  <a:themeElements>
    <a:clrScheme name="">
      <a:dk1>
        <a:srgbClr val="001932"/>
      </a:dk1>
      <a:lt1>
        <a:srgbClr val="FFFFFF"/>
      </a:lt1>
      <a:dk2>
        <a:srgbClr val="22166C"/>
      </a:dk2>
      <a:lt2>
        <a:srgbClr val="CCFFFF"/>
      </a:lt2>
      <a:accent1>
        <a:srgbClr val="99FFCC"/>
      </a:accent1>
      <a:accent2>
        <a:srgbClr val="01B0FF"/>
      </a:accent2>
      <a:accent3>
        <a:srgbClr val="ABABBA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Impact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1932"/>
    </a:dk1>
    <a:lt1>
      <a:srgbClr val="FFFFFF"/>
    </a:lt1>
    <a:dk2>
      <a:srgbClr val="1D135B"/>
    </a:dk2>
    <a:lt2>
      <a:srgbClr val="CCFFFF"/>
    </a:lt2>
    <a:accent1>
      <a:srgbClr val="99FFCC"/>
    </a:accent1>
    <a:accent2>
      <a:srgbClr val="01B0FF"/>
    </a:accent2>
    <a:accent3>
      <a:srgbClr val="ABAAB5"/>
    </a:accent3>
    <a:accent4>
      <a:srgbClr val="DADADA"/>
    </a:accent4>
    <a:accent5>
      <a:srgbClr val="CAFFE2"/>
    </a:accent5>
    <a:accent6>
      <a:srgbClr val="019FE7"/>
    </a:accent6>
    <a:hlink>
      <a:srgbClr val="000066"/>
    </a:hlink>
    <a:folHlink>
      <a:srgbClr val="1C6D9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Designs\high voltage.pot</Template>
  <TotalTime>2575</TotalTime>
  <Words>1016</Words>
  <Application>Microsoft Office PowerPoint</Application>
  <PresentationFormat>On-screen Show (4:3)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Impact</vt:lpstr>
      <vt:lpstr>Courier New</vt:lpstr>
      <vt:lpstr>Monotype Sorts</vt:lpstr>
      <vt:lpstr>Arial Narrow</vt:lpstr>
      <vt:lpstr>high voltage</vt:lpstr>
      <vt:lpstr>C Programming</vt:lpstr>
      <vt:lpstr>What is an Array?</vt:lpstr>
      <vt:lpstr>One-Dimensional Arrays</vt:lpstr>
      <vt:lpstr>Accessing Array Elements</vt:lpstr>
      <vt:lpstr>Arrays and Pointers</vt:lpstr>
      <vt:lpstr>Using a Symbolic Constant  as the Size of the Array</vt:lpstr>
      <vt:lpstr>PowerPoint Presentation</vt:lpstr>
      <vt:lpstr>Initialization of Arrays</vt:lpstr>
      <vt:lpstr>More on Initialization of Arrays</vt:lpstr>
      <vt:lpstr>Declaring and Initializing  an Array Without a Size</vt:lpstr>
      <vt:lpstr>Range of Values Allowed for a Subscript</vt:lpstr>
      <vt:lpstr>“Subscript Out of Bounds”</vt:lpstr>
      <vt:lpstr>Relationship Between  Arrays and Pointers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Paul Higbee</dc:creator>
  <cp:lastModifiedBy>Shailendra Basnet</cp:lastModifiedBy>
  <cp:revision>67</cp:revision>
  <dcterms:created xsi:type="dcterms:W3CDTF">1999-01-13T01:58:24Z</dcterms:created>
  <dcterms:modified xsi:type="dcterms:W3CDTF">2020-10-05T08:01:03Z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phigbee@unf.edu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C:\higbee</vt:lpwstr>
  </property>
</Properties>
</file>