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81" r:id="rId3"/>
    <p:sldId id="257" r:id="rId4"/>
    <p:sldId id="258" r:id="rId5"/>
    <p:sldId id="259" r:id="rId6"/>
    <p:sldId id="262" r:id="rId7"/>
    <p:sldId id="263" r:id="rId8"/>
    <p:sldId id="280" r:id="rId9"/>
    <p:sldId id="277" r:id="rId10"/>
    <p:sldId id="278" r:id="rId11"/>
    <p:sldId id="279" r:id="rId12"/>
    <p:sldId id="261" r:id="rId13"/>
    <p:sldId id="265" r:id="rId14"/>
    <p:sldId id="266" r:id="rId15"/>
    <p:sldId id="268" r:id="rId16"/>
    <p:sldId id="269" r:id="rId17"/>
    <p:sldId id="271" r:id="rId18"/>
    <p:sldId id="273" r:id="rId19"/>
    <p:sldId id="275" r:id="rId20"/>
    <p:sldId id="270" r:id="rId21"/>
    <p:sldId id="27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DB4D-B18E-4DE6-826A-01F4866E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C870B-5AD1-4616-84EE-F8CE64DC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23E5-2F10-471C-ACCC-26818B89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8B82-62B2-4767-AF7E-2BC1A39E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19A4-375C-43E1-9899-C47B70DB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C5BD-748A-4847-BD61-B4953581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7555A-BE42-4FA9-972D-30D3221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79A9-D216-456E-A3C2-8C11A5FD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D08B-B88E-4FAC-BA88-A458545E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1144-A938-4687-A674-879CC1F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6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7F74-8696-44E8-9DAE-8F7D4B954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1739C-2208-4491-836E-03413A74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4F8B6-F2F0-40D6-BFBE-D2031BDE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DE0E-3B23-4EAF-AB51-BA51BEB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C15E-18C4-45EC-AEB8-0D2B8652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3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E079-55D4-48E5-9E08-35B94F3D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E547-B50C-45E8-94E8-83552D3B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7438-C31D-493C-928F-6C4DF317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CD5C-DA21-49D7-A61B-F30C427C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9EB6-FCE1-42E6-AB3D-C4A54F11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0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C80-375B-4F50-89FB-6717752D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AB2A-9C7A-42E5-B623-1B423ADC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3F64-1111-472B-BFDF-8AD32D56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619B-9371-4A76-B787-CB765B32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0ACBC-46E2-45E7-A4C8-C6E94643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17D4-C16B-4694-BB99-3B1441CB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61418-D3CF-4AFF-8417-A0549D1E3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4A7C7-8D6A-4D84-B878-86A1C31DB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219A-DABF-4B2B-9EE6-45A8BF7E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BF51B-1D95-4DBB-A862-E92C9ADF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2DD3-D0F9-4D60-BD64-191A768C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2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7EF0-94E9-48DA-A451-8B11AF85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8FBD-050B-40CB-B8D9-DB38901D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BAC25-338C-4FA2-B1B1-183FB915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AFD9C-6FF9-4C6B-B681-F032273A6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F1B99-ADB7-455C-BE6F-2D9074070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3F291-2781-401F-A1CB-E26E15F5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AE16-F793-4B43-84D1-738FDD8E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1C2BB-CBA3-4480-B7ED-CC68968E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ADC1-5F46-4855-A52B-2DB4D263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15D41-8A5D-4862-B322-4E260A8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58FDE-F9C7-45D9-AF48-5E7CAD44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0BBB-4C90-4AEA-A4D8-DF282DA8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0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88AE5-DF7A-491D-9B75-B52B0951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2B8B6-DF56-49FA-836F-445BE6B2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C29C9-530A-49CC-BBAD-B579996E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8AFA-5942-4CFA-8843-75712249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F7F8-3287-4150-9597-E566B788D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9A3A2-E539-4512-BAE9-20A85FF4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AA6F6-C995-451B-8E3E-3757AC0A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D0BE-0B4F-4E9C-AAAE-D3A70841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4616F-0C1C-4073-B4C8-3CC6A2A0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5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268C9-8A68-4F69-9F2A-E631B645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09A2E-F28F-49A3-943F-3745D9CF4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0675-984D-4E32-88EC-0936EA50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81922-CC99-4417-99ED-3FB196FE0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C80A-13C9-4740-ADD9-870CB025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16B5-CAE6-4CA4-ACBC-572EDBBD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7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AAFECD-E120-4823-97F6-AE96221C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57C3-EAEF-417E-8EB7-A3B089F82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6529-0B6A-4FB2-8580-54674D31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314A-82BA-48E1-8648-8FCC9C64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E50A-EFA1-40FE-B35F-458B146F7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A363561-82D1-4D57-95DD-76DCC83F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9" r="8790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87A2C-4E8A-473B-BF0F-EE54DE9D3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Strings in C Programming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779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58C-A93C-4C46-8707-9A756C6A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US" dirty="0"/>
              <a:t>Read string from user using gets( ) function.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046C-20C3-4387-9E52-A8994EAA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280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Read string from user using gets( ) function.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The gets function can be used to input multiword string input contain white spaces excluding new line character.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gets() is a pre-defined function in C which is used to read a string or a text line.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It store the input in a well-defined string variable.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The function terminates its reading session as soon as it encounters a newline character.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Example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 () 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char str[50];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("Enter a string :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gets(str);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("You entered: %s", str);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return(0);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Output</a:t>
            </a:r>
          </a:p>
          <a:p>
            <a:pPr marL="457200" lvl="1" indent="0">
              <a:buNone/>
            </a:pPr>
            <a:r>
              <a:rPr lang="en-US" sz="1600" dirty="0"/>
              <a:t>Enter a string : Singhania University</a:t>
            </a:r>
          </a:p>
          <a:p>
            <a:pPr marL="457200" lvl="1" indent="0">
              <a:buNone/>
            </a:pPr>
            <a:r>
              <a:rPr lang="en-US" sz="1600" dirty="0"/>
              <a:t>You entered: Singhania University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81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58C-A93C-4C46-8707-9A756C6A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65125"/>
            <a:ext cx="10515600" cy="1325563"/>
          </a:xfrm>
        </p:spPr>
        <p:txBody>
          <a:bodyPr/>
          <a:lstStyle/>
          <a:p>
            <a:r>
              <a:rPr lang="en-IN" dirty="0"/>
              <a:t>3. </a:t>
            </a:r>
            <a:r>
              <a:rPr lang="en-US" dirty="0"/>
              <a:t>Write string using puts( ).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046C-20C3-4387-9E52-A8994EAA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280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Write string using puts( 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The C library function </a:t>
            </a:r>
            <a:r>
              <a:rPr lang="en-US" sz="1800" b="1" dirty="0"/>
              <a:t>int puts(const char *str)</a:t>
            </a:r>
            <a:r>
              <a:rPr lang="en-US" sz="1800" dirty="0"/>
              <a:t> writes a string to </a:t>
            </a:r>
            <a:r>
              <a:rPr lang="en-US" sz="1800" dirty="0" err="1"/>
              <a:t>stdout</a:t>
            </a:r>
            <a:r>
              <a:rPr lang="en-US" sz="1800" dirty="0"/>
              <a:t> up to but not including the null character. A newline character is appended to the output.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Example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string.h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 ()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char str1[15];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char str2[15];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gets(str1)  ;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if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usr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enter Singhania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gets(str2 );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user enters University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puts(str1);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puts(str2);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return(0);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Output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400" dirty="0">
                <a:latin typeface="Consolas" panose="020B0609020204030204" pitchFamily="49" charset="0"/>
              </a:rPr>
              <a:t>Singhania</a:t>
            </a:r>
          </a:p>
          <a:p>
            <a:pPr marL="0" indent="0">
              <a:buNone/>
            </a:pPr>
            <a:r>
              <a:rPr lang="en-IN" sz="1400" dirty="0">
                <a:latin typeface="Consolas" panose="020B0609020204030204" pitchFamily="49" charset="0"/>
              </a:rPr>
              <a:t>	University</a:t>
            </a:r>
          </a:p>
          <a:p>
            <a:pPr marL="457200" lvl="1" indent="0">
              <a:buNone/>
            </a:pPr>
            <a:endParaRPr lang="en-IN" sz="1600" dirty="0"/>
          </a:p>
          <a:p>
            <a:pPr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840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DC5-6F0D-4CD7-B063-8F98F04E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/>
              <a:t>String Handling Functions: (</a:t>
            </a:r>
            <a:r>
              <a:rPr lang="en-IN" b="1" cap="none" dirty="0" err="1"/>
              <a:t>String.h</a:t>
            </a:r>
            <a:r>
              <a:rPr lang="en-IN" b="1" cap="none" dirty="0"/>
              <a:t>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59C2-8225-4BC5-95BF-A1A8998A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String Handling functions are library functions that are used to perform operations over strings. All string handling functions are the part of &lt;</a:t>
            </a:r>
            <a:r>
              <a:rPr lang="en-US" dirty="0" err="1"/>
              <a:t>string.h</a:t>
            </a:r>
            <a:r>
              <a:rPr lang="en-US" dirty="0"/>
              <a:t>&gt; header file.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US" dirty="0"/>
              <a:t>Some of the example of these </a:t>
            </a:r>
            <a:r>
              <a:rPr lang="en-US" dirty="0" err="1"/>
              <a:t>fucntions</a:t>
            </a:r>
            <a:r>
              <a:rPr lang="en-US" dirty="0"/>
              <a:t> are as follows</a:t>
            </a:r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IN" b="1" dirty="0" err="1"/>
              <a:t>strlen</a:t>
            </a:r>
            <a:r>
              <a:rPr lang="en-IN" b="1" dirty="0"/>
              <a:t>( )  	:  </a:t>
            </a:r>
            <a:r>
              <a:rPr lang="en-US" dirty="0"/>
              <a:t>It returns the length of the string without including end character</a:t>
            </a:r>
            <a:r>
              <a:rPr lang="en-US" b="1" dirty="0"/>
              <a:t> (terminating char ‘\0’)</a:t>
            </a:r>
            <a:endParaRPr lang="en-IN" b="1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IN" b="1" dirty="0" err="1"/>
              <a:t>strcmp</a:t>
            </a:r>
            <a:r>
              <a:rPr lang="en-IN" b="1" dirty="0"/>
              <a:t>( )	:  </a:t>
            </a:r>
            <a:r>
              <a:rPr lang="en-US" dirty="0"/>
              <a:t>It compares the two strings and returns an integer value.</a:t>
            </a:r>
            <a:endParaRPr lang="en-IN" b="1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IN" b="1" dirty="0" err="1"/>
              <a:t>strcat</a:t>
            </a:r>
            <a:r>
              <a:rPr lang="en-IN" b="1" dirty="0"/>
              <a:t>( )	:  I</a:t>
            </a:r>
            <a:r>
              <a:rPr lang="en-US" dirty="0"/>
              <a:t>t concatenates two strings and returns the concatenated string.</a:t>
            </a:r>
            <a:endParaRPr lang="en-IN" b="1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IN" b="1" dirty="0" err="1"/>
              <a:t>strcpy</a:t>
            </a:r>
            <a:r>
              <a:rPr lang="en-IN" b="1" dirty="0"/>
              <a:t>( )	: </a:t>
            </a:r>
            <a:r>
              <a:rPr lang="en-US" b="1" dirty="0"/>
              <a:t> </a:t>
            </a:r>
            <a:r>
              <a:rPr lang="en-US" dirty="0"/>
              <a:t>It copies the string str2 into string str1, including the end character (terminator 			char ‘\0’).</a:t>
            </a:r>
            <a:endParaRPr lang="en-IN" b="1" dirty="0"/>
          </a:p>
          <a:p>
            <a:pPr marL="742950" lvl="2" indent="-285750">
              <a:buFont typeface="Wingdings" panose="05000000000000000000" pitchFamily="2" charset="2"/>
              <a:buChar char="ü"/>
            </a:pPr>
            <a:r>
              <a:rPr lang="en-IN" b="1" dirty="0" err="1"/>
              <a:t>strrev</a:t>
            </a:r>
            <a:r>
              <a:rPr lang="en-IN" b="1" dirty="0"/>
              <a:t>( )	:  </a:t>
            </a:r>
            <a:r>
              <a:rPr lang="en-IN" dirty="0"/>
              <a:t>It reverse the string.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57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strlen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It returns the length of the string.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b="1" dirty="0"/>
              <a:t> int </a:t>
            </a:r>
            <a:r>
              <a:rPr lang="en-IN" b="1" dirty="0" err="1"/>
              <a:t>i</a:t>
            </a:r>
            <a:r>
              <a:rPr lang="en-IN" b="1" dirty="0"/>
              <a:t> = </a:t>
            </a:r>
            <a:r>
              <a:rPr lang="en-IN" b="1" dirty="0" err="1"/>
              <a:t>strlen</a:t>
            </a:r>
            <a:r>
              <a:rPr lang="en-IN" b="1" dirty="0"/>
              <a:t>(“welcome”);  </a:t>
            </a:r>
            <a:r>
              <a:rPr lang="en-IN" dirty="0">
                <a:solidFill>
                  <a:srgbClr val="FF0000"/>
                </a:solidFill>
              </a:rPr>
              <a:t>// If we print the value of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then it will print 7.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Example of </a:t>
            </a:r>
            <a:r>
              <a:rPr lang="en-IN" dirty="0" err="1"/>
              <a:t>strlen</a:t>
            </a:r>
            <a:r>
              <a:rPr lang="en-IN" dirty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#include &lt;</a:t>
            </a:r>
            <a:r>
              <a:rPr lang="en-IN" b="1" dirty="0" err="1"/>
              <a:t>string.h</a:t>
            </a:r>
            <a:r>
              <a:rPr lang="en-IN" b="1" dirty="0"/>
              <a:t>&gt;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int main()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{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     char str1[20] = “SPSU";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     </a:t>
            </a:r>
            <a:r>
              <a:rPr lang="en-IN" b="1" dirty="0" err="1"/>
              <a:t>printf</a:t>
            </a:r>
            <a:r>
              <a:rPr lang="en-IN" b="1" dirty="0"/>
              <a:t>("Length of string str1: %d", </a:t>
            </a:r>
            <a:r>
              <a:rPr lang="en-IN" b="1" dirty="0" err="1"/>
              <a:t>strlen</a:t>
            </a:r>
            <a:r>
              <a:rPr lang="en-IN" b="1" dirty="0"/>
              <a:t>(str1));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     return 0;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 dirty="0"/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Length of string str1: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26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strlen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It returns the length of the string.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Example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b="1" dirty="0"/>
              <a:t> int </a:t>
            </a:r>
            <a:r>
              <a:rPr lang="en-IN" b="1" dirty="0" err="1"/>
              <a:t>i</a:t>
            </a:r>
            <a:r>
              <a:rPr lang="en-IN" b="1" dirty="0"/>
              <a:t> = </a:t>
            </a:r>
            <a:r>
              <a:rPr lang="en-IN" b="1" dirty="0" err="1"/>
              <a:t>strlen</a:t>
            </a:r>
            <a:r>
              <a:rPr lang="en-IN" b="1" dirty="0"/>
              <a:t>(“welcome”);  </a:t>
            </a:r>
            <a:r>
              <a:rPr lang="en-IN" dirty="0">
                <a:solidFill>
                  <a:srgbClr val="FF0000"/>
                </a:solidFill>
              </a:rPr>
              <a:t>// If we print the value of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 then it will print 7.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Example of </a:t>
            </a:r>
            <a:r>
              <a:rPr lang="en-IN" dirty="0" err="1"/>
              <a:t>strlen</a:t>
            </a:r>
            <a:r>
              <a:rPr lang="en-IN" dirty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#include &lt;</a:t>
            </a:r>
            <a:r>
              <a:rPr lang="en-IN" b="1" dirty="0" err="1"/>
              <a:t>string.h</a:t>
            </a:r>
            <a:r>
              <a:rPr lang="en-IN" b="1" dirty="0"/>
              <a:t>&gt;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int main()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{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     char str1[20] = “SPSU";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     </a:t>
            </a:r>
            <a:r>
              <a:rPr lang="en-IN" b="1" dirty="0" err="1"/>
              <a:t>printf</a:t>
            </a:r>
            <a:r>
              <a:rPr lang="en-IN" b="1" dirty="0"/>
              <a:t>("Length of string str1: %d", </a:t>
            </a:r>
            <a:r>
              <a:rPr lang="en-IN" b="1" dirty="0" err="1"/>
              <a:t>strlen</a:t>
            </a:r>
            <a:r>
              <a:rPr lang="en-IN" b="1" dirty="0"/>
              <a:t>(str1));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     return 0;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}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IN" dirty="0"/>
              <a:t>Output: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95350" lvl="0" indent="0">
              <a:spcBef>
                <a:spcPts val="0"/>
              </a:spcBef>
              <a:buNone/>
            </a:pPr>
            <a:r>
              <a:rPr lang="en-IN" b="1" dirty="0"/>
              <a:t>Length of string str1: 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06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strcmp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dirty="0"/>
              <a:t>It compares the two strings and returns an integer value.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If both the strings are same (equal) then this function would return 0 otherwise it may return a negative or positive value based on the comparison.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/>
              <a:t>If string1 &lt; string2 OR string1 is a substring of string2</a:t>
            </a:r>
            <a:r>
              <a:rPr lang="en-US" dirty="0"/>
              <a:t> then it would result in a negative value.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If string1 &gt; string2 then it would return positive value.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b="1" u="sng" dirty="0"/>
              <a:t>Syntax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b="1" u="sng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int </a:t>
            </a:r>
            <a:r>
              <a:rPr lang="en-IN" dirty="0" err="1"/>
              <a:t>strcmp</a:t>
            </a:r>
            <a:r>
              <a:rPr lang="en-IN" dirty="0"/>
              <a:t>(</a:t>
            </a:r>
            <a:r>
              <a:rPr lang="en-IN" dirty="0" err="1"/>
              <a:t>const</a:t>
            </a:r>
            <a:r>
              <a:rPr lang="en-IN" dirty="0"/>
              <a:t> char *str1, </a:t>
            </a:r>
            <a:r>
              <a:rPr lang="en-IN" dirty="0" err="1"/>
              <a:t>const</a:t>
            </a:r>
            <a:r>
              <a:rPr lang="en-IN" dirty="0"/>
              <a:t> char *str2)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7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strcmp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0220"/>
            <a:ext cx="9603275" cy="4739951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Example of </a:t>
            </a:r>
            <a:r>
              <a:rPr lang="en-IN" sz="1800" dirty="0" err="1"/>
              <a:t>strcmp</a:t>
            </a:r>
            <a:r>
              <a:rPr lang="en-IN" sz="1800" dirty="0"/>
              <a:t>:</a:t>
            </a:r>
            <a:endParaRPr lang="en-IN" sz="1800" dirty="0">
              <a:solidFill>
                <a:srgbClr val="FF0000"/>
              </a:solidFill>
            </a:endParaRPr>
          </a:p>
          <a:p>
            <a:pPr marL="895350" lvl="0" indent="0">
              <a:spcBef>
                <a:spcPts val="0"/>
              </a:spcBef>
              <a:buNone/>
            </a:pPr>
            <a:endParaRPr lang="en-IN" sz="1400" b="1" dirty="0"/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#include &lt;</a:t>
            </a:r>
            <a:r>
              <a:rPr lang="en-IN" sz="1400" b="1" dirty="0" err="1"/>
              <a:t>stdio.h</a:t>
            </a:r>
            <a:r>
              <a:rPr lang="en-IN" sz="1400" b="1" dirty="0"/>
              <a:t>&gt;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#include &lt;</a:t>
            </a:r>
            <a:r>
              <a:rPr lang="en-IN" sz="1400" b="1" dirty="0" err="1"/>
              <a:t>string.h</a:t>
            </a:r>
            <a:r>
              <a:rPr lang="en-IN" sz="1400" b="1" dirty="0"/>
              <a:t>&gt;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int main()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{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char s1[20] = "</a:t>
            </a:r>
            <a:r>
              <a:rPr lang="en-IN" sz="1400" b="1" dirty="0" err="1"/>
              <a:t>BeginnersBook</a:t>
            </a:r>
            <a:r>
              <a:rPr lang="en-IN" sz="1400" b="1" dirty="0"/>
              <a:t>";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char s2[20] = "BeginnersBook.COM";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if (</a:t>
            </a:r>
            <a:r>
              <a:rPr lang="en-IN" sz="1400" b="1" dirty="0" err="1"/>
              <a:t>strcmp</a:t>
            </a:r>
            <a:r>
              <a:rPr lang="en-IN" sz="1400" b="1" dirty="0"/>
              <a:t>(s1, s2) ==0)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{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   	</a:t>
            </a:r>
            <a:r>
              <a:rPr lang="en-IN" sz="1400" b="1" dirty="0" err="1"/>
              <a:t>printf</a:t>
            </a:r>
            <a:r>
              <a:rPr lang="en-IN" sz="1400" b="1" dirty="0"/>
              <a:t>("string 1 and string 2 are equal");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}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	else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 {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    </a:t>
            </a:r>
            <a:r>
              <a:rPr lang="en-IN" sz="1400" b="1" dirty="0" err="1"/>
              <a:t>printf</a:t>
            </a:r>
            <a:r>
              <a:rPr lang="en-IN" sz="1400" b="1" dirty="0"/>
              <a:t>("string 1 and 2 are different");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 }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     return 0;</a:t>
            </a:r>
          </a:p>
          <a:p>
            <a:pPr marL="895350" lvl="0" indent="0">
              <a:spcBef>
                <a:spcPts val="0"/>
              </a:spcBef>
              <a:buNone/>
            </a:pPr>
            <a:r>
              <a:rPr lang="en-IN" sz="1400" b="1" dirty="0"/>
              <a:t>}</a:t>
            </a:r>
          </a:p>
          <a:p>
            <a:pPr marL="895350" lvl="0" indent="0">
              <a:spcBef>
                <a:spcPts val="0"/>
              </a:spcBef>
              <a:buNone/>
            </a:pPr>
            <a:endParaRPr lang="en-IN" sz="1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Output: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400" b="1" dirty="0"/>
              <a:t>string 1 and 2 are different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77432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strcat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93025" cy="419972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dirty="0"/>
              <a:t>It concatenates two strings and returns the concatenated string.. </a:t>
            </a: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b="1" u="sng" dirty="0"/>
              <a:t>Syntax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dirty="0">
                <a:latin typeface="Consolas" panose="020B0609020204030204" pitchFamily="49" charset="0"/>
              </a:rPr>
              <a:t>char *strcat(char *str1, char *str2)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sv-SE" dirty="0"/>
              <a:t>It will concatanate str2 after str1  and return str1.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 Example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600" dirty="0" err="1">
                <a:latin typeface="Consolas" panose="020B0609020204030204" pitchFamily="49" charset="0"/>
              </a:rPr>
              <a:t>strcat</a:t>
            </a:r>
            <a:r>
              <a:rPr lang="en-IN" sz="1600" dirty="0">
                <a:latin typeface="Consolas" panose="020B0609020204030204" pitchFamily="49" charset="0"/>
              </a:rPr>
              <a:t>(“</a:t>
            </a:r>
            <a:r>
              <a:rPr lang="en-IN" sz="1600" dirty="0" err="1">
                <a:latin typeface="Consolas" panose="020B0609020204030204" pitchFamily="49" charset="0"/>
              </a:rPr>
              <a:t>good”,”morning</a:t>
            </a:r>
            <a:r>
              <a:rPr lang="en-IN" sz="1600" dirty="0">
                <a:latin typeface="Consolas" panose="020B0609020204030204" pitchFamily="49" charset="0"/>
              </a:rPr>
              <a:t>”); </a:t>
            </a:r>
            <a:endParaRPr lang="en-IN" sz="1200" dirty="0">
              <a:latin typeface="Consolas" panose="020B0609020204030204" pitchFamily="49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IN" sz="1600" dirty="0"/>
              <a:t>It we print the above statement then it will prints good morning</a:t>
            </a:r>
            <a:endParaRPr lang="en-IN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/>
          </a:p>
          <a:p>
            <a:pPr marL="0" lvl="0" indent="0">
              <a:spcBef>
                <a:spcPts val="0"/>
              </a:spcBef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00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strcat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0220"/>
            <a:ext cx="9603275" cy="4739951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Example of </a:t>
            </a:r>
            <a:r>
              <a:rPr lang="en-IN" sz="1800" dirty="0" err="1"/>
              <a:t>strcat</a:t>
            </a:r>
            <a:r>
              <a:rPr lang="en-IN" sz="1800" dirty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string.h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char s1[10] = "Hello";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char s2[10] = "World";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strcat</a:t>
            </a:r>
            <a:r>
              <a:rPr lang="en-US" sz="1800" dirty="0">
                <a:latin typeface="Consolas" panose="020B0609020204030204" pitchFamily="49" charset="0"/>
              </a:rPr>
              <a:t>(s1,s2);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("Output string after concatenation: %s", s1);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return 0;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/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IN" sz="1700" dirty="0">
                <a:latin typeface="Consolas" panose="020B0609020204030204" pitchFamily="49" charset="0"/>
              </a:rPr>
              <a:t>string after concatenation: HelloWorld</a:t>
            </a: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5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strcpy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93025" cy="4199727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dirty="0"/>
              <a:t>It copies one string into another</a:t>
            </a: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b="1" u="sng" dirty="0"/>
              <a:t>Syntax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dirty="0">
                <a:latin typeface="Consolas" panose="020B0609020204030204" pitchFamily="49" charset="0"/>
              </a:rPr>
              <a:t>char *strcpy( char *str1, char *str2)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It copies the string str2 into string str1, including the end character (terminator char ‘\0’).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/>
              <a:t> Example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>
                <a:latin typeface="Consolas" panose="020B0609020204030204" pitchFamily="49" charset="0"/>
              </a:rPr>
              <a:t>Char str[20];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dirty="0" err="1">
                <a:latin typeface="Consolas" panose="020B0609020204030204" pitchFamily="49" charset="0"/>
              </a:rPr>
              <a:t>strcpy</a:t>
            </a:r>
            <a:r>
              <a:rPr lang="en-IN" sz="1600" dirty="0">
                <a:latin typeface="Consolas" panose="020B0609020204030204" pitchFamily="49" charset="0"/>
              </a:rPr>
              <a:t>(</a:t>
            </a:r>
            <a:r>
              <a:rPr lang="en-IN" sz="1600" dirty="0" err="1">
                <a:latin typeface="Consolas" panose="020B0609020204030204" pitchFamily="49" charset="0"/>
              </a:rPr>
              <a:t>str,”hello</a:t>
            </a:r>
            <a:r>
              <a:rPr lang="en-IN" sz="1600" dirty="0">
                <a:latin typeface="Consolas" panose="020B0609020204030204" pitchFamily="49" charset="0"/>
              </a:rPr>
              <a:t>”);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600" dirty="0">
              <a:latin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Copies hello to string str where str is a character array. If we print str then it will print hello.</a:t>
            </a:r>
          </a:p>
          <a:p>
            <a:pPr marL="914400" lvl="2" indent="0">
              <a:buNone/>
            </a:pPr>
            <a:endParaRPr lang="en-IN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/>
          </a:p>
          <a:p>
            <a:pPr marL="0" lvl="0" indent="0">
              <a:spcBef>
                <a:spcPts val="0"/>
              </a:spcBef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63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4C8D8-E75C-4EA7-933F-6EC91AF5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Topic to be Covered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DC75-DC69-4AE2-95C5-7B8E88D7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IN" sz="2000"/>
              <a:t>Introduction to String.</a:t>
            </a:r>
          </a:p>
          <a:p>
            <a:r>
              <a:rPr lang="en-IN" sz="2000"/>
              <a:t>Declaration and Initialization of String.</a:t>
            </a:r>
          </a:p>
          <a:p>
            <a:r>
              <a:rPr lang="en-IN" sz="2000"/>
              <a:t>Input /Output string in C Programming</a:t>
            </a:r>
          </a:p>
          <a:p>
            <a:r>
              <a:rPr lang="en-IN" sz="2000"/>
              <a:t>String Handling Functions.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485401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strcpy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0220"/>
            <a:ext cx="9603275" cy="4739951"/>
          </a:xfrm>
        </p:spPr>
        <p:txBody>
          <a:bodyPr>
            <a:normAutofit fontScale="92500" lnSpcReduction="20000"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Example of </a:t>
            </a:r>
            <a:r>
              <a:rPr lang="en-IN" sz="1800" dirty="0" err="1"/>
              <a:t>strcpy</a:t>
            </a:r>
            <a:r>
              <a:rPr lang="en-IN" sz="1800" dirty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string.h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char s1[30] = “Harish";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char s2[30] = “Tiwari";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/* this function has copied s2 into s1*/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strcpy</a:t>
            </a:r>
            <a:r>
              <a:rPr lang="en-US" sz="1600" dirty="0">
                <a:latin typeface="Consolas" panose="020B0609020204030204" pitchFamily="49" charset="0"/>
              </a:rPr>
              <a:t>(s1,s2);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("String s1 is: %s", s1);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return 0;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String s1 is: Tiwari</a:t>
            </a:r>
            <a:endParaRPr lang="en-IN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2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strrev</a:t>
            </a:r>
            <a:r>
              <a:rPr lang="en-IN" cap="none" dirty="0"/>
              <a:t> 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193025" cy="4199727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US" dirty="0"/>
              <a:t>Reverses the given string. This function returns the string after reversing the given string.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b="1" u="sng" dirty="0"/>
              <a:t>Syntax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v-SE" sz="1600" dirty="0">
                <a:latin typeface="Consolas" panose="020B0609020204030204" pitchFamily="49" charset="0"/>
              </a:rPr>
              <a:t>char *strrev(char *str);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sv-SE" sz="12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It reverse the string str and store in the str itself.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22860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2800" dirty="0"/>
              <a:t>Example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char str[] = “computers”;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strrev</a:t>
            </a:r>
            <a:r>
              <a:rPr lang="en-US" sz="1600" dirty="0">
                <a:latin typeface="Consolas" panose="020B0609020204030204" pitchFamily="49" charset="0"/>
              </a:rPr>
              <a:t>(str);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</a:t>
            </a:r>
            <a:r>
              <a:rPr lang="en-US" sz="1600" dirty="0" err="1">
                <a:latin typeface="Consolas" panose="020B0609020204030204" pitchFamily="49" charset="0"/>
              </a:rPr>
              <a:t>s”,str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100" dirty="0"/>
          </a:p>
          <a:p>
            <a:pPr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/>
              <a:t>It will print </a:t>
            </a:r>
            <a:r>
              <a:rPr lang="en-US" sz="2100" dirty="0" err="1"/>
              <a:t>sretupmoc</a:t>
            </a:r>
            <a:endParaRPr lang="en-US" sz="2100" dirty="0"/>
          </a:p>
          <a:p>
            <a:pPr marL="457200" lvl="1" indent="0">
              <a:buNone/>
            </a:pPr>
            <a:endParaRPr lang="en-IN" sz="2000" dirty="0"/>
          </a:p>
          <a:p>
            <a:pPr marL="914400" lvl="2" indent="0">
              <a:buNone/>
            </a:pPr>
            <a:endParaRPr lang="en-IN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/>
          </a:p>
          <a:p>
            <a:pPr marL="0" lvl="0" indent="0">
              <a:spcBef>
                <a:spcPts val="0"/>
              </a:spcBef>
              <a:buNone/>
            </a:pP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9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7ECA-535F-479B-B168-597A2E36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 </a:t>
            </a:r>
            <a:r>
              <a:rPr lang="en-IN" cap="none" dirty="0" err="1"/>
              <a:t>strrev</a:t>
            </a:r>
            <a:r>
              <a:rPr lang="en-IN" cap="none" dirty="0"/>
              <a:t>( 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4620-404F-48CA-B9EE-029B9C40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30220"/>
            <a:ext cx="9603275" cy="4739951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IN" sz="1800" dirty="0"/>
              <a:t>Example of </a:t>
            </a:r>
            <a:r>
              <a:rPr lang="en-IN" sz="1800" dirty="0" err="1"/>
              <a:t>strrev</a:t>
            </a:r>
            <a:r>
              <a:rPr lang="en-IN" sz="1800" dirty="0"/>
              <a:t>:</a:t>
            </a:r>
          </a:p>
          <a:p>
            <a:pPr marL="0" lvl="0" indent="0">
              <a:spcBef>
                <a:spcPts val="0"/>
              </a:spcBef>
              <a:buNone/>
            </a:pPr>
            <a:endParaRPr lang="en-IN" sz="18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#include&lt;</a:t>
            </a:r>
            <a:r>
              <a:rPr lang="en-US" sz="1600" dirty="0" err="1">
                <a:latin typeface="Consolas" panose="020B0609020204030204" pitchFamily="49" charset="0"/>
              </a:rPr>
              <a:t>string.h</a:t>
            </a:r>
            <a:r>
              <a:rPr lang="en-US" sz="1600" dirty="0">
                <a:latin typeface="Consolas" panose="020B0609020204030204" pitchFamily="49" charset="0"/>
              </a:rPr>
              <a:t>&gt;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char str[50] = “computers";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("The given string is= %s\</a:t>
            </a:r>
            <a:r>
              <a:rPr lang="en-US" sz="1600" dirty="0" err="1">
                <a:latin typeface="Consolas" panose="020B0609020204030204" pitchFamily="49" charset="0"/>
              </a:rPr>
              <a:t>n",str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("After reversing string is= %s",</a:t>
            </a:r>
            <a:r>
              <a:rPr lang="en-US" sz="1600" dirty="0" err="1">
                <a:latin typeface="Consolas" panose="020B0609020204030204" pitchFamily="49" charset="0"/>
              </a:rPr>
              <a:t>strrev</a:t>
            </a:r>
            <a:r>
              <a:rPr lang="en-US" sz="1600" dirty="0">
                <a:latin typeface="Consolas" panose="020B0609020204030204" pitchFamily="49" charset="0"/>
              </a:rPr>
              <a:t>(str));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 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/>
              <a:t>Output: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/>
              <a:t>	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The given string is= computers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	After reversing string is= </a:t>
            </a:r>
            <a:r>
              <a:rPr lang="en-US" sz="1500" dirty="0" err="1">
                <a:solidFill>
                  <a:srgbClr val="FF0000"/>
                </a:solidFill>
                <a:latin typeface="Consolas" panose="020B0609020204030204" pitchFamily="49" charset="0"/>
              </a:rPr>
              <a:t>sretupmoc</a:t>
            </a:r>
            <a:endParaRPr lang="en-IN" sz="15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89535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8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3B03-FB75-44AA-999A-249E333E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Introduction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0510-EB01-4898-9409-2F4234E9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524000"/>
            <a:ext cx="11108144" cy="47391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Character array is known as “string”.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know that an array has multiple elements of same types so string is an array of character type’s elements. 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String is a Collection of characters and ends with a null character ‘\0’ which represents end of the string.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length of a string can be shorter than its character array because C treats \0 as one character.</a:t>
            </a:r>
          </a:p>
          <a:p>
            <a:pPr marL="457200" lvl="1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Each character in a string takes only 1 byte.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C, the null character is used to mark the end of a string, and it always evaluates to 0 .</a:t>
            </a:r>
          </a:p>
          <a:p>
            <a:pPr marL="0" indent="0">
              <a:buNone/>
            </a:pPr>
            <a:endParaRPr lang="en-IN" sz="4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6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CE2E-8BDF-46F0-AB61-BB5C2F2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2D6D-6BA3-45E1-9DB8-9151F6FC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1614196"/>
            <a:ext cx="11411338" cy="487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char name[20];  </a:t>
            </a:r>
            <a:r>
              <a:rPr lang="en-US" sz="2000" dirty="0">
                <a:solidFill>
                  <a:srgbClr val="FF0000"/>
                </a:solidFill>
              </a:rPr>
              <a:t>// name is the character array that can contain 20 characters including ‘\0’ character.</a:t>
            </a:r>
          </a:p>
          <a:p>
            <a:pPr marL="0" indent="0">
              <a:buNone/>
            </a:pPr>
            <a:r>
              <a:rPr lang="en-US" sz="2000" dirty="0"/>
              <a:t>char name[5] = {‘S’, ‘P’, ‘S’, ‘U’, ‘\0’};</a:t>
            </a:r>
          </a:p>
          <a:p>
            <a:pPr marL="0" indent="0">
              <a:buNone/>
            </a:pPr>
            <a:r>
              <a:rPr lang="en-US" sz="2000" dirty="0"/>
              <a:t>char name[ ] = {‘S’, ‘P’, ‘S’, ‘U’, ‘\0’};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String Constant</a:t>
            </a:r>
          </a:p>
          <a:p>
            <a:pPr lvl="1"/>
            <a:r>
              <a:rPr lang="en-IN" dirty="0"/>
              <a:t>A series of characters enclosed in double quotes (“”) is called a </a:t>
            </a:r>
            <a:r>
              <a:rPr lang="en-IN" i="1" dirty="0"/>
              <a:t>string constant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C compiler will automatically add a null character (\0) at the end of a string constant to indicate the end of the string.</a:t>
            </a:r>
          </a:p>
          <a:p>
            <a:pPr lvl="1"/>
            <a:r>
              <a:rPr lang="en-IN" dirty="0"/>
              <a:t>Example :</a:t>
            </a:r>
          </a:p>
          <a:p>
            <a:pPr marL="914400" lvl="2" indent="0">
              <a:buNone/>
            </a:pPr>
            <a:r>
              <a:rPr lang="en-IN" dirty="0"/>
              <a:t>char name[ ]= “SPSU”;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64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CEC2-0063-4C78-A058-68646429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cap="none" dirty="0"/>
              <a:t>Declaration / Initialization Of String</a:t>
            </a:r>
            <a:r>
              <a:rPr lang="en-IN" b="1" u="sng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7C2B-F940-424A-A4FD-74279326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Character arrays can be initialised as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>
                <a:latin typeface="Consolas" panose="020B0609020204030204" pitchFamily="49" charset="0"/>
              </a:rPr>
              <a:t>char test[ ] = {‘a’,’e’,’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’,’</a:t>
            </a:r>
            <a:r>
              <a:rPr lang="en-IN" sz="2000" dirty="0" err="1">
                <a:latin typeface="Consolas" panose="020B0609020204030204" pitchFamily="49" charset="0"/>
              </a:rPr>
              <a:t>o’,’u</a:t>
            </a:r>
            <a:r>
              <a:rPr lang="en-IN" sz="2000" dirty="0">
                <a:latin typeface="Consolas" panose="020B0609020204030204" pitchFamily="49" charset="0"/>
              </a:rPr>
              <a:t>’,’\0’}; </a:t>
            </a:r>
          </a:p>
          <a:p>
            <a:pPr marL="0" indent="0">
              <a:buNone/>
            </a:pPr>
            <a:r>
              <a:rPr lang="en-IN" dirty="0"/>
              <a:t>				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A string can be initialized by writing the string in double quotation marks as follows. In this case it is not necessary to specify null character explicitly.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>
                <a:latin typeface="Consolas" panose="020B0609020204030204" pitchFamily="49" charset="0"/>
              </a:rPr>
              <a:t>char test[ ] = “</a:t>
            </a:r>
            <a:r>
              <a:rPr lang="en-IN" sz="2000" dirty="0" err="1">
                <a:latin typeface="Consolas" panose="020B0609020204030204" pitchFamily="49" charset="0"/>
              </a:rPr>
              <a:t>aeiou</a:t>
            </a:r>
            <a:r>
              <a:rPr lang="en-IN" sz="2000" dirty="0">
                <a:latin typeface="Consolas" panose="020B0609020204030204" pitchFamily="49" charset="0"/>
              </a:rPr>
              <a:t>”;  </a:t>
            </a:r>
            <a:r>
              <a:rPr lang="en-IN" sz="2000" dirty="0">
                <a:solidFill>
                  <a:srgbClr val="FF0000"/>
                </a:solidFill>
              </a:rPr>
              <a:t>// NULL character is automatically upended in this case.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58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CEC2-0063-4C78-A058-68646429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b="1" u="sng" cap="none" dirty="0"/>
              <a:t>Declaration / Initialization Of String</a:t>
            </a:r>
            <a:r>
              <a:rPr lang="en-IN" b="1" u="sng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7C2B-F940-424A-A4FD-74279326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426"/>
            <a:ext cx="10099719" cy="4413060"/>
          </a:xfrm>
        </p:spPr>
        <p:txBody>
          <a:bodyPr>
            <a:normAutofit/>
          </a:bodyPr>
          <a:lstStyle/>
          <a:p>
            <a:pPr marL="269875" lvl="1">
              <a:buFont typeface="Wingdings" panose="05000000000000000000" pitchFamily="2" charset="2"/>
              <a:buChar char="ü"/>
            </a:pPr>
            <a:r>
              <a:rPr lang="en-IN" dirty="0"/>
              <a:t>The alternative way to declare and initialize a string is as follows: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 str[11] = {“ University”};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28600" lvl="1">
              <a:buFont typeface="Wingdings" panose="05000000000000000000" pitchFamily="2" charset="2"/>
              <a:buChar char="ü"/>
            </a:pPr>
            <a:r>
              <a:rPr lang="en-IN" dirty="0"/>
              <a:t>We can also specify each character separately as: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IN" dirty="0"/>
              <a:t>	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char str[11] = {’U’,’n’,’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’,’v’,’e’,’r’,’s’,’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’,’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t’,’y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’,’\0’};</a:t>
            </a:r>
          </a:p>
          <a:p>
            <a:pPr marL="0" lvl="1" indent="0">
              <a:lnSpc>
                <a:spcPct val="80000"/>
              </a:lnSpc>
              <a:buNone/>
            </a:pP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	char str[ ] = {’U’,’n’,’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’,’v’,’e’,’r’,’s’,’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’,’</a:t>
            </a:r>
            <a:r>
              <a:rPr lang="en-IN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t’,’y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’,’\0’};</a:t>
            </a:r>
          </a:p>
          <a:p>
            <a:pPr marL="0" lvl="1" indent="0">
              <a:lnSpc>
                <a:spcPct val="80000"/>
              </a:lnSpc>
              <a:buNone/>
            </a:pPr>
            <a:endParaRPr lang="en-IN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In all the above initializations size is optional as strings are initialized statically.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39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CEC2-0063-4C78-A058-68646429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42420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b="1" u="sng" cap="none" dirty="0"/>
              <a:t>Declaration / Initialization Of String</a:t>
            </a:r>
            <a:r>
              <a:rPr lang="en-IN" b="1" u="sng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7C2B-F940-424A-A4FD-74279326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426"/>
            <a:ext cx="9603275" cy="3825231"/>
          </a:xfrm>
        </p:spPr>
        <p:txBody>
          <a:bodyPr>
            <a:normAutofit fontScale="92500" lnSpcReduction="20000"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dirty="0"/>
              <a:t>The alternative way to declare and initialize a string using pointers is as follows: </a:t>
            </a:r>
          </a:p>
          <a:p>
            <a:pPr marL="0" lvl="1" indent="0">
              <a:buNone/>
            </a:pPr>
            <a:r>
              <a:rPr lang="en-IN" dirty="0"/>
              <a:t>	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char a[ ]=”hello”;</a:t>
            </a:r>
          </a:p>
          <a:p>
            <a:pPr marL="0" lvl="1" indent="0">
              <a:buNone/>
            </a:pP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	char *p = “hello”;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dirty="0"/>
              <a:t>In the above example a and p are same, first one is a character array, and p is a pointer which points to the string. In all the above initializations size is optional as strings are initialized statically.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r>
              <a:rPr lang="en-IN" dirty="0"/>
              <a:t>More examples are as follows</a:t>
            </a:r>
          </a:p>
          <a:p>
            <a:pPr marL="0" lvl="1" indent="0">
              <a:buNone/>
            </a:pPr>
            <a:r>
              <a:rPr lang="en-IN" dirty="0"/>
              <a:t>	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char *p = “hello”; </a:t>
            </a:r>
          </a:p>
          <a:p>
            <a:pPr marL="0" lvl="1" indent="0">
              <a:buNone/>
            </a:pPr>
            <a:r>
              <a:rPr lang="en-IN" sz="2200">
                <a:solidFill>
                  <a:srgbClr val="FF0000"/>
                </a:solidFill>
                <a:latin typeface="Consolas" panose="020B0609020204030204" pitchFamily="49" charset="0"/>
              </a:rPr>
              <a:t>	char *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q;</a:t>
            </a:r>
          </a:p>
          <a:p>
            <a:pPr marL="0" lvl="1" indent="0">
              <a:buNone/>
            </a:pP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	q=p;</a:t>
            </a:r>
          </a:p>
          <a:p>
            <a:pPr marL="0" lvl="1" indent="0">
              <a:buNone/>
            </a:pP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(“%s %s”,</a:t>
            </a:r>
            <a:r>
              <a:rPr lang="en-IN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p,q</a:t>
            </a:r>
            <a:r>
              <a:rPr lang="en-IN" sz="22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It will prints hello </a:t>
            </a:r>
            <a:r>
              <a:rPr lang="en-IN" dirty="0" err="1"/>
              <a:t>hello</a:t>
            </a:r>
            <a:endParaRPr lang="en-IN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69875" lvl="1">
              <a:buFont typeface="Wingdings" panose="05000000000000000000" pitchFamily="2" charset="2"/>
              <a:buChar char="ü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72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58C-A93C-4C46-8707-9A756C6A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Input / Output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046C-20C3-4387-9E52-A8994EAA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3"/>
            <a:ext cx="10515600" cy="4805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300" dirty="0"/>
              <a:t> To handle string input out C provides various </a:t>
            </a:r>
            <a:r>
              <a:rPr lang="en-US" sz="2300" dirty="0" err="1"/>
              <a:t>tyes</a:t>
            </a:r>
            <a:r>
              <a:rPr lang="en-US" sz="2300" dirty="0"/>
              <a:t> of predefined </a:t>
            </a:r>
            <a:r>
              <a:rPr lang="en-US" sz="2300" dirty="0" err="1"/>
              <a:t>fucntions</a:t>
            </a:r>
            <a:r>
              <a:rPr lang="en-US" sz="23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A user can input string using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scanf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 ), gets( 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To print string on to the monitor a user can use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printf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 ) function with format specifier %s or can also use puts( ) function that can handle entire string without using any kind of format specifier.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For input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Using </a:t>
            </a:r>
            <a:r>
              <a:rPr lang="en-IN" sz="2000" dirty="0" err="1"/>
              <a:t>scanf</a:t>
            </a:r>
            <a:r>
              <a:rPr lang="en-IN" sz="2000" dirty="0"/>
              <a:t>( )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with %s  for string constant.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Using </a:t>
            </a:r>
            <a:r>
              <a:rPr lang="en-IN" sz="2000" dirty="0"/>
              <a:t>gets() 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function.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For output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Using </a:t>
            </a:r>
            <a:r>
              <a:rPr lang="en-IN" sz="2000" dirty="0" err="1"/>
              <a:t>printf</a:t>
            </a:r>
            <a:r>
              <a:rPr lang="en-IN" sz="2000" dirty="0"/>
              <a:t>( )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with %s  for string constant.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Using </a:t>
            </a:r>
            <a:r>
              <a:rPr lang="en-IN" sz="2000" dirty="0"/>
              <a:t>puts( )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Function.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  <a:p>
            <a:pPr lvl="1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81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958C-A93C-4C46-8707-9A756C6A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Read String from the user using </a:t>
            </a:r>
            <a:r>
              <a:rPr lang="en-US" dirty="0" err="1"/>
              <a:t>scanf</a:t>
            </a:r>
            <a:r>
              <a:rPr lang="en-US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046C-20C3-4387-9E52-A8994EAAE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3"/>
            <a:ext cx="10515600" cy="480536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300" dirty="0"/>
              <a:t>Read String from the user using </a:t>
            </a:r>
            <a:r>
              <a:rPr lang="en-US" sz="2300" dirty="0" err="1"/>
              <a:t>scanf</a:t>
            </a:r>
            <a:r>
              <a:rPr lang="en-US" sz="2300" dirty="0"/>
              <a:t>( )</a:t>
            </a:r>
          </a:p>
          <a:p>
            <a:pPr lvl="1"/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You can use the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scanf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() function to read a string.</a:t>
            </a:r>
          </a:p>
          <a:p>
            <a:pPr lvl="1"/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scanf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() function reads the sequence of characters until it encounters whitespace (space, newline, tab, etc.).</a:t>
            </a:r>
          </a:p>
          <a:p>
            <a:pPr lvl="1"/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%s format specifiers are used to handle string.</a:t>
            </a:r>
          </a:p>
          <a:p>
            <a:pPr marL="269875" lvl="1">
              <a:buFont typeface="Wingdings" panose="05000000000000000000" pitchFamily="2" charset="2"/>
              <a:buChar char="ü"/>
            </a:pPr>
            <a:r>
              <a:rPr lang="en-US" sz="2100" dirty="0" err="1"/>
              <a:t>Exmple</a:t>
            </a:r>
            <a:endParaRPr lang="en-US" sz="1600" dirty="0"/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#include &lt;</a:t>
            </a:r>
            <a:r>
              <a:rPr lang="en-US" sz="2100" dirty="0" err="1">
                <a:latin typeface="Consolas" panose="020B0609020204030204" pitchFamily="49" charset="0"/>
              </a:rPr>
              <a:t>stdio.h</a:t>
            </a:r>
            <a:r>
              <a:rPr lang="en-US" sz="2100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int main()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char name[20];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</a:rPr>
              <a:t>printf</a:t>
            </a:r>
            <a:r>
              <a:rPr lang="en-US" sz="2100" dirty="0">
                <a:latin typeface="Consolas" panose="020B0609020204030204" pitchFamily="49" charset="0"/>
              </a:rPr>
              <a:t>("Enter name: ");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</a:rPr>
              <a:t>scanf</a:t>
            </a:r>
            <a:r>
              <a:rPr lang="en-US" sz="2100" dirty="0">
                <a:latin typeface="Consolas" panose="020B0609020204030204" pitchFamily="49" charset="0"/>
              </a:rPr>
              <a:t>("%s", name);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</a:t>
            </a:r>
            <a:r>
              <a:rPr lang="en-US" sz="2100" dirty="0" err="1">
                <a:latin typeface="Consolas" panose="020B0609020204030204" pitchFamily="49" charset="0"/>
              </a:rPr>
              <a:t>printf</a:t>
            </a:r>
            <a:r>
              <a:rPr lang="en-US" sz="2100" dirty="0">
                <a:latin typeface="Consolas" panose="020B0609020204030204" pitchFamily="49" charset="0"/>
              </a:rPr>
              <a:t>("Your name is : %s.", name);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    return 0;</a:t>
            </a:r>
          </a:p>
          <a:p>
            <a:pPr marL="457200" lvl="1" indent="0">
              <a:buNone/>
            </a:pPr>
            <a:r>
              <a:rPr lang="en-US" sz="2100" dirty="0">
                <a:latin typeface="Consolas" panose="020B06090202040302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dirty="0" err="1"/>
              <a:t>Ouput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1800" b="1" dirty="0">
                <a:latin typeface="Consolas" panose="020B0609020204030204" pitchFamily="49" charset="0"/>
              </a:rPr>
              <a:t>Enter name: Chirag </a:t>
            </a:r>
            <a:r>
              <a:rPr lang="en-US" sz="1800" b="1" dirty="0" err="1">
                <a:latin typeface="Consolas" panose="020B0609020204030204" pitchFamily="49" charset="0"/>
              </a:rPr>
              <a:t>Menariya</a:t>
            </a:r>
            <a:endParaRPr lang="en-US" sz="1800" b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	Your name is : Chirag.</a:t>
            </a:r>
          </a:p>
          <a:p>
            <a:pPr marL="457200" lvl="1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69875" lvl="1">
              <a:buFont typeface="Wingdings" panose="05000000000000000000" pitchFamily="2" charset="2"/>
              <a:buChar char="ü"/>
            </a:pP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Even though Chirag </a:t>
            </a:r>
            <a:r>
              <a:rPr lang="en-US" sz="2100" dirty="0" err="1">
                <a:solidFill>
                  <a:schemeClr val="accent2">
                    <a:lumMod val="75000"/>
                  </a:schemeClr>
                </a:solidFill>
              </a:rPr>
              <a:t>Meanriya</a:t>
            </a:r>
            <a:r>
              <a:rPr lang="en-US" sz="2100" dirty="0">
                <a:solidFill>
                  <a:schemeClr val="accent2">
                    <a:lumMod val="75000"/>
                  </a:schemeClr>
                </a:solidFill>
              </a:rPr>
              <a:t> was entered in the above program, only “Chirag" was stored in the name string. It's because there was a space after Chirag.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5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2080</Words>
  <Application>Microsoft Office PowerPoint</Application>
  <PresentationFormat>Widescreen</PresentationFormat>
  <Paragraphs>294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Office Theme</vt:lpstr>
      <vt:lpstr>Strings in C Programming</vt:lpstr>
      <vt:lpstr>Topic to be Covered</vt:lpstr>
      <vt:lpstr>Introduction to string</vt:lpstr>
      <vt:lpstr>Example</vt:lpstr>
      <vt:lpstr>Declaration / Initialization Of String  </vt:lpstr>
      <vt:lpstr>Declaration / Initialization Of String  </vt:lpstr>
      <vt:lpstr>Declaration / Initialization Of String  </vt:lpstr>
      <vt:lpstr>Input / Output Strings</vt:lpstr>
      <vt:lpstr>1. Read String from the user using scanf( )</vt:lpstr>
      <vt:lpstr>2. Read string from user using gets( ) function.</vt:lpstr>
      <vt:lpstr>3. Write string using puts( ).</vt:lpstr>
      <vt:lpstr>String Handling Functions: (String.h) </vt:lpstr>
      <vt:lpstr> strlen ( ) function</vt:lpstr>
      <vt:lpstr> strlen ( ) function</vt:lpstr>
      <vt:lpstr> strcmp ( ) function</vt:lpstr>
      <vt:lpstr> strcmp ( ) function</vt:lpstr>
      <vt:lpstr> strcat ( ) function</vt:lpstr>
      <vt:lpstr> strcat ( ) function</vt:lpstr>
      <vt:lpstr> strcpy ( ) function</vt:lpstr>
      <vt:lpstr> strcpy ( ) function</vt:lpstr>
      <vt:lpstr> strrev ( ) function</vt:lpstr>
      <vt:lpstr> strrev( )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C Programming</dc:title>
  <dc:creator>Harish Tiwari</dc:creator>
  <cp:lastModifiedBy>Shailendra Basnet</cp:lastModifiedBy>
  <cp:revision>4</cp:revision>
  <dcterms:created xsi:type="dcterms:W3CDTF">2020-05-09T16:06:53Z</dcterms:created>
  <dcterms:modified xsi:type="dcterms:W3CDTF">2021-03-17T15:19:04Z</dcterms:modified>
</cp:coreProperties>
</file>