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E78E-357E-41D9-9D12-F31A57938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CAD1E-CDBF-4A54-91B3-5FB92888B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C5770-6B3D-40AE-8268-12735C5DB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A7B-57BD-4904-8ED4-B4B5A009854E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364D6-A693-4FF9-8E76-8BD11678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85445-39EA-4ADA-8CD7-3978B960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3FD8-382F-42AA-8DD9-D6724B9B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4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E83C-AEF6-4C28-B5C4-D5FD6108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96231-01D4-435B-A9EE-303BD2330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6187-3D36-4D85-A40A-764837D1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A7B-57BD-4904-8ED4-B4B5A009854E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B1154-1BD2-4336-B182-3E2E6EA8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EDEA1-0811-4AF0-8D72-4FA2AD67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3FD8-382F-42AA-8DD9-D6724B9B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858B92-E954-4D10-AB71-A64DEFEB9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708D2-8885-48B7-B540-C8B49A6C1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25394-F83E-4CD1-BB6D-9D0BB343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A7B-57BD-4904-8ED4-B4B5A009854E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6F18B-6607-4554-BF17-50A3792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4A892-7084-49A9-9D5B-C9D92BAC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3FD8-382F-42AA-8DD9-D6724B9B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1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00C9-404F-4A3D-BD97-5235FB15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06E75-1D49-41E0-986B-1CDDF5645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422D1-3ADC-418C-812E-0CCEB9D9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A7B-57BD-4904-8ED4-B4B5A009854E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8C665-333A-4DC3-B04E-45D116E8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901DA-EE03-471F-8F6B-B12DF778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3FD8-382F-42AA-8DD9-D6724B9B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4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497D-C56B-4820-8854-1F3F38CC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77E21-54FF-4AB4-A24E-434A7A00C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7F313-04E0-4A30-A5B5-35BFB331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A7B-57BD-4904-8ED4-B4B5A009854E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2E911-C583-465D-8CC9-632D0109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40305-1898-49F2-84B1-92ED10F8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3FD8-382F-42AA-8DD9-D6724B9B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0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BF81-05A7-4B87-A403-2C8B9A2C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86248-C5F1-420F-879C-9FC182D8A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F6A0E-B89C-415C-8975-55AEDF1FA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D8E82-0E1C-4F75-8BA8-29322B2B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A7B-57BD-4904-8ED4-B4B5A009854E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310E5-DD7B-4CAD-868B-0DA99571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F9FDC-904C-439D-ADF5-E3BD7B15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3FD8-382F-42AA-8DD9-D6724B9B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00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278D-27A4-4F32-B24A-8CD49359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34B35-F5C5-4C9B-BCD2-E256E8BE7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816E2-67BC-4431-9079-C7A9F3626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CB924-5557-4C1B-9185-FCC05585A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C547A-2393-4A4D-8601-20A592CF8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F9656F-AE47-4822-83F3-F1DE2F4C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A7B-57BD-4904-8ED4-B4B5A009854E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9D8C3-08D9-4F11-BE03-D2449EE3E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F0279E-DC7D-4A8D-9DA4-07546570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3FD8-382F-42AA-8DD9-D6724B9B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8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D86C-C20E-4B3A-B6E4-52A41B90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34C0F-515B-4755-8F5A-CEBF1CA5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A7B-57BD-4904-8ED4-B4B5A009854E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41B94-6F6F-4479-87CC-EF107A97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3A051-9FCD-4C4A-95AD-6EB19A4C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3FD8-382F-42AA-8DD9-D6724B9B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3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B5E0CF-7BBA-4922-A558-69A4CC6B8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A7B-57BD-4904-8ED4-B4B5A009854E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23F418-992B-43DC-A593-39C5CA9F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C6D9D-F07C-4D32-B8EA-F6523773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3FD8-382F-42AA-8DD9-D6724B9B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2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AB94-6FAF-4C2D-AA4B-E4532380B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74D75-34C5-4FD4-AAC0-009A2D23A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7C90-7F24-48EB-984F-3A222E92A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38537-2350-43C4-A210-D3884805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A7B-57BD-4904-8ED4-B4B5A009854E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BE8E5-F4EC-4686-B880-7B544FE8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35294-152B-4847-A830-3120029A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3FD8-382F-42AA-8DD9-D6724B9B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6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31A89-3009-4584-8F13-490D0E35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E4E4B-8E8B-4812-9388-1892E7D87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AF9A9-9038-4CBE-9E35-22145D13B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DCB33-771D-4C01-A1EE-F6AFB82C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A7B-57BD-4904-8ED4-B4B5A009854E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0DA0C-98AD-4A4A-A749-E1F736F3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30511-13FB-4F54-B750-513F261E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3FD8-382F-42AA-8DD9-D6724B9B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4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F3C10-BBA3-4A10-A261-1A58CE7F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D62B-6C4B-449B-BA53-8A814E621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103D8-C18D-4F1C-9379-FA0CCA991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4EA7B-57BD-4904-8ED4-B4B5A009854E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656CC-6526-4963-9C54-2E17D5609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97E44-4A41-4F7B-BC26-7B58002EB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73FD8-382F-42AA-8DD9-D6724B9B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7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16BC-9C4E-4892-A7D5-AAEA87AFA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Handling in C</a:t>
            </a:r>
          </a:p>
        </p:txBody>
      </p:sp>
    </p:spTree>
    <p:extLst>
      <p:ext uri="{BB962C8B-B14F-4D97-AF65-F5344CB8AC3E}">
        <p14:creationId xmlns:p14="http://schemas.microsoft.com/office/powerpoint/2010/main" val="185329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1E15-01B3-450D-A7B1-F848DB0A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fprintf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32FA0DE-5AB2-4516-99A4-C718F122D4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323922"/>
            <a:ext cx="10932043" cy="3354765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Syntax: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0" i="0" dirty="0">
                <a:solidFill>
                  <a:srgbClr val="C7254E"/>
                </a:solidFill>
                <a:effectLst/>
                <a:latin typeface="Menlo"/>
              </a:rPr>
              <a:t>int </a:t>
            </a:r>
            <a:r>
              <a:rPr lang="en-US" sz="3600" b="0" i="0" dirty="0" err="1">
                <a:solidFill>
                  <a:srgbClr val="C7254E"/>
                </a:solidFill>
                <a:effectLst/>
                <a:latin typeface="Menlo"/>
              </a:rPr>
              <a:t>fprintf</a:t>
            </a:r>
            <a:r>
              <a:rPr lang="en-US" sz="3600" b="0" i="0" dirty="0">
                <a:solidFill>
                  <a:srgbClr val="C7254E"/>
                </a:solidFill>
                <a:effectLst/>
                <a:latin typeface="Menlo"/>
              </a:rPr>
              <a:t>(FILE *</a:t>
            </a:r>
            <a:r>
              <a:rPr lang="en-US" sz="3600" b="0" i="0" dirty="0" err="1">
                <a:solidFill>
                  <a:srgbClr val="C7254E"/>
                </a:solidFill>
                <a:effectLst/>
                <a:latin typeface="Menlo"/>
              </a:rPr>
              <a:t>fp</a:t>
            </a:r>
            <a:r>
              <a:rPr lang="en-US" sz="3600" b="0" i="0" dirty="0">
                <a:solidFill>
                  <a:srgbClr val="C7254E"/>
                </a:solidFill>
                <a:effectLst/>
                <a:latin typeface="Menlo"/>
              </a:rPr>
              <a:t>, const char *format [, argument, ...] );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Unlike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printf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fprintf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Open Sans"/>
              </a:rPr>
              <a:t>writes formatted data into the file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.</a:t>
            </a:r>
          </a:p>
          <a:p>
            <a:pPr>
              <a:lnSpc>
                <a:spcPct val="100000"/>
              </a:lnSpc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needs an additional argument, a file pointer.</a:t>
            </a:r>
          </a:p>
          <a:p>
            <a:pPr>
              <a:lnSpc>
                <a:spcPct val="100000"/>
              </a:lnSpc>
            </a:pPr>
            <a:r>
              <a:rPr lang="en-US" altLang="en-US" sz="3200" dirty="0">
                <a:solidFill>
                  <a:srgbClr val="333333"/>
                </a:solidFill>
                <a:latin typeface="Open Sans"/>
              </a:rPr>
              <a:t>On success, it returns the total number of characters written to the file. On error, it returns EOF</a:t>
            </a:r>
          </a:p>
        </p:txBody>
      </p:sp>
    </p:spTree>
    <p:extLst>
      <p:ext uri="{BB962C8B-B14F-4D97-AF65-F5344CB8AC3E}">
        <p14:creationId xmlns:p14="http://schemas.microsoft.com/office/powerpoint/2010/main" val="100008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1E15-01B3-450D-A7B1-F848DB0A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fscanf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32FA0DE-5AB2-4516-99A4-C718F122D4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585258"/>
            <a:ext cx="10932043" cy="483209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Syntax: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int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fscanf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(FILE *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fp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, const char *format [, argument, ...] 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fscanf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function is used to read formatted input from the file. </a:t>
            </a:r>
          </a:p>
          <a:p>
            <a:pPr>
              <a:lnSpc>
                <a:spcPct val="100000"/>
              </a:lnSpc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Unlike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scanf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it reads the data from the file. </a:t>
            </a:r>
          </a:p>
          <a:p>
            <a:pPr>
              <a:lnSpc>
                <a:spcPct val="100000"/>
              </a:lnSpc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needs an additional argument obviously enough a file pointer.</a:t>
            </a:r>
          </a:p>
          <a:p>
            <a:pPr>
              <a:lnSpc>
                <a:spcPct val="100000"/>
              </a:lnSpc>
            </a:pPr>
            <a:r>
              <a:rPr lang="en-US" altLang="en-US" sz="3200" dirty="0">
                <a:solidFill>
                  <a:srgbClr val="333333"/>
                </a:solidFill>
                <a:latin typeface="Open Sans"/>
              </a:rPr>
              <a:t>On success, this function returns the number of values read and on error or end of the file it returns EOF or -1</a:t>
            </a:r>
          </a:p>
        </p:txBody>
      </p:sp>
    </p:spTree>
    <p:extLst>
      <p:ext uri="{BB962C8B-B14F-4D97-AF65-F5344CB8AC3E}">
        <p14:creationId xmlns:p14="http://schemas.microsoft.com/office/powerpoint/2010/main" val="3133240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072B-33EF-4066-A112-D32172A57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Binary files vs text files in 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4714C-36BD-42EF-8890-6F5D76C40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DD95A-2924-4255-B9AF-BF1ED407D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4097744"/>
          </a:xfrm>
        </p:spPr>
        <p:txBody>
          <a:bodyPr/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Droid Sans"/>
              </a:rPr>
              <a:t>stores data in the form of alphabets, digits, symbols (ASCII format) which are in human readable format</a:t>
            </a:r>
          </a:p>
          <a:p>
            <a:r>
              <a:rPr lang="en-US" b="0" i="0" dirty="0">
                <a:solidFill>
                  <a:srgbClr val="555555"/>
                </a:solidFill>
                <a:effectLst/>
                <a:latin typeface="Droid Sans"/>
              </a:rPr>
              <a:t>small error in a </a:t>
            </a:r>
            <a:r>
              <a:rPr lang="en-US" b="1" i="0" dirty="0">
                <a:solidFill>
                  <a:srgbClr val="555555"/>
                </a:solidFill>
                <a:effectLst/>
                <a:latin typeface="Droid Sans"/>
              </a:rPr>
              <a:t>textual file</a:t>
            </a:r>
            <a:r>
              <a:rPr lang="en-US" b="0" i="0" dirty="0">
                <a:solidFill>
                  <a:srgbClr val="555555"/>
                </a:solidFill>
                <a:effectLst/>
                <a:latin typeface="Droid Sans"/>
              </a:rPr>
              <a:t> can be recognized and eliminated when seen</a:t>
            </a:r>
          </a:p>
          <a:p>
            <a:r>
              <a:rPr lang="en-US" dirty="0">
                <a:solidFill>
                  <a:srgbClr val="555555"/>
                </a:solidFill>
                <a:latin typeface="Droid Sans"/>
              </a:rPr>
              <a:t>Newline is represented by a special character.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E6644-331C-455F-B8A8-6DECB7E3F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Binary File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A7989-ECFE-472D-88A9-185D73C09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4097744"/>
          </a:xfrm>
        </p:spPr>
        <p:txBody>
          <a:bodyPr/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Droid Sans"/>
              </a:rPr>
              <a:t>contains a sequence or a collection of bytes which are not in a human readable format.</a:t>
            </a:r>
          </a:p>
          <a:p>
            <a:r>
              <a:rPr lang="en-US" b="0" i="0" dirty="0">
                <a:solidFill>
                  <a:srgbClr val="555555"/>
                </a:solidFill>
                <a:effectLst/>
                <a:latin typeface="Droid Sans"/>
              </a:rPr>
              <a:t>small error in a </a:t>
            </a:r>
            <a:r>
              <a:rPr lang="en-US" b="1" i="0" dirty="0">
                <a:solidFill>
                  <a:srgbClr val="555555"/>
                </a:solidFill>
                <a:effectLst/>
                <a:latin typeface="Droid Sans"/>
              </a:rPr>
              <a:t>binary file</a:t>
            </a:r>
            <a:r>
              <a:rPr lang="en-US" b="0" i="0" dirty="0">
                <a:solidFill>
                  <a:srgbClr val="555555"/>
                </a:solidFill>
                <a:effectLst/>
                <a:latin typeface="Droid Sans"/>
              </a:rPr>
              <a:t> corrupts the file and is not easy to detect</a:t>
            </a:r>
          </a:p>
          <a:p>
            <a:r>
              <a:rPr lang="en-US" dirty="0">
                <a:solidFill>
                  <a:srgbClr val="555555"/>
                </a:solidFill>
                <a:latin typeface="Droid Sans"/>
              </a:rPr>
              <a:t>There is no indication of newline character</a:t>
            </a:r>
            <a:endParaRPr lang="en-US" b="0" i="0" dirty="0">
              <a:solidFill>
                <a:srgbClr val="555555"/>
              </a:solidFill>
              <a:effectLst/>
              <a:latin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79220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072B-33EF-4066-A112-D32172A57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Binary files vs text files in 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4714C-36BD-42EF-8890-6F5D76C40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DD95A-2924-4255-B9AF-BF1ED407D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4097744"/>
          </a:xfrm>
        </p:spPr>
        <p:txBody>
          <a:bodyPr/>
          <a:lstStyle/>
          <a:p>
            <a:r>
              <a:rPr lang="en-US" dirty="0">
                <a:solidFill>
                  <a:srgbClr val="555555"/>
                </a:solidFill>
                <a:latin typeface="Droid Sans"/>
              </a:rPr>
              <a:t>Text file occupies more space e.g. integer value 224422 requires 6 byes of storage</a:t>
            </a:r>
          </a:p>
          <a:p>
            <a:r>
              <a:rPr lang="en-US" dirty="0">
                <a:solidFill>
                  <a:srgbClr val="555555"/>
                </a:solidFill>
                <a:latin typeface="Droid Sans"/>
              </a:rPr>
              <a:t>Special character is inserted to represent EOF</a:t>
            </a:r>
          </a:p>
          <a:p>
            <a:r>
              <a:rPr lang="en-US" dirty="0">
                <a:solidFill>
                  <a:srgbClr val="555555"/>
                </a:solidFill>
                <a:latin typeface="Droid Sans"/>
              </a:rPr>
              <a:t>less efficient to read and write block of data compared to binary file	</a:t>
            </a:r>
            <a:endParaRPr lang="en-US" b="0" i="0" dirty="0">
              <a:solidFill>
                <a:srgbClr val="555555"/>
              </a:solidFill>
              <a:effectLst/>
              <a:latin typeface="Droid San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E6644-331C-455F-B8A8-6DECB7E3F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Binary File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A7989-ECFE-472D-88A9-185D73C09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4097744"/>
          </a:xfrm>
        </p:spPr>
        <p:txBody>
          <a:bodyPr/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Droid Sans"/>
              </a:rPr>
              <a:t>Integer values are stored using 4 byes of memory.</a:t>
            </a:r>
          </a:p>
          <a:p>
            <a:r>
              <a:rPr lang="en-US" dirty="0">
                <a:solidFill>
                  <a:srgbClr val="555555"/>
                </a:solidFill>
                <a:latin typeface="Droid Sans"/>
              </a:rPr>
              <a:t>It keeps track of data entered in the file</a:t>
            </a:r>
          </a:p>
          <a:p>
            <a:r>
              <a:rPr lang="en-US" dirty="0">
                <a:solidFill>
                  <a:srgbClr val="555555"/>
                </a:solidFill>
                <a:latin typeface="Droid Sans"/>
              </a:rPr>
              <a:t>More efficient to read and write block of data	</a:t>
            </a:r>
            <a:endParaRPr lang="en-US" b="0" i="0" dirty="0">
              <a:solidFill>
                <a:srgbClr val="555555"/>
              </a:solidFill>
              <a:effectLst/>
              <a:latin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800621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9205DF1-AF79-4AE1-AB13-9D5CB2A7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Fwrite</a:t>
            </a:r>
            <a:r>
              <a:rPr lang="en-US" dirty="0"/>
              <a:t>() function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4C2AFA-2303-4B6B-B1B1-205C729EA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Syntax: </a:t>
            </a:r>
            <a:r>
              <a:rPr lang="en-US" b="1" dirty="0" err="1"/>
              <a:t>size_t</a:t>
            </a:r>
            <a:r>
              <a:rPr lang="en-US" b="1" dirty="0"/>
              <a:t> </a:t>
            </a:r>
            <a:r>
              <a:rPr lang="en-US" b="1" dirty="0" err="1"/>
              <a:t>fwrite</a:t>
            </a:r>
            <a:r>
              <a:rPr lang="en-US" b="1" dirty="0"/>
              <a:t>(const void *</a:t>
            </a:r>
            <a:r>
              <a:rPr lang="en-US" b="1" dirty="0" err="1"/>
              <a:t>ptr</a:t>
            </a:r>
            <a:r>
              <a:rPr lang="en-US" b="1" dirty="0"/>
              <a:t>, </a:t>
            </a:r>
            <a:r>
              <a:rPr lang="en-US" b="1" dirty="0" err="1"/>
              <a:t>size_t</a:t>
            </a:r>
            <a:r>
              <a:rPr lang="en-US" b="1" dirty="0"/>
              <a:t> size, </a:t>
            </a:r>
            <a:r>
              <a:rPr lang="en-US" b="1" dirty="0" err="1"/>
              <a:t>size_t</a:t>
            </a:r>
            <a:r>
              <a:rPr lang="en-US" b="1" dirty="0"/>
              <a:t> n, FILE *</a:t>
            </a:r>
            <a:r>
              <a:rPr lang="en-US" b="1" dirty="0" err="1"/>
              <a:t>fp</a:t>
            </a:r>
            <a:r>
              <a:rPr lang="en-US" b="1" dirty="0"/>
              <a:t>);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err="1"/>
              <a:t>ptr</a:t>
            </a:r>
            <a:r>
              <a:rPr lang="en-US" dirty="0"/>
              <a:t>: it points to the block of memory which contains the data items to be written.</a:t>
            </a:r>
          </a:p>
          <a:p>
            <a:r>
              <a:rPr lang="en-US" dirty="0"/>
              <a:t>size: It specifies the number of bytes of each item to be written.</a:t>
            </a:r>
          </a:p>
          <a:p>
            <a:r>
              <a:rPr lang="en-US" dirty="0"/>
              <a:t>n: It is the number of items to be written.</a:t>
            </a:r>
          </a:p>
          <a:p>
            <a:r>
              <a:rPr lang="en-US" dirty="0" err="1"/>
              <a:t>fp</a:t>
            </a:r>
            <a:r>
              <a:rPr lang="en-US" dirty="0"/>
              <a:t>: It is a pointer to the file where data items will be written.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8038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4404-1042-435D-A7AF-FF52FCCE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fread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1DD7A-2454-444E-97CC-3AFFB36EC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fread</a:t>
            </a:r>
            <a:r>
              <a:rPr lang="en-US" dirty="0"/>
              <a:t>(void *</a:t>
            </a:r>
            <a:r>
              <a:rPr lang="en-US" dirty="0" err="1"/>
              <a:t>ptr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size, </a:t>
            </a:r>
            <a:r>
              <a:rPr lang="en-US" dirty="0" err="1"/>
              <a:t>size_t</a:t>
            </a:r>
            <a:r>
              <a:rPr lang="en-US" dirty="0"/>
              <a:t> n, FILE *</a:t>
            </a:r>
            <a:r>
              <a:rPr lang="en-US" dirty="0" err="1"/>
              <a:t>fp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ptr</a:t>
            </a:r>
            <a:r>
              <a:rPr lang="en-US" dirty="0"/>
              <a:t> is the starting address of the memory block where data will be stored after reading from the file. </a:t>
            </a:r>
          </a:p>
          <a:p>
            <a:r>
              <a:rPr lang="en-US" dirty="0"/>
              <a:t>The function reads n items from the file where each item occupies the number of bytes specified in the second argument.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4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FFC54-EA3B-4395-86FF-37F1BF75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operations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E3D91-11F8-40A5-B9E5-E0A13429D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Why to use?</a:t>
            </a:r>
          </a:p>
          <a:p>
            <a:r>
              <a:rPr lang="en-US" dirty="0"/>
              <a:t>Store re-accessible data</a:t>
            </a:r>
          </a:p>
          <a:p>
            <a:r>
              <a:rPr lang="en-US" dirty="0"/>
              <a:t>Organize data</a:t>
            </a:r>
          </a:p>
          <a:p>
            <a:r>
              <a:rPr lang="en-US" dirty="0"/>
              <a:t>Can be shared with other programs and computers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3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FFC54-EA3B-4395-86FF-37F1BF75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E3D91-11F8-40A5-B9E5-E0A13429D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</a:t>
            </a:r>
          </a:p>
          <a:p>
            <a:r>
              <a:rPr lang="en-US" dirty="0"/>
              <a:t>Open</a:t>
            </a:r>
          </a:p>
          <a:p>
            <a:r>
              <a:rPr lang="en-US" dirty="0"/>
              <a:t>Read</a:t>
            </a:r>
          </a:p>
          <a:p>
            <a:r>
              <a:rPr lang="en-US" dirty="0"/>
              <a:t>Write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Close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9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E9F4-7691-4840-84A8-98A116B1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6EEF6-D7A8-4918-979D-5DBD85365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“r”:</a:t>
            </a:r>
            <a:r>
              <a:rPr lang="en-US" dirty="0"/>
              <a:t> Reading from a file</a:t>
            </a:r>
          </a:p>
          <a:p>
            <a:r>
              <a:rPr lang="en-US" b="1" dirty="0"/>
              <a:t>“w”: </a:t>
            </a:r>
            <a:r>
              <a:rPr lang="en-US" dirty="0"/>
              <a:t>Writing to a file, contents are overwritten</a:t>
            </a:r>
          </a:p>
          <a:p>
            <a:r>
              <a:rPr lang="en-US" b="1" dirty="0"/>
              <a:t>“a”: </a:t>
            </a:r>
            <a:r>
              <a:rPr lang="en-US" dirty="0"/>
              <a:t>add new content at the end of the file</a:t>
            </a:r>
          </a:p>
          <a:p>
            <a:r>
              <a:rPr lang="en-US" b="1" dirty="0"/>
              <a:t>“r+”: </a:t>
            </a:r>
            <a:r>
              <a:rPr lang="en-US" dirty="0"/>
              <a:t>Read existing content, write new content, modify existing content</a:t>
            </a:r>
          </a:p>
          <a:p>
            <a:r>
              <a:rPr lang="en-US" b="1" dirty="0"/>
              <a:t>“w+”: </a:t>
            </a:r>
            <a:r>
              <a:rPr lang="en-US" dirty="0"/>
              <a:t>contents are overwritten</a:t>
            </a:r>
          </a:p>
          <a:p>
            <a:pPr lvl="1"/>
            <a:r>
              <a:rPr lang="en-US" dirty="0"/>
              <a:t>Write content</a:t>
            </a:r>
          </a:p>
          <a:p>
            <a:pPr lvl="1"/>
            <a:r>
              <a:rPr lang="en-US" dirty="0"/>
              <a:t>Reading back new content</a:t>
            </a:r>
          </a:p>
          <a:p>
            <a:pPr lvl="1"/>
            <a:r>
              <a:rPr lang="en-US" dirty="0"/>
              <a:t>Modify existing content</a:t>
            </a:r>
          </a:p>
          <a:p>
            <a:r>
              <a:rPr lang="en-US" b="1" dirty="0"/>
              <a:t>“a+”:</a:t>
            </a:r>
          </a:p>
          <a:p>
            <a:pPr lvl="1"/>
            <a:r>
              <a:rPr lang="en-US" dirty="0"/>
              <a:t>Reading existing content</a:t>
            </a:r>
          </a:p>
          <a:p>
            <a:pPr lvl="1"/>
            <a:r>
              <a:rPr lang="en-US" dirty="0"/>
              <a:t>Appending new content at the end of the file</a:t>
            </a:r>
          </a:p>
          <a:p>
            <a:pPr lvl="1"/>
            <a:r>
              <a:rPr lang="en-US" dirty="0"/>
              <a:t>Cannot modify existing content</a:t>
            </a:r>
          </a:p>
          <a:p>
            <a:r>
              <a:rPr lang="en-US" b="1" dirty="0"/>
              <a:t>Important points:</a:t>
            </a:r>
          </a:p>
          <a:p>
            <a:r>
              <a:rPr lang="en-US" dirty="0"/>
              <a:t>“a”, “w+”, “a+” creates a new file if specified file does not exist.</a:t>
            </a:r>
          </a:p>
        </p:txBody>
      </p:sp>
    </p:spTree>
    <p:extLst>
      <p:ext uri="{BB962C8B-B14F-4D97-AF65-F5344CB8AC3E}">
        <p14:creationId xmlns:p14="http://schemas.microsoft.com/office/powerpoint/2010/main" val="12344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E867-C3A3-4130-8AA5-F6515BA0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2050D-C1A1-46A5-9385-81128633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fopen</a:t>
            </a:r>
            <a:r>
              <a:rPr lang="en-US" dirty="0"/>
              <a:t>: opens specified file in specified mode</a:t>
            </a:r>
          </a:p>
          <a:p>
            <a:r>
              <a:rPr lang="en-US" dirty="0" err="1"/>
              <a:t>fclose</a:t>
            </a:r>
            <a:r>
              <a:rPr lang="en-US" dirty="0"/>
              <a:t>: closes a file</a:t>
            </a:r>
          </a:p>
          <a:p>
            <a:r>
              <a:rPr lang="en-US" dirty="0" err="1"/>
              <a:t>getc</a:t>
            </a:r>
            <a:r>
              <a:rPr lang="en-US" dirty="0"/>
              <a:t>: reads character from current cursor location </a:t>
            </a:r>
          </a:p>
          <a:p>
            <a:r>
              <a:rPr lang="en-US" dirty="0" err="1"/>
              <a:t>putc</a:t>
            </a:r>
            <a:r>
              <a:rPr lang="en-US" dirty="0"/>
              <a:t>: writes character on current cursor location</a:t>
            </a:r>
          </a:p>
          <a:p>
            <a:r>
              <a:rPr lang="en-US" dirty="0" err="1"/>
              <a:t>fgets</a:t>
            </a:r>
            <a:r>
              <a:rPr lang="en-US" dirty="0"/>
              <a:t>: reads a line from file</a:t>
            </a:r>
          </a:p>
          <a:p>
            <a:r>
              <a:rPr lang="en-US" dirty="0" err="1"/>
              <a:t>fputs</a:t>
            </a:r>
            <a:r>
              <a:rPr lang="en-US" dirty="0"/>
              <a:t>: writes a line to file</a:t>
            </a:r>
          </a:p>
          <a:p>
            <a:r>
              <a:rPr lang="en-US" dirty="0"/>
              <a:t>EOF: end of file</a:t>
            </a:r>
          </a:p>
        </p:txBody>
      </p:sp>
    </p:spTree>
    <p:extLst>
      <p:ext uri="{BB962C8B-B14F-4D97-AF65-F5344CB8AC3E}">
        <p14:creationId xmlns:p14="http://schemas.microsoft.com/office/powerpoint/2010/main" val="23466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DC59-A5E0-40D7-B8C2-B20D1F66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&amp; writing to a file character by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E138C-2BFF-4A1E-B4FF-601DB22CB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77114" cy="4351338"/>
          </a:xfrm>
        </p:spPr>
        <p:txBody>
          <a:bodyPr>
            <a:no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#include&lt;stdio.h&gt;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#include&lt;stdlib.h&gt;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main(){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FILE *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char c;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fopen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test.txt","w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if(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==NULL){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("\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nFile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Pointer not initialized");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exit(0);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("\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nEnter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some text here...\n");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while((c=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getchar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())!='\n') {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c,fp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("\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ndata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written successfully...\n");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fclose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99536-63F9-475F-98AA-0C1FDEC21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91086" y="1825625"/>
            <a:ext cx="4662714" cy="4351338"/>
          </a:xfrm>
        </p:spPr>
        <p:txBody>
          <a:bodyPr>
            <a:no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/*to read the file contents */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fopen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test.txt","r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if(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==NULL){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("\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nFile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Pointer not initialized");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exit(0);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("\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nYou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have written...\n");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while((c=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))!=EOF){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("%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c",c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fclose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return 0;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3863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5FE724-28EF-4124-A872-1113A3D6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string to a file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6CC02E-1B34-4EA0-B414-B9B4534B5D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#include&lt;stdio.h&gt;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#include&lt;stdlib.h&gt;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main(){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FILE *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char str[100];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fopen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string.txt","w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if(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==NULL){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("\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nFile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Pointer not initialized");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exit(0);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("\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nEnter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some text here...\n");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gets(str);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fputs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str,fp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fclose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986FB6-4A80-44E0-BF8B-F01417B7A0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/*to read the file contents */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fp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fopen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string.txt","r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if(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fp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==NULL){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("\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nFile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Pointer not initialized");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exit(0);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while(1){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if(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fgets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(str,10,fp)==NULL)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break;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else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("\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nYour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text: %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s",str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fclose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fp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return 0;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77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270E6-4B9C-4459-BE82-EC4F65E58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414" y="0"/>
            <a:ext cx="6762732" cy="53173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fgets</a:t>
            </a:r>
            <a:r>
              <a:rPr lang="en-US" dirty="0"/>
              <a:t> vs </a:t>
            </a:r>
            <a:r>
              <a:rPr lang="en-US" dirty="0" err="1"/>
              <a:t>fgetc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A47D017-A123-4196-8347-9E1B9E94EAB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22859" y="701983"/>
            <a:ext cx="6762732" cy="595547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 library function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 *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fgets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(char *str, int n, FILE *stream)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reads a line from the specified stream and stores it into the string pointed to by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stops when either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(n-1)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characters are read, the newline character is read, or the end-of-file is reached, whichever comes first.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Declaration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Following is the declaration for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fgets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function.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− This is the pointer to an array of chars where the string read is stored.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− This is the maximum number of characters to be read (including the final null-character). Usually, the length of the array passed as str is used.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− This is the pointer to a FILE object that identifies the stream where characters are read from.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Value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success, the function returns the same str parameter. If the End-of-File is encountered and no characters have been read, the contents of str remain unchanged and a null pointer is returned.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an error occurs, a null pointer is returned.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D7F461-95F9-412B-8C7E-F684AB13B25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7570381" y="1179037"/>
            <a:ext cx="4261126" cy="500136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 library function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getc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(FILE *stream)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gets the next character (an unsigned char) from the specified stream and advances the position indicator for the stream.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Declaration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Following is the declaration for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function.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− This is the pointer to a FILE object that identifies the stream on which the operation is to be performed.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Value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function returns the character read as an unsigned char cast to an int or EOF on end of file or error.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46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967E-CB31-4F04-A4D5-D7786C50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E64CA-DB7C-4B88-9373-8AD53C099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We use formatted input and output when we want to read or write data in a particular format</a:t>
            </a:r>
          </a:p>
          <a:p>
            <a:pPr lvl="1"/>
            <a:r>
              <a:rPr lang="en-US" dirty="0" err="1">
                <a:solidFill>
                  <a:srgbClr val="333333"/>
                </a:solidFill>
                <a:latin typeface="Open Sans"/>
              </a:rPr>
              <a:t>fprintf</a:t>
            </a:r>
            <a:endParaRPr lang="en-US" dirty="0">
              <a:solidFill>
                <a:srgbClr val="333333"/>
              </a:solidFill>
              <a:latin typeface="Open Sans"/>
            </a:endParaRPr>
          </a:p>
          <a:p>
            <a:pPr lvl="1"/>
            <a:r>
              <a:rPr lang="en-US" dirty="0" err="1"/>
              <a:t>fscanf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1378</Words>
  <Application>Microsoft Office PowerPoint</Application>
  <PresentationFormat>Widescreen</PresentationFormat>
  <Paragraphs>169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Droid Sans</vt:lpstr>
      <vt:lpstr>Menlo</vt:lpstr>
      <vt:lpstr>Open Sans</vt:lpstr>
      <vt:lpstr>Office Theme</vt:lpstr>
      <vt:lpstr>File Handling in C</vt:lpstr>
      <vt:lpstr>File operations in C</vt:lpstr>
      <vt:lpstr>File operations</vt:lpstr>
      <vt:lpstr>File modes</vt:lpstr>
      <vt:lpstr>Important functions</vt:lpstr>
      <vt:lpstr>Reading &amp; writing to a file character by character</vt:lpstr>
      <vt:lpstr>Reading and writing string to a file</vt:lpstr>
      <vt:lpstr>fgets vs fgetc</vt:lpstr>
      <vt:lpstr>Formatted input and output</vt:lpstr>
      <vt:lpstr>fprintf</vt:lpstr>
      <vt:lpstr>fscanf</vt:lpstr>
      <vt:lpstr>Binary files vs text files in C</vt:lpstr>
      <vt:lpstr>Binary files vs text files in C</vt:lpstr>
      <vt:lpstr>Fwrite() function</vt:lpstr>
      <vt:lpstr>fread()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 in C</dc:title>
  <dc:creator>Shailendra Basnet</dc:creator>
  <cp:lastModifiedBy>Shailendra Basnet</cp:lastModifiedBy>
  <cp:revision>21</cp:revision>
  <dcterms:created xsi:type="dcterms:W3CDTF">2021-03-26T02:55:33Z</dcterms:created>
  <dcterms:modified xsi:type="dcterms:W3CDTF">2021-04-20T03:11:43Z</dcterms:modified>
</cp:coreProperties>
</file>