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60" r:id="rId7"/>
    <p:sldId id="262" r:id="rId8"/>
    <p:sldId id="263" r:id="rId9"/>
    <p:sldId id="264" r:id="rId10"/>
    <p:sldId id="280" r:id="rId11"/>
    <p:sldId id="265" r:id="rId12"/>
    <p:sldId id="269" r:id="rId13"/>
    <p:sldId id="266" r:id="rId14"/>
    <p:sldId id="267" r:id="rId15"/>
    <p:sldId id="270" r:id="rId16"/>
    <p:sldId id="271" r:id="rId17"/>
    <p:sldId id="272" r:id="rId18"/>
    <p:sldId id="273" r:id="rId19"/>
    <p:sldId id="274" r:id="rId20"/>
    <p:sldId id="276" r:id="rId21"/>
    <p:sldId id="275"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8" autoAdjust="0"/>
    <p:restoredTop sz="93991" autoAdjust="0"/>
  </p:normalViewPr>
  <p:slideViewPr>
    <p:cSldViewPr snapToGrid="0">
      <p:cViewPr varScale="1">
        <p:scale>
          <a:sx n="88" d="100"/>
          <a:sy n="88"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DB090-4596-4956-89DF-247C3CB9E801}"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1C9D-38B7-410B-A1B6-275E046BCA0C}" type="slidenum">
              <a:rPr lang="en-US" smtClean="0"/>
              <a:t>‹#›</a:t>
            </a:fld>
            <a:endParaRPr lang="en-US"/>
          </a:p>
        </p:txBody>
      </p:sp>
    </p:spTree>
    <p:extLst>
      <p:ext uri="{BB962C8B-B14F-4D97-AF65-F5344CB8AC3E}">
        <p14:creationId xmlns:p14="http://schemas.microsoft.com/office/powerpoint/2010/main" val="312869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a:t>
            </a:fld>
            <a:endParaRPr lang="en-US"/>
          </a:p>
        </p:txBody>
      </p:sp>
    </p:spTree>
    <p:extLst>
      <p:ext uri="{BB962C8B-B14F-4D97-AF65-F5344CB8AC3E}">
        <p14:creationId xmlns:p14="http://schemas.microsoft.com/office/powerpoint/2010/main" val="40378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11</a:t>
            </a:fld>
            <a:endParaRPr lang="en-US"/>
          </a:p>
        </p:txBody>
      </p:sp>
    </p:spTree>
    <p:extLst>
      <p:ext uri="{BB962C8B-B14F-4D97-AF65-F5344CB8AC3E}">
        <p14:creationId xmlns:p14="http://schemas.microsoft.com/office/powerpoint/2010/main" val="2462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12</a:t>
            </a:fld>
            <a:endParaRPr lang="en-US"/>
          </a:p>
        </p:txBody>
      </p:sp>
    </p:spTree>
    <p:extLst>
      <p:ext uri="{BB962C8B-B14F-4D97-AF65-F5344CB8AC3E}">
        <p14:creationId xmlns:p14="http://schemas.microsoft.com/office/powerpoint/2010/main" val="3672481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13</a:t>
            </a:fld>
            <a:endParaRPr lang="en-US"/>
          </a:p>
        </p:txBody>
      </p:sp>
    </p:spTree>
    <p:extLst>
      <p:ext uri="{BB962C8B-B14F-4D97-AF65-F5344CB8AC3E}">
        <p14:creationId xmlns:p14="http://schemas.microsoft.com/office/powerpoint/2010/main" val="62316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14</a:t>
            </a:fld>
            <a:endParaRPr lang="en-US"/>
          </a:p>
        </p:txBody>
      </p:sp>
    </p:spTree>
    <p:extLst>
      <p:ext uri="{BB962C8B-B14F-4D97-AF65-F5344CB8AC3E}">
        <p14:creationId xmlns:p14="http://schemas.microsoft.com/office/powerpoint/2010/main" val="199484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2</a:t>
            </a:fld>
            <a:endParaRPr lang="en-US"/>
          </a:p>
        </p:txBody>
      </p:sp>
    </p:spTree>
    <p:extLst>
      <p:ext uri="{BB962C8B-B14F-4D97-AF65-F5344CB8AC3E}">
        <p14:creationId xmlns:p14="http://schemas.microsoft.com/office/powerpoint/2010/main" val="104944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3</a:t>
            </a:fld>
            <a:endParaRPr lang="en-US"/>
          </a:p>
        </p:txBody>
      </p:sp>
    </p:spTree>
    <p:extLst>
      <p:ext uri="{BB962C8B-B14F-4D97-AF65-F5344CB8AC3E}">
        <p14:creationId xmlns:p14="http://schemas.microsoft.com/office/powerpoint/2010/main" val="218352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4</a:t>
            </a:fld>
            <a:endParaRPr lang="en-US"/>
          </a:p>
        </p:txBody>
      </p:sp>
    </p:spTree>
    <p:extLst>
      <p:ext uri="{BB962C8B-B14F-4D97-AF65-F5344CB8AC3E}">
        <p14:creationId xmlns:p14="http://schemas.microsoft.com/office/powerpoint/2010/main" val="79552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5</a:t>
            </a:fld>
            <a:endParaRPr lang="en-US"/>
          </a:p>
        </p:txBody>
      </p:sp>
    </p:spTree>
    <p:extLst>
      <p:ext uri="{BB962C8B-B14F-4D97-AF65-F5344CB8AC3E}">
        <p14:creationId xmlns:p14="http://schemas.microsoft.com/office/powerpoint/2010/main" val="113111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6</a:t>
            </a:fld>
            <a:endParaRPr lang="en-US"/>
          </a:p>
        </p:txBody>
      </p:sp>
    </p:spTree>
    <p:extLst>
      <p:ext uri="{BB962C8B-B14F-4D97-AF65-F5344CB8AC3E}">
        <p14:creationId xmlns:p14="http://schemas.microsoft.com/office/powerpoint/2010/main" val="55643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7</a:t>
            </a:fld>
            <a:endParaRPr lang="en-US"/>
          </a:p>
        </p:txBody>
      </p:sp>
    </p:spTree>
    <p:extLst>
      <p:ext uri="{BB962C8B-B14F-4D97-AF65-F5344CB8AC3E}">
        <p14:creationId xmlns:p14="http://schemas.microsoft.com/office/powerpoint/2010/main" val="417244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8</a:t>
            </a:fld>
            <a:endParaRPr lang="en-US"/>
          </a:p>
        </p:txBody>
      </p:sp>
    </p:spTree>
    <p:extLst>
      <p:ext uri="{BB962C8B-B14F-4D97-AF65-F5344CB8AC3E}">
        <p14:creationId xmlns:p14="http://schemas.microsoft.com/office/powerpoint/2010/main" val="407344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9</a:t>
            </a:fld>
            <a:endParaRPr lang="en-US"/>
          </a:p>
        </p:txBody>
      </p:sp>
    </p:spTree>
    <p:extLst>
      <p:ext uri="{BB962C8B-B14F-4D97-AF65-F5344CB8AC3E}">
        <p14:creationId xmlns:p14="http://schemas.microsoft.com/office/powerpoint/2010/main" val="19166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2B3FB5-CEB0-492E-A711-6858F8A5F0B3}" type="datetime1">
              <a:rPr lang="en-US" smtClean="0"/>
              <a:t>9/3/2020</a:t>
            </a:fld>
            <a:endParaRPr lang="en-US" dirty="0"/>
          </a:p>
        </p:txBody>
      </p:sp>
      <p:sp>
        <p:nvSpPr>
          <p:cNvPr id="5" name="Footer Placeholder 4"/>
          <p:cNvSpPr>
            <a:spLocks noGrp="1"/>
          </p:cNvSpPr>
          <p:nvPr>
            <p:ph type="ftr" sz="quarter" idx="11"/>
          </p:nvPr>
        </p:nvSpPr>
        <p:spPr/>
        <p:txBody>
          <a:bodyPr/>
          <a:lstStyle/>
          <a:p>
            <a:r>
              <a:rPr lang="en-US" dirty="0" smtClean="0"/>
              <a:t>Divya Gyan College, www.divyagyan.edu.np</a:t>
            </a:r>
            <a:endParaRPr lang="en-US" dirty="0"/>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9094849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CDF81-A770-419D-B8CD-CE6BA2827F14}" type="datetime1">
              <a:rPr lang="en-US" smtClean="0"/>
              <a:t>9/3/2020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1423622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C0B0C-B68F-49A8-B02A-43B5A6A3D873}" type="datetime1">
              <a:rPr lang="en-US" smtClean="0"/>
              <a:t>9/3/2020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4277469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8F59F-D59C-4753-98A8-BDEFCE2B5D3A}" type="datetime1">
              <a:rPr lang="en-US" smtClean="0"/>
              <a:t>9/3/2020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580371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3BA0B-DAE5-4AE6-8773-DC57843DF321}" type="datetime1">
              <a:rPr lang="en-US" smtClean="0"/>
              <a:t>9/3/2020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77267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A1A4C5-BFF7-4202-9A9A-5438C46CA606}" type="datetime1">
              <a:rPr lang="en-US" smtClean="0"/>
              <a:t>9/3/2020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9913476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15A6D-6519-4194-A5BD-E3507BD85E23}" type="datetime1">
              <a:rPr lang="en-US" smtClean="0"/>
              <a:t>9/3/2020</a:t>
            </a:fld>
            <a:endParaRPr lang="en-US"/>
          </a:p>
        </p:txBody>
      </p:sp>
      <p:sp>
        <p:nvSpPr>
          <p:cNvPr id="8" name="Footer Placeholder 7"/>
          <p:cNvSpPr>
            <a:spLocks noGrp="1"/>
          </p:cNvSpPr>
          <p:nvPr>
            <p:ph type="ftr" sz="quarter" idx="11"/>
          </p:nvPr>
        </p:nvSpPr>
        <p:spPr/>
        <p:txBody>
          <a:bodyPr/>
          <a:lstStyle/>
          <a:p>
            <a:r>
              <a:rPr lang="en-US" dirty="0" smtClean="0"/>
              <a:t>Divya Gyan College, www.divyagyan.edu.np</a:t>
            </a:r>
          </a:p>
        </p:txBody>
      </p:sp>
      <p:sp>
        <p:nvSpPr>
          <p:cNvPr id="9" name="Slide Number Placeholder 8"/>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484174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8CFA3-354A-4301-BF16-94B3C3517ADD}" type="datetime1">
              <a:rPr lang="en-US" smtClean="0"/>
              <a:t>9/3/2020</a:t>
            </a:fld>
            <a:endParaRPr lang="en-US"/>
          </a:p>
        </p:txBody>
      </p:sp>
      <p:sp>
        <p:nvSpPr>
          <p:cNvPr id="4" name="Footer Placeholder 3"/>
          <p:cNvSpPr>
            <a:spLocks noGrp="1"/>
          </p:cNvSpPr>
          <p:nvPr>
            <p:ph type="ftr" sz="quarter" idx="11"/>
          </p:nvPr>
        </p:nvSpPr>
        <p:spPr/>
        <p:txBody>
          <a:bodyPr/>
          <a:lstStyle/>
          <a:p>
            <a:r>
              <a:rPr lang="en-US" dirty="0" smtClean="0"/>
              <a:t>Divya Gyan College, www.divyagyan.edu.np</a:t>
            </a:r>
          </a:p>
        </p:txBody>
      </p:sp>
      <p:sp>
        <p:nvSpPr>
          <p:cNvPr id="5" name="Slide Number Placeholder 4"/>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16816079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A6CEB-4B07-4D86-839D-813F21840DB7}" type="datetime1">
              <a:rPr lang="en-US" smtClean="0"/>
              <a:t>9/3/2020</a:t>
            </a:fld>
            <a:endParaRPr lang="en-US"/>
          </a:p>
        </p:txBody>
      </p:sp>
      <p:sp>
        <p:nvSpPr>
          <p:cNvPr id="3" name="Footer Placeholder 2"/>
          <p:cNvSpPr>
            <a:spLocks noGrp="1"/>
          </p:cNvSpPr>
          <p:nvPr>
            <p:ph type="ftr" sz="quarter" idx="11"/>
          </p:nvPr>
        </p:nvSpPr>
        <p:spPr/>
        <p:txBody>
          <a:bodyPr/>
          <a:lstStyle/>
          <a:p>
            <a:r>
              <a:rPr lang="en-US" dirty="0" smtClean="0"/>
              <a:t>Divya Gyan College, www.divyagyan.edu.np</a:t>
            </a:r>
          </a:p>
        </p:txBody>
      </p:sp>
      <p:sp>
        <p:nvSpPr>
          <p:cNvPr id="4" name="Slide Number Placeholder 3"/>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0202365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66800-9D02-4104-922C-CE8EB19B8792}" type="datetime1">
              <a:rPr lang="en-US" smtClean="0"/>
              <a:t>9/3/2020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006664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437AC-26E1-4A97-86A0-303252DD862B}" type="datetime1">
              <a:rPr lang="en-US" smtClean="0"/>
              <a:t>9/3/2020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083759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96F30-B329-477C-B9F5-3F2B3B2571F3}" type="datetime1">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Divya Gyan College, www.divyagyan.edu.np</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A42EF-B4DB-4A39-BC48-20CFDA284682}" type="slidenum">
              <a:rPr lang="en-US" smtClean="0"/>
              <a:t>‹#›</a:t>
            </a:fld>
            <a:endParaRPr lang="en-US"/>
          </a:p>
        </p:txBody>
      </p:sp>
    </p:spTree>
    <p:extLst>
      <p:ext uri="{BB962C8B-B14F-4D97-AF65-F5344CB8AC3E}">
        <p14:creationId xmlns:p14="http://schemas.microsoft.com/office/powerpoint/2010/main" val="179615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smtClean="0"/>
              <a:t>Programming Technique</a:t>
            </a:r>
            <a:endParaRPr lang="en-US" dirty="0"/>
          </a:p>
        </p:txBody>
      </p:sp>
      <p:sp>
        <p:nvSpPr>
          <p:cNvPr id="5" name="Footer Placeholder 4"/>
          <p:cNvSpPr>
            <a:spLocks noGrp="1"/>
          </p:cNvSpPr>
          <p:nvPr>
            <p:ph type="ftr" sz="quarter" idx="11"/>
          </p:nvPr>
        </p:nvSpPr>
        <p:spPr/>
        <p:txBody>
          <a:bodyPr/>
          <a:lstStyle/>
          <a:p>
            <a:r>
              <a:rPr lang="en-US" smtClean="0"/>
              <a:t>Divya Gyan College, www.divyagyan.edu.np</a:t>
            </a:r>
            <a:endParaRPr lang="en-US" dirty="0"/>
          </a:p>
        </p:txBody>
      </p:sp>
    </p:spTree>
    <p:extLst>
      <p:ext uri="{BB962C8B-B14F-4D97-AF65-F5344CB8AC3E}">
        <p14:creationId xmlns:p14="http://schemas.microsoft.com/office/powerpoint/2010/main" val="280264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1083584"/>
          </a:xfrm>
        </p:spPr>
        <p:txBody>
          <a:bodyPr/>
          <a:lstStyle/>
          <a:p>
            <a:r>
              <a:rPr lang="en-US" b="1" dirty="0" smtClean="0"/>
              <a:t>Comparison between cohesion and coupling</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4454927"/>
              </p:ext>
            </p:extLst>
          </p:nvPr>
        </p:nvGraphicFramePr>
        <p:xfrm>
          <a:off x="838198" y="1578430"/>
          <a:ext cx="10765972" cy="4452256"/>
        </p:xfrm>
        <a:graphic>
          <a:graphicData uri="http://schemas.openxmlformats.org/drawingml/2006/table">
            <a:tbl>
              <a:tblPr/>
              <a:tblGrid>
                <a:gridCol w="5382986"/>
                <a:gridCol w="5382986"/>
              </a:tblGrid>
              <a:tr h="434778">
                <a:tc>
                  <a:txBody>
                    <a:bodyPr/>
                    <a:lstStyle/>
                    <a:p>
                      <a:pPr algn="l"/>
                      <a:r>
                        <a:rPr lang="en-US" sz="1600" b="1" dirty="0">
                          <a:effectLst/>
                        </a:rPr>
                        <a:t>Cohesion</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6">
                        <a:lumMod val="60000"/>
                        <a:lumOff val="40000"/>
                      </a:schemeClr>
                    </a:solidFill>
                  </a:tcPr>
                </a:tc>
                <a:tc>
                  <a:txBody>
                    <a:bodyPr/>
                    <a:lstStyle/>
                    <a:p>
                      <a:pPr algn="l"/>
                      <a:r>
                        <a:rPr lang="en-US" sz="1600" b="1" dirty="0">
                          <a:effectLst/>
                        </a:rPr>
                        <a:t>Coupling</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6">
                        <a:lumMod val="60000"/>
                        <a:lumOff val="40000"/>
                      </a:schemeClr>
                    </a:solidFill>
                  </a:tcPr>
                </a:tc>
              </a:tr>
              <a:tr h="742043">
                <a:tc>
                  <a:txBody>
                    <a:bodyPr/>
                    <a:lstStyle/>
                    <a:p>
                      <a:pPr algn="l"/>
                      <a:r>
                        <a:rPr lang="en-US" sz="1600" dirty="0">
                          <a:effectLst/>
                        </a:rPr>
                        <a:t>Cohesion is the indication of the relationship within module</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600" dirty="0">
                          <a:effectLst/>
                        </a:rPr>
                        <a:t>Coupling is the indication of the relationships between modules</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42043">
                <a:tc>
                  <a:txBody>
                    <a:bodyPr/>
                    <a:lstStyle/>
                    <a:p>
                      <a:pPr algn="l"/>
                      <a:r>
                        <a:rPr lang="en-US" sz="1600" dirty="0">
                          <a:effectLst/>
                        </a:rPr>
                        <a:t>Cohesion shows the module’s relative functional strength</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600" dirty="0">
                          <a:effectLst/>
                        </a:rPr>
                        <a:t>Coupling shows the relative independence among the modules</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742043">
                <a:tc>
                  <a:txBody>
                    <a:bodyPr/>
                    <a:lstStyle/>
                    <a:p>
                      <a:pPr algn="l"/>
                      <a:r>
                        <a:rPr lang="en-US" sz="1600" dirty="0">
                          <a:effectLst/>
                        </a:rPr>
                        <a:t>Cohesion is a degree (quality) to which a component / module focuses on the single thing</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600" dirty="0">
                          <a:effectLst/>
                        </a:rPr>
                        <a:t>Coupling is a degree to which a component / module is connected to the other modules</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56571">
                <a:tc>
                  <a:txBody>
                    <a:bodyPr/>
                    <a:lstStyle/>
                    <a:p>
                      <a:pPr algn="l"/>
                      <a:r>
                        <a:rPr lang="en-US" sz="1600" dirty="0">
                          <a:effectLst/>
                        </a:rPr>
                        <a:t>While designing we should strive for high cohesion. Ex: cohesive component/module focus on a single task with little interaction with other modules of the system</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600" dirty="0">
                          <a:effectLst/>
                        </a:rPr>
                        <a:t>While designing we should strive for low coupling. Ex: dependency between modules should be less</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434778">
                <a:tc>
                  <a:txBody>
                    <a:bodyPr/>
                    <a:lstStyle/>
                    <a:p>
                      <a:pPr algn="l"/>
                      <a:r>
                        <a:rPr lang="en-US" sz="1600" dirty="0">
                          <a:effectLst/>
                        </a:rPr>
                        <a:t>Cohesion is Intra – Module Concept</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600" dirty="0">
                          <a:effectLst/>
                        </a:rPr>
                        <a:t>Coupling is Inter -Module Concept</a:t>
                      </a:r>
                    </a:p>
                  </a:txBody>
                  <a:tcPr marL="109627" marR="109627" marT="50597" marB="5059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bl>
          </a:graphicData>
        </a:graphic>
      </p:graphicFrame>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790303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cohesion</a:t>
            </a:r>
            <a:endParaRPr lang="en-US" dirty="0"/>
          </a:p>
        </p:txBody>
      </p:sp>
      <p:sp>
        <p:nvSpPr>
          <p:cNvPr id="3" name="Content Placeholder 2"/>
          <p:cNvSpPr>
            <a:spLocks noGrp="1"/>
          </p:cNvSpPr>
          <p:nvPr>
            <p:ph idx="1"/>
          </p:nvPr>
        </p:nvSpPr>
        <p:spPr>
          <a:xfrm>
            <a:off x="838200" y="1825625"/>
            <a:ext cx="5573486" cy="4351338"/>
          </a:xfrm>
        </p:spPr>
        <p:txBody>
          <a:bodyPr>
            <a:normAutofit fontScale="70000" lnSpcReduction="20000"/>
          </a:bodyPr>
          <a:lstStyle/>
          <a:p>
            <a:r>
              <a:rPr lang="en-US" dirty="0"/>
              <a:t>Functional </a:t>
            </a:r>
            <a:r>
              <a:rPr lang="en-US" b="1" dirty="0"/>
              <a:t>cohesion</a:t>
            </a:r>
            <a:r>
              <a:rPr lang="en-US" dirty="0"/>
              <a:t> - This the </a:t>
            </a:r>
            <a:r>
              <a:rPr lang="en-US" b="1" dirty="0"/>
              <a:t>best</a:t>
            </a:r>
            <a:r>
              <a:rPr lang="en-US" dirty="0"/>
              <a:t> and the most preferred </a:t>
            </a:r>
            <a:r>
              <a:rPr lang="en-US" b="1" dirty="0"/>
              <a:t>type of cohesion</a:t>
            </a:r>
            <a:r>
              <a:rPr lang="en-US" dirty="0"/>
              <a:t> in which the degree of </a:t>
            </a:r>
            <a:r>
              <a:rPr lang="en-US" b="1" dirty="0"/>
              <a:t>cohesion</a:t>
            </a:r>
            <a:r>
              <a:rPr lang="en-US" dirty="0"/>
              <a:t> is the </a:t>
            </a:r>
            <a:r>
              <a:rPr lang="en-US" b="1" dirty="0"/>
              <a:t>highest</a:t>
            </a:r>
            <a:r>
              <a:rPr lang="en-US" dirty="0"/>
              <a:t>. In this </a:t>
            </a:r>
            <a:r>
              <a:rPr lang="en-US" b="1" dirty="0"/>
              <a:t>type of cohesion</a:t>
            </a:r>
            <a:r>
              <a:rPr lang="en-US" dirty="0"/>
              <a:t>, the elements of a module </a:t>
            </a:r>
            <a:r>
              <a:rPr lang="en-US" b="1" dirty="0"/>
              <a:t>are</a:t>
            </a:r>
            <a:r>
              <a:rPr lang="en-US" dirty="0"/>
              <a:t> functionally grouped into a logical unit and they work together as a logical unit. This also promotes flexibility and reusability.</a:t>
            </a:r>
          </a:p>
          <a:p>
            <a:r>
              <a:rPr lang="en-US" b="1" dirty="0"/>
              <a:t>Sequential cohesion:</a:t>
            </a:r>
            <a:r>
              <a:rPr lang="en-US" dirty="0"/>
              <a:t> Similar to procedural cohesion with the additional constraint that the execution sequence is important. An element output some data that that is input for another element. For example, call </a:t>
            </a:r>
            <a:r>
              <a:rPr lang="en-US" dirty="0" err="1"/>
              <a:t>readFile</a:t>
            </a:r>
            <a:r>
              <a:rPr lang="en-US" dirty="0"/>
              <a:t>() before calling </a:t>
            </a:r>
            <a:r>
              <a:rPr lang="en-US" dirty="0" err="1"/>
              <a:t>processData</a:t>
            </a:r>
            <a:r>
              <a:rPr lang="en-US" dirty="0"/>
              <a:t>().</a:t>
            </a:r>
          </a:p>
          <a:p>
            <a:r>
              <a:rPr lang="en-US" b="1" dirty="0"/>
              <a:t>Communicational cohesion:</a:t>
            </a:r>
            <a:r>
              <a:rPr lang="en-US" dirty="0"/>
              <a:t> When parts of a module are grouped because they operate on the same data (e.g., a module which operates on the same record of information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3077" name="Picture 5" descr="Coupling and Cohe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86" y="1104106"/>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31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cohesion </a:t>
            </a:r>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5"/>
            <a:ext cx="5573486" cy="4351338"/>
          </a:xfrm>
        </p:spPr>
        <p:txBody>
          <a:bodyPr>
            <a:normAutofit fontScale="70000" lnSpcReduction="20000"/>
          </a:bodyPr>
          <a:lstStyle/>
          <a:p>
            <a:r>
              <a:rPr lang="en-US" b="1" dirty="0" smtClean="0"/>
              <a:t>Procedural </a:t>
            </a:r>
            <a:r>
              <a:rPr lang="en-US" b="1" dirty="0"/>
              <a:t>cohesion: </a:t>
            </a:r>
            <a:r>
              <a:rPr lang="en-US" dirty="0"/>
              <a:t>When parts of a module are grouped because they always follow a certain sequence of execution (e.g., a function which checks file permissions and then opens the file).</a:t>
            </a:r>
          </a:p>
          <a:p>
            <a:r>
              <a:rPr lang="en-US" b="1" dirty="0"/>
              <a:t>Temporal cohesion: </a:t>
            </a:r>
            <a:r>
              <a:rPr lang="en-US" dirty="0"/>
              <a:t>Parts that are executed when something happens, such as start-up or clean-up routines. Code changes may affect many modules.</a:t>
            </a:r>
          </a:p>
          <a:p>
            <a:r>
              <a:rPr lang="en-US" b="1" dirty="0"/>
              <a:t>Logical cohesion: </a:t>
            </a:r>
            <a:r>
              <a:rPr lang="en-US" dirty="0"/>
              <a:t>Logical cohesion is when parts of a module are grouped because they are logically categorized to do the same thing even though they are different by nature (e.g., grouping all mouse and keyboard input handling routines).</a:t>
            </a:r>
          </a:p>
          <a:p>
            <a:r>
              <a:rPr lang="en-US" b="1" dirty="0" smtClean="0"/>
              <a:t>Coincidental </a:t>
            </a:r>
            <a:r>
              <a:rPr lang="en-US" b="1" dirty="0"/>
              <a:t>cohesion: </a:t>
            </a:r>
            <a:r>
              <a:rPr lang="en-US" dirty="0"/>
              <a:t>Parts are not related and just happen to be in the same module. Such a module is hard to understand, maintain or reuse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3077" name="Picture 5" descr="Coupling and Cohe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86" y="1104106"/>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6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coupling</a:t>
            </a:r>
            <a:endParaRPr lang="en-US" dirty="0"/>
          </a:p>
        </p:txBody>
      </p:sp>
      <p:sp>
        <p:nvSpPr>
          <p:cNvPr id="3" name="Content Placeholder 2"/>
          <p:cNvSpPr>
            <a:spLocks noGrp="1"/>
          </p:cNvSpPr>
          <p:nvPr>
            <p:ph idx="1"/>
          </p:nvPr>
        </p:nvSpPr>
        <p:spPr>
          <a:xfrm>
            <a:off x="838200" y="1825624"/>
            <a:ext cx="6183086" cy="4530725"/>
          </a:xfrm>
        </p:spPr>
        <p:txBody>
          <a:bodyPr>
            <a:noAutofit/>
          </a:bodyPr>
          <a:lstStyle/>
          <a:p>
            <a:pPr fontAlgn="base"/>
            <a:r>
              <a:rPr lang="en-US" sz="1600" b="1" dirty="0"/>
              <a:t>A module here refers to a subroutine of any kind, i.e. a set of one or more statements having a name and preferably its own set of variable names.</a:t>
            </a:r>
          </a:p>
          <a:p>
            <a:pPr marL="0" indent="0" fontAlgn="base">
              <a:buNone/>
            </a:pPr>
            <a:r>
              <a:rPr lang="en-US" sz="1600" b="1" dirty="0" smtClean="0"/>
              <a:t>Content </a:t>
            </a:r>
            <a:r>
              <a:rPr lang="en-US" sz="1600" b="1" dirty="0"/>
              <a:t>coupling (high)</a:t>
            </a:r>
          </a:p>
          <a:p>
            <a:pPr fontAlgn="base"/>
            <a:r>
              <a:rPr lang="en-US" sz="1600" dirty="0"/>
              <a:t>Content coupling is said to occur when one module </a:t>
            </a:r>
            <a:r>
              <a:rPr lang="en-US" sz="1600" dirty="0" smtClean="0"/>
              <a:t>modifies the local variable of another module or one module uses </a:t>
            </a:r>
            <a:r>
              <a:rPr lang="en-US" sz="1600" dirty="0"/>
              <a:t>the code of another module, for instance a branch. This violates information hiding – a basic design concept.</a:t>
            </a:r>
          </a:p>
          <a:p>
            <a:pPr marL="0" indent="0" fontAlgn="base">
              <a:buNone/>
            </a:pPr>
            <a:r>
              <a:rPr lang="en-US" sz="1600" b="1" dirty="0"/>
              <a:t>Common coupling</a:t>
            </a:r>
          </a:p>
          <a:p>
            <a:pPr fontAlgn="base"/>
            <a:r>
              <a:rPr lang="en-US" sz="1600" dirty="0" smtClean="0"/>
              <a:t>Common coupling is said to occur when several modules have access to the same global data. But it can lead to uncontrolled error propagation and unforeseen side-effects when changes are made.</a:t>
            </a:r>
          </a:p>
          <a:p>
            <a:pPr marL="0" indent="0" fontAlgn="base">
              <a:buNone/>
            </a:pPr>
            <a:r>
              <a:rPr lang="en-US" sz="1600" b="1" dirty="0"/>
              <a:t>Control coupling</a:t>
            </a:r>
          </a:p>
          <a:p>
            <a:pPr fontAlgn="base"/>
            <a:r>
              <a:rPr lang="en-US" sz="1600" dirty="0"/>
              <a:t>Control coupling is one module controlling the flow of another, by passing it information on what to do (e.g., passing a what-to-do flag</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4099" name="Picture 3" descr="https://upload.wikimedia.org/wikipedia/commons/thumb/9/9c/Coupling_sketches_cropped_1.svg/300px-Coupling_sketches_cropped_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73" y="2295412"/>
            <a:ext cx="4608285" cy="345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701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coupling </a:t>
            </a:r>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5"/>
            <a:ext cx="6183086" cy="4351338"/>
          </a:xfrm>
        </p:spPr>
        <p:txBody>
          <a:bodyPr>
            <a:noAutofit/>
          </a:bodyPr>
          <a:lstStyle/>
          <a:p>
            <a:pPr marL="0" indent="0" fontAlgn="base">
              <a:buNone/>
            </a:pPr>
            <a:r>
              <a:rPr lang="en-US" sz="1600" b="1" dirty="0" smtClean="0"/>
              <a:t>Stamp </a:t>
            </a:r>
            <a:r>
              <a:rPr lang="en-US" sz="1600" b="1" dirty="0"/>
              <a:t>coupling (data-structured coupling)</a:t>
            </a:r>
          </a:p>
          <a:p>
            <a:pPr fontAlgn="base"/>
            <a:r>
              <a:rPr lang="en-US" sz="1600" dirty="0"/>
              <a:t>Stamp coupling occurs when modules share a composite data structure and use only parts of it, possibly different parts (e.g., passing a whole record to a function that needs only one field of it).</a:t>
            </a:r>
          </a:p>
          <a:p>
            <a:pPr marL="0" indent="0" fontAlgn="base">
              <a:buNone/>
            </a:pPr>
            <a:endParaRPr lang="en-US" sz="1600" b="1" smtClean="0"/>
          </a:p>
          <a:p>
            <a:pPr marL="0" indent="0" fontAlgn="base">
              <a:buNone/>
            </a:pPr>
            <a:r>
              <a:rPr lang="en-US" sz="1600" b="1" smtClean="0"/>
              <a:t>Data </a:t>
            </a:r>
            <a:r>
              <a:rPr lang="en-US" sz="1600" b="1" dirty="0"/>
              <a:t>coupling</a:t>
            </a:r>
          </a:p>
          <a:p>
            <a:pPr fontAlgn="base"/>
            <a:r>
              <a:rPr lang="en-US" sz="1600" dirty="0"/>
              <a:t>Data coupling occurs when modules share data through, for example, parameters. Each datum is an elementary piece, and these are the only data shared (e.g., passing an integer to a function that computes a square root).</a:t>
            </a:r>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4099" name="Picture 3" descr="https://upload.wikimedia.org/wikipedia/commons/thumb/9/9c/Coupling_sketches_cropped_1.svg/300px-Coupling_sketches_cropped_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688" y="1464129"/>
            <a:ext cx="4608285" cy="345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7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US" b="1" dirty="0"/>
          </a:p>
        </p:txBody>
      </p:sp>
      <p:sp>
        <p:nvSpPr>
          <p:cNvPr id="3" name="Content Placeholder 2"/>
          <p:cNvSpPr>
            <a:spLocks noGrp="1"/>
          </p:cNvSpPr>
          <p:nvPr>
            <p:ph idx="1"/>
          </p:nvPr>
        </p:nvSpPr>
        <p:spPr/>
        <p:txBody>
          <a:bodyPr>
            <a:normAutofit fontScale="92500"/>
          </a:bodyPr>
          <a:lstStyle/>
          <a:p>
            <a:r>
              <a:rPr lang="en-US" dirty="0" smtClean="0"/>
              <a:t>The </a:t>
            </a:r>
            <a:r>
              <a:rPr lang="en-US" dirty="0"/>
              <a:t>execution sequence follows the sequence in which the code is </a:t>
            </a:r>
            <a:r>
              <a:rPr lang="en-US" dirty="0" smtClean="0"/>
              <a:t>written.</a:t>
            </a:r>
          </a:p>
          <a:p>
            <a:pPr fontAlgn="base"/>
            <a:r>
              <a:rPr lang="en-US" dirty="0" smtClean="0"/>
              <a:t>On the contrary, statements in assembly languages do not get executed in a structured manner. (use of GOTO statements)</a:t>
            </a:r>
          </a:p>
          <a:p>
            <a:pPr fontAlgn="base"/>
            <a:r>
              <a:rPr lang="en-US" dirty="0" smtClean="0"/>
              <a:t>The </a:t>
            </a:r>
            <a:r>
              <a:rPr lang="en-US" dirty="0"/>
              <a:t>structured program consists of well structured and separated </a:t>
            </a:r>
            <a:r>
              <a:rPr lang="en-US" dirty="0" smtClean="0"/>
              <a:t>modules</a:t>
            </a:r>
          </a:p>
          <a:p>
            <a:pPr fontAlgn="base"/>
            <a:r>
              <a:rPr lang="en-US" dirty="0" smtClean="0"/>
              <a:t>A </a:t>
            </a:r>
            <a:r>
              <a:rPr lang="en-US" dirty="0"/>
              <a:t>structured program is well maintained, neat and </a:t>
            </a:r>
            <a:r>
              <a:rPr lang="en-US" dirty="0" smtClean="0"/>
              <a:t>clean.</a:t>
            </a:r>
          </a:p>
          <a:p>
            <a:pPr fontAlgn="base"/>
            <a:r>
              <a:rPr lang="en-US" dirty="0" smtClean="0"/>
              <a:t>Structured program uses single entry and single exit e.g. C Program.</a:t>
            </a:r>
          </a:p>
          <a:p>
            <a:pPr fontAlgn="base"/>
            <a:r>
              <a:rPr lang="en-US" dirty="0"/>
              <a:t>The structured program mainly consists of three types of elements:</a:t>
            </a:r>
          </a:p>
          <a:p>
            <a:pPr lvl="1" fontAlgn="base"/>
            <a:r>
              <a:rPr lang="en-US" dirty="0"/>
              <a:t>Sequence Statements</a:t>
            </a:r>
          </a:p>
          <a:p>
            <a:pPr lvl="1" fontAlgn="base"/>
            <a:r>
              <a:rPr lang="en-US" dirty="0" smtClean="0"/>
              <a:t>selection </a:t>
            </a:r>
            <a:r>
              <a:rPr lang="en-US" dirty="0"/>
              <a:t>Statements</a:t>
            </a:r>
          </a:p>
          <a:p>
            <a:pPr lvl="1" fontAlgn="base"/>
            <a:r>
              <a:rPr lang="en-US" dirty="0" smtClean="0"/>
              <a:t>Iteration </a:t>
            </a:r>
            <a:r>
              <a:rPr lang="en-US" dirty="0"/>
              <a:t>Statements</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63767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Advantages of Structured Programming Approach:</a:t>
            </a:r>
            <a:endParaRPr lang="en-US" dirty="0"/>
          </a:p>
        </p:txBody>
      </p:sp>
      <p:sp>
        <p:nvSpPr>
          <p:cNvPr id="3" name="Content Placeholder 2"/>
          <p:cNvSpPr>
            <a:spLocks noGrp="1"/>
          </p:cNvSpPr>
          <p:nvPr>
            <p:ph idx="1"/>
          </p:nvPr>
        </p:nvSpPr>
        <p:spPr/>
        <p:txBody>
          <a:bodyPr/>
          <a:lstStyle/>
          <a:p>
            <a:pPr fontAlgn="base"/>
            <a:r>
              <a:rPr lang="en-US" dirty="0" smtClean="0"/>
              <a:t>Easier to read and understand</a:t>
            </a:r>
          </a:p>
          <a:p>
            <a:pPr fontAlgn="base"/>
            <a:r>
              <a:rPr lang="en-US" dirty="0" smtClean="0"/>
              <a:t>User Friendly</a:t>
            </a:r>
          </a:p>
          <a:p>
            <a:pPr fontAlgn="base"/>
            <a:r>
              <a:rPr lang="en-US" dirty="0" smtClean="0"/>
              <a:t>Easier </a:t>
            </a:r>
            <a:r>
              <a:rPr lang="en-US" dirty="0"/>
              <a:t>to Maintain</a:t>
            </a:r>
          </a:p>
          <a:p>
            <a:pPr fontAlgn="base"/>
            <a:r>
              <a:rPr lang="en-US" dirty="0"/>
              <a:t>Mainly problem based instead of being machine based</a:t>
            </a:r>
          </a:p>
          <a:p>
            <a:pPr fontAlgn="base"/>
            <a:r>
              <a:rPr lang="en-US" dirty="0"/>
              <a:t>Development is easier as it requires less effort and time</a:t>
            </a:r>
          </a:p>
          <a:p>
            <a:pPr fontAlgn="base"/>
            <a:r>
              <a:rPr lang="en-US" dirty="0"/>
              <a:t>Easier to Debug</a:t>
            </a:r>
          </a:p>
          <a:p>
            <a:pPr fontAlgn="base"/>
            <a:r>
              <a:rPr lang="en-US" dirty="0"/>
              <a:t>Machine-Independent, mostly.</a:t>
            </a:r>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1756688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Structured Programming Approach</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Since </a:t>
            </a:r>
            <a:r>
              <a:rPr lang="en-US" dirty="0"/>
              <a:t>it is Machine-Independent, So it takes time to convert into machine code.</a:t>
            </a:r>
          </a:p>
          <a:p>
            <a:r>
              <a:rPr lang="en-US" dirty="0"/>
              <a:t>Change of even a single data structure in a program necessitates changes at many places throughout it, and hence the changes becomes very difficult to track even in a reasonable sized program.</a:t>
            </a:r>
          </a:p>
          <a:p>
            <a:r>
              <a:rPr lang="en-US" dirty="0" smtClean="0"/>
              <a:t>Usually </a:t>
            </a:r>
            <a:r>
              <a:rPr lang="en-US" dirty="0"/>
              <a:t>the development in this approach takes longer time as it is language-dependent. Whereas in the case of assembly language, the development takes lesser time as it is fixed for the machine</a:t>
            </a:r>
            <a:r>
              <a:rPr lang="en-US" dirty="0" smtClean="0"/>
              <a:t>.</a:t>
            </a:r>
          </a:p>
          <a:p>
            <a:r>
              <a:rPr lang="en-US" dirty="0"/>
              <a:t>Can support the software development projects easily up to a certain level of complexity. If complexity of the project goes beyond a limit, it becomes difficult to manage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4137781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70343524"/>
              </p:ext>
            </p:extLst>
          </p:nvPr>
        </p:nvGraphicFramePr>
        <p:xfrm>
          <a:off x="87085" y="152403"/>
          <a:ext cx="11887200" cy="6727675"/>
        </p:xfrm>
        <a:graphic>
          <a:graphicData uri="http://schemas.openxmlformats.org/drawingml/2006/table">
            <a:tbl>
              <a:tblPr/>
              <a:tblGrid>
                <a:gridCol w="5943600"/>
                <a:gridCol w="5943600"/>
              </a:tblGrid>
              <a:tr h="231153">
                <a:tc gridSpan="2">
                  <a:txBody>
                    <a:bodyPr/>
                    <a:lstStyle/>
                    <a:p>
                      <a:pPr algn="ctr"/>
                      <a:r>
                        <a:rPr lang="en-US" sz="1400" b="1" dirty="0">
                          <a:solidFill>
                            <a:srgbClr val="FFFFFF"/>
                          </a:solidFill>
                          <a:effectLst/>
                          <a:latin typeface="Open Sans" panose="020B0606030504020204" pitchFamily="34" charset="0"/>
                        </a:rPr>
                        <a:t>Structured vs Unstructured Programming</a:t>
                      </a:r>
                      <a:endParaRPr lang="en-US" sz="1400" b="1" dirty="0">
                        <a:solidFill>
                          <a:srgbClr val="333333"/>
                        </a:solidFill>
                        <a:effectLst/>
                        <a:latin typeface="Open Sans" panose="020B0606030504020204" pitchFamily="34" charset="0"/>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24B7A"/>
                    </a:solidFill>
                  </a:tcPr>
                </a:tc>
                <a:tc hMerge="1">
                  <a:txBody>
                    <a:bodyPr/>
                    <a:lstStyle/>
                    <a:p>
                      <a:endParaRPr lang="en-US"/>
                    </a:p>
                  </a:txBody>
                  <a:tcPr/>
                </a:tc>
              </a:tr>
              <a:tr h="611167">
                <a:tc>
                  <a:txBody>
                    <a:bodyPr/>
                    <a:lstStyle/>
                    <a:p>
                      <a:pPr algn="l"/>
                      <a:r>
                        <a:rPr lang="en-US" sz="1400" dirty="0">
                          <a:effectLst/>
                        </a:rPr>
                        <a:t>Structured Programming is a programming paradigm which divides the code into modules or function.</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is the paradigm in which the code is considered as one single block.</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effectLst/>
                        </a:rPr>
                        <a:t> </a:t>
                      </a:r>
                      <a:r>
                        <a:rPr lang="en-US" sz="1400" b="1" dirty="0">
                          <a:solidFill>
                            <a:srgbClr val="FFFFFF"/>
                          </a:solidFill>
                          <a:effectLst/>
                        </a:rPr>
                        <a:t>Readability</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464729">
                <a:tc>
                  <a:txBody>
                    <a:bodyPr/>
                    <a:lstStyle/>
                    <a:p>
                      <a:pPr algn="l"/>
                      <a:r>
                        <a:rPr lang="en-US" sz="1400">
                          <a:effectLst/>
                        </a:rPr>
                        <a:t>Structured Programming based programs are easy to read.</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based programs are hard to read.</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Purpose</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611167">
                <a:tc>
                  <a:txBody>
                    <a:bodyPr/>
                    <a:lstStyle/>
                    <a:p>
                      <a:pPr algn="l"/>
                      <a:r>
                        <a:rPr lang="en-US" sz="1400">
                          <a:effectLst/>
                        </a:rPr>
                        <a:t>Structured Programming is to make the code more efficient and easier to understand.</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is just to program to solve the problem. It does not create a logical structure.</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 Complexity</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464729">
                <a:tc>
                  <a:txBody>
                    <a:bodyPr/>
                    <a:lstStyle/>
                    <a:p>
                      <a:pPr algn="l"/>
                      <a:r>
                        <a:rPr lang="en-US" sz="1400">
                          <a:effectLst/>
                        </a:rPr>
                        <a:t>Structured Programming is easier because of modules.</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is harder when comparing with the structured programming.</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Application</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464729">
                <a:tc>
                  <a:txBody>
                    <a:bodyPr/>
                    <a:lstStyle/>
                    <a:p>
                      <a:pPr algn="l"/>
                      <a:r>
                        <a:rPr lang="en-US" sz="1400">
                          <a:effectLst/>
                        </a:rPr>
                        <a:t>Structured programming can be used for small and medium scale projects.</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is not applicable for medium and complex projects.</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Modification</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318293">
                <a:tc>
                  <a:txBody>
                    <a:bodyPr/>
                    <a:lstStyle/>
                    <a:p>
                      <a:pPr algn="l"/>
                      <a:r>
                        <a:rPr lang="en-US" sz="1400">
                          <a:effectLst/>
                        </a:rPr>
                        <a:t>It is easy to do changes in Structured Programming.</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It is hard to do modifications in Unstructured Programming.</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Data Types</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442662">
                <a:tc>
                  <a:txBody>
                    <a:bodyPr/>
                    <a:lstStyle/>
                    <a:p>
                      <a:pPr algn="l"/>
                      <a:r>
                        <a:rPr lang="en-US" sz="1400">
                          <a:effectLst/>
                        </a:rPr>
                        <a:t>Structured programming uses many data types.</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has a limited number of data </a:t>
                      </a:r>
                      <a:r>
                        <a:rPr lang="en-US" sz="1400" dirty="0" smtClean="0">
                          <a:effectLst/>
                        </a:rPr>
                        <a:t>types</a:t>
                      </a:r>
                      <a:r>
                        <a:rPr lang="en-US" sz="1400" baseline="0" dirty="0" smtClean="0">
                          <a:effectLst/>
                        </a:rPr>
                        <a:t> e.g. number, array, strings.</a:t>
                      </a:r>
                      <a:endParaRPr lang="en-US" sz="1400" dirty="0">
                        <a:effectLst/>
                      </a:endParaRP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Code Duplication</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318293">
                <a:tc>
                  <a:txBody>
                    <a:bodyPr/>
                    <a:lstStyle/>
                    <a:p>
                      <a:pPr algn="l"/>
                      <a:r>
                        <a:rPr lang="en-US" sz="1400">
                          <a:effectLst/>
                        </a:rPr>
                        <a:t>Structured programming avoids code duplication.</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Unstructured programming can have code duplication.</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231153">
                <a:tc gridSpan="2">
                  <a:txBody>
                    <a:bodyPr/>
                    <a:lstStyle/>
                    <a:p>
                      <a:pPr algn="ctr"/>
                      <a:r>
                        <a:rPr lang="en-US" sz="1400" b="1" dirty="0">
                          <a:solidFill>
                            <a:srgbClr val="FFFFFF"/>
                          </a:solidFill>
                          <a:effectLst/>
                        </a:rPr>
                        <a:t>Testing and Debug</a:t>
                      </a:r>
                      <a:endParaRPr lang="en-US" sz="1400" dirty="0">
                        <a:effectLst/>
                      </a:endParaRPr>
                    </a:p>
                  </a:txBody>
                  <a:tcPr marL="7925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464729">
                <a:tc>
                  <a:txBody>
                    <a:bodyPr/>
                    <a:lstStyle/>
                    <a:p>
                      <a:pPr algn="l"/>
                      <a:r>
                        <a:rPr lang="en-US" sz="1400">
                          <a:effectLst/>
                        </a:rPr>
                        <a:t>It is easy to do testing and debugging in Structured Programming.</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1400" dirty="0">
                          <a:effectLst/>
                        </a:rPr>
                        <a:t>It is hard to do testing and debugging in Unstructured programming.</a:t>
                      </a:r>
                    </a:p>
                  </a:txBody>
                  <a:tcPr marL="118889" marR="79259" marT="3963" marB="1585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64729">
                <a:tc>
                  <a:txBody>
                    <a:bodyPr/>
                    <a:lstStyle/>
                    <a:p>
                      <a:pPr algn="l"/>
                      <a:r>
                        <a:rPr lang="en-US" sz="1400" dirty="0" smtClean="0">
                          <a:effectLst/>
                        </a:rPr>
                        <a:t>Example C</a:t>
                      </a:r>
                      <a:endParaRPr lang="en-US" sz="1400" dirty="0">
                        <a:effectLst/>
                      </a:endParaRPr>
                    </a:p>
                  </a:txBody>
                  <a:tcPr marL="118889" marR="79259" marT="3963" marB="15852" anchor="ctr">
                    <a:lnL>
                      <a:noFill/>
                    </a:lnL>
                    <a:lnR>
                      <a:noFill/>
                    </a:lnR>
                    <a:lnT w="9525" cap="flat" cmpd="sng" algn="ctr">
                      <a:solidFill>
                        <a:srgbClr val="DDDDDD"/>
                      </a:solidFill>
                      <a:prstDash val="solid"/>
                      <a:round/>
                      <a:headEnd type="none" w="med" len="med"/>
                      <a:tailEnd type="none" w="med" len="med"/>
                    </a:lnT>
                    <a:lnB>
                      <a:noFill/>
                    </a:lnB>
                    <a:solidFill>
                      <a:srgbClr val="E3EBFA"/>
                    </a:solidFill>
                  </a:tcPr>
                </a:tc>
                <a:tc>
                  <a:txBody>
                    <a:bodyPr/>
                    <a:lstStyle/>
                    <a:p>
                      <a:pPr algn="l"/>
                      <a:r>
                        <a:rPr lang="en-US" sz="1400" dirty="0" smtClean="0">
                          <a:effectLst/>
                        </a:rPr>
                        <a:t>Example assembly language</a:t>
                      </a:r>
                      <a:endParaRPr lang="en-US" sz="1400" dirty="0">
                        <a:effectLst/>
                      </a:endParaRPr>
                    </a:p>
                  </a:txBody>
                  <a:tcPr marL="118889" marR="79259" marT="3963" marB="15852" anchor="ctr">
                    <a:lnL>
                      <a:noFill/>
                    </a:lnL>
                    <a:lnR>
                      <a:noFill/>
                    </a:lnR>
                    <a:lnT w="9525" cap="flat" cmpd="sng" algn="ctr">
                      <a:solidFill>
                        <a:srgbClr val="DDDDDD"/>
                      </a:solidFill>
                      <a:prstDash val="solid"/>
                      <a:round/>
                      <a:headEnd type="none" w="med" len="med"/>
                      <a:tailEnd type="none" w="med" len="med"/>
                    </a:lnT>
                    <a:lnB>
                      <a:noFill/>
                    </a:lnB>
                    <a:solidFill>
                      <a:srgbClr val="F7F9FC"/>
                    </a:solidFill>
                  </a:tcPr>
                </a:tc>
              </a:tr>
            </a:tbl>
          </a:graphicData>
        </a:graphic>
      </p:graphicFrame>
      <p:sp>
        <p:nvSpPr>
          <p:cNvPr id="4" name="Footer Placeholder 3"/>
          <p:cNvSpPr>
            <a:spLocks noGrp="1"/>
          </p:cNvSpPr>
          <p:nvPr>
            <p:ph type="ftr" sz="quarter" idx="11"/>
          </p:nvPr>
        </p:nvSpPr>
        <p:spPr>
          <a:xfrm>
            <a:off x="3973285" y="6492875"/>
            <a:ext cx="4114800" cy="365125"/>
          </a:xfrm>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1836124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94092890"/>
              </p:ext>
            </p:extLst>
          </p:nvPr>
        </p:nvGraphicFramePr>
        <p:xfrm>
          <a:off x="544284" y="384402"/>
          <a:ext cx="10330544" cy="3394065"/>
        </p:xfrm>
        <a:graphic>
          <a:graphicData uri="http://schemas.openxmlformats.org/drawingml/2006/table">
            <a:tbl>
              <a:tblPr/>
              <a:tblGrid>
                <a:gridCol w="5165272"/>
                <a:gridCol w="5165272"/>
              </a:tblGrid>
              <a:tr h="619113">
                <a:tc>
                  <a:txBody>
                    <a:bodyPr/>
                    <a:lstStyle/>
                    <a:p>
                      <a:pPr algn="ctr" fontAlgn="base"/>
                      <a:r>
                        <a:rPr lang="en-US" b="1" cap="all" dirty="0">
                          <a:solidFill>
                            <a:srgbClr val="000000"/>
                          </a:solidFill>
                          <a:effectLst/>
                        </a:rPr>
                        <a:t>DETERMINISTIC ALGORITHM</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b="1" cap="all">
                          <a:solidFill>
                            <a:srgbClr val="000000"/>
                          </a:solidFill>
                          <a:effectLst/>
                        </a:rPr>
                        <a:t>NON-DETERMINISTIC ALGORITHM</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r>
              <a:tr h="1387476">
                <a:tc>
                  <a:txBody>
                    <a:bodyPr/>
                    <a:lstStyle/>
                    <a:p>
                      <a:pPr algn="l" fontAlgn="base"/>
                      <a:r>
                        <a:rPr lang="en-US" b="0" dirty="0">
                          <a:effectLst/>
                        </a:rPr>
                        <a:t>For a particular input the computer will give always same output.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b="0" dirty="0">
                          <a:effectLst/>
                        </a:rPr>
                        <a:t>For a particular input the computer will give different output on different execution.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387476">
                <a:tc>
                  <a:txBody>
                    <a:bodyPr/>
                    <a:lstStyle/>
                    <a:p>
                      <a:pPr algn="l" fontAlgn="base"/>
                      <a:r>
                        <a:rPr lang="en-US" b="0" dirty="0">
                          <a:effectLst/>
                        </a:rPr>
                        <a:t>Can determine the next step of execution.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b="0" dirty="0">
                          <a:effectLst/>
                        </a:rPr>
                        <a:t>Cannot determine the next step of execution due to more than one path the algorithm can take.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2050" name="Picture 2" descr="https://media.geeksforgeeks.org/wp-content/uploads/Non-deterministic-algo.png"/>
          <p:cNvPicPr>
            <a:picLocks noChangeAspect="1" noChangeArrowheads="1"/>
          </p:cNvPicPr>
          <p:nvPr/>
        </p:nvPicPr>
        <p:blipFill rotWithShape="1">
          <a:blip r:embed="rId2">
            <a:extLst>
              <a:ext uri="{28A0092B-C50C-407E-A947-70E740481C1C}">
                <a14:useLocalDpi xmlns:a14="http://schemas.microsoft.com/office/drawing/2010/main" val="0"/>
              </a:ext>
            </a:extLst>
          </a:blip>
          <a:srcRect t="12329" b="5240"/>
          <a:stretch/>
        </p:blipFill>
        <p:spPr bwMode="auto">
          <a:xfrm>
            <a:off x="1580468" y="3537856"/>
            <a:ext cx="8258175" cy="273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011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technique</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smtClean="0"/>
              <a:t>Programming technique is a systematic approach to analyze the problem and write the corresponding code in any platform to solve the problem.</a:t>
            </a:r>
          </a:p>
          <a:p>
            <a:pPr>
              <a:lnSpc>
                <a:spcPct val="110000"/>
              </a:lnSpc>
            </a:pPr>
            <a:r>
              <a:rPr lang="en-US" dirty="0" smtClean="0"/>
              <a:t>There are various approach to programming which we will discuss below:</a:t>
            </a:r>
            <a:endParaRPr lang="en-US" dirty="0"/>
          </a:p>
        </p:txBody>
      </p:sp>
      <p:sp>
        <p:nvSpPr>
          <p:cNvPr id="6" name="Footer Placeholder 5"/>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74859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Deterministic and non deterministic function</a:t>
            </a:r>
            <a:endParaRPr lang="en-US" b="1" dirty="0"/>
          </a:p>
        </p:txBody>
      </p:sp>
      <p:sp>
        <p:nvSpPr>
          <p:cNvPr id="3" name="Content Placeholder 2"/>
          <p:cNvSpPr>
            <a:spLocks noGrp="1"/>
          </p:cNvSpPr>
          <p:nvPr>
            <p:ph idx="1"/>
          </p:nvPr>
        </p:nvSpPr>
        <p:spPr/>
        <p:txBody>
          <a:bodyPr/>
          <a:lstStyle/>
          <a:p>
            <a:r>
              <a:rPr lang="en-US" b="1" dirty="0"/>
              <a:t>Deterministic functions</a:t>
            </a:r>
            <a:r>
              <a:rPr lang="en-US" dirty="0"/>
              <a:t> always return the same result any time they are called with a specific set of input values and given the same state of the database. </a:t>
            </a:r>
            <a:endParaRPr lang="en-US" dirty="0" smtClean="0"/>
          </a:p>
          <a:p>
            <a:r>
              <a:rPr lang="en-US" b="1" dirty="0" smtClean="0"/>
              <a:t>Nondeterministic </a:t>
            </a:r>
            <a:r>
              <a:rPr lang="en-US" b="1" dirty="0"/>
              <a:t>functions </a:t>
            </a:r>
            <a:r>
              <a:rPr lang="en-US" dirty="0"/>
              <a:t>may return different results each time they are called with a specific set of input values even if the database state that they access remains the same. </a:t>
            </a:r>
            <a:endParaRPr lang="en-US" dirty="0" smtClean="0"/>
          </a:p>
          <a:p>
            <a:r>
              <a:rPr lang="en-US" dirty="0" smtClean="0"/>
              <a:t>For </a:t>
            </a:r>
            <a:r>
              <a:rPr lang="en-US" dirty="0"/>
              <a:t>example, the function AVG always returns the same result given the qualifications stated above, but the GETDATE function, which returns the current </a:t>
            </a:r>
            <a:r>
              <a:rPr lang="en-US" dirty="0" err="1"/>
              <a:t>datetime</a:t>
            </a:r>
            <a:r>
              <a:rPr lang="en-US" dirty="0"/>
              <a:t> value, always returns a different result.</a:t>
            </a:r>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1705035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983"/>
            <a:ext cx="10515600" cy="962932"/>
          </a:xfrm>
        </p:spPr>
        <p:txBody>
          <a:bodyPr/>
          <a:lstStyle/>
          <a:p>
            <a:r>
              <a:rPr lang="en-US" b="1" dirty="0" smtClean="0"/>
              <a:t>Recursion vs iteration logic</a:t>
            </a:r>
            <a:endParaRPr lang="en-US" b="1" dirty="0"/>
          </a:p>
        </p:txBody>
      </p:sp>
      <p:sp>
        <p:nvSpPr>
          <p:cNvPr id="3" name="Content Placeholder 2"/>
          <p:cNvSpPr>
            <a:spLocks noGrp="1"/>
          </p:cNvSpPr>
          <p:nvPr>
            <p:ph idx="1"/>
          </p:nvPr>
        </p:nvSpPr>
        <p:spPr>
          <a:xfrm>
            <a:off x="838200" y="1153886"/>
            <a:ext cx="10896600" cy="5202464"/>
          </a:xfrm>
        </p:spPr>
        <p:txBody>
          <a:bodyPr>
            <a:noAutofit/>
          </a:bodyPr>
          <a:lstStyle/>
          <a:p>
            <a:pPr marL="0" indent="0">
              <a:buNone/>
            </a:pPr>
            <a:r>
              <a:rPr lang="en-US" sz="1800" b="1" dirty="0" smtClean="0"/>
              <a:t>Approach</a:t>
            </a:r>
          </a:p>
          <a:p>
            <a:r>
              <a:rPr lang="en-US" sz="1800" dirty="0" smtClean="0"/>
              <a:t>In recursive approach, the function class itself until the condition is met whereas, in iteration approach, a set of instructions repeats until the condition fails.</a:t>
            </a:r>
          </a:p>
          <a:p>
            <a:pPr marL="0" indent="0">
              <a:buNone/>
            </a:pPr>
            <a:r>
              <a:rPr lang="en-US" sz="1800" b="1" dirty="0" smtClean="0"/>
              <a:t>Programming construct usage</a:t>
            </a:r>
          </a:p>
          <a:p>
            <a:r>
              <a:rPr lang="en-US" sz="1800" dirty="0" smtClean="0"/>
              <a:t>Recursive algorithm uses a branching structure, while iterative algorithm uses a looping construct.</a:t>
            </a:r>
          </a:p>
          <a:p>
            <a:pPr marL="0" indent="0">
              <a:buNone/>
            </a:pPr>
            <a:r>
              <a:rPr lang="en-US" sz="1800" b="1" dirty="0" smtClean="0"/>
              <a:t>Time &amp; space effectiveness</a:t>
            </a:r>
          </a:p>
          <a:p>
            <a:r>
              <a:rPr lang="en-US" sz="1800" dirty="0" smtClean="0"/>
              <a:t>Recursion solutions are less efficient in terms of time and space when compare to iterative solution (Invoking the same method over and over again can be expensive in terms of CPU and memory).</a:t>
            </a:r>
          </a:p>
          <a:p>
            <a:pPr marL="0" indent="0">
              <a:buNone/>
            </a:pPr>
            <a:r>
              <a:rPr lang="en-US" sz="1800" b="1" dirty="0" smtClean="0"/>
              <a:t>Line of code</a:t>
            </a:r>
          </a:p>
          <a:p>
            <a:r>
              <a:rPr lang="en-US" sz="1800" dirty="0"/>
              <a:t>Recursion makes code smaller while iteration makes it longer.</a:t>
            </a:r>
          </a:p>
          <a:p>
            <a:pPr marL="0" indent="0">
              <a:buNone/>
            </a:pPr>
            <a:r>
              <a:rPr lang="en-US" sz="1800" b="1" dirty="0" smtClean="0"/>
              <a:t>Termination test</a:t>
            </a:r>
          </a:p>
          <a:p>
            <a:r>
              <a:rPr lang="en-US" sz="1800" dirty="0" smtClean="0"/>
              <a:t>Recursion terminates when the base case is recognized whereas iteration terminates when the loop-continuation condition fails.</a:t>
            </a:r>
          </a:p>
          <a:p>
            <a:pPr marL="0" indent="0">
              <a:buNone/>
            </a:pPr>
            <a:r>
              <a:rPr lang="en-US" sz="1800" b="1" dirty="0" smtClean="0"/>
              <a:t>Infinite repetition</a:t>
            </a:r>
          </a:p>
          <a:p>
            <a:r>
              <a:rPr lang="en-US" sz="1800" dirty="0" smtClean="0"/>
              <a:t>Infinite repetition in </a:t>
            </a:r>
            <a:r>
              <a:rPr lang="en-US" sz="1800" dirty="0"/>
              <a:t>recursion can lead to </a:t>
            </a:r>
            <a:r>
              <a:rPr lang="en-US" sz="1800" dirty="0" smtClean="0"/>
              <a:t>system crash </a:t>
            </a:r>
            <a:r>
              <a:rPr lang="en-US" sz="1800" dirty="0"/>
              <a:t>but in </a:t>
            </a:r>
            <a:r>
              <a:rPr lang="en-US" sz="1800" dirty="0" smtClean="0"/>
              <a:t>iteration it uses the CPU cycles repeatedly. </a:t>
            </a:r>
            <a:endParaRPr lang="en-US" sz="1800" b="1" dirty="0" smtClean="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013451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39788" y="369888"/>
            <a:ext cx="5157787" cy="823912"/>
          </a:xfrm>
        </p:spPr>
        <p:txBody>
          <a:bodyPr/>
          <a:lstStyle/>
          <a:p>
            <a:r>
              <a:rPr lang="en-US" dirty="0" smtClean="0"/>
              <a:t>Factorial using iteration</a:t>
            </a:r>
            <a:endParaRPr lang="en-US" dirty="0"/>
          </a:p>
        </p:txBody>
      </p:sp>
      <p:sp>
        <p:nvSpPr>
          <p:cNvPr id="7" name="Text Placeholder 6"/>
          <p:cNvSpPr>
            <a:spLocks noGrp="1"/>
          </p:cNvSpPr>
          <p:nvPr>
            <p:ph type="body" sz="quarter" idx="3"/>
          </p:nvPr>
        </p:nvSpPr>
        <p:spPr>
          <a:xfrm>
            <a:off x="5997575" y="369888"/>
            <a:ext cx="5183188" cy="823912"/>
          </a:xfrm>
        </p:spPr>
        <p:txBody>
          <a:bodyPr/>
          <a:lstStyle/>
          <a:p>
            <a:r>
              <a:rPr lang="en-US" dirty="0" smtClean="0"/>
              <a:t>Factorial using recursion</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3076" name="Picture 4" descr="flowchart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97575" y="1752154"/>
            <a:ext cx="5547287" cy="35411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isual Basic Code Examples"/>
          <p:cNvPicPr>
            <a:picLocks noChangeAspect="1" noChangeArrowheads="1"/>
          </p:cNvPicPr>
          <p:nvPr/>
        </p:nvPicPr>
        <p:blipFill rotWithShape="1">
          <a:blip r:embed="rId3">
            <a:extLst>
              <a:ext uri="{28A0092B-C50C-407E-A947-70E740481C1C}">
                <a14:useLocalDpi xmlns:a14="http://schemas.microsoft.com/office/drawing/2010/main" val="0"/>
              </a:ext>
            </a:extLst>
          </a:blip>
          <a:srcRect t="5525"/>
          <a:stretch/>
        </p:blipFill>
        <p:spPr bwMode="auto">
          <a:xfrm>
            <a:off x="994681" y="1632857"/>
            <a:ext cx="4600576" cy="473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17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Modular programming</a:t>
            </a:r>
            <a:endParaRPr lang="en-US" b="1" dirty="0"/>
          </a:p>
        </p:txBody>
      </p:sp>
      <p:sp>
        <p:nvSpPr>
          <p:cNvPr id="9" name="Content Placeholder 8"/>
          <p:cNvSpPr>
            <a:spLocks noGrp="1"/>
          </p:cNvSpPr>
          <p:nvPr>
            <p:ph idx="1"/>
          </p:nvPr>
        </p:nvSpPr>
        <p:spPr/>
        <p:txBody>
          <a:bodyPr/>
          <a:lstStyle/>
          <a:p>
            <a:r>
              <a:rPr lang="en-US" i="1" dirty="0"/>
              <a:t>Modular programming is a software design technique that emphasizes separating the functionality of a program into </a:t>
            </a:r>
            <a:r>
              <a:rPr lang="en-US" i="1" dirty="0" smtClean="0"/>
              <a:t>independent modules</a:t>
            </a:r>
            <a:r>
              <a:rPr lang="en-US" i="1" dirty="0"/>
              <a:t>, such that each contains everything necessary to execute only one aspect of the desired </a:t>
            </a:r>
            <a:r>
              <a:rPr lang="en-US" i="1" dirty="0" smtClean="0"/>
              <a:t>functionality.</a:t>
            </a:r>
          </a:p>
          <a:p>
            <a:r>
              <a:rPr lang="en-US" dirty="0" smtClean="0"/>
              <a:t>Modular programming approach allows </a:t>
            </a:r>
            <a:r>
              <a:rPr lang="en-US" dirty="0"/>
              <a:t>us to decompose big, seemingly complex systems into small, manageable parts.</a:t>
            </a:r>
          </a:p>
        </p:txBody>
      </p:sp>
      <p:sp>
        <p:nvSpPr>
          <p:cNvPr id="7" name="Footer Placeholder 6"/>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159356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t>
            </a:r>
            <a:r>
              <a:rPr lang="en-US" b="1" dirty="0" smtClean="0"/>
              <a:t>Modularization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a:t>
            </a:r>
            <a:r>
              <a:rPr lang="en-US" dirty="0"/>
              <a:t>primary benefit of modularization is mastering the art of managing software complexity</a:t>
            </a:r>
            <a:r>
              <a:rPr lang="en-US" dirty="0" smtClean="0"/>
              <a:t>. Some of the important benefits are mentioned below:</a:t>
            </a:r>
            <a:endParaRPr lang="en-US" dirty="0"/>
          </a:p>
          <a:p>
            <a:r>
              <a:rPr lang="en-US" b="1" dirty="0"/>
              <a:t>understandability:</a:t>
            </a:r>
            <a:r>
              <a:rPr lang="en-US" dirty="0"/>
              <a:t> A well-modularized system is much easier to </a:t>
            </a:r>
            <a:r>
              <a:rPr lang="en-US" dirty="0" smtClean="0"/>
              <a:t>understand.</a:t>
            </a:r>
            <a:endParaRPr lang="en-US" dirty="0"/>
          </a:p>
          <a:p>
            <a:r>
              <a:rPr lang="en-US" b="1" dirty="0"/>
              <a:t>improvability:</a:t>
            </a:r>
            <a:r>
              <a:rPr lang="en-US" dirty="0"/>
              <a:t> Strongly encapsulated modules maximizes your ability to fix or improve individual module implementations without needing to update any other, dependent modules.</a:t>
            </a:r>
          </a:p>
          <a:p>
            <a:r>
              <a:rPr lang="en-US" b="1" dirty="0" err="1"/>
              <a:t>refactorability</a:t>
            </a:r>
            <a:r>
              <a:rPr lang="en-US" b="1" dirty="0"/>
              <a:t>:</a:t>
            </a:r>
            <a:r>
              <a:rPr lang="en-US" dirty="0"/>
              <a:t> The less inter-dependencies in a project, the easier it is to make large changes across multiple modules.</a:t>
            </a:r>
          </a:p>
          <a:p>
            <a:r>
              <a:rPr lang="en-US" b="1" dirty="0"/>
              <a:t>reusability:</a:t>
            </a:r>
            <a:r>
              <a:rPr lang="en-US" dirty="0"/>
              <a:t> Modules with the best-conceived purposes are fully reusable. Whenever you have the same problem again, you can simply reuse the old solution.</a:t>
            </a:r>
          </a:p>
          <a:p>
            <a:r>
              <a:rPr lang="en-US" b="1" dirty="0"/>
              <a:t>testability:</a:t>
            </a:r>
            <a:r>
              <a:rPr lang="en-US" dirty="0"/>
              <a:t> Modules with good solutions and minimal inter-dependencies are easier to </a:t>
            </a:r>
            <a:r>
              <a:rPr lang="en-US" dirty="0" smtClean="0"/>
              <a:t>test</a:t>
            </a:r>
          </a:p>
          <a:p>
            <a:r>
              <a:rPr lang="en-US" b="1" dirty="0" smtClean="0"/>
              <a:t>scalability</a:t>
            </a:r>
            <a:r>
              <a:rPr lang="en-US" b="1" dirty="0"/>
              <a:t>:</a:t>
            </a:r>
            <a:r>
              <a:rPr lang="en-US" dirty="0"/>
              <a:t> </a:t>
            </a:r>
            <a:r>
              <a:rPr lang="en-US" dirty="0" smtClean="0"/>
              <a:t>Modules helps us to build large complex solutions. It is one of the important benefit of modularization. </a:t>
            </a:r>
            <a:endParaRPr lang="en-US" dirty="0"/>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79472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839"/>
            <a:ext cx="10515600" cy="1325563"/>
          </a:xfrm>
        </p:spPr>
        <p:txBody>
          <a:bodyPr/>
          <a:lstStyle/>
          <a:p>
            <a:r>
              <a:rPr lang="en-US" dirty="0" smtClean="0"/>
              <a:t>Top down approach</a:t>
            </a:r>
            <a:endParaRPr lang="en-US" dirty="0"/>
          </a:p>
        </p:txBody>
      </p:sp>
      <p:sp>
        <p:nvSpPr>
          <p:cNvPr id="3" name="Content Placeholder 2"/>
          <p:cNvSpPr>
            <a:spLocks noGrp="1"/>
          </p:cNvSpPr>
          <p:nvPr>
            <p:ph idx="1"/>
          </p:nvPr>
        </p:nvSpPr>
        <p:spPr>
          <a:xfrm>
            <a:off x="838200" y="1611086"/>
            <a:ext cx="10515600" cy="4565877"/>
          </a:xfrm>
        </p:spPr>
        <p:txBody>
          <a:bodyPr>
            <a:normAutofit fontScale="70000" lnSpcReduction="20000"/>
          </a:bodyPr>
          <a:lstStyle/>
          <a:p>
            <a:r>
              <a:rPr lang="en-US" dirty="0" smtClean="0"/>
              <a:t>The </a:t>
            </a:r>
            <a:r>
              <a:rPr lang="en-US" dirty="0"/>
              <a:t>large program is divided into many small module or subprogram or function or procedure from top to bottom.</a:t>
            </a:r>
          </a:p>
          <a:p>
            <a:r>
              <a:rPr lang="en-US" dirty="0" smtClean="0"/>
              <a:t>At </a:t>
            </a:r>
            <a:r>
              <a:rPr lang="en-US" dirty="0"/>
              <a:t>first supervisor program is identified to control other sub modules. Main modules are divided into sub modules, sub-modules into </a:t>
            </a:r>
            <a:r>
              <a:rPr lang="en-US" dirty="0" smtClean="0"/>
              <a:t>further sub modules</a:t>
            </a:r>
            <a:r>
              <a:rPr lang="en-US" dirty="0"/>
              <a:t>. </a:t>
            </a:r>
            <a:endParaRPr lang="en-US" dirty="0" smtClean="0"/>
          </a:p>
          <a:p>
            <a:r>
              <a:rPr lang="en-US" dirty="0" smtClean="0"/>
              <a:t>The </a:t>
            </a:r>
            <a:r>
              <a:rPr lang="en-US" dirty="0"/>
              <a:t>decomposition of modules is continuing whenever desired module level is not obtained.</a:t>
            </a:r>
          </a:p>
          <a:p>
            <a:r>
              <a:rPr lang="en-US" dirty="0" smtClean="0"/>
              <a:t>Top </a:t>
            </a:r>
            <a:r>
              <a:rPr lang="en-US" dirty="0"/>
              <a:t>module is tested first, and then sub-modules are combined one by one and tested.</a:t>
            </a:r>
          </a:p>
          <a:p>
            <a:endParaRPr lang="en-US" dirty="0"/>
          </a:p>
          <a:p>
            <a:endParaRPr lang="en-US" dirty="0"/>
          </a:p>
          <a:p>
            <a:endParaRPr lang="en-US" dirty="0"/>
          </a:p>
          <a:p>
            <a:endParaRPr lang="en-US" dirty="0"/>
          </a:p>
          <a:p>
            <a:r>
              <a:rPr lang="en-US" dirty="0"/>
              <a:t>Example: The main program is divided into sub-program A, B, and C. The A is divided into subprogram A1, A2 and A3.The B is into B1, and B2. Just like these subprograms, C is also divided into three subprogram C1, C2 and C3. The solution of Main program is obtained from sub program A, B and C.</a:t>
            </a:r>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1028" name="Picture 4" descr="Top down Appro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403" y="3455760"/>
            <a:ext cx="38100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6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US" dirty="0"/>
          </a:p>
        </p:txBody>
      </p:sp>
      <p:sp>
        <p:nvSpPr>
          <p:cNvPr id="3" name="Content Placeholder 2"/>
          <p:cNvSpPr>
            <a:spLocks noGrp="1"/>
          </p:cNvSpPr>
          <p:nvPr>
            <p:ph idx="1"/>
          </p:nvPr>
        </p:nvSpPr>
        <p:spPr/>
        <p:txBody>
          <a:bodyPr/>
          <a:lstStyle/>
          <a:p>
            <a:r>
              <a:rPr lang="en-US" dirty="0"/>
              <a:t>In this approach designing is started from bottom and advanced stepwise to top. So, this approach is called </a:t>
            </a:r>
            <a:r>
              <a:rPr lang="en-US" b="1" dirty="0"/>
              <a:t>Bottom up</a:t>
            </a:r>
            <a:r>
              <a:rPr lang="en-US" dirty="0"/>
              <a:t> approach.</a:t>
            </a:r>
          </a:p>
          <a:p>
            <a:r>
              <a:rPr lang="en-US" dirty="0"/>
              <a:t>At first bottom layer modules are designed and tested, second layer modules are designed and combined with bottom layer and combined modules are tested. In this way, designing and testing progressed from bottom to top.</a:t>
            </a:r>
          </a:p>
          <a:p>
            <a:r>
              <a:rPr lang="en-US" dirty="0"/>
              <a:t>In software designing, only pure top down or Bottom up approach is not used. The hybrid type of approach is recommended by many designers in which top down and bottom up, both approaches are utilized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640537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top down vs bottom up</a:t>
            </a:r>
            <a:endParaRPr lang="en-US" b="1" dirty="0"/>
          </a:p>
        </p:txBody>
      </p:sp>
      <p:sp>
        <p:nvSpPr>
          <p:cNvPr id="5" name="Text Placeholder 4"/>
          <p:cNvSpPr>
            <a:spLocks noGrp="1"/>
          </p:cNvSpPr>
          <p:nvPr>
            <p:ph type="body" idx="1"/>
          </p:nvPr>
        </p:nvSpPr>
        <p:spPr/>
        <p:txBody>
          <a:bodyPr/>
          <a:lstStyle/>
          <a:p>
            <a:r>
              <a:rPr lang="en-US" dirty="0" smtClean="0"/>
              <a:t>Top down</a:t>
            </a:r>
            <a:endParaRPr lang="en-US" dirty="0"/>
          </a:p>
        </p:txBody>
      </p:sp>
      <p:sp>
        <p:nvSpPr>
          <p:cNvPr id="6" name="Content Placeholder 5"/>
          <p:cNvSpPr>
            <a:spLocks noGrp="1"/>
          </p:cNvSpPr>
          <p:nvPr>
            <p:ph sz="half" idx="2"/>
          </p:nvPr>
        </p:nvSpPr>
        <p:spPr/>
        <p:txBody>
          <a:bodyPr>
            <a:normAutofit fontScale="92500"/>
          </a:bodyPr>
          <a:lstStyle/>
          <a:p>
            <a:pPr fontAlgn="base"/>
            <a:r>
              <a:rPr lang="en-US" dirty="0"/>
              <a:t>Top down approach begins with high level design and ends with low level design or development. </a:t>
            </a:r>
            <a:endParaRPr lang="en-US" dirty="0" smtClean="0"/>
          </a:p>
          <a:p>
            <a:pPr fontAlgn="base"/>
            <a:r>
              <a:rPr lang="en-US" dirty="0"/>
              <a:t>Structure/procedure oriented programming languages like C programming language follows top down approach. </a:t>
            </a:r>
            <a:endParaRPr lang="en-US" dirty="0" smtClean="0"/>
          </a:p>
          <a:p>
            <a:pPr fontAlgn="base"/>
            <a:r>
              <a:rPr lang="en-US" dirty="0" smtClean="0"/>
              <a:t>We focus on breaking up the problem in smaller parts</a:t>
            </a:r>
            <a:endParaRPr lang="en-US" dirty="0"/>
          </a:p>
        </p:txBody>
      </p:sp>
      <p:sp>
        <p:nvSpPr>
          <p:cNvPr id="7" name="Text Placeholder 6"/>
          <p:cNvSpPr>
            <a:spLocks noGrp="1"/>
          </p:cNvSpPr>
          <p:nvPr>
            <p:ph type="body" sz="quarter" idx="3"/>
          </p:nvPr>
        </p:nvSpPr>
        <p:spPr/>
        <p:txBody>
          <a:bodyPr/>
          <a:lstStyle/>
          <a:p>
            <a:r>
              <a:rPr lang="en-US" dirty="0" smtClean="0"/>
              <a:t>Bottom up</a:t>
            </a:r>
            <a:endParaRPr lang="en-US" dirty="0"/>
          </a:p>
        </p:txBody>
      </p:sp>
      <p:sp>
        <p:nvSpPr>
          <p:cNvPr id="8" name="Content Placeholder 7"/>
          <p:cNvSpPr>
            <a:spLocks noGrp="1"/>
          </p:cNvSpPr>
          <p:nvPr>
            <p:ph sz="quarter" idx="4"/>
          </p:nvPr>
        </p:nvSpPr>
        <p:spPr/>
        <p:txBody>
          <a:bodyPr>
            <a:normAutofit fontScale="92500" lnSpcReduction="10000"/>
          </a:bodyPr>
          <a:lstStyle/>
          <a:p>
            <a:r>
              <a:rPr lang="en-US" dirty="0" smtClean="0"/>
              <a:t>Bottom </a:t>
            </a:r>
            <a:r>
              <a:rPr lang="en-US" dirty="0"/>
              <a:t>up approach begins with low level design or development and ends with high level design.</a:t>
            </a:r>
          </a:p>
          <a:p>
            <a:r>
              <a:rPr lang="en-US" dirty="0" smtClean="0"/>
              <a:t>Object </a:t>
            </a:r>
            <a:r>
              <a:rPr lang="en-US" dirty="0"/>
              <a:t>oriented programming languages like C++ and Java programming language follows bottom up approach</a:t>
            </a:r>
            <a:r>
              <a:rPr lang="en-US" dirty="0" smtClean="0"/>
              <a:t>.</a:t>
            </a:r>
          </a:p>
          <a:p>
            <a:r>
              <a:rPr lang="en-US" dirty="0" smtClean="0"/>
              <a:t>We solve small problems and integrate it as a whole and compute the solution</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469362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Cohesion vs coupling</a:t>
            </a:r>
            <a:endParaRPr lang="en-US" b="1" dirty="0"/>
          </a:p>
        </p:txBody>
      </p:sp>
      <p:sp>
        <p:nvSpPr>
          <p:cNvPr id="3" name="Content Placeholder 2"/>
          <p:cNvSpPr>
            <a:spLocks noGrp="1"/>
          </p:cNvSpPr>
          <p:nvPr>
            <p:ph idx="1"/>
          </p:nvPr>
        </p:nvSpPr>
        <p:spPr/>
        <p:txBody>
          <a:bodyPr>
            <a:normAutofit/>
          </a:bodyPr>
          <a:lstStyle/>
          <a:p>
            <a:r>
              <a:rPr lang="en-US" dirty="0" smtClean="0"/>
              <a:t>Software can be visualized as a multiple independent modules. </a:t>
            </a:r>
          </a:p>
          <a:p>
            <a:r>
              <a:rPr lang="en-US" dirty="0" smtClean="0"/>
              <a:t>A module is a set of instructions put together to perform a certain task.</a:t>
            </a:r>
          </a:p>
          <a:p>
            <a:r>
              <a:rPr lang="en-US" dirty="0" smtClean="0"/>
              <a:t>If the system is divided into multiple modules (modularization) then it is:</a:t>
            </a:r>
          </a:p>
          <a:p>
            <a:pPr lvl="1"/>
            <a:r>
              <a:rPr lang="en-US" dirty="0" smtClean="0"/>
              <a:t>Easy to understand the system</a:t>
            </a:r>
          </a:p>
          <a:p>
            <a:pPr lvl="1"/>
            <a:r>
              <a:rPr lang="en-US" dirty="0" smtClean="0"/>
              <a:t>System maintenance is easy</a:t>
            </a:r>
          </a:p>
          <a:p>
            <a:pPr lvl="1"/>
            <a:r>
              <a:rPr lang="en-US" dirty="0" smtClean="0"/>
              <a:t>Reuse</a:t>
            </a:r>
          </a:p>
          <a:p>
            <a:r>
              <a:rPr lang="en-US" dirty="0" smtClean="0"/>
              <a:t>The measure used to identify the quality of a module and interaction among them is called cohesion and coupling.</a:t>
            </a:r>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884595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Cohesion vs coupling</a:t>
            </a:r>
            <a:endParaRPr lang="en-US" b="1" dirty="0"/>
          </a:p>
        </p:txBody>
      </p:sp>
      <p:sp>
        <p:nvSpPr>
          <p:cNvPr id="3" name="Content Placeholder 2"/>
          <p:cNvSpPr>
            <a:spLocks noGrp="1"/>
          </p:cNvSpPr>
          <p:nvPr>
            <p:ph idx="1"/>
          </p:nvPr>
        </p:nvSpPr>
        <p:spPr/>
        <p:txBody>
          <a:bodyPr>
            <a:normAutofit lnSpcReduction="10000"/>
          </a:bodyPr>
          <a:lstStyle/>
          <a:p>
            <a:pPr marL="0" indent="0" fontAlgn="base">
              <a:buNone/>
            </a:pPr>
            <a:r>
              <a:rPr lang="en-US" b="1" dirty="0" smtClean="0"/>
              <a:t>Cohesion</a:t>
            </a:r>
            <a:r>
              <a:rPr lang="en-US" b="1" dirty="0"/>
              <a:t>:</a:t>
            </a:r>
            <a:r>
              <a:rPr lang="en-US" dirty="0"/>
              <a:t> </a:t>
            </a:r>
            <a:endParaRPr lang="en-US" dirty="0" smtClean="0"/>
          </a:p>
          <a:p>
            <a:pPr fontAlgn="base"/>
            <a:r>
              <a:rPr lang="en-US" dirty="0" smtClean="0"/>
              <a:t>Cohesion </a:t>
            </a:r>
            <a:r>
              <a:rPr lang="en-US" dirty="0"/>
              <a:t>is a measure of </a:t>
            </a:r>
            <a:r>
              <a:rPr lang="en-US" dirty="0" smtClean="0"/>
              <a:t>the degree to which the elements of the module are functionally related. </a:t>
            </a:r>
          </a:p>
          <a:p>
            <a:pPr fontAlgn="base"/>
            <a:r>
              <a:rPr lang="en-US" b="1" dirty="0" smtClean="0"/>
              <a:t>Cohesion is about how well elements within a module belong together and serve a common purpose. </a:t>
            </a:r>
          </a:p>
          <a:p>
            <a:pPr fontAlgn="base"/>
            <a:r>
              <a:rPr lang="en-US" dirty="0" smtClean="0"/>
              <a:t>A good software design will have high cohesion.</a:t>
            </a:r>
          </a:p>
          <a:p>
            <a:pPr fontAlgn="base"/>
            <a:r>
              <a:rPr lang="en-US" dirty="0" smtClean="0"/>
              <a:t>Low cohesion: functionalities of a module are 	independent of each other</a:t>
            </a:r>
          </a:p>
          <a:p>
            <a:pPr fontAlgn="base"/>
            <a:r>
              <a:rPr lang="en-US" dirty="0" smtClean="0"/>
              <a:t>High cohesion: functionalities of a module are strongly related</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23024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Cohesion vs coupling</a:t>
            </a:r>
            <a:endParaRPr lang="en-US" b="1" dirty="0"/>
          </a:p>
        </p:txBody>
      </p:sp>
      <p:sp>
        <p:nvSpPr>
          <p:cNvPr id="3" name="Content Placeholder 2"/>
          <p:cNvSpPr>
            <a:spLocks noGrp="1"/>
          </p:cNvSpPr>
          <p:nvPr>
            <p:ph idx="1"/>
          </p:nvPr>
        </p:nvSpPr>
        <p:spPr/>
        <p:txBody>
          <a:bodyPr/>
          <a:lstStyle/>
          <a:p>
            <a:pPr marL="0" indent="0" fontAlgn="base">
              <a:buNone/>
            </a:pPr>
            <a:r>
              <a:rPr lang="en-US" b="1" dirty="0"/>
              <a:t>Coupling:</a:t>
            </a:r>
            <a:r>
              <a:rPr lang="en-US" dirty="0"/>
              <a:t> </a:t>
            </a:r>
          </a:p>
          <a:p>
            <a:pPr fontAlgn="base"/>
            <a:r>
              <a:rPr lang="en-US" dirty="0"/>
              <a:t>Coupling is the measure of the degree of interdependence between the modules. </a:t>
            </a:r>
          </a:p>
          <a:p>
            <a:pPr fontAlgn="base"/>
            <a:r>
              <a:rPr lang="en-US" b="1" dirty="0"/>
              <a:t>Coupling is about how much one module depends or interacts with other modules.</a:t>
            </a:r>
          </a:p>
          <a:p>
            <a:pPr fontAlgn="base"/>
            <a:r>
              <a:rPr lang="en-US" dirty="0"/>
              <a:t>A good software will have low coupling.</a:t>
            </a:r>
          </a:p>
          <a:p>
            <a:pPr fontAlgn="base"/>
            <a:r>
              <a:rPr lang="en-US" dirty="0"/>
              <a:t>High coupling: module has many relationships with other modules</a:t>
            </a:r>
          </a:p>
          <a:p>
            <a:pPr fontAlgn="base"/>
            <a:r>
              <a:rPr lang="en-US" dirty="0"/>
              <a:t>Low coupling: module has fewer relationships with other </a:t>
            </a:r>
            <a:r>
              <a:rPr lang="en-US" dirty="0" smtClean="0"/>
              <a:t>modules</a:t>
            </a:r>
          </a:p>
          <a:p>
            <a:pPr fontAlgn="base"/>
            <a:r>
              <a:rPr lang="en-US" dirty="0" smtClean="0"/>
              <a:t>Low coupling leads to greater readability and maintainability.</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578447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322"/>
            <a:ext cx="10515600" cy="1325563"/>
          </a:xfrm>
        </p:spPr>
        <p:txBody>
          <a:bodyPr/>
          <a:lstStyle/>
          <a:p>
            <a:r>
              <a:rPr lang="en-US" b="1" dirty="0" smtClean="0"/>
              <a:t>Cohesion vs coupling</a:t>
            </a:r>
            <a:endParaRPr lang="en-US" b="1"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2050" name="Picture 2" descr="Difference Between Cohesion and Coupling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t="4103" b="11869"/>
          <a:stretch/>
        </p:blipFill>
        <p:spPr bwMode="auto">
          <a:xfrm>
            <a:off x="2522764" y="1328057"/>
            <a:ext cx="7146472" cy="483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37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11631</TotalTime>
  <Words>1890</Words>
  <Application>Microsoft Office PowerPoint</Application>
  <PresentationFormat>Widescreen</PresentationFormat>
  <Paragraphs>213</Paragraphs>
  <Slides>24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Open Sans</vt:lpstr>
      <vt:lpstr>Office Theme</vt:lpstr>
      <vt:lpstr>Chapter 2</vt:lpstr>
      <vt:lpstr>Programming technique</vt:lpstr>
      <vt:lpstr>Top down approach</vt:lpstr>
      <vt:lpstr>Bottom up approach</vt:lpstr>
      <vt:lpstr>Difference between top down vs bottom up</vt:lpstr>
      <vt:lpstr>Cohesion vs coupling</vt:lpstr>
      <vt:lpstr>Cohesion vs coupling</vt:lpstr>
      <vt:lpstr>Cohesion vs coupling</vt:lpstr>
      <vt:lpstr>Cohesion vs coupling</vt:lpstr>
      <vt:lpstr>Comparison between cohesion and coupling</vt:lpstr>
      <vt:lpstr>Types of cohesion</vt:lpstr>
      <vt:lpstr>Types of cohesion contd…</vt:lpstr>
      <vt:lpstr>Types of coupling</vt:lpstr>
      <vt:lpstr>Types of coupling contd…</vt:lpstr>
      <vt:lpstr>Structured programming</vt:lpstr>
      <vt:lpstr>Advantages of Structured Programming Approach:</vt:lpstr>
      <vt:lpstr>Disadvantages of Structured Programming Approach:</vt:lpstr>
      <vt:lpstr>PowerPoint Presentation</vt:lpstr>
      <vt:lpstr>PowerPoint Presentation</vt:lpstr>
      <vt:lpstr>Deterministic and non deterministic function</vt:lpstr>
      <vt:lpstr>Recursion vs iteration logic</vt:lpstr>
      <vt:lpstr>PowerPoint Presentation</vt:lpstr>
      <vt:lpstr>Modular programming</vt:lpstr>
      <vt:lpstr>Benefits of Modularization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Shailendra Basnet</dc:creator>
  <cp:lastModifiedBy>Shailendra Basnet</cp:lastModifiedBy>
  <cp:revision>374</cp:revision>
  <dcterms:created xsi:type="dcterms:W3CDTF">2020-08-24T06:57:47Z</dcterms:created>
  <dcterms:modified xsi:type="dcterms:W3CDTF">2020-09-03T12:08:41Z</dcterms:modified>
</cp:coreProperties>
</file>