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0" r:id="rId3"/>
    <p:sldId id="257" r:id="rId4"/>
    <p:sldId id="258" r:id="rId5"/>
    <p:sldId id="262" r:id="rId6"/>
    <p:sldId id="261" r:id="rId7"/>
    <p:sldId id="263" r:id="rId8"/>
    <p:sldId id="264" r:id="rId9"/>
    <p:sldId id="265" r:id="rId10"/>
    <p:sldId id="266" r:id="rId11"/>
    <p:sldId id="268" r:id="rId12"/>
    <p:sldId id="269"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8" autoAdjust="0"/>
    <p:restoredTop sz="93991" autoAdjust="0"/>
  </p:normalViewPr>
  <p:slideViewPr>
    <p:cSldViewPr snapToGrid="0">
      <p:cViewPr varScale="1">
        <p:scale>
          <a:sx n="88" d="100"/>
          <a:sy n="88" d="100"/>
        </p:scale>
        <p:origin x="85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DB090-4596-4956-89DF-247C3CB9E801}"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911C9D-38B7-410B-A1B6-275E046BCA0C}" type="slidenum">
              <a:rPr lang="en-US" smtClean="0"/>
              <a:t>‹#›</a:t>
            </a:fld>
            <a:endParaRPr lang="en-US"/>
          </a:p>
        </p:txBody>
      </p:sp>
    </p:spTree>
    <p:extLst>
      <p:ext uri="{BB962C8B-B14F-4D97-AF65-F5344CB8AC3E}">
        <p14:creationId xmlns:p14="http://schemas.microsoft.com/office/powerpoint/2010/main" val="3128694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3911C9D-38B7-410B-A1B6-275E046BCA0C}" type="slidenum">
              <a:rPr lang="en-US" smtClean="0"/>
              <a:t>1</a:t>
            </a:fld>
            <a:endParaRPr lang="en-US"/>
          </a:p>
        </p:txBody>
      </p:sp>
    </p:spTree>
    <p:extLst>
      <p:ext uri="{BB962C8B-B14F-4D97-AF65-F5344CB8AC3E}">
        <p14:creationId xmlns:p14="http://schemas.microsoft.com/office/powerpoint/2010/main" val="403780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921C6-ABE9-441A-BC96-CF443BC2AC6C}" type="slidenum">
              <a:rPr lang="en-US" altLang="en-US"/>
              <a:pPr/>
              <a:t>2</a:t>
            </a:fld>
            <a:endParaRPr lang="en-US" altLang="en-US"/>
          </a:p>
        </p:txBody>
      </p:sp>
      <p:sp>
        <p:nvSpPr>
          <p:cNvPr id="16386" name="Rectangle 2"/>
          <p:cNvSpPr>
            <a:spLocks noGrp="1" noRot="1" noChangeAspect="1" noChangeArrowheads="1" noTextEdit="1"/>
          </p:cNvSpPr>
          <p:nvPr>
            <p:ph type="sldImg"/>
          </p:nvPr>
        </p:nvSpPr>
        <p:spPr>
          <a:xfrm>
            <a:off x="382588" y="685800"/>
            <a:ext cx="6096000" cy="3429000"/>
          </a:xfrm>
          <a:ln/>
        </p:spPr>
      </p:sp>
      <p:sp>
        <p:nvSpPr>
          <p:cNvPr id="163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36232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D2B3FB5-CEB0-492E-A711-6858F8A5F0B3}" type="datetime1">
              <a:rPr lang="en-US" smtClean="0"/>
              <a:t>9/4/2020</a:t>
            </a:fld>
            <a:endParaRPr lang="en-US" dirty="0"/>
          </a:p>
        </p:txBody>
      </p:sp>
      <p:sp>
        <p:nvSpPr>
          <p:cNvPr id="5" name="Footer Placeholder 4"/>
          <p:cNvSpPr>
            <a:spLocks noGrp="1"/>
          </p:cNvSpPr>
          <p:nvPr>
            <p:ph type="ftr" sz="quarter" idx="11"/>
          </p:nvPr>
        </p:nvSpPr>
        <p:spPr/>
        <p:txBody>
          <a:bodyPr/>
          <a:lstStyle/>
          <a:p>
            <a:r>
              <a:rPr lang="en-US" dirty="0" smtClean="0"/>
              <a:t>Divya Gyan College, www.divyagyan.edu.np</a:t>
            </a:r>
            <a:endParaRPr lang="en-US" dirty="0"/>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909484987"/>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DCDF81-A770-419D-B8CD-CE6BA2827F14}" type="datetime1">
              <a:rPr lang="en-US" smtClean="0"/>
              <a:t>9/4/2020</a:t>
            </a:fld>
            <a:endParaRPr lang="en-US"/>
          </a:p>
        </p:txBody>
      </p:sp>
      <p:sp>
        <p:nvSpPr>
          <p:cNvPr id="5" name="Footer Placeholder 4"/>
          <p:cNvSpPr>
            <a:spLocks noGrp="1"/>
          </p:cNvSpPr>
          <p:nvPr>
            <p:ph type="ftr" sz="quarter" idx="11"/>
          </p:nvPr>
        </p:nvSpPr>
        <p:spPr/>
        <p:txBody>
          <a:bodyPr/>
          <a:lstStyle/>
          <a:p>
            <a:r>
              <a:rPr lang="en-US" dirty="0" smtClean="0"/>
              <a:t>Divya Gyan College, www.divyagyan.edu.np</a:t>
            </a:r>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142362235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C3C0B0C-B68F-49A8-B02A-43B5A6A3D873}" type="datetime1">
              <a:rPr lang="en-US" smtClean="0"/>
              <a:t>9/4/2020</a:t>
            </a:fld>
            <a:endParaRPr lang="en-US"/>
          </a:p>
        </p:txBody>
      </p:sp>
      <p:sp>
        <p:nvSpPr>
          <p:cNvPr id="5" name="Footer Placeholder 4"/>
          <p:cNvSpPr>
            <a:spLocks noGrp="1"/>
          </p:cNvSpPr>
          <p:nvPr>
            <p:ph type="ftr" sz="quarter" idx="11"/>
          </p:nvPr>
        </p:nvSpPr>
        <p:spPr/>
        <p:txBody>
          <a:bodyPr/>
          <a:lstStyle/>
          <a:p>
            <a:r>
              <a:rPr lang="en-US" dirty="0" smtClean="0"/>
              <a:t>Divya Gyan College, www.divyagyan.edu.np</a:t>
            </a:r>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427746932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FB8F59F-D59C-4753-98A8-BDEFCE2B5D3A}" type="datetime1">
              <a:rPr lang="en-US" smtClean="0"/>
              <a:t>9/4/2020</a:t>
            </a:fld>
            <a:endParaRPr lang="en-US"/>
          </a:p>
        </p:txBody>
      </p:sp>
      <p:sp>
        <p:nvSpPr>
          <p:cNvPr id="5" name="Footer Placeholder 4"/>
          <p:cNvSpPr>
            <a:spLocks noGrp="1"/>
          </p:cNvSpPr>
          <p:nvPr>
            <p:ph type="ftr" sz="quarter" idx="11"/>
          </p:nvPr>
        </p:nvSpPr>
        <p:spPr/>
        <p:txBody>
          <a:bodyPr/>
          <a:lstStyle/>
          <a:p>
            <a:r>
              <a:rPr lang="en-US" dirty="0" smtClean="0"/>
              <a:t>Divya Gyan College, www.divyagyan.edu.np</a:t>
            </a:r>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58037119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93BA0B-DAE5-4AE6-8773-DC57843DF321}" type="datetime1">
              <a:rPr lang="en-US" smtClean="0"/>
              <a:t>9/4/2020</a:t>
            </a:fld>
            <a:endParaRPr lang="en-US"/>
          </a:p>
        </p:txBody>
      </p:sp>
      <p:sp>
        <p:nvSpPr>
          <p:cNvPr id="5" name="Footer Placeholder 4"/>
          <p:cNvSpPr>
            <a:spLocks noGrp="1"/>
          </p:cNvSpPr>
          <p:nvPr>
            <p:ph type="ftr" sz="quarter" idx="11"/>
          </p:nvPr>
        </p:nvSpPr>
        <p:spPr/>
        <p:txBody>
          <a:bodyPr/>
          <a:lstStyle/>
          <a:p>
            <a:r>
              <a:rPr lang="en-US" dirty="0" smtClean="0"/>
              <a:t>Divya Gyan College, www.divyagyan.edu.np</a:t>
            </a:r>
          </a:p>
        </p:txBody>
      </p:sp>
      <p:sp>
        <p:nvSpPr>
          <p:cNvPr id="6" name="Slide Number Placeholder 5"/>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377267298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A1A4C5-BFF7-4202-9A9A-5438C46CA606}" type="datetime1">
              <a:rPr lang="en-US" smtClean="0"/>
              <a:t>9/4/2020</a:t>
            </a:fld>
            <a:endParaRPr lang="en-US"/>
          </a:p>
        </p:txBody>
      </p:sp>
      <p:sp>
        <p:nvSpPr>
          <p:cNvPr id="6" name="Footer Placeholder 5"/>
          <p:cNvSpPr>
            <a:spLocks noGrp="1"/>
          </p:cNvSpPr>
          <p:nvPr>
            <p:ph type="ftr" sz="quarter" idx="11"/>
          </p:nvPr>
        </p:nvSpPr>
        <p:spPr/>
        <p:txBody>
          <a:bodyPr/>
          <a:lstStyle/>
          <a:p>
            <a:r>
              <a:rPr lang="en-US" dirty="0" smtClean="0"/>
              <a:t>Divya Gyan College, www.divyagyan.edu.np</a:t>
            </a:r>
          </a:p>
        </p:txBody>
      </p:sp>
      <p:sp>
        <p:nvSpPr>
          <p:cNvPr id="7" name="Slide Number Placeholder 6"/>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99134766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915A6D-6519-4194-A5BD-E3507BD85E23}" type="datetime1">
              <a:rPr lang="en-US" smtClean="0"/>
              <a:t>9/4/2020</a:t>
            </a:fld>
            <a:endParaRPr lang="en-US"/>
          </a:p>
        </p:txBody>
      </p:sp>
      <p:sp>
        <p:nvSpPr>
          <p:cNvPr id="8" name="Footer Placeholder 7"/>
          <p:cNvSpPr>
            <a:spLocks noGrp="1"/>
          </p:cNvSpPr>
          <p:nvPr>
            <p:ph type="ftr" sz="quarter" idx="11"/>
          </p:nvPr>
        </p:nvSpPr>
        <p:spPr/>
        <p:txBody>
          <a:bodyPr/>
          <a:lstStyle/>
          <a:p>
            <a:r>
              <a:rPr lang="en-US" dirty="0" smtClean="0"/>
              <a:t>Divya Gyan College, www.divyagyan.edu.np</a:t>
            </a:r>
          </a:p>
        </p:txBody>
      </p:sp>
      <p:sp>
        <p:nvSpPr>
          <p:cNvPr id="9" name="Slide Number Placeholder 8"/>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48417484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E8CFA3-354A-4301-BF16-94B3C3517ADD}" type="datetime1">
              <a:rPr lang="en-US" smtClean="0"/>
              <a:t>9/4/2020</a:t>
            </a:fld>
            <a:endParaRPr lang="en-US"/>
          </a:p>
        </p:txBody>
      </p:sp>
      <p:sp>
        <p:nvSpPr>
          <p:cNvPr id="4" name="Footer Placeholder 3"/>
          <p:cNvSpPr>
            <a:spLocks noGrp="1"/>
          </p:cNvSpPr>
          <p:nvPr>
            <p:ph type="ftr" sz="quarter" idx="11"/>
          </p:nvPr>
        </p:nvSpPr>
        <p:spPr/>
        <p:txBody>
          <a:bodyPr/>
          <a:lstStyle/>
          <a:p>
            <a:r>
              <a:rPr lang="en-US" dirty="0" smtClean="0"/>
              <a:t>Divya Gyan College, www.divyagyan.edu.np</a:t>
            </a:r>
          </a:p>
        </p:txBody>
      </p:sp>
      <p:sp>
        <p:nvSpPr>
          <p:cNvPr id="5" name="Slide Number Placeholder 4"/>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168160790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EA6CEB-4B07-4D86-839D-813F21840DB7}" type="datetime1">
              <a:rPr lang="en-US" smtClean="0"/>
              <a:t>9/4/2020</a:t>
            </a:fld>
            <a:endParaRPr lang="en-US"/>
          </a:p>
        </p:txBody>
      </p:sp>
      <p:sp>
        <p:nvSpPr>
          <p:cNvPr id="3" name="Footer Placeholder 2"/>
          <p:cNvSpPr>
            <a:spLocks noGrp="1"/>
          </p:cNvSpPr>
          <p:nvPr>
            <p:ph type="ftr" sz="quarter" idx="11"/>
          </p:nvPr>
        </p:nvSpPr>
        <p:spPr/>
        <p:txBody>
          <a:bodyPr/>
          <a:lstStyle/>
          <a:p>
            <a:r>
              <a:rPr lang="en-US" dirty="0" smtClean="0"/>
              <a:t>Divya Gyan College, www.divyagyan.edu.np</a:t>
            </a:r>
          </a:p>
        </p:txBody>
      </p:sp>
      <p:sp>
        <p:nvSpPr>
          <p:cNvPr id="4" name="Slide Number Placeholder 3"/>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3020236527"/>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A66800-9D02-4104-922C-CE8EB19B8792}" type="datetime1">
              <a:rPr lang="en-US" smtClean="0"/>
              <a:t>9/4/2020</a:t>
            </a:fld>
            <a:endParaRPr lang="en-US"/>
          </a:p>
        </p:txBody>
      </p:sp>
      <p:sp>
        <p:nvSpPr>
          <p:cNvPr id="6" name="Footer Placeholder 5"/>
          <p:cNvSpPr>
            <a:spLocks noGrp="1"/>
          </p:cNvSpPr>
          <p:nvPr>
            <p:ph type="ftr" sz="quarter" idx="11"/>
          </p:nvPr>
        </p:nvSpPr>
        <p:spPr/>
        <p:txBody>
          <a:bodyPr/>
          <a:lstStyle/>
          <a:p>
            <a:r>
              <a:rPr lang="en-US" dirty="0" smtClean="0"/>
              <a:t>Divya Gyan College, www.divyagyan.edu.np</a:t>
            </a:r>
          </a:p>
        </p:txBody>
      </p:sp>
      <p:sp>
        <p:nvSpPr>
          <p:cNvPr id="7" name="Slide Number Placeholder 6"/>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20066645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0437AC-26E1-4A97-86A0-303252DD862B}" type="datetime1">
              <a:rPr lang="en-US" smtClean="0"/>
              <a:t>9/4/2020</a:t>
            </a:fld>
            <a:endParaRPr lang="en-US"/>
          </a:p>
        </p:txBody>
      </p:sp>
      <p:sp>
        <p:nvSpPr>
          <p:cNvPr id="6" name="Footer Placeholder 5"/>
          <p:cNvSpPr>
            <a:spLocks noGrp="1"/>
          </p:cNvSpPr>
          <p:nvPr>
            <p:ph type="ftr" sz="quarter" idx="11"/>
          </p:nvPr>
        </p:nvSpPr>
        <p:spPr/>
        <p:txBody>
          <a:bodyPr/>
          <a:lstStyle/>
          <a:p>
            <a:r>
              <a:rPr lang="en-US" dirty="0" smtClean="0"/>
              <a:t>Divya Gyan College, www.divyagyan.edu.np</a:t>
            </a:r>
          </a:p>
        </p:txBody>
      </p:sp>
      <p:sp>
        <p:nvSpPr>
          <p:cNvPr id="7" name="Slide Number Placeholder 6"/>
          <p:cNvSpPr>
            <a:spLocks noGrp="1"/>
          </p:cNvSpPr>
          <p:nvPr>
            <p:ph type="sldNum" sz="quarter" idx="12"/>
          </p:nvPr>
        </p:nvSpPr>
        <p:spPr/>
        <p:txBody>
          <a:bodyPr/>
          <a:lstStyle/>
          <a:p>
            <a:fld id="{D35A42EF-B4DB-4A39-BC48-20CFDA284682}" type="slidenum">
              <a:rPr lang="en-US" smtClean="0"/>
              <a:t>‹#›</a:t>
            </a:fld>
            <a:endParaRPr lang="en-US"/>
          </a:p>
        </p:txBody>
      </p:sp>
    </p:spTree>
    <p:extLst>
      <p:ext uri="{BB962C8B-B14F-4D97-AF65-F5344CB8AC3E}">
        <p14:creationId xmlns:p14="http://schemas.microsoft.com/office/powerpoint/2010/main" val="308375960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E96F30-B329-477C-B9F5-3F2B3B2571F3}" type="datetime1">
              <a:rPr lang="en-US" smtClean="0"/>
              <a:t>9/4/2020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Divya Gyan College, www.divyagyan.edu.np</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A42EF-B4DB-4A39-BC48-20CFDA284682}" type="slidenum">
              <a:rPr lang="en-US" smtClean="0"/>
              <a:t>‹#›</a:t>
            </a:fld>
            <a:endParaRPr lang="en-US"/>
          </a:p>
        </p:txBody>
      </p:sp>
    </p:spTree>
    <p:extLst>
      <p:ext uri="{BB962C8B-B14F-4D97-AF65-F5344CB8AC3E}">
        <p14:creationId xmlns:p14="http://schemas.microsoft.com/office/powerpoint/2010/main" val="1796151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3</a:t>
            </a:r>
            <a:endParaRPr lang="en-US" dirty="0"/>
          </a:p>
        </p:txBody>
      </p:sp>
      <p:sp>
        <p:nvSpPr>
          <p:cNvPr id="3" name="Subtitle 2"/>
          <p:cNvSpPr>
            <a:spLocks noGrp="1"/>
          </p:cNvSpPr>
          <p:nvPr>
            <p:ph type="subTitle" idx="1"/>
          </p:nvPr>
        </p:nvSpPr>
        <p:spPr/>
        <p:txBody>
          <a:bodyPr/>
          <a:lstStyle/>
          <a:p>
            <a:r>
              <a:rPr lang="en-US" dirty="0" smtClean="0"/>
              <a:t>Basic concept of C</a:t>
            </a:r>
            <a:endParaRPr lang="en-US" dirty="0"/>
          </a:p>
        </p:txBody>
      </p:sp>
      <p:sp>
        <p:nvSpPr>
          <p:cNvPr id="5" name="Footer Placeholder 4"/>
          <p:cNvSpPr>
            <a:spLocks noGrp="1"/>
          </p:cNvSpPr>
          <p:nvPr>
            <p:ph type="ftr" sz="quarter" idx="11"/>
          </p:nvPr>
        </p:nvSpPr>
        <p:spPr/>
        <p:txBody>
          <a:bodyPr/>
          <a:lstStyle/>
          <a:p>
            <a:r>
              <a:rPr lang="en-US" smtClean="0"/>
              <a:t>Divya Gyan College, www.divyagyan.edu.np</a:t>
            </a:r>
            <a:endParaRPr lang="en-US" dirty="0"/>
          </a:p>
        </p:txBody>
      </p:sp>
    </p:spTree>
    <p:extLst>
      <p:ext uri="{BB962C8B-B14F-4D97-AF65-F5344CB8AC3E}">
        <p14:creationId xmlns:p14="http://schemas.microsoft.com/office/powerpoint/2010/main" val="28026402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a C program </a:t>
            </a:r>
            <a:r>
              <a:rPr lang="en-US" b="1" dirty="0" err="1" smtClean="0"/>
              <a:t>contd</a:t>
            </a:r>
            <a:r>
              <a:rPr lang="en-US" b="1" dirty="0" smtClean="0"/>
              <a:t>…</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Let us take a look at the various parts of the above program −</a:t>
            </a:r>
          </a:p>
          <a:p>
            <a:r>
              <a:rPr lang="en-US" dirty="0"/>
              <a:t>The first line of the program </a:t>
            </a:r>
            <a:r>
              <a:rPr lang="en-US" i="1" dirty="0"/>
              <a:t>#include &lt;</a:t>
            </a:r>
            <a:r>
              <a:rPr lang="en-US" i="1" dirty="0" err="1"/>
              <a:t>stdio.h</a:t>
            </a:r>
            <a:r>
              <a:rPr lang="en-US" i="1" dirty="0"/>
              <a:t>&gt;</a:t>
            </a:r>
            <a:r>
              <a:rPr lang="en-US" dirty="0"/>
              <a:t> is a preprocessor command, which tells a C compiler to include </a:t>
            </a:r>
            <a:r>
              <a:rPr lang="en-US" dirty="0" err="1"/>
              <a:t>stdio.h</a:t>
            </a:r>
            <a:r>
              <a:rPr lang="en-US" dirty="0"/>
              <a:t> file before going to actual compilation.</a:t>
            </a:r>
          </a:p>
          <a:p>
            <a:r>
              <a:rPr lang="en-US" dirty="0"/>
              <a:t>The next line </a:t>
            </a:r>
            <a:r>
              <a:rPr lang="en-US" i="1" dirty="0" err="1"/>
              <a:t>int</a:t>
            </a:r>
            <a:r>
              <a:rPr lang="en-US" i="1" dirty="0"/>
              <a:t> main()</a:t>
            </a:r>
            <a:r>
              <a:rPr lang="en-US" dirty="0"/>
              <a:t> is the main function where the program execution begins.</a:t>
            </a:r>
          </a:p>
          <a:p>
            <a:r>
              <a:rPr lang="en-US" dirty="0"/>
              <a:t>The next line /*...*/ will be ignored by the compiler and it has been put to add additional comments in the program. So such lines are called comments in the program.</a:t>
            </a:r>
          </a:p>
          <a:p>
            <a:r>
              <a:rPr lang="en-US" dirty="0"/>
              <a:t>The next line </a:t>
            </a:r>
            <a:r>
              <a:rPr lang="en-US" i="1" dirty="0" err="1"/>
              <a:t>printf</a:t>
            </a:r>
            <a:r>
              <a:rPr lang="en-US" i="1" dirty="0"/>
              <a:t>(...)</a:t>
            </a:r>
            <a:r>
              <a:rPr lang="en-US" dirty="0"/>
              <a:t> is another function available in C which causes the message "Hello, World!" to be displayed on the screen.</a:t>
            </a:r>
          </a:p>
          <a:p>
            <a:r>
              <a:rPr lang="en-US" dirty="0"/>
              <a:t>The next line </a:t>
            </a:r>
            <a:r>
              <a:rPr lang="en-US" b="1" dirty="0"/>
              <a:t>return 0;</a:t>
            </a:r>
            <a:r>
              <a:rPr lang="en-US" dirty="0"/>
              <a:t> terminates the main() function and returns the value 0.</a:t>
            </a:r>
          </a:p>
          <a:p>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33589390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en-US"/>
              <a:t>The format in C</a:t>
            </a:r>
          </a:p>
        </p:txBody>
      </p:sp>
      <p:sp>
        <p:nvSpPr>
          <p:cNvPr id="43011" name="Rectangle 3"/>
          <p:cNvSpPr>
            <a:spLocks noGrp="1" noChangeArrowheads="1"/>
          </p:cNvSpPr>
          <p:nvPr>
            <p:ph type="body" idx="1"/>
          </p:nvPr>
        </p:nvSpPr>
        <p:spPr/>
        <p:txBody>
          <a:bodyPr/>
          <a:lstStyle/>
          <a:p>
            <a:pPr>
              <a:lnSpc>
                <a:spcPct val="90000"/>
              </a:lnSpc>
            </a:pPr>
            <a:r>
              <a:rPr lang="en-US" altLang="en-US" sz="2400" dirty="0"/>
              <a:t>Statements are terminated with semicolons</a:t>
            </a:r>
          </a:p>
          <a:p>
            <a:pPr>
              <a:lnSpc>
                <a:spcPct val="90000"/>
              </a:lnSpc>
            </a:pPr>
            <a:r>
              <a:rPr lang="en-US" altLang="en-US" sz="2400" dirty="0"/>
              <a:t>Indentation is nice to be used for increased readability.</a:t>
            </a:r>
          </a:p>
          <a:p>
            <a:pPr>
              <a:lnSpc>
                <a:spcPct val="90000"/>
              </a:lnSpc>
            </a:pPr>
            <a:r>
              <a:rPr lang="en-US" altLang="en-US" sz="2400" dirty="0"/>
              <a:t>Free format: white spaces and indentation is ignored by compiler</a:t>
            </a:r>
          </a:p>
          <a:p>
            <a:pPr>
              <a:lnSpc>
                <a:spcPct val="90000"/>
              </a:lnSpc>
            </a:pPr>
            <a:r>
              <a:rPr lang="en-US" altLang="en-US" sz="2400" b="1" dirty="0"/>
              <a:t>C is case sensitive</a:t>
            </a:r>
            <a:r>
              <a:rPr lang="en-US" altLang="en-US" sz="2400" dirty="0"/>
              <a:t> – pay attention to lower and upper case letters when typing ! </a:t>
            </a:r>
          </a:p>
          <a:p>
            <a:pPr lvl="1">
              <a:lnSpc>
                <a:spcPct val="90000"/>
              </a:lnSpc>
            </a:pPr>
            <a:r>
              <a:rPr lang="en-US" altLang="en-US" sz="2000" dirty="0"/>
              <a:t>All C keywords and standard functions are lower case</a:t>
            </a:r>
          </a:p>
          <a:p>
            <a:pPr lvl="1">
              <a:lnSpc>
                <a:spcPct val="90000"/>
              </a:lnSpc>
            </a:pPr>
            <a:r>
              <a:rPr lang="en-US" altLang="en-US" sz="2000" dirty="0"/>
              <a:t>Typing INT, </a:t>
            </a:r>
            <a:r>
              <a:rPr lang="en-US" altLang="en-US" sz="2000" dirty="0" err="1"/>
              <a:t>Int</a:t>
            </a:r>
            <a:r>
              <a:rPr lang="en-US" altLang="en-US" sz="2000" dirty="0"/>
              <a:t>, </a:t>
            </a:r>
            <a:r>
              <a:rPr lang="en-US" altLang="en-US" sz="2000" dirty="0" err="1"/>
              <a:t>etc</a:t>
            </a:r>
            <a:r>
              <a:rPr lang="en-US" altLang="en-US" sz="2000" dirty="0"/>
              <a:t> instead of </a:t>
            </a:r>
            <a:r>
              <a:rPr lang="en-US" altLang="en-US" sz="2000" dirty="0" err="1"/>
              <a:t>int</a:t>
            </a:r>
            <a:r>
              <a:rPr lang="en-US" altLang="en-US" sz="2000" dirty="0"/>
              <a:t> is a compiler error </a:t>
            </a:r>
          </a:p>
          <a:p>
            <a:pPr>
              <a:lnSpc>
                <a:spcPct val="90000"/>
              </a:lnSpc>
            </a:pPr>
            <a:r>
              <a:rPr lang="en-US" altLang="en-US" sz="2400" dirty="0"/>
              <a:t>Strings are placed in double quotes</a:t>
            </a:r>
          </a:p>
          <a:p>
            <a:pPr>
              <a:lnSpc>
                <a:spcPct val="90000"/>
              </a:lnSpc>
            </a:pPr>
            <a:r>
              <a:rPr lang="en-US" altLang="en-US" sz="2400" dirty="0"/>
              <a:t>New line is represented by \n (Escape sequence)</a:t>
            </a:r>
          </a:p>
          <a:p>
            <a:pPr>
              <a:lnSpc>
                <a:spcPct val="90000"/>
              </a:lnSpc>
            </a:pPr>
            <a:endParaRPr lang="en-US" altLang="en-US" sz="2400" dirty="0"/>
          </a:p>
        </p:txBody>
      </p:sp>
    </p:spTree>
    <p:extLst>
      <p:ext uri="{BB962C8B-B14F-4D97-AF65-F5344CB8AC3E}">
        <p14:creationId xmlns:p14="http://schemas.microsoft.com/office/powerpoint/2010/main" val="36512761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sz="4000"/>
              <a:t>Compiling and running C programs</a:t>
            </a:r>
          </a:p>
        </p:txBody>
      </p:sp>
      <p:sp>
        <p:nvSpPr>
          <p:cNvPr id="44036" name="Rectangle 4"/>
          <p:cNvSpPr>
            <a:spLocks noChangeArrowheads="1"/>
          </p:cNvSpPr>
          <p:nvPr/>
        </p:nvSpPr>
        <p:spPr bwMode="auto">
          <a:xfrm>
            <a:off x="4419600" y="18288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Editor</a:t>
            </a:r>
          </a:p>
        </p:txBody>
      </p:sp>
      <p:sp>
        <p:nvSpPr>
          <p:cNvPr id="44038" name="Rectangle 6"/>
          <p:cNvSpPr>
            <a:spLocks noChangeArrowheads="1"/>
          </p:cNvSpPr>
          <p:nvPr/>
        </p:nvSpPr>
        <p:spPr bwMode="auto">
          <a:xfrm>
            <a:off x="4419600" y="31242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Compiler</a:t>
            </a:r>
          </a:p>
        </p:txBody>
      </p:sp>
      <p:sp>
        <p:nvSpPr>
          <p:cNvPr id="44039" name="Rectangle 7"/>
          <p:cNvSpPr>
            <a:spLocks noChangeArrowheads="1"/>
          </p:cNvSpPr>
          <p:nvPr/>
        </p:nvSpPr>
        <p:spPr bwMode="auto">
          <a:xfrm>
            <a:off x="4419600" y="45720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Linker</a:t>
            </a:r>
          </a:p>
        </p:txBody>
      </p:sp>
      <p:sp>
        <p:nvSpPr>
          <p:cNvPr id="44040" name="Oval 8"/>
          <p:cNvSpPr>
            <a:spLocks noChangeArrowheads="1"/>
          </p:cNvSpPr>
          <p:nvPr/>
        </p:nvSpPr>
        <p:spPr bwMode="auto">
          <a:xfrm>
            <a:off x="7239000" y="19812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Source code</a:t>
            </a:r>
          </a:p>
          <a:p>
            <a:pPr algn="ctr"/>
            <a:r>
              <a:rPr lang="en-US" altLang="en-US"/>
              <a:t>file.c</a:t>
            </a:r>
          </a:p>
        </p:txBody>
      </p:sp>
      <p:sp>
        <p:nvSpPr>
          <p:cNvPr id="44042" name="Oval 10"/>
          <p:cNvSpPr>
            <a:spLocks noChangeArrowheads="1"/>
          </p:cNvSpPr>
          <p:nvPr/>
        </p:nvSpPr>
        <p:spPr bwMode="auto">
          <a:xfrm>
            <a:off x="7315200" y="34290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Object code</a:t>
            </a:r>
          </a:p>
          <a:p>
            <a:pPr algn="ctr"/>
            <a:r>
              <a:rPr lang="en-US" altLang="en-US"/>
              <a:t>file.obj</a:t>
            </a:r>
          </a:p>
        </p:txBody>
      </p:sp>
      <p:sp>
        <p:nvSpPr>
          <p:cNvPr id="44043" name="Oval 11"/>
          <p:cNvSpPr>
            <a:spLocks noChangeArrowheads="1"/>
          </p:cNvSpPr>
          <p:nvPr/>
        </p:nvSpPr>
        <p:spPr bwMode="auto">
          <a:xfrm>
            <a:off x="7315200" y="48768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Executable code</a:t>
            </a:r>
          </a:p>
          <a:p>
            <a:pPr algn="ctr"/>
            <a:r>
              <a:rPr lang="en-US" altLang="en-US"/>
              <a:t>file.exe</a:t>
            </a:r>
          </a:p>
        </p:txBody>
      </p:sp>
      <p:sp>
        <p:nvSpPr>
          <p:cNvPr id="44044" name="Line 12"/>
          <p:cNvSpPr>
            <a:spLocks noChangeShapeType="1"/>
          </p:cNvSpPr>
          <p:nvPr/>
        </p:nvSpPr>
        <p:spPr bwMode="auto">
          <a:xfrm>
            <a:off x="5638800" y="1981200"/>
            <a:ext cx="1524000"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Line 13"/>
          <p:cNvSpPr>
            <a:spLocks noChangeShapeType="1"/>
          </p:cNvSpPr>
          <p:nvPr/>
        </p:nvSpPr>
        <p:spPr bwMode="auto">
          <a:xfrm>
            <a:off x="5638800" y="3429000"/>
            <a:ext cx="160020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6" name="Line 14"/>
          <p:cNvSpPr>
            <a:spLocks noChangeShapeType="1"/>
          </p:cNvSpPr>
          <p:nvPr/>
        </p:nvSpPr>
        <p:spPr bwMode="auto">
          <a:xfrm>
            <a:off x="5638800" y="4800600"/>
            <a:ext cx="167640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7" name="Line 15"/>
          <p:cNvSpPr>
            <a:spLocks noChangeShapeType="1"/>
          </p:cNvSpPr>
          <p:nvPr/>
        </p:nvSpPr>
        <p:spPr bwMode="auto">
          <a:xfrm flipH="1">
            <a:off x="5638800" y="2895600"/>
            <a:ext cx="22098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8" name="Line 16"/>
          <p:cNvSpPr>
            <a:spLocks noChangeShapeType="1"/>
          </p:cNvSpPr>
          <p:nvPr/>
        </p:nvSpPr>
        <p:spPr bwMode="auto">
          <a:xfrm flipH="1">
            <a:off x="5638800" y="4343400"/>
            <a:ext cx="2286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9" name="Oval 17"/>
          <p:cNvSpPr>
            <a:spLocks noChangeArrowheads="1"/>
          </p:cNvSpPr>
          <p:nvPr/>
        </p:nvSpPr>
        <p:spPr bwMode="auto">
          <a:xfrm>
            <a:off x="1828800" y="43434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Libraries </a:t>
            </a:r>
          </a:p>
        </p:txBody>
      </p:sp>
      <p:sp>
        <p:nvSpPr>
          <p:cNvPr id="44050" name="Line 18"/>
          <p:cNvSpPr>
            <a:spLocks noChangeShapeType="1"/>
          </p:cNvSpPr>
          <p:nvPr/>
        </p:nvSpPr>
        <p:spPr bwMode="auto">
          <a:xfrm>
            <a:off x="3733800" y="4800600"/>
            <a:ext cx="6096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Rectangle 19"/>
          <p:cNvSpPr>
            <a:spLocks noChangeArrowheads="1"/>
          </p:cNvSpPr>
          <p:nvPr/>
        </p:nvSpPr>
        <p:spPr bwMode="auto">
          <a:xfrm>
            <a:off x="3962400" y="1447800"/>
            <a:ext cx="2286000" cy="5029200"/>
          </a:xfrm>
          <a:prstGeom prst="rect">
            <a:avLst/>
          </a:prstGeom>
          <a:noFill/>
          <a:ln w="76200">
            <a:solidFill>
              <a:srgbClr val="00CC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052" name="Text Box 20"/>
          <p:cNvSpPr txBox="1">
            <a:spLocks noChangeArrowheads="1"/>
          </p:cNvSpPr>
          <p:nvPr/>
        </p:nvSpPr>
        <p:spPr bwMode="auto">
          <a:xfrm>
            <a:off x="4327526" y="5486400"/>
            <a:ext cx="2073275"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IDE (Integrated Development Environment)</a:t>
            </a:r>
          </a:p>
        </p:txBody>
      </p:sp>
    </p:spTree>
    <p:extLst>
      <p:ext uri="{BB962C8B-B14F-4D97-AF65-F5344CB8AC3E}">
        <p14:creationId xmlns:p14="http://schemas.microsoft.com/office/powerpoint/2010/main" val="1663629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ltLang="en-US"/>
              <a:t>C Compilers and IDE’s</a:t>
            </a:r>
          </a:p>
        </p:txBody>
      </p:sp>
      <p:sp>
        <p:nvSpPr>
          <p:cNvPr id="53251" name="Rectangle 3"/>
          <p:cNvSpPr>
            <a:spLocks noGrp="1" noChangeArrowheads="1"/>
          </p:cNvSpPr>
          <p:nvPr>
            <p:ph type="body" idx="1"/>
          </p:nvPr>
        </p:nvSpPr>
        <p:spPr/>
        <p:txBody>
          <a:bodyPr/>
          <a:lstStyle/>
          <a:p>
            <a:pPr>
              <a:lnSpc>
                <a:spcPct val="80000"/>
              </a:lnSpc>
            </a:pPr>
            <a:r>
              <a:rPr lang="en-US" altLang="en-US" sz="2400" dirty="0"/>
              <a:t>One can:</a:t>
            </a:r>
          </a:p>
          <a:p>
            <a:pPr lvl="1">
              <a:lnSpc>
                <a:spcPct val="80000"/>
              </a:lnSpc>
            </a:pPr>
            <a:r>
              <a:rPr lang="en-US" altLang="en-US" sz="2000" dirty="0"/>
              <a:t>use a text editor to edit source code, and then use independent command-line compilers and linkers</a:t>
            </a:r>
          </a:p>
          <a:p>
            <a:pPr lvl="1">
              <a:lnSpc>
                <a:spcPct val="80000"/>
              </a:lnSpc>
            </a:pPr>
            <a:r>
              <a:rPr lang="en-US" altLang="en-US" sz="2000" dirty="0"/>
              <a:t>use an IDE: everything together + facilities to debug, develop and organize large projects</a:t>
            </a:r>
          </a:p>
          <a:p>
            <a:pPr>
              <a:lnSpc>
                <a:spcPct val="80000"/>
              </a:lnSpc>
            </a:pPr>
            <a:r>
              <a:rPr lang="en-US" altLang="en-US" sz="2400" dirty="0"/>
              <a:t>There are several C compilers and IDE’s that support various C compilers </a:t>
            </a:r>
          </a:p>
          <a:p>
            <a:pPr>
              <a:lnSpc>
                <a:spcPct val="80000"/>
              </a:lnSpc>
            </a:pPr>
            <a:r>
              <a:rPr lang="en-US" altLang="en-US" sz="2400" dirty="0"/>
              <a:t>Lab: </a:t>
            </a:r>
            <a:r>
              <a:rPr lang="en-US" altLang="en-US" sz="2400" dirty="0">
                <a:solidFill>
                  <a:srgbClr val="FF0000"/>
                </a:solidFill>
              </a:rPr>
              <a:t>Dev-C++  IDE for C and C++, </a:t>
            </a:r>
            <a:r>
              <a:rPr lang="en-US" altLang="en-US" sz="2400" dirty="0"/>
              <a:t>Free Software (under the GNU General Public License)</a:t>
            </a:r>
          </a:p>
          <a:p>
            <a:pPr lvl="1">
              <a:lnSpc>
                <a:spcPct val="80000"/>
              </a:lnSpc>
            </a:pPr>
            <a:r>
              <a:rPr lang="en-US" altLang="en-US" sz="2000" dirty="0"/>
              <a:t>Works with </a:t>
            </a:r>
            <a:r>
              <a:rPr lang="en-US" altLang="en-US" sz="2000" dirty="0" err="1">
                <a:solidFill>
                  <a:srgbClr val="FF0000"/>
                </a:solidFill>
              </a:rPr>
              <a:t>gcc</a:t>
            </a:r>
            <a:r>
              <a:rPr lang="en-US" altLang="en-US" sz="2000" dirty="0">
                <a:solidFill>
                  <a:srgbClr val="FF0000"/>
                </a:solidFill>
              </a:rPr>
              <a:t> (GNU C Compiler</a:t>
            </a:r>
            <a:r>
              <a:rPr lang="en-US" altLang="en-US" sz="2000" dirty="0" smtClean="0">
                <a:solidFill>
                  <a:srgbClr val="FF0000"/>
                </a:solidFill>
              </a:rPr>
              <a:t>) </a:t>
            </a:r>
          </a:p>
        </p:txBody>
      </p:sp>
    </p:spTree>
    <p:extLst>
      <p:ext uri="{BB962C8B-B14F-4D97-AF65-F5344CB8AC3E}">
        <p14:creationId xmlns:p14="http://schemas.microsoft.com/office/powerpoint/2010/main" val="3574458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Debugging program errors</a:t>
            </a:r>
          </a:p>
        </p:txBody>
      </p:sp>
      <p:sp>
        <p:nvSpPr>
          <p:cNvPr id="51203" name="Rectangle 3"/>
          <p:cNvSpPr>
            <a:spLocks noGrp="1" noChangeArrowheads="1"/>
          </p:cNvSpPr>
          <p:nvPr>
            <p:ph type="body" idx="1"/>
          </p:nvPr>
        </p:nvSpPr>
        <p:spPr/>
        <p:txBody>
          <a:bodyPr/>
          <a:lstStyle/>
          <a:p>
            <a:pPr>
              <a:buFontTx/>
              <a:buNone/>
            </a:pPr>
            <a:r>
              <a:rPr lang="en-US" altLang="en-US"/>
              <a:t> </a:t>
            </a:r>
          </a:p>
        </p:txBody>
      </p:sp>
      <p:sp>
        <p:nvSpPr>
          <p:cNvPr id="51204" name="Rectangle 4"/>
          <p:cNvSpPr>
            <a:spLocks noChangeArrowheads="1"/>
          </p:cNvSpPr>
          <p:nvPr/>
        </p:nvSpPr>
        <p:spPr bwMode="auto">
          <a:xfrm>
            <a:off x="4419600" y="18288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Editor</a:t>
            </a:r>
          </a:p>
        </p:txBody>
      </p:sp>
      <p:sp>
        <p:nvSpPr>
          <p:cNvPr id="51205" name="Rectangle 5"/>
          <p:cNvSpPr>
            <a:spLocks noChangeArrowheads="1"/>
          </p:cNvSpPr>
          <p:nvPr/>
        </p:nvSpPr>
        <p:spPr bwMode="auto">
          <a:xfrm>
            <a:off x="4419600" y="31242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Compiler</a:t>
            </a:r>
          </a:p>
        </p:txBody>
      </p:sp>
      <p:sp>
        <p:nvSpPr>
          <p:cNvPr id="51206" name="Rectangle 6"/>
          <p:cNvSpPr>
            <a:spLocks noChangeArrowheads="1"/>
          </p:cNvSpPr>
          <p:nvPr/>
        </p:nvSpPr>
        <p:spPr bwMode="auto">
          <a:xfrm>
            <a:off x="4419600" y="4572000"/>
            <a:ext cx="1219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Linker</a:t>
            </a:r>
          </a:p>
        </p:txBody>
      </p:sp>
      <p:sp>
        <p:nvSpPr>
          <p:cNvPr id="51207" name="Oval 7"/>
          <p:cNvSpPr>
            <a:spLocks noChangeArrowheads="1"/>
          </p:cNvSpPr>
          <p:nvPr/>
        </p:nvSpPr>
        <p:spPr bwMode="auto">
          <a:xfrm>
            <a:off x="7239000" y="19812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Source code</a:t>
            </a:r>
          </a:p>
          <a:p>
            <a:pPr algn="ctr"/>
            <a:r>
              <a:rPr lang="en-US" altLang="en-US"/>
              <a:t>file.c</a:t>
            </a:r>
          </a:p>
        </p:txBody>
      </p:sp>
      <p:sp>
        <p:nvSpPr>
          <p:cNvPr id="51208" name="Oval 8"/>
          <p:cNvSpPr>
            <a:spLocks noChangeArrowheads="1"/>
          </p:cNvSpPr>
          <p:nvPr/>
        </p:nvSpPr>
        <p:spPr bwMode="auto">
          <a:xfrm>
            <a:off x="7315200" y="34290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Object code</a:t>
            </a:r>
          </a:p>
          <a:p>
            <a:pPr algn="ctr"/>
            <a:r>
              <a:rPr lang="en-US" altLang="en-US"/>
              <a:t>file.obj</a:t>
            </a:r>
          </a:p>
        </p:txBody>
      </p:sp>
      <p:sp>
        <p:nvSpPr>
          <p:cNvPr id="51209" name="Oval 9"/>
          <p:cNvSpPr>
            <a:spLocks noChangeArrowheads="1"/>
          </p:cNvSpPr>
          <p:nvPr/>
        </p:nvSpPr>
        <p:spPr bwMode="auto">
          <a:xfrm>
            <a:off x="7315200" y="48768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Executable code</a:t>
            </a:r>
          </a:p>
          <a:p>
            <a:pPr algn="ctr"/>
            <a:r>
              <a:rPr lang="en-US" altLang="en-US"/>
              <a:t>file.exe</a:t>
            </a:r>
          </a:p>
        </p:txBody>
      </p:sp>
      <p:sp>
        <p:nvSpPr>
          <p:cNvPr id="51210" name="Line 10"/>
          <p:cNvSpPr>
            <a:spLocks noChangeShapeType="1"/>
          </p:cNvSpPr>
          <p:nvPr/>
        </p:nvSpPr>
        <p:spPr bwMode="auto">
          <a:xfrm>
            <a:off x="5638800" y="1981200"/>
            <a:ext cx="1524000" cy="38100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1" name="Line 11"/>
          <p:cNvSpPr>
            <a:spLocks noChangeShapeType="1"/>
          </p:cNvSpPr>
          <p:nvPr/>
        </p:nvSpPr>
        <p:spPr bwMode="auto">
          <a:xfrm>
            <a:off x="5638800" y="3429000"/>
            <a:ext cx="1600200" cy="5334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2" name="Line 12"/>
          <p:cNvSpPr>
            <a:spLocks noChangeShapeType="1"/>
          </p:cNvSpPr>
          <p:nvPr/>
        </p:nvSpPr>
        <p:spPr bwMode="auto">
          <a:xfrm>
            <a:off x="5638800" y="4800600"/>
            <a:ext cx="1676400" cy="6858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3" name="Line 13"/>
          <p:cNvSpPr>
            <a:spLocks noChangeShapeType="1"/>
          </p:cNvSpPr>
          <p:nvPr/>
        </p:nvSpPr>
        <p:spPr bwMode="auto">
          <a:xfrm flipH="1">
            <a:off x="5638800" y="2895600"/>
            <a:ext cx="22098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4" name="Line 14"/>
          <p:cNvSpPr>
            <a:spLocks noChangeShapeType="1"/>
          </p:cNvSpPr>
          <p:nvPr/>
        </p:nvSpPr>
        <p:spPr bwMode="auto">
          <a:xfrm flipH="1">
            <a:off x="5638800" y="4343400"/>
            <a:ext cx="2286000" cy="381000"/>
          </a:xfrm>
          <a:prstGeom prst="line">
            <a:avLst/>
          </a:prstGeom>
          <a:noFill/>
          <a:ln w="9525">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5" name="Oval 15"/>
          <p:cNvSpPr>
            <a:spLocks noChangeArrowheads="1"/>
          </p:cNvSpPr>
          <p:nvPr/>
        </p:nvSpPr>
        <p:spPr bwMode="auto">
          <a:xfrm>
            <a:off x="1828800" y="4343400"/>
            <a:ext cx="1905000" cy="9144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Libraries </a:t>
            </a:r>
          </a:p>
        </p:txBody>
      </p:sp>
      <p:sp>
        <p:nvSpPr>
          <p:cNvPr id="51216" name="Line 16"/>
          <p:cNvSpPr>
            <a:spLocks noChangeShapeType="1"/>
          </p:cNvSpPr>
          <p:nvPr/>
        </p:nvSpPr>
        <p:spPr bwMode="auto">
          <a:xfrm>
            <a:off x="3733800" y="4800600"/>
            <a:ext cx="609600" cy="0"/>
          </a:xfrm>
          <a:prstGeom prst="line">
            <a:avLst/>
          </a:prstGeom>
          <a:noFill/>
          <a:ln w="12700">
            <a:solidFill>
              <a:schemeClr val="tx1"/>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19" name="Freeform 19"/>
          <p:cNvSpPr>
            <a:spLocks/>
          </p:cNvSpPr>
          <p:nvPr/>
        </p:nvSpPr>
        <p:spPr bwMode="auto">
          <a:xfrm>
            <a:off x="3568700" y="2057400"/>
            <a:ext cx="774700" cy="1371600"/>
          </a:xfrm>
          <a:custGeom>
            <a:avLst/>
            <a:gdLst>
              <a:gd name="T0" fmla="*/ 488 w 488"/>
              <a:gd name="T1" fmla="*/ 1008 h 1008"/>
              <a:gd name="T2" fmla="*/ 152 w 488"/>
              <a:gd name="T3" fmla="*/ 864 h 1008"/>
              <a:gd name="T4" fmla="*/ 56 w 488"/>
              <a:gd name="T5" fmla="*/ 192 h 1008"/>
              <a:gd name="T6" fmla="*/ 488 w 488"/>
              <a:gd name="T7" fmla="*/ 0 h 1008"/>
            </a:gdLst>
            <a:ahLst/>
            <a:cxnLst>
              <a:cxn ang="0">
                <a:pos x="T0" y="T1"/>
              </a:cxn>
              <a:cxn ang="0">
                <a:pos x="T2" y="T3"/>
              </a:cxn>
              <a:cxn ang="0">
                <a:pos x="T4" y="T5"/>
              </a:cxn>
              <a:cxn ang="0">
                <a:pos x="T6" y="T7"/>
              </a:cxn>
            </a:cxnLst>
            <a:rect l="0" t="0" r="r" b="b"/>
            <a:pathLst>
              <a:path w="488" h="1008">
                <a:moveTo>
                  <a:pt x="488" y="1008"/>
                </a:moveTo>
                <a:cubicBezTo>
                  <a:pt x="356" y="1004"/>
                  <a:pt x="224" y="1000"/>
                  <a:pt x="152" y="864"/>
                </a:cubicBezTo>
                <a:cubicBezTo>
                  <a:pt x="80" y="728"/>
                  <a:pt x="0" y="336"/>
                  <a:pt x="56" y="192"/>
                </a:cubicBezTo>
                <a:cubicBezTo>
                  <a:pt x="112" y="48"/>
                  <a:pt x="300" y="24"/>
                  <a:pt x="488" y="0"/>
                </a:cubicBezTo>
              </a:path>
            </a:pathLst>
          </a:custGeom>
          <a:noFill/>
          <a:ln w="50800">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0" name="Text Box 20"/>
          <p:cNvSpPr txBox="1">
            <a:spLocks noChangeArrowheads="1"/>
          </p:cNvSpPr>
          <p:nvPr/>
        </p:nvSpPr>
        <p:spPr bwMode="auto">
          <a:xfrm>
            <a:off x="2193925" y="2017714"/>
            <a:ext cx="104105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Syntactic</a:t>
            </a:r>
          </a:p>
          <a:p>
            <a:r>
              <a:rPr lang="en-US" altLang="en-US" b="1">
                <a:solidFill>
                  <a:srgbClr val="FF0000"/>
                </a:solidFill>
              </a:rPr>
              <a:t>Errors</a:t>
            </a:r>
          </a:p>
        </p:txBody>
      </p:sp>
      <p:sp>
        <p:nvSpPr>
          <p:cNvPr id="51222" name="Freeform 22"/>
          <p:cNvSpPr>
            <a:spLocks/>
          </p:cNvSpPr>
          <p:nvPr/>
        </p:nvSpPr>
        <p:spPr bwMode="auto">
          <a:xfrm>
            <a:off x="5715000" y="1346200"/>
            <a:ext cx="4648200" cy="4508500"/>
          </a:xfrm>
          <a:custGeom>
            <a:avLst/>
            <a:gdLst>
              <a:gd name="T0" fmla="*/ 2256 w 2928"/>
              <a:gd name="T1" fmla="*/ 2608 h 2840"/>
              <a:gd name="T2" fmla="*/ 2592 w 2928"/>
              <a:gd name="T3" fmla="*/ 2464 h 2840"/>
              <a:gd name="T4" fmla="*/ 2496 w 2928"/>
              <a:gd name="T5" fmla="*/ 352 h 2840"/>
              <a:gd name="T6" fmla="*/ 0 w 2928"/>
              <a:gd name="T7" fmla="*/ 352 h 2840"/>
            </a:gdLst>
            <a:ahLst/>
            <a:cxnLst>
              <a:cxn ang="0">
                <a:pos x="T0" y="T1"/>
              </a:cxn>
              <a:cxn ang="0">
                <a:pos x="T2" y="T3"/>
              </a:cxn>
              <a:cxn ang="0">
                <a:pos x="T4" y="T5"/>
              </a:cxn>
              <a:cxn ang="0">
                <a:pos x="T6" y="T7"/>
              </a:cxn>
            </a:cxnLst>
            <a:rect l="0" t="0" r="r" b="b"/>
            <a:pathLst>
              <a:path w="2928" h="2840">
                <a:moveTo>
                  <a:pt x="2256" y="2608"/>
                </a:moveTo>
                <a:cubicBezTo>
                  <a:pt x="2404" y="2724"/>
                  <a:pt x="2552" y="2840"/>
                  <a:pt x="2592" y="2464"/>
                </a:cubicBezTo>
                <a:cubicBezTo>
                  <a:pt x="2632" y="2088"/>
                  <a:pt x="2928" y="704"/>
                  <a:pt x="2496" y="352"/>
                </a:cubicBezTo>
                <a:cubicBezTo>
                  <a:pt x="2064" y="0"/>
                  <a:pt x="1032" y="176"/>
                  <a:pt x="0" y="352"/>
                </a:cubicBezTo>
              </a:path>
            </a:pathLst>
          </a:custGeom>
          <a:noFill/>
          <a:ln w="53975">
            <a:solidFill>
              <a:srgbClr val="FF0000"/>
            </a:solidFill>
            <a:round/>
            <a:headEn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23" name="Text Box 23"/>
          <p:cNvSpPr txBox="1">
            <a:spLocks noChangeArrowheads="1"/>
          </p:cNvSpPr>
          <p:nvPr/>
        </p:nvSpPr>
        <p:spPr bwMode="auto">
          <a:xfrm>
            <a:off x="9086850" y="5835651"/>
            <a:ext cx="10642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solidFill>
                  <a:srgbClr val="FF0000"/>
                </a:solidFill>
              </a:rPr>
              <a:t>Semantic</a:t>
            </a:r>
          </a:p>
          <a:p>
            <a:r>
              <a:rPr lang="en-US" altLang="en-US" b="1">
                <a:solidFill>
                  <a:srgbClr val="FF0000"/>
                </a:solidFill>
              </a:rPr>
              <a:t>Errors</a:t>
            </a:r>
          </a:p>
        </p:txBody>
      </p:sp>
    </p:spTree>
    <p:extLst>
      <p:ext uri="{BB962C8B-B14F-4D97-AF65-F5344CB8AC3E}">
        <p14:creationId xmlns:p14="http://schemas.microsoft.com/office/powerpoint/2010/main" val="17095933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ltLang="en-US"/>
              <a:t>Syntax and Semantics</a:t>
            </a:r>
          </a:p>
        </p:txBody>
      </p:sp>
      <p:sp>
        <p:nvSpPr>
          <p:cNvPr id="52227" name="Rectangle 3"/>
          <p:cNvSpPr>
            <a:spLocks noGrp="1" noChangeArrowheads="1"/>
          </p:cNvSpPr>
          <p:nvPr>
            <p:ph type="body" idx="1"/>
          </p:nvPr>
        </p:nvSpPr>
        <p:spPr/>
        <p:txBody>
          <a:bodyPr/>
          <a:lstStyle/>
          <a:p>
            <a:r>
              <a:rPr lang="en-US" altLang="en-US" dirty="0">
                <a:solidFill>
                  <a:srgbClr val="CC0099"/>
                </a:solidFill>
              </a:rPr>
              <a:t>Syntax</a:t>
            </a:r>
            <a:r>
              <a:rPr lang="en-US" altLang="en-US" dirty="0"/>
              <a:t> errors: violation of programming language rules (grammar)</a:t>
            </a:r>
          </a:p>
          <a:p>
            <a:pPr lvl="1"/>
            <a:r>
              <a:rPr lang="en-US" altLang="en-US" dirty="0" smtClean="0"/>
              <a:t>Use </a:t>
            </a:r>
            <a:r>
              <a:rPr lang="en-US" altLang="en-US" dirty="0"/>
              <a:t>valid C symbols in wrong places</a:t>
            </a:r>
          </a:p>
          <a:p>
            <a:pPr lvl="1"/>
            <a:r>
              <a:rPr lang="en-US" altLang="en-US" dirty="0"/>
              <a:t>Detected by the compiler</a:t>
            </a:r>
          </a:p>
          <a:p>
            <a:r>
              <a:rPr lang="en-US" altLang="en-US" dirty="0">
                <a:solidFill>
                  <a:srgbClr val="CC0099"/>
                </a:solidFill>
              </a:rPr>
              <a:t>Semantics</a:t>
            </a:r>
            <a:r>
              <a:rPr lang="en-US" altLang="en-US" dirty="0"/>
              <a:t> errors: errors in meaning: </a:t>
            </a:r>
          </a:p>
          <a:p>
            <a:pPr lvl="1"/>
            <a:r>
              <a:rPr lang="en-US" altLang="en-US" dirty="0" smtClean="0"/>
              <a:t>Programs </a:t>
            </a:r>
            <a:r>
              <a:rPr lang="en-US" altLang="en-US" dirty="0"/>
              <a:t>are syntactically correct but don’t produce the expected output</a:t>
            </a:r>
          </a:p>
          <a:p>
            <a:pPr lvl="1"/>
            <a:r>
              <a:rPr lang="en-US" altLang="en-US" dirty="0"/>
              <a:t>User observes output of running program</a:t>
            </a:r>
          </a:p>
          <a:p>
            <a:endParaRPr lang="en-US" altLang="en-US" dirty="0"/>
          </a:p>
        </p:txBody>
      </p:sp>
    </p:spTree>
    <p:extLst>
      <p:ext uri="{BB962C8B-B14F-4D97-AF65-F5344CB8AC3E}">
        <p14:creationId xmlns:p14="http://schemas.microsoft.com/office/powerpoint/2010/main" val="30806645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Steps to compilation</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4098" name="Picture 2" descr="Compilation process in c"/>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t="1" b="-1592"/>
          <a:stretch/>
        </p:blipFill>
        <p:spPr bwMode="auto">
          <a:xfrm>
            <a:off x="9568543" y="365125"/>
            <a:ext cx="1480457" cy="65237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9714" y="1690688"/>
            <a:ext cx="7173686" cy="4801314"/>
          </a:xfrm>
          <a:prstGeom prst="rect">
            <a:avLst/>
          </a:prstGeom>
          <a:noFill/>
        </p:spPr>
        <p:txBody>
          <a:bodyPr wrap="square" rtlCol="0">
            <a:spAutoFit/>
          </a:bodyPr>
          <a:lstStyle/>
          <a:p>
            <a:r>
              <a:rPr lang="en-US" b="1" dirty="0"/>
              <a:t>Pre-processing</a:t>
            </a:r>
          </a:p>
          <a:p>
            <a:r>
              <a:rPr lang="en-US" dirty="0"/>
              <a:t>This is the first phase through which source code is passed. This phase include:</a:t>
            </a:r>
          </a:p>
          <a:p>
            <a:pPr marL="285750" indent="-285750">
              <a:buFont typeface="Arial" panose="020B0604020202020204" pitchFamily="34" charset="0"/>
              <a:buChar char="•"/>
            </a:pPr>
            <a:r>
              <a:rPr lang="en-US" dirty="0" smtClean="0"/>
              <a:t>Removal </a:t>
            </a:r>
            <a:r>
              <a:rPr lang="en-US" dirty="0"/>
              <a:t>of Comments</a:t>
            </a:r>
          </a:p>
          <a:p>
            <a:pPr marL="285750" indent="-285750">
              <a:buFont typeface="Arial" panose="020B0604020202020204" pitchFamily="34" charset="0"/>
              <a:buChar char="•"/>
            </a:pPr>
            <a:r>
              <a:rPr lang="en-US" dirty="0"/>
              <a:t>Expansion of Macros</a:t>
            </a:r>
          </a:p>
          <a:p>
            <a:pPr marL="285750" indent="-285750">
              <a:buFont typeface="Arial" panose="020B0604020202020204" pitchFamily="34" charset="0"/>
              <a:buChar char="•"/>
            </a:pPr>
            <a:r>
              <a:rPr lang="en-US" dirty="0"/>
              <a:t>Expansion of the included files.</a:t>
            </a:r>
          </a:p>
          <a:p>
            <a:pPr marL="285750" indent="-285750">
              <a:buFont typeface="Arial" panose="020B0604020202020204" pitchFamily="34" charset="0"/>
              <a:buChar char="•"/>
            </a:pPr>
            <a:r>
              <a:rPr lang="en-US" dirty="0"/>
              <a:t>Conditional </a:t>
            </a:r>
            <a:r>
              <a:rPr lang="en-US" dirty="0" smtClean="0"/>
              <a:t>compilation</a:t>
            </a:r>
          </a:p>
          <a:p>
            <a:r>
              <a:rPr lang="en-US" b="1" dirty="0" smtClean="0"/>
              <a:t>Compiler</a:t>
            </a:r>
            <a:endParaRPr lang="en-US" b="1" dirty="0"/>
          </a:p>
          <a:p>
            <a:pPr marL="285750" indent="-285750">
              <a:buFont typeface="Arial" panose="020B0604020202020204" pitchFamily="34" charset="0"/>
              <a:buChar char="•"/>
            </a:pPr>
            <a:r>
              <a:rPr lang="en-US" dirty="0"/>
              <a:t>The code which is expanded by the preprocessor is passed to the compiler. The compiler converts this code into assembly code</a:t>
            </a:r>
            <a:r>
              <a:rPr lang="en-US" dirty="0" smtClean="0"/>
              <a:t>.</a:t>
            </a:r>
          </a:p>
          <a:p>
            <a:r>
              <a:rPr lang="en-US" b="1" dirty="0" smtClean="0"/>
              <a:t>Assembler</a:t>
            </a:r>
          </a:p>
          <a:p>
            <a:pPr marL="285750" indent="-285750">
              <a:buFont typeface="Arial" panose="020B0604020202020204" pitchFamily="34" charset="0"/>
              <a:buChar char="•"/>
            </a:pPr>
            <a:r>
              <a:rPr lang="en-US" dirty="0"/>
              <a:t>The assembly code is converted into object code by using an assembler</a:t>
            </a:r>
            <a:r>
              <a:rPr lang="en-US" dirty="0" smtClean="0"/>
              <a:t>.</a:t>
            </a:r>
          </a:p>
          <a:p>
            <a:r>
              <a:rPr lang="en-US" b="1" dirty="0" smtClean="0"/>
              <a:t>Linker</a:t>
            </a:r>
          </a:p>
          <a:p>
            <a:pPr marL="285750" indent="-285750">
              <a:buFont typeface="Arial" panose="020B0604020202020204" pitchFamily="34" charset="0"/>
              <a:buChar char="•"/>
            </a:pPr>
            <a:r>
              <a:rPr lang="en-US" dirty="0"/>
              <a:t>T</a:t>
            </a:r>
            <a:r>
              <a:rPr lang="en-US" dirty="0" smtClean="0"/>
              <a:t>he </a:t>
            </a:r>
            <a:r>
              <a:rPr lang="en-US" dirty="0"/>
              <a:t>job of the linker is to link the object code of our program with the object code of the library files and other files. The output of the linker is the executable file</a:t>
            </a:r>
            <a:r>
              <a:rPr lang="en-US" dirty="0" smtClean="0"/>
              <a:t>.</a:t>
            </a:r>
          </a:p>
          <a:p>
            <a:r>
              <a:rPr lang="en-US" dirty="0"/>
              <a:t>The loader will then load the executable file for the execution.</a:t>
            </a:r>
          </a:p>
        </p:txBody>
      </p:sp>
    </p:spTree>
    <p:extLst>
      <p:ext uri="{BB962C8B-B14F-4D97-AF65-F5344CB8AC3E}">
        <p14:creationId xmlns:p14="http://schemas.microsoft.com/office/powerpoint/2010/main" val="2008551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a:t>Learning Objectives</a:t>
            </a:r>
          </a:p>
        </p:txBody>
      </p:sp>
      <p:sp>
        <p:nvSpPr>
          <p:cNvPr id="15363" name="Rectangle 3"/>
          <p:cNvSpPr>
            <a:spLocks noGrp="1" noChangeArrowheads="1"/>
          </p:cNvSpPr>
          <p:nvPr>
            <p:ph type="body" idx="1"/>
          </p:nvPr>
        </p:nvSpPr>
        <p:spPr/>
        <p:txBody>
          <a:bodyPr/>
          <a:lstStyle/>
          <a:p>
            <a:pPr marL="0" indent="0"/>
            <a:r>
              <a:rPr lang="en-US" altLang="en-US" dirty="0"/>
              <a:t>First </a:t>
            </a:r>
            <a:r>
              <a:rPr lang="en-US" altLang="en-US" dirty="0" smtClean="0"/>
              <a:t>programming course</a:t>
            </a:r>
            <a:endParaRPr lang="en-US" altLang="en-US" dirty="0"/>
          </a:p>
          <a:p>
            <a:pPr lvl="1"/>
            <a:r>
              <a:rPr lang="en-US" altLang="en-US" dirty="0"/>
              <a:t>No previous knowledge is assumed !</a:t>
            </a:r>
          </a:p>
          <a:p>
            <a:pPr marL="0" indent="0"/>
            <a:r>
              <a:rPr lang="en-US" altLang="en-US" dirty="0"/>
              <a:t>By the end of the course, students will:</a:t>
            </a:r>
          </a:p>
          <a:p>
            <a:pPr lvl="1"/>
            <a:r>
              <a:rPr lang="en-US" altLang="en-US" dirty="0"/>
              <a:t>Understand fundamental concepts of computer programming/imperative structured programming languages</a:t>
            </a:r>
          </a:p>
          <a:p>
            <a:pPr lvl="1"/>
            <a:r>
              <a:rPr lang="en-US" altLang="en-US" dirty="0"/>
              <a:t>Design algorithms to solve (simple) problems</a:t>
            </a:r>
          </a:p>
          <a:p>
            <a:pPr lvl="1"/>
            <a:r>
              <a:rPr lang="en-US" altLang="en-US" dirty="0"/>
              <a:t>Use the C programming language</a:t>
            </a:r>
          </a:p>
        </p:txBody>
      </p:sp>
    </p:spTree>
    <p:extLst>
      <p:ext uri="{BB962C8B-B14F-4D97-AF65-F5344CB8AC3E}">
        <p14:creationId xmlns:p14="http://schemas.microsoft.com/office/powerpoint/2010/main" val="21799543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History of C</a:t>
            </a:r>
            <a:endParaRPr lang="en-US" b="1" dirty="0"/>
          </a:p>
        </p:txBody>
      </p:sp>
      <p:sp>
        <p:nvSpPr>
          <p:cNvPr id="3" name="Content Placeholder 2"/>
          <p:cNvSpPr>
            <a:spLocks noGrp="1"/>
          </p:cNvSpPr>
          <p:nvPr>
            <p:ph idx="1"/>
          </p:nvPr>
        </p:nvSpPr>
        <p:spPr/>
        <p:txBody>
          <a:bodyPr>
            <a:normAutofit lnSpcReduction="10000"/>
          </a:bodyPr>
          <a:lstStyle/>
          <a:p>
            <a:r>
              <a:rPr lang="en-US" dirty="0"/>
              <a:t>An ancestor of C is BCPL – Basic Combined Programming Language. Ken Thompson, a Bell Laboratory scientist, developed a version of BCPL, which he called ‘B’. </a:t>
            </a:r>
            <a:endParaRPr lang="en-US" dirty="0" smtClean="0"/>
          </a:p>
          <a:p>
            <a:r>
              <a:rPr lang="en-US" dirty="0" smtClean="0"/>
              <a:t>Dennis </a:t>
            </a:r>
            <a:r>
              <a:rPr lang="en-US" dirty="0"/>
              <a:t>Ritchie, another computer scientist, developed a version called ‘C’ in early 1970s that is modified and improved BCPL. </a:t>
            </a:r>
            <a:endParaRPr lang="en-US" dirty="0" smtClean="0"/>
          </a:p>
          <a:p>
            <a:r>
              <a:rPr lang="en-US" dirty="0" smtClean="0"/>
              <a:t>Ritchie </a:t>
            </a:r>
            <a:r>
              <a:rPr lang="en-US" dirty="0"/>
              <a:t>originally wrote the language for programming under UNIX operating system. Later Bell Laboratories rewrote UNIX entirely in C</a:t>
            </a:r>
            <a:r>
              <a:rPr lang="en-US" dirty="0" smtClean="0"/>
              <a:t>.</a:t>
            </a:r>
          </a:p>
          <a:p>
            <a:r>
              <a:rPr lang="en-US" altLang="en-US" dirty="0"/>
              <a:t>Many providers of C compilers for many different platforms =&gt; need for standardization of the C language</a:t>
            </a:r>
          </a:p>
          <a:p>
            <a:r>
              <a:rPr lang="en-US" altLang="en-US" dirty="0"/>
              <a:t>1990: ANSI C (American National Standards Institute)</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3948756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pic>
        <p:nvPicPr>
          <p:cNvPr id="5" name="Picture 4"/>
          <p:cNvPicPr>
            <a:picLocks noChangeAspect="1"/>
          </p:cNvPicPr>
          <p:nvPr/>
        </p:nvPicPr>
        <p:blipFill rotWithShape="1">
          <a:blip r:embed="rId2"/>
          <a:srcRect l="19465" t="11587" r="20356" b="9682"/>
          <a:stretch/>
        </p:blipFill>
        <p:spPr>
          <a:xfrm>
            <a:off x="1676400" y="0"/>
            <a:ext cx="8479972" cy="6240454"/>
          </a:xfrm>
          <a:prstGeom prst="rect">
            <a:avLst/>
          </a:prstGeom>
        </p:spPr>
      </p:pic>
    </p:spTree>
    <p:extLst>
      <p:ext uri="{BB962C8B-B14F-4D97-AF65-F5344CB8AC3E}">
        <p14:creationId xmlns:p14="http://schemas.microsoft.com/office/powerpoint/2010/main" val="287514968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a:t>
            </a:r>
            <a:endParaRPr lang="en-US" b="1" dirty="0"/>
          </a:p>
        </p:txBody>
      </p:sp>
      <p:sp>
        <p:nvSpPr>
          <p:cNvPr id="3" name="Content Placeholder 2"/>
          <p:cNvSpPr>
            <a:spLocks noGrp="1"/>
          </p:cNvSpPr>
          <p:nvPr>
            <p:ph idx="1"/>
          </p:nvPr>
        </p:nvSpPr>
        <p:spPr/>
        <p:txBody>
          <a:bodyPr>
            <a:normAutofit fontScale="92500" lnSpcReduction="10000"/>
          </a:bodyPr>
          <a:lstStyle/>
          <a:p>
            <a:r>
              <a:rPr lang="en-US" dirty="0"/>
              <a:t>Mainly because it produces code that runs nearly as fast as code written in assembly language. Some examples of the use of C might be: </a:t>
            </a:r>
            <a:endParaRPr lang="en-US" dirty="0" smtClean="0"/>
          </a:p>
          <a:p>
            <a:pPr lvl="1"/>
            <a:r>
              <a:rPr lang="en-US" dirty="0" smtClean="0"/>
              <a:t>Operating Systems</a:t>
            </a:r>
          </a:p>
          <a:p>
            <a:pPr lvl="1"/>
            <a:r>
              <a:rPr lang="en-US" dirty="0" smtClean="0"/>
              <a:t>Language Compilers</a:t>
            </a:r>
          </a:p>
          <a:p>
            <a:pPr lvl="1"/>
            <a:r>
              <a:rPr lang="en-US" dirty="0" smtClean="0"/>
              <a:t>Assemblers</a:t>
            </a:r>
          </a:p>
          <a:p>
            <a:pPr lvl="1"/>
            <a:r>
              <a:rPr lang="en-US" dirty="0" smtClean="0"/>
              <a:t>Text Editors</a:t>
            </a:r>
          </a:p>
          <a:p>
            <a:pPr lvl="1"/>
            <a:r>
              <a:rPr lang="en-US" dirty="0" smtClean="0"/>
              <a:t>Print Spoolers</a:t>
            </a:r>
          </a:p>
          <a:p>
            <a:pPr lvl="1"/>
            <a:r>
              <a:rPr lang="en-US" dirty="0" smtClean="0"/>
              <a:t>Network Drivers</a:t>
            </a:r>
          </a:p>
          <a:p>
            <a:pPr lvl="1"/>
            <a:r>
              <a:rPr lang="en-US" dirty="0" smtClean="0"/>
              <a:t>Modern Programs</a:t>
            </a:r>
          </a:p>
          <a:p>
            <a:pPr lvl="1"/>
            <a:r>
              <a:rPr lang="en-US" dirty="0" smtClean="0"/>
              <a:t>Data Bases</a:t>
            </a:r>
          </a:p>
          <a:p>
            <a:pPr lvl="1"/>
            <a:r>
              <a:rPr lang="en-US" dirty="0" smtClean="0"/>
              <a:t>Language Interpreters</a:t>
            </a:r>
          </a:p>
          <a:p>
            <a:pPr lvl="1"/>
            <a:r>
              <a:rPr lang="en-US" dirty="0" smtClean="0"/>
              <a:t>Utilities</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21792139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47412"/>
            <a:ext cx="10515600" cy="875846"/>
          </a:xfrm>
        </p:spPr>
        <p:txBody>
          <a:bodyPr/>
          <a:lstStyle/>
          <a:p>
            <a:r>
              <a:rPr lang="en-US" b="1" dirty="0" smtClean="0"/>
              <a:t>Features of </a:t>
            </a:r>
            <a:r>
              <a:rPr lang="en-US" b="1" dirty="0"/>
              <a:t>C</a:t>
            </a:r>
          </a:p>
        </p:txBody>
      </p:sp>
      <p:sp>
        <p:nvSpPr>
          <p:cNvPr id="4" name="Content Placeholder 3"/>
          <p:cNvSpPr>
            <a:spLocks noGrp="1"/>
          </p:cNvSpPr>
          <p:nvPr>
            <p:ph idx="1"/>
          </p:nvPr>
        </p:nvSpPr>
        <p:spPr>
          <a:xfrm>
            <a:off x="838200" y="1404257"/>
            <a:ext cx="10515600" cy="4772706"/>
          </a:xfrm>
        </p:spPr>
        <p:txBody>
          <a:bodyPr>
            <a:noAutofit/>
          </a:bodyPr>
          <a:lstStyle/>
          <a:p>
            <a:pPr fontAlgn="base"/>
            <a:r>
              <a:rPr lang="en-US" sz="1600" b="1" dirty="0" smtClean="0"/>
              <a:t>Procedural Language: </a:t>
            </a:r>
            <a:r>
              <a:rPr lang="en-US" sz="1600" dirty="0"/>
              <a:t>C program may contain more than one function to perform a particular task</a:t>
            </a:r>
          </a:p>
          <a:p>
            <a:pPr fontAlgn="base"/>
            <a:r>
              <a:rPr lang="en-US" sz="1600" b="1" dirty="0"/>
              <a:t>Fast and </a:t>
            </a:r>
            <a:r>
              <a:rPr lang="en-US" sz="1600" b="1" dirty="0" smtClean="0"/>
              <a:t>Efficient: </a:t>
            </a:r>
            <a:r>
              <a:rPr lang="en-US" sz="1600" dirty="0"/>
              <a:t>C programming language as the been middle-level language </a:t>
            </a:r>
            <a:r>
              <a:rPr lang="en-US" sz="1600" dirty="0" smtClean="0"/>
              <a:t>is faster and provides </a:t>
            </a:r>
            <a:r>
              <a:rPr lang="en-US" sz="1600" dirty="0"/>
              <a:t>programmers access to direct manipulation with the computer hardware </a:t>
            </a:r>
            <a:r>
              <a:rPr lang="en-US" sz="1600" dirty="0" smtClean="0"/>
              <a:t>which higher-level </a:t>
            </a:r>
            <a:r>
              <a:rPr lang="en-US" sz="1600" dirty="0"/>
              <a:t>languages </a:t>
            </a:r>
            <a:r>
              <a:rPr lang="en-US" sz="1600" dirty="0" smtClean="0"/>
              <a:t>lack.</a:t>
            </a:r>
            <a:r>
              <a:rPr lang="en-US" sz="1600" dirty="0"/>
              <a:t> </a:t>
            </a:r>
          </a:p>
          <a:p>
            <a:pPr fontAlgn="base"/>
            <a:r>
              <a:rPr lang="en-US" sz="1600" b="1" dirty="0" smtClean="0"/>
              <a:t>Statically Type (strongly type language):  </a:t>
            </a:r>
            <a:r>
              <a:rPr lang="en-US" sz="1600" dirty="0" smtClean="0"/>
              <a:t>Meaning </a:t>
            </a:r>
            <a:r>
              <a:rPr lang="en-US" sz="1600" dirty="0"/>
              <a:t>the type of variable is checked at the time of compilation but not at run time.</a:t>
            </a:r>
          </a:p>
          <a:p>
            <a:pPr fontAlgn="base"/>
            <a:r>
              <a:rPr lang="en-US" sz="1600" b="1" dirty="0"/>
              <a:t>General Purpose </a:t>
            </a:r>
            <a:r>
              <a:rPr lang="en-US" sz="1600" b="1" dirty="0" smtClean="0"/>
              <a:t>Language: </a:t>
            </a:r>
            <a:r>
              <a:rPr lang="en-US" sz="1600" dirty="0" smtClean="0"/>
              <a:t>From </a:t>
            </a:r>
            <a:r>
              <a:rPr lang="en-US" sz="1600" dirty="0"/>
              <a:t>system programming to photo editing software, C programming language is used in various applications.</a:t>
            </a:r>
          </a:p>
          <a:p>
            <a:pPr fontAlgn="base"/>
            <a:r>
              <a:rPr lang="en-US" sz="1600" b="1" dirty="0"/>
              <a:t>Rich set of built in </a:t>
            </a:r>
            <a:r>
              <a:rPr lang="en-US" sz="1600" b="1" dirty="0" smtClean="0"/>
              <a:t>Operators: </a:t>
            </a:r>
            <a:r>
              <a:rPr lang="en-US" sz="1600" dirty="0"/>
              <a:t> It is a diversified language with a rich set of built-in operators which are used in writing complex or simplified C programs.</a:t>
            </a:r>
            <a:endParaRPr lang="en-US" sz="1600" b="1" dirty="0"/>
          </a:p>
          <a:p>
            <a:pPr fontAlgn="base"/>
            <a:r>
              <a:rPr lang="en-US" sz="1600" b="1" dirty="0"/>
              <a:t>Libraries with rich </a:t>
            </a:r>
            <a:r>
              <a:rPr lang="en-US" sz="1600" b="1" dirty="0" smtClean="0"/>
              <a:t>Functions: </a:t>
            </a:r>
            <a:r>
              <a:rPr lang="en-US" sz="1600" dirty="0"/>
              <a:t>Robust libraries and functions in C help even a beginner coder to code with ease</a:t>
            </a:r>
            <a:r>
              <a:rPr lang="en-US" sz="1600" dirty="0" smtClean="0"/>
              <a:t>.</a:t>
            </a:r>
            <a:endParaRPr lang="en-US" sz="1600" b="1" dirty="0"/>
          </a:p>
          <a:p>
            <a:pPr fontAlgn="base"/>
            <a:r>
              <a:rPr lang="en-US" sz="1600" b="1" dirty="0"/>
              <a:t>Middle Level </a:t>
            </a:r>
            <a:r>
              <a:rPr lang="en-US" sz="1600" b="1" dirty="0" smtClean="0"/>
              <a:t>Language: </a:t>
            </a:r>
            <a:r>
              <a:rPr lang="en-US" sz="1600" dirty="0"/>
              <a:t>As it is a middle-level language so it has the combined form of both capabilities of assembly language and features of the high level language.</a:t>
            </a:r>
            <a:endParaRPr lang="en-US" sz="1600" b="1" dirty="0"/>
          </a:p>
          <a:p>
            <a:pPr fontAlgn="base"/>
            <a:r>
              <a:rPr lang="en-US" sz="1600" b="1" dirty="0" smtClean="0"/>
              <a:t>Portability: </a:t>
            </a:r>
            <a:r>
              <a:rPr lang="en-US" sz="1600" dirty="0"/>
              <a:t>C language is </a:t>
            </a:r>
            <a:r>
              <a:rPr lang="en-US" sz="1600" dirty="0" smtClean="0"/>
              <a:t>portable </a:t>
            </a:r>
            <a:r>
              <a:rPr lang="en-US" sz="1600" dirty="0"/>
              <a:t>as programs which are written in C language can run and compile on any system with either none or small changes.</a:t>
            </a:r>
            <a:endParaRPr lang="en-US" sz="1600" b="1" dirty="0"/>
          </a:p>
          <a:p>
            <a:pPr fontAlgn="base"/>
            <a:r>
              <a:rPr lang="en-US" sz="1600" b="1" dirty="0"/>
              <a:t>Easy to </a:t>
            </a:r>
            <a:r>
              <a:rPr lang="en-US" sz="1600" b="1" dirty="0" smtClean="0"/>
              <a:t>Extend: </a:t>
            </a:r>
            <a:r>
              <a:rPr lang="en-US" sz="1600" dirty="0"/>
              <a:t>A C program is basically a collection of functions that are supported by the C library this makes us easier to add our own functions to C library.</a:t>
            </a:r>
            <a:endParaRPr lang="en-US" sz="1600" b="1" dirty="0"/>
          </a:p>
        </p:txBody>
      </p:sp>
      <p:sp>
        <p:nvSpPr>
          <p:cNvPr id="2" name="Footer Placeholder 1"/>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30154517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Disadvantages of C</a:t>
            </a:r>
            <a:endParaRPr lang="en-US" b="1" dirty="0"/>
          </a:p>
        </p:txBody>
      </p:sp>
      <p:sp>
        <p:nvSpPr>
          <p:cNvPr id="3" name="Content Placeholder 2"/>
          <p:cNvSpPr>
            <a:spLocks noGrp="1"/>
          </p:cNvSpPr>
          <p:nvPr>
            <p:ph idx="1"/>
          </p:nvPr>
        </p:nvSpPr>
        <p:spPr/>
        <p:txBody>
          <a:bodyPr/>
          <a:lstStyle/>
          <a:p>
            <a:r>
              <a:rPr lang="en-US" dirty="0" smtClean="0"/>
              <a:t>C is a procedure oriented language and does not supports OOP methodology.</a:t>
            </a:r>
          </a:p>
          <a:p>
            <a:r>
              <a:rPr lang="en-US" dirty="0" smtClean="0"/>
              <a:t>No strict type checking that means we can pass an integer value to a float data type.</a:t>
            </a:r>
          </a:p>
          <a:p>
            <a:r>
              <a:rPr lang="en-US" dirty="0" smtClean="0"/>
              <a:t>Lack of exception handling</a:t>
            </a:r>
          </a:p>
          <a:p>
            <a:r>
              <a:rPr lang="en-US" dirty="0" smtClean="0"/>
              <a:t>Developing large scalable applications is not appropriate in C.</a:t>
            </a:r>
          </a:p>
          <a:p>
            <a:pPr marL="0" indent="0">
              <a:buNone/>
            </a:pPr>
            <a:r>
              <a:rPr lang="en-US" dirty="0"/>
              <a:t/>
            </a:r>
            <a:br>
              <a:rPr lang="en-US" dirty="0"/>
            </a:br>
            <a:endParaRPr lang="en-US" dirty="0" smtClean="0"/>
          </a:p>
          <a:p>
            <a:endParaRPr lang="en-US" dirty="0" smtClean="0"/>
          </a:p>
          <a:p>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39738466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Structure of a C Program</a:t>
            </a:r>
            <a:endParaRPr lang="en-US" b="1" dirty="0"/>
          </a:p>
        </p:txBody>
      </p:sp>
      <p:sp>
        <p:nvSpPr>
          <p:cNvPr id="3" name="Content Placeholder 2"/>
          <p:cNvSpPr>
            <a:spLocks noGrp="1"/>
          </p:cNvSpPr>
          <p:nvPr>
            <p:ph idx="1"/>
          </p:nvPr>
        </p:nvSpPr>
        <p:spPr/>
        <p:txBody>
          <a:bodyPr/>
          <a:lstStyle/>
          <a:p>
            <a:r>
              <a:rPr lang="en-US" dirty="0"/>
              <a:t>A C program basically consists of the following parts −</a:t>
            </a:r>
          </a:p>
          <a:p>
            <a:pPr lvl="1"/>
            <a:r>
              <a:rPr lang="en-US" dirty="0"/>
              <a:t>Preprocessor Commands</a:t>
            </a:r>
          </a:p>
          <a:p>
            <a:pPr lvl="1"/>
            <a:r>
              <a:rPr lang="en-US" dirty="0"/>
              <a:t>Functions</a:t>
            </a:r>
          </a:p>
          <a:p>
            <a:pPr lvl="1"/>
            <a:r>
              <a:rPr lang="en-US" dirty="0"/>
              <a:t>Variables</a:t>
            </a:r>
          </a:p>
          <a:p>
            <a:pPr lvl="1"/>
            <a:r>
              <a:rPr lang="en-US" dirty="0"/>
              <a:t>Statements &amp; Expressions</a:t>
            </a:r>
          </a:p>
          <a:p>
            <a:pPr lvl="1"/>
            <a:r>
              <a:rPr lang="en-US" dirty="0"/>
              <a:t>Comments</a:t>
            </a:r>
          </a:p>
          <a:p>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Tree>
    <p:extLst>
      <p:ext uri="{BB962C8B-B14F-4D97-AF65-F5344CB8AC3E}">
        <p14:creationId xmlns:p14="http://schemas.microsoft.com/office/powerpoint/2010/main" val="1665052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 C Program </a:t>
            </a:r>
            <a:r>
              <a:rPr lang="en-US" dirty="0" err="1" smtClean="0"/>
              <a:t>contd</a:t>
            </a:r>
            <a:r>
              <a:rPr lang="en-US" dirty="0" smtClean="0"/>
              <a:t>…</a:t>
            </a:r>
            <a:endParaRPr lang="en-US" dirty="0"/>
          </a:p>
        </p:txBody>
      </p:sp>
      <p:sp>
        <p:nvSpPr>
          <p:cNvPr id="4" name="Footer Placeholder 3"/>
          <p:cNvSpPr>
            <a:spLocks noGrp="1"/>
          </p:cNvSpPr>
          <p:nvPr>
            <p:ph type="ftr" sz="quarter" idx="11"/>
          </p:nvPr>
        </p:nvSpPr>
        <p:spPr/>
        <p:txBody>
          <a:bodyPr/>
          <a:lstStyle/>
          <a:p>
            <a:r>
              <a:rPr lang="en-US" smtClean="0"/>
              <a:t>Divya Gyan College, www.divyagyan.edu.np</a:t>
            </a:r>
            <a:endParaRPr lang="en-US" dirty="0" smtClean="0"/>
          </a:p>
        </p:txBody>
      </p:sp>
      <p:sp>
        <p:nvSpPr>
          <p:cNvPr id="7" name="Rectangle 3"/>
          <p:cNvSpPr>
            <a:spLocks noGrp="1" noChangeArrowheads="1"/>
          </p:cNvSpPr>
          <p:nvPr>
            <p:ph idx="1"/>
          </p:nvPr>
        </p:nvSpPr>
        <p:spPr bwMode="auto">
          <a:xfrm>
            <a:off x="838200" y="2358533"/>
            <a:ext cx="10515600" cy="328552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8088" rIns="130134"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#include</a:t>
            </a:r>
            <a:r>
              <a:rPr kumimoji="0" lang="en-US" altLang="en-US"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&lt;</a:t>
            </a:r>
            <a:r>
              <a:rPr kumimoji="0" lang="en-US" altLang="en-US" sz="3600" b="0" i="0" u="none" strike="noStrike" cap="none" normalizeH="0" baseline="0" dirty="0" err="1" smtClean="0">
                <a:ln>
                  <a:noFill/>
                </a:ln>
                <a:solidFill>
                  <a:srgbClr val="008800"/>
                </a:solidFill>
                <a:effectLst/>
                <a:latin typeface="Courier New" panose="02070309020205020404" pitchFamily="49" charset="0"/>
                <a:cs typeface="Courier New" panose="02070309020205020404" pitchFamily="49" charset="0"/>
              </a:rPr>
              <a:t>stdio.h</a:t>
            </a:r>
            <a:r>
              <a:rPr kumimoji="0" lang="en-US" altLang="en-US" sz="3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&gt;</a:t>
            </a:r>
            <a:r>
              <a:rPr kumimoji="0" lang="en-US" altLang="en-US"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int</a:t>
            </a:r>
            <a:r>
              <a:rPr kumimoji="0" lang="en-US" altLang="en-US"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main</a:t>
            </a:r>
            <a:r>
              <a:rPr kumimoji="0" lang="en-US" altLang="en-US" sz="3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880000"/>
                </a:solidFill>
                <a:effectLst/>
                <a:latin typeface="Courier New" panose="02070309020205020404" pitchFamily="49" charset="0"/>
                <a:cs typeface="Courier New" panose="02070309020205020404" pitchFamily="49" charset="0"/>
              </a:rPr>
              <a:t>/* my first program in C */</a:t>
            </a:r>
            <a:r>
              <a:rPr kumimoji="0" lang="en-US" altLang="en-US"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6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printf</a:t>
            </a:r>
            <a:r>
              <a:rPr kumimoji="0" lang="en-US" altLang="en-US" sz="3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6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"Hello, World! \n"</a:t>
            </a:r>
            <a:r>
              <a:rPr kumimoji="0" lang="en-US" altLang="en-US" sz="3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return</a:t>
            </a:r>
            <a:r>
              <a:rPr kumimoji="0" lang="en-US" altLang="en-US"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3600" b="0" i="0" u="none" strike="noStrike" cap="none" normalizeH="0" baseline="0" dirty="0" smtClean="0">
                <a:ln>
                  <a:noFill/>
                </a:ln>
                <a:solidFill>
                  <a:srgbClr val="006666"/>
                </a:solidFill>
                <a:effectLst/>
                <a:latin typeface="Courier New" panose="02070309020205020404" pitchFamily="49" charset="0"/>
                <a:cs typeface="Courier New" panose="02070309020205020404" pitchFamily="49" charset="0"/>
              </a:rPr>
              <a:t>0</a:t>
            </a:r>
            <a:r>
              <a:rPr kumimoji="0" lang="en-US" altLang="en-US" sz="3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36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2400" b="0" i="0" u="none" strike="noStrike" cap="none" normalizeH="0" baseline="0" dirty="0" smtClean="0">
                <a:ln>
                  <a:noFill/>
                </a:ln>
                <a:solidFill>
                  <a:schemeClr val="tx1"/>
                </a:solidFill>
                <a:effectLst/>
              </a:rPr>
              <a:t> </a:t>
            </a:r>
            <a:endParaRPr kumimoji="0" lang="en-US" altLang="en-US" sz="5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49694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13525</TotalTime>
  <Words>818</Words>
  <Application>Microsoft Office PowerPoint</Application>
  <PresentationFormat>Widescreen</PresentationFormat>
  <Paragraphs>140</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Chapter 3</vt:lpstr>
      <vt:lpstr>Learning Objectives</vt:lpstr>
      <vt:lpstr>History of C</vt:lpstr>
      <vt:lpstr>PowerPoint Presentation</vt:lpstr>
      <vt:lpstr>Why C?</vt:lpstr>
      <vt:lpstr>Features of C</vt:lpstr>
      <vt:lpstr>Disadvantages of C</vt:lpstr>
      <vt:lpstr>Structure of a C Program</vt:lpstr>
      <vt:lpstr>Structure of a C Program contd…</vt:lpstr>
      <vt:lpstr>Structure of a C program contd…</vt:lpstr>
      <vt:lpstr>The format in C</vt:lpstr>
      <vt:lpstr>Compiling and running C programs</vt:lpstr>
      <vt:lpstr>C Compilers and IDE’s</vt:lpstr>
      <vt:lpstr>Debugging program errors</vt:lpstr>
      <vt:lpstr>Syntax and Semantics</vt:lpstr>
      <vt:lpstr>Steps to compilation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Shailendra Basnet</dc:creator>
  <cp:lastModifiedBy>Shailendra Basnet</cp:lastModifiedBy>
  <cp:revision>422</cp:revision>
  <dcterms:created xsi:type="dcterms:W3CDTF">2020-08-24T06:57:47Z</dcterms:created>
  <dcterms:modified xsi:type="dcterms:W3CDTF">2020-09-05T16:06:30Z</dcterms:modified>
</cp:coreProperties>
</file>