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5" r:id="rId3"/>
    <p:sldId id="286" r:id="rId4"/>
    <p:sldId id="287" r:id="rId5"/>
    <p:sldId id="257" r:id="rId6"/>
    <p:sldId id="258" r:id="rId7"/>
    <p:sldId id="289" r:id="rId8"/>
    <p:sldId id="260" r:id="rId9"/>
    <p:sldId id="261" r:id="rId10"/>
    <p:sldId id="262" r:id="rId11"/>
    <p:sldId id="263" r:id="rId12"/>
    <p:sldId id="264" r:id="rId13"/>
    <p:sldId id="266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7" r:id="rId24"/>
    <p:sldId id="278" r:id="rId25"/>
    <p:sldId id="279" r:id="rId26"/>
    <p:sldId id="280" r:id="rId27"/>
    <p:sldId id="282" r:id="rId28"/>
    <p:sldId id="283" r:id="rId29"/>
    <p:sldId id="284" r:id="rId30"/>
  </p:sldIdLst>
  <p:sldSz cx="9144000" cy="6858000" type="screen4x3"/>
  <p:notesSz cx="6858000" cy="9144000"/>
  <p:embeddedFontLst>
    <p:embeddedFont>
      <p:font typeface="Arial Narrow" panose="020B0606020202030204" pitchFamily="34" charset="0"/>
      <p:regular r:id="rId33"/>
      <p:bold r:id="rId34"/>
      <p:italic r:id="rId35"/>
      <p:boldItalic r:id="rId36"/>
    </p:embeddedFont>
    <p:embeddedFont>
      <p:font typeface="Monotype Sorts" panose="020B0604020202020204"/>
      <p:regular r:id="rId37"/>
    </p:embeddedFont>
    <p:embeddedFont>
      <p:font typeface="Impact" panose="020B0806030902050204" pitchFamily="34" charset="0"/>
      <p:regular r:id="rId38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F6F8"/>
    <a:srgbClr val="FFC6A9"/>
    <a:srgbClr val="FF99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5" d="100"/>
          <a:sy n="85" d="100"/>
        </p:scale>
        <p:origin x="10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357E1E-18BD-43EA-93EB-3E4BF334A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887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US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8A5FCD-F900-443D-B64A-94965FB83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841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DB20D-2956-4B2D-8B18-66F652BD1B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409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DFED2-0525-4B43-81EA-EB761F7839F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456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697F-7A90-44BF-A004-C54AED82C7D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010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A1545-FE21-4E9B-80A4-95994FF123D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32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D10EA5-8652-46B7-ADCA-19B19EF56C4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960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807C2-EC42-4DC0-8B3F-47854AEB0D39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7602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F1E95-C80B-415B-B72A-BFB52D09E26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3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B5EDD3-62C3-42E4-B4EB-61A5B7CB6C5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96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C88B3-9A16-45AC-A0CF-7A636615CE1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242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3E00B-7B8C-4580-9633-73AD93A57E0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06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44C438-28DD-486E-B451-84D366BB2B78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924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08F76-F9A3-4BCE-8E4F-0812540F8FD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567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FA060-3087-4039-8874-780C798602E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416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1944E6-086A-4E89-AAE2-841D3B16194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362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83CF37-43C3-496C-95DF-55BCC505490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0293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5DD65-DD02-4CEC-9891-C808979FCC6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47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B3627-5799-45EB-8B67-0EFA599F70C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987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F79CC-5F60-4DBD-B752-7F587AAF0A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94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F32E40-3D23-457B-86C2-680018E1D7B7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99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D677C-D8CF-4392-9EA5-5DDDDF1F96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247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E3061C-4E7C-4A3E-AF1C-D92F658E4DE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94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35A6C7-97C1-49AD-B350-8ECB26586AC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85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C2E4D-CC65-4BDB-89BA-026B0A36DA4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880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CEF750-66DA-4C91-A246-2DD686E6135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43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6111AB-4580-43A9-985E-411D75F2517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688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2954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12954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733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017515-EAAC-48A9-BF79-B507FC6C2E09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/>
      <p:bldP spid="3094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D1AF9-C63C-4206-AE08-9EF588CCEE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37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419100"/>
            <a:ext cx="1943100" cy="574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419100"/>
            <a:ext cx="5676900" cy="574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9F46D5-DB20-4FE6-8400-D74666F2B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58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62560-46DD-4077-8B9C-4CAB07CFFB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31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683F12-A905-43EA-8969-F7DBA6BC10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4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20447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7DB1E-4412-4759-9262-F982597E22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1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0921CA-6184-4478-A67B-6715CAAAC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598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F22AE3-B65F-477E-BAE4-BD4794C5CC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90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059-BAE4-4024-A9AF-FAE375501A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0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25D9B-F266-42CA-A4DE-8517CDA040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48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C77903-82FB-4822-B9A6-341CCAC29C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0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4191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latin typeface="Arial Narrow" panose="020B0606020202030204" pitchFamily="34" charset="0"/>
              </a:defRPr>
            </a:lvl1pPr>
          </a:lstStyle>
          <a:p>
            <a:fld id="{054875D8-D80A-4AD6-AF6F-D9A9BB28A69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7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5050"/>
          </a:solidFill>
          <a:effectLst>
            <a:outerShdw blurRad="38100" dist="38100" dir="2700000" algn="tl">
              <a:srgbClr val="000000"/>
            </a:outerShdw>
          </a:effectLst>
          <a:latin typeface="Impact" panose="020B080603090205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Monotype Sorts" pitchFamily="2" charset="2"/>
        <a:buChar char="b"/>
        <a:defRPr kumimoji="1" sz="32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8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DAF6F8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b="1" kern="1200">
          <a:solidFill>
            <a:srgbClr val="FFC6A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sz="6000"/>
              <a:t>C Programming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4400" dirty="0" smtClean="0"/>
              <a:t>Chapter 4</a:t>
            </a:r>
            <a:endParaRPr lang="en-US" altLang="en-US" sz="4400" dirty="0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Example of Unary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 the expression </a:t>
            </a:r>
            <a:r>
              <a:rPr lang="en-US" altLang="en-US">
                <a:solidFill>
                  <a:schemeClr val="accent1"/>
                </a:solidFill>
              </a:rPr>
              <a:t>-</a:t>
            </a:r>
            <a:r>
              <a:rPr lang="en-US" altLang="en-US">
                <a:solidFill>
                  <a:srgbClr val="FF5050"/>
                </a:solidFill>
              </a:rPr>
              <a:t> a * b </a:t>
            </a:r>
            <a:r>
              <a:rPr lang="en-US" altLang="en-US">
                <a:solidFill>
                  <a:schemeClr val="accent1"/>
                </a:solidFill>
              </a:rPr>
              <a:t>-</a:t>
            </a:r>
            <a:r>
              <a:rPr lang="en-US" altLang="en-US">
                <a:solidFill>
                  <a:srgbClr val="FF5050"/>
                </a:solidFill>
              </a:rPr>
              <a:t> c</a:t>
            </a:r>
            <a:r>
              <a:rPr lang="en-US" altLang="en-US"/>
              <a:t> the first minus is </a:t>
            </a:r>
            <a:r>
              <a:rPr lang="en-US" altLang="en-US">
                <a:solidFill>
                  <a:schemeClr val="accent1"/>
                </a:solidFill>
              </a:rPr>
              <a:t>unary</a:t>
            </a:r>
            <a:r>
              <a:rPr lang="en-US" altLang="en-US"/>
              <a:t> and the second is </a:t>
            </a:r>
            <a:r>
              <a:rPr lang="en-US" altLang="en-US">
                <a:solidFill>
                  <a:schemeClr val="accent1"/>
                </a:solidFill>
              </a:rPr>
              <a:t>binary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/>
              <a:t>We can </a:t>
            </a:r>
            <a:r>
              <a:rPr lang="en-US" altLang="en-US">
                <a:solidFill>
                  <a:srgbClr val="FF9966"/>
                </a:solidFill>
              </a:rPr>
              <a:t>use parentheses</a:t>
            </a:r>
            <a:r>
              <a:rPr lang="en-US" altLang="en-US"/>
              <a:t> to write an equivalent expression that is </a:t>
            </a:r>
            <a:r>
              <a:rPr lang="en-US" altLang="en-US">
                <a:solidFill>
                  <a:srgbClr val="FF9966"/>
                </a:solidFill>
              </a:rPr>
              <a:t>less likely to be misinterpreted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/>
              <a:t>   </a:t>
            </a:r>
            <a:r>
              <a:rPr lang="en-US" altLang="en-US">
                <a:solidFill>
                  <a:srgbClr val="FF5050"/>
                </a:solidFill>
              </a:rPr>
              <a:t>((- a) * b) -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Example of Unary Operators Using Numbers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</a:t>
            </a:r>
            <a:r>
              <a:rPr lang="en-US" altLang="en-US">
                <a:solidFill>
                  <a:srgbClr val="FF5050"/>
                </a:solidFill>
              </a:rPr>
              <a:t>-1 * 2 - 3</a:t>
            </a:r>
            <a:r>
              <a:rPr lang="en-US" altLang="en-US"/>
              <a:t> has a value of </a:t>
            </a:r>
            <a:r>
              <a:rPr lang="en-US" altLang="en-US">
                <a:solidFill>
                  <a:srgbClr val="FF5050"/>
                </a:solidFill>
              </a:rPr>
              <a:t>-5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it </a:t>
            </a:r>
            <a:r>
              <a:rPr lang="en-US" altLang="en-US">
                <a:solidFill>
                  <a:srgbClr val="FF5050"/>
                </a:solidFill>
              </a:rPr>
              <a:t>is</a:t>
            </a:r>
            <a:r>
              <a:rPr lang="en-US" altLang="en-US">
                <a:solidFill>
                  <a:srgbClr val="FF9966"/>
                </a:solidFill>
              </a:rPr>
              <a:t> equivalent to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((-1) * 2) - 3 </a:t>
            </a:r>
            <a:r>
              <a:rPr lang="en-US" altLang="en-US">
                <a:solidFill>
                  <a:srgbClr val="FF9966"/>
                </a:solidFill>
              </a:rPr>
              <a:t>or</a:t>
            </a:r>
            <a:r>
              <a:rPr lang="en-US" altLang="en-US"/>
              <a:t> (-2) - 3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    which is </a:t>
            </a:r>
            <a:r>
              <a:rPr lang="en-US" altLang="en-US">
                <a:solidFill>
                  <a:srgbClr val="FF5050"/>
                </a:solidFill>
              </a:rPr>
              <a:t>-5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it </a:t>
            </a:r>
            <a:r>
              <a:rPr lang="en-US" altLang="en-US">
                <a:solidFill>
                  <a:srgbClr val="FF5050"/>
                </a:solidFill>
              </a:rPr>
              <a:t>is</a:t>
            </a:r>
            <a:r>
              <a:rPr lang="en-US" altLang="en-US"/>
              <a:t> </a:t>
            </a:r>
            <a:r>
              <a:rPr lang="en-US" altLang="en-US">
                <a:solidFill>
                  <a:srgbClr val="FF5050"/>
                </a:solidFill>
              </a:rPr>
              <a:t>not</a:t>
            </a:r>
            <a:r>
              <a:rPr lang="en-US" altLang="en-US">
                <a:solidFill>
                  <a:srgbClr val="FF9966"/>
                </a:solidFill>
              </a:rPr>
              <a:t> equivalent to</a:t>
            </a:r>
            <a:endParaRPr lang="en-US" altLang="en-US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(-1) * (2 - 3) </a:t>
            </a:r>
            <a:r>
              <a:rPr lang="en-US" altLang="en-US">
                <a:solidFill>
                  <a:srgbClr val="FF9966"/>
                </a:solidFill>
              </a:rPr>
              <a:t>or</a:t>
            </a:r>
            <a:r>
              <a:rPr lang="en-US" altLang="en-US"/>
              <a:t> (-1) * (-1)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/>
              <a:t>      which is </a:t>
            </a:r>
            <a:r>
              <a:rPr lang="en-US" altLang="en-US">
                <a:solidFill>
                  <a:srgbClr val="FF5050"/>
                </a:solidFill>
              </a:rPr>
              <a:t>+1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Increment and Decrement Operators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5050"/>
                </a:solidFill>
              </a:rPr>
              <a:t>++</a:t>
            </a:r>
            <a:r>
              <a:rPr lang="en-US" altLang="en-US" sz="2800"/>
              <a:t> (the increment operator) and   </a:t>
            </a:r>
            <a:r>
              <a:rPr lang="en-US" altLang="en-US" sz="2800">
                <a:solidFill>
                  <a:srgbClr val="FF5050"/>
                </a:solidFill>
              </a:rPr>
              <a:t>--</a:t>
            </a:r>
            <a:r>
              <a:rPr lang="en-US" altLang="en-US" sz="2800"/>
              <a:t> (the decrement operator) are unary operators with the same precedence and right-to-left associativity as the other unary operators.</a:t>
            </a:r>
          </a:p>
          <a:p>
            <a:r>
              <a:rPr lang="en-US" altLang="en-US" sz="2800"/>
              <a:t>The ++ and -- operators can occur in either a </a:t>
            </a:r>
            <a:r>
              <a:rPr lang="en-US" altLang="en-US" sz="2800">
                <a:solidFill>
                  <a:srgbClr val="FF5050"/>
                </a:solidFill>
              </a:rPr>
              <a:t>prefix</a:t>
            </a:r>
            <a:r>
              <a:rPr lang="en-US" altLang="en-US" sz="2800"/>
              <a:t> or </a:t>
            </a:r>
            <a:r>
              <a:rPr lang="en-US" altLang="en-US" sz="2800">
                <a:solidFill>
                  <a:srgbClr val="FF5050"/>
                </a:solidFill>
              </a:rPr>
              <a:t>postfix</a:t>
            </a:r>
            <a:r>
              <a:rPr lang="en-US" altLang="en-US" sz="2800"/>
              <a:t> position with </a:t>
            </a:r>
            <a:r>
              <a:rPr lang="en-US" altLang="en-US" sz="2800">
                <a:solidFill>
                  <a:srgbClr val="FF5050"/>
                </a:solidFill>
              </a:rPr>
              <a:t>different results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3600"/>
              <a:t>Prefix versus Postfix When Using </a:t>
            </a:r>
            <a:br>
              <a:rPr lang="en-US" altLang="en-US" sz="3600"/>
            </a:br>
            <a:r>
              <a:rPr lang="en-US" altLang="en-US" sz="3600"/>
              <a:t>Increment and Decrement Operators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Each of the expressions </a:t>
            </a:r>
            <a:r>
              <a:rPr lang="en-US" altLang="en-US" sz="2800">
                <a:solidFill>
                  <a:srgbClr val="FF5050"/>
                </a:solidFill>
              </a:rPr>
              <a:t>++i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rgbClr val="FF5050"/>
                </a:solidFill>
              </a:rPr>
              <a:t>i++</a:t>
            </a:r>
            <a:r>
              <a:rPr lang="en-US" altLang="en-US" sz="2800"/>
              <a:t> causes the </a:t>
            </a:r>
            <a:r>
              <a:rPr lang="en-US" altLang="en-US" sz="2800">
                <a:solidFill>
                  <a:srgbClr val="FF9966"/>
                </a:solidFill>
              </a:rPr>
              <a:t>stored value</a:t>
            </a:r>
            <a:r>
              <a:rPr lang="en-US" altLang="en-US" sz="2800"/>
              <a:t> of i to be incremented by 1, however:</a:t>
            </a:r>
          </a:p>
          <a:p>
            <a:pPr lvl="1"/>
            <a:r>
              <a:rPr lang="en-US" altLang="en-US" sz="2400"/>
              <a:t>The expression </a:t>
            </a:r>
            <a:r>
              <a:rPr lang="en-US" altLang="en-US" sz="2400">
                <a:solidFill>
                  <a:srgbClr val="FF5050"/>
                </a:solidFill>
              </a:rPr>
              <a:t>++i</a:t>
            </a:r>
            <a:r>
              <a:rPr lang="en-US" altLang="en-US" sz="2400"/>
              <a:t> causes the </a:t>
            </a:r>
            <a:r>
              <a:rPr lang="en-US" altLang="en-US" sz="2400">
                <a:solidFill>
                  <a:srgbClr val="FF9966"/>
                </a:solidFill>
              </a:rPr>
              <a:t>stored value</a:t>
            </a:r>
            <a:r>
              <a:rPr lang="en-US" altLang="en-US" sz="2400"/>
              <a:t> of i to be </a:t>
            </a:r>
            <a:r>
              <a:rPr lang="en-US" altLang="en-US" sz="2400">
                <a:solidFill>
                  <a:srgbClr val="FF9966"/>
                </a:solidFill>
              </a:rPr>
              <a:t>incremented first</a:t>
            </a:r>
            <a:r>
              <a:rPr lang="en-US" altLang="en-US" sz="2400"/>
              <a:t>, with the expression </a:t>
            </a:r>
            <a:r>
              <a:rPr lang="en-US" altLang="en-US" sz="2400">
                <a:solidFill>
                  <a:srgbClr val="FF9966"/>
                </a:solidFill>
              </a:rPr>
              <a:t>then</a:t>
            </a:r>
            <a:r>
              <a:rPr lang="en-US" altLang="en-US" sz="2400"/>
              <a:t> taking as its value the </a:t>
            </a:r>
            <a:r>
              <a:rPr lang="en-US" altLang="en-US" sz="2400">
                <a:solidFill>
                  <a:srgbClr val="FF9966"/>
                </a:solidFill>
              </a:rPr>
              <a:t>new stored value</a:t>
            </a:r>
            <a:r>
              <a:rPr lang="en-US" altLang="en-US" sz="2400"/>
              <a:t> of i.</a:t>
            </a:r>
          </a:p>
          <a:p>
            <a:pPr lvl="1"/>
            <a:r>
              <a:rPr lang="en-US" altLang="en-US" sz="2400"/>
              <a:t>The expression </a:t>
            </a:r>
            <a:r>
              <a:rPr lang="en-US" altLang="en-US" sz="2400">
                <a:solidFill>
                  <a:srgbClr val="FF5050"/>
                </a:solidFill>
              </a:rPr>
              <a:t>i++</a:t>
            </a:r>
            <a:r>
              <a:rPr lang="en-US" altLang="en-US" sz="2400"/>
              <a:t> has as its value the </a:t>
            </a:r>
            <a:r>
              <a:rPr lang="en-US" altLang="en-US" sz="2400">
                <a:solidFill>
                  <a:srgbClr val="FF9966"/>
                </a:solidFill>
              </a:rPr>
              <a:t>current value</a:t>
            </a:r>
            <a:r>
              <a:rPr lang="en-US" altLang="en-US" sz="2400"/>
              <a:t> of i; </a:t>
            </a:r>
            <a:r>
              <a:rPr lang="en-US" altLang="en-US" sz="2400">
                <a:solidFill>
                  <a:srgbClr val="FF9966"/>
                </a:solidFill>
              </a:rPr>
              <a:t>then</a:t>
            </a:r>
            <a:r>
              <a:rPr lang="en-US" altLang="en-US" sz="2400"/>
              <a:t> the </a:t>
            </a:r>
            <a:r>
              <a:rPr lang="en-US" altLang="en-US" sz="2400">
                <a:solidFill>
                  <a:srgbClr val="FF9966"/>
                </a:solidFill>
              </a:rPr>
              <a:t>stored value</a:t>
            </a:r>
            <a:r>
              <a:rPr lang="en-US" altLang="en-US" sz="2400"/>
              <a:t> is incremented.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Example of the Increment </a:t>
            </a:r>
            <a:br>
              <a:rPr lang="en-US" altLang="en-US"/>
            </a:br>
            <a:r>
              <a:rPr lang="en-US" altLang="en-US"/>
              <a:t>and Decrement Operators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057400"/>
            <a:ext cx="7924800" cy="4114800"/>
          </a:xfrm>
        </p:spPr>
        <p:txBody>
          <a:bodyPr/>
          <a:lstStyle/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dirty="0" err="1"/>
              <a:t>int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rgbClr val="FF5050"/>
                </a:solidFill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5050"/>
                </a:solidFill>
              </a:rPr>
              <a:t>b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5050"/>
                </a:solidFill>
              </a:rPr>
              <a:t>c</a:t>
            </a:r>
            <a:r>
              <a:rPr lang="en-US" altLang="en-US" sz="2400" dirty="0"/>
              <a:t> = 0;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FF5050"/>
                </a:solidFill>
              </a:rPr>
              <a:t>a</a:t>
            </a:r>
            <a:r>
              <a:rPr lang="en-US" altLang="en-US" sz="2400" dirty="0"/>
              <a:t> = </a:t>
            </a:r>
            <a:r>
              <a:rPr lang="en-US" altLang="en-US" sz="2400" dirty="0">
                <a:solidFill>
                  <a:schemeClr val="accent1"/>
                </a:solidFill>
              </a:rPr>
              <a:t>++</a:t>
            </a:r>
            <a:r>
              <a:rPr lang="en-US" altLang="en-US" sz="2400" dirty="0">
                <a:solidFill>
                  <a:srgbClr val="FF5050"/>
                </a:solidFill>
              </a:rPr>
              <a:t>c</a:t>
            </a:r>
            <a:r>
              <a:rPr lang="en-US" altLang="en-US" sz="2400" dirty="0"/>
              <a:t>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dirty="0">
                <a:solidFill>
                  <a:srgbClr val="FF5050"/>
                </a:solidFill>
              </a:rPr>
              <a:t>b</a:t>
            </a:r>
            <a:r>
              <a:rPr lang="en-US" altLang="en-US" sz="2400" dirty="0"/>
              <a:t> = </a:t>
            </a:r>
            <a:r>
              <a:rPr lang="en-US" altLang="en-US" sz="2400" dirty="0" err="1">
                <a:solidFill>
                  <a:srgbClr val="FF5050"/>
                </a:solidFill>
              </a:rPr>
              <a:t>c</a:t>
            </a:r>
            <a:r>
              <a:rPr lang="en-US" altLang="en-US" sz="2400" dirty="0" err="1">
                <a:solidFill>
                  <a:schemeClr val="accent1"/>
                </a:solidFill>
              </a:rPr>
              <a:t>++</a:t>
            </a:r>
            <a:r>
              <a:rPr lang="en-US" altLang="en-US" sz="2400" dirty="0"/>
              <a:t>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dirty="0" err="1"/>
              <a:t>printf</a:t>
            </a:r>
            <a:r>
              <a:rPr lang="en-US" altLang="en-US" sz="2400" dirty="0"/>
              <a:t>(“%d %d %d\n”, </a:t>
            </a:r>
            <a:r>
              <a:rPr lang="en-US" altLang="en-US" sz="2400" dirty="0">
                <a:solidFill>
                  <a:srgbClr val="FF5050"/>
                </a:solidFill>
              </a:rPr>
              <a:t>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5050"/>
                </a:solidFill>
              </a:rPr>
              <a:t>b</a:t>
            </a:r>
            <a:r>
              <a:rPr lang="en-US" altLang="en-US" sz="2400"/>
              <a:t>, </a:t>
            </a:r>
            <a:r>
              <a:rPr lang="en-US" altLang="en-US" sz="2400" smtClean="0"/>
              <a:t>++</a:t>
            </a:r>
            <a:r>
              <a:rPr lang="en-US" altLang="en-US" sz="2400" smtClean="0">
                <a:solidFill>
                  <a:srgbClr val="FF5050"/>
                </a:solidFill>
              </a:rPr>
              <a:t>c</a:t>
            </a:r>
            <a:r>
              <a:rPr lang="en-US" altLang="en-US" sz="2400" smtClean="0"/>
              <a:t>);</a:t>
            </a:r>
            <a:endParaRPr lang="en-US" altLang="en-US" sz="2400" dirty="0"/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en-US" sz="2400" dirty="0"/>
              <a:t>	/* </a:t>
            </a:r>
            <a:r>
              <a:rPr lang="en-US" altLang="en-US" sz="2400" dirty="0" smtClean="0">
                <a:solidFill>
                  <a:schemeClr val="tx1"/>
                </a:solidFill>
              </a:rPr>
              <a:t>_ _ _ ?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is printed */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FF5050"/>
                </a:solidFill>
              </a:rPr>
              <a:t>c</a:t>
            </a:r>
            <a:r>
              <a:rPr lang="en-US" altLang="en-US" sz="2000" dirty="0"/>
              <a:t> is incremented making its value 1.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	The result assigned to </a:t>
            </a:r>
            <a:r>
              <a:rPr lang="en-US" altLang="en-US" sz="2000" dirty="0">
                <a:solidFill>
                  <a:srgbClr val="FF5050"/>
                </a:solidFill>
              </a:rPr>
              <a:t>a</a:t>
            </a:r>
            <a:r>
              <a:rPr lang="en-US" altLang="en-US" sz="2000" dirty="0"/>
              <a:t> making its value 1.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The value of </a:t>
            </a:r>
            <a:r>
              <a:rPr lang="en-US" altLang="en-US" sz="2000" dirty="0">
                <a:solidFill>
                  <a:srgbClr val="FF5050"/>
                </a:solidFill>
              </a:rPr>
              <a:t>c</a:t>
            </a:r>
            <a:r>
              <a:rPr lang="en-US" altLang="en-US" sz="2000" dirty="0"/>
              <a:t> is assigned to </a:t>
            </a:r>
            <a:r>
              <a:rPr lang="en-US" altLang="en-US" sz="2000" dirty="0">
                <a:solidFill>
                  <a:srgbClr val="FF5050"/>
                </a:solidFill>
              </a:rPr>
              <a:t>b</a:t>
            </a:r>
            <a:r>
              <a:rPr lang="en-US" altLang="en-US" sz="2000" dirty="0"/>
              <a:t> making its value 1.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	Then </a:t>
            </a:r>
            <a:r>
              <a:rPr lang="en-US" altLang="en-US" sz="2000" dirty="0">
                <a:solidFill>
                  <a:srgbClr val="FF5050"/>
                </a:solidFill>
              </a:rPr>
              <a:t>c</a:t>
            </a:r>
            <a:r>
              <a:rPr lang="en-US" altLang="en-US" sz="2000" dirty="0"/>
              <a:t> is incremented making its value 2.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000" dirty="0"/>
              <a:t>	Finally, </a:t>
            </a:r>
            <a:r>
              <a:rPr lang="en-US" altLang="en-US" sz="2000" dirty="0">
                <a:solidFill>
                  <a:srgbClr val="FF5050"/>
                </a:solidFill>
              </a:rPr>
              <a:t>c</a:t>
            </a:r>
            <a:r>
              <a:rPr lang="en-US" altLang="en-US" sz="2000" dirty="0"/>
              <a:t> is incremented before it is printed, making its value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Practice with Operators </a:t>
            </a:r>
            <a:br>
              <a:rPr lang="en-US" altLang="en-US"/>
            </a:br>
            <a:r>
              <a:rPr lang="en-US" altLang="en-US"/>
              <a:t>and Expressions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1279525" y="1946275"/>
            <a:ext cx="426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>
                <a:solidFill>
                  <a:srgbClr val="FF9966"/>
                </a:solidFill>
              </a:rPr>
              <a:t>Declarations and Initializations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279525" y="2251075"/>
            <a:ext cx="409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/>
              <a:t>int   a = 1,  b = 2,  c = 3,  d = 4;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279525" y="2784475"/>
            <a:ext cx="7466013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u="sng">
                <a:solidFill>
                  <a:srgbClr val="FF9966"/>
                </a:solidFill>
              </a:rPr>
              <a:t>Expression</a:t>
            </a:r>
            <a:r>
              <a:rPr lang="en-US" altLang="en-US">
                <a:solidFill>
                  <a:srgbClr val="FF9966"/>
                </a:solidFill>
              </a:rPr>
              <a:t>             </a:t>
            </a:r>
            <a:r>
              <a:rPr lang="en-US" altLang="en-US" u="sng">
                <a:solidFill>
                  <a:srgbClr val="FF9966"/>
                </a:solidFill>
              </a:rPr>
              <a:t>Equivalent expression</a:t>
            </a:r>
            <a:r>
              <a:rPr lang="en-US" altLang="en-US">
                <a:solidFill>
                  <a:srgbClr val="FF9966"/>
                </a:solidFill>
              </a:rPr>
              <a:t>                </a:t>
            </a:r>
            <a:r>
              <a:rPr lang="en-US" altLang="en-US" u="sng">
                <a:solidFill>
                  <a:srgbClr val="FF9966"/>
                </a:solidFill>
              </a:rPr>
              <a:t>Value</a:t>
            </a:r>
            <a:endParaRPr lang="en-US" altLang="en-US" u="sng"/>
          </a:p>
          <a:p>
            <a:pPr algn="l"/>
            <a:endParaRPr lang="en-US" altLang="en-US" u="sng"/>
          </a:p>
          <a:p>
            <a:pPr algn="l"/>
            <a:r>
              <a:rPr lang="en-US" altLang="en-US"/>
              <a:t>a * b / c                    (a * b) / c                                         0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a * b % c + 1           ((a * b) % c) + 1                             3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++a * b - c --            ((++a) * b) - (c--)                            1</a:t>
            </a:r>
          </a:p>
          <a:p>
            <a:pPr algn="l"/>
            <a:endParaRPr lang="en-US" altLang="en-US"/>
          </a:p>
          <a:p>
            <a:pPr algn="l"/>
            <a:r>
              <a:rPr lang="en-US" altLang="en-US"/>
              <a:t>7 - -b * ++d              7 - ((-b) * (++d))                            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4000"/>
              <a:t>Partial Table of Operator Precedence and Associativity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7729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2800">
                <a:solidFill>
                  <a:srgbClr val="FF9966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u="sng">
                <a:solidFill>
                  <a:srgbClr val="FF9966"/>
                </a:solidFill>
                <a:latin typeface="Courier New" panose="02070309020205020404" pitchFamily="49" charset="0"/>
              </a:rPr>
              <a:t>Operator</a:t>
            </a:r>
            <a:r>
              <a:rPr lang="en-US" altLang="en-US">
                <a:solidFill>
                  <a:srgbClr val="FF9966"/>
                </a:solidFill>
                <a:latin typeface="Courier New" panose="02070309020205020404" pitchFamily="49" charset="0"/>
              </a:rPr>
              <a:t>                  </a:t>
            </a:r>
            <a:r>
              <a:rPr lang="en-US" altLang="en-US" u="sng">
                <a:solidFill>
                  <a:srgbClr val="FF9966"/>
                </a:solidFill>
                <a:latin typeface="Courier New" panose="02070309020205020404" pitchFamily="49" charset="0"/>
              </a:rPr>
              <a:t>Associativity</a:t>
            </a:r>
            <a:endParaRPr lang="en-US" altLang="en-US" sz="2800">
              <a:solidFill>
                <a:srgbClr val="FF9966"/>
              </a:solidFill>
              <a:latin typeface="Courier New" panose="02070309020205020404" pitchFamily="49" charset="0"/>
            </a:endParaRPr>
          </a:p>
        </p:txBody>
      </p:sp>
      <p:sp>
        <p:nvSpPr>
          <p:cNvPr id="37892" name="Text Box 4"/>
          <p:cNvSpPr txBox="1">
            <a:spLocks noChangeArrowheads="1"/>
          </p:cNvSpPr>
          <p:nvPr/>
        </p:nvSpPr>
        <p:spPr bwMode="auto">
          <a:xfrm>
            <a:off x="949325" y="2667000"/>
            <a:ext cx="7966075" cy="3386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800">
                <a:solidFill>
                  <a:srgbClr val="FF9966"/>
                </a:solidFill>
                <a:latin typeface="Courier New" panose="02070309020205020404" pitchFamily="49" charset="0"/>
              </a:rPr>
              <a:t>() ++  (postfix)  -- (postfix)</a:t>
            </a:r>
            <a:r>
              <a:rPr lang="en-US" altLang="en-US" sz="1800">
                <a:latin typeface="Courier New" panose="02070309020205020404" pitchFamily="49" charset="0"/>
              </a:rPr>
              <a:t>            left to right</a:t>
            </a: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  <a:p>
            <a:pPr algn="l"/>
            <a:r>
              <a:rPr lang="en-US" altLang="en-US" sz="1800">
                <a:solidFill>
                  <a:srgbClr val="FF9966"/>
                </a:solidFill>
                <a:latin typeface="Courier New" panose="02070309020205020404" pitchFamily="49" charset="0"/>
              </a:rPr>
              <a:t>+(unary) -(unary) ++(prefix) --(prefix)</a:t>
            </a:r>
            <a:r>
              <a:rPr lang="en-US" altLang="en-US" sz="1800">
                <a:latin typeface="Courier New" panose="02070309020205020404" pitchFamily="49" charset="0"/>
              </a:rPr>
              <a:t>   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right to left</a:t>
            </a:r>
            <a:endParaRPr lang="en-US" altLang="en-US" sz="1800">
              <a:latin typeface="Courier New" panose="02070309020205020404" pitchFamily="49" charset="0"/>
            </a:endParaRP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  <a:p>
            <a:pPr algn="l"/>
            <a:r>
              <a:rPr lang="en-US" altLang="en-US" sz="1800">
                <a:latin typeface="Courier New" panose="02070309020205020404" pitchFamily="49" charset="0"/>
              </a:rPr>
              <a:t>      </a:t>
            </a:r>
            <a:r>
              <a:rPr lang="en-US" altLang="en-US" sz="1800">
                <a:solidFill>
                  <a:srgbClr val="FF9966"/>
                </a:solidFill>
                <a:latin typeface="Courier New" panose="02070309020205020404" pitchFamily="49" charset="0"/>
              </a:rPr>
              <a:t>*        /         %</a:t>
            </a:r>
            <a:r>
              <a:rPr lang="en-US" altLang="en-US" sz="1800">
                <a:latin typeface="Courier New" panose="02070309020205020404" pitchFamily="49" charset="0"/>
              </a:rPr>
              <a:t>                left to right</a:t>
            </a: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  <a:p>
            <a:pPr algn="l"/>
            <a:r>
              <a:rPr lang="en-US" altLang="en-US" sz="1800">
                <a:solidFill>
                  <a:srgbClr val="FF9966"/>
                </a:solidFill>
                <a:latin typeface="Courier New" panose="02070309020205020404" pitchFamily="49" charset="0"/>
              </a:rPr>
              <a:t>          +         -</a:t>
            </a:r>
            <a:r>
              <a:rPr lang="en-US" altLang="en-US" sz="1800">
                <a:latin typeface="Courier New" panose="02070309020205020404" pitchFamily="49" charset="0"/>
              </a:rPr>
              <a:t>                     left to right</a:t>
            </a:r>
          </a:p>
          <a:p>
            <a:pPr algn="l"/>
            <a:endParaRPr lang="en-US" altLang="en-US" sz="1800">
              <a:latin typeface="Courier New" panose="02070309020205020404" pitchFamily="49" charset="0"/>
            </a:endParaRPr>
          </a:p>
          <a:p>
            <a:pPr algn="l"/>
            <a:r>
              <a:rPr lang="en-US" altLang="en-US" sz="1800">
                <a:solidFill>
                  <a:srgbClr val="FF9966"/>
                </a:solidFill>
                <a:latin typeface="Courier New" panose="02070309020205020404" pitchFamily="49" charset="0"/>
              </a:rPr>
              <a:t>      =        +=       -=</a:t>
            </a:r>
            <a:r>
              <a:rPr lang="en-US" altLang="en-US" sz="1800">
                <a:latin typeface="Courier New" panose="02070309020205020404" pitchFamily="49" charset="0"/>
              </a:rPr>
              <a:t>                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right to left</a:t>
            </a:r>
          </a:p>
          <a:p>
            <a:pPr algn="l">
              <a:lnSpc>
                <a:spcPct val="60000"/>
              </a:lnSpc>
            </a:pPr>
            <a:endParaRPr lang="en-US" altLang="en-US" sz="180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80000"/>
              </a:lnSpc>
            </a:pP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 Operators on the </a:t>
            </a:r>
            <a:r>
              <a:rPr lang="en-US" altLang="en-US" sz="1800">
                <a:solidFill>
                  <a:srgbClr val="FF5050"/>
                </a:solidFill>
                <a:latin typeface="Courier New" panose="02070309020205020404" pitchFamily="49" charset="0"/>
              </a:rPr>
              <a:t>top line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have the </a:t>
            </a:r>
            <a:r>
              <a:rPr lang="en-US" altLang="en-US" sz="1800">
                <a:solidFill>
                  <a:srgbClr val="FF5050"/>
                </a:solidFill>
                <a:latin typeface="Courier New" panose="02070309020205020404" pitchFamily="49" charset="0"/>
              </a:rPr>
              <a:t>highest precedence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</a:p>
          <a:p>
            <a:pPr algn="l">
              <a:lnSpc>
                <a:spcPct val="80000"/>
              </a:lnSpc>
            </a:pP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 Precedence </a:t>
            </a:r>
            <a:r>
              <a:rPr lang="en-US" altLang="en-US" sz="1800">
                <a:solidFill>
                  <a:srgbClr val="FF5050"/>
                </a:solidFill>
                <a:latin typeface="Courier New" panose="02070309020205020404" pitchFamily="49" charset="0"/>
              </a:rPr>
              <a:t>decreases line-by-line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going down the table.</a:t>
            </a:r>
          </a:p>
          <a:p>
            <a:pPr algn="l">
              <a:lnSpc>
                <a:spcPct val="80000"/>
              </a:lnSpc>
            </a:pP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 All operators on the </a:t>
            </a:r>
            <a:r>
              <a:rPr lang="en-US" altLang="en-US" sz="1800">
                <a:solidFill>
                  <a:srgbClr val="FF5050"/>
                </a:solidFill>
                <a:latin typeface="Courier New" panose="02070309020205020404" pitchFamily="49" charset="0"/>
              </a:rPr>
              <a:t>same line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 have </a:t>
            </a:r>
            <a:r>
              <a:rPr lang="en-US" altLang="en-US" sz="1800">
                <a:solidFill>
                  <a:srgbClr val="FF5050"/>
                </a:solidFill>
                <a:latin typeface="Courier New" panose="02070309020205020404" pitchFamily="49" charset="0"/>
              </a:rPr>
              <a:t>equal precedence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Assignment Operators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600"/>
              <a:t>C treats </a:t>
            </a:r>
            <a:r>
              <a:rPr lang="en-US" altLang="en-US" sz="3600">
                <a:solidFill>
                  <a:srgbClr val="FF5050"/>
                </a:solidFill>
              </a:rPr>
              <a:t>=</a:t>
            </a:r>
            <a:r>
              <a:rPr lang="en-US" altLang="en-US" sz="3600"/>
              <a:t> as an operator.</a:t>
            </a:r>
          </a:p>
          <a:p>
            <a:pPr lvl="1"/>
            <a:r>
              <a:rPr lang="en-US" altLang="en-US" sz="3200"/>
              <a:t>It’s </a:t>
            </a:r>
            <a:r>
              <a:rPr lang="en-US" altLang="en-US" sz="3200">
                <a:solidFill>
                  <a:srgbClr val="FF5050"/>
                </a:solidFill>
              </a:rPr>
              <a:t>precedence</a:t>
            </a:r>
            <a:r>
              <a:rPr lang="en-US" altLang="en-US" sz="3200"/>
              <a:t> is </a:t>
            </a:r>
            <a:r>
              <a:rPr lang="en-US" altLang="en-US" sz="3200">
                <a:solidFill>
                  <a:srgbClr val="FF5050"/>
                </a:solidFill>
              </a:rPr>
              <a:t>lower</a:t>
            </a:r>
            <a:r>
              <a:rPr lang="en-US" altLang="en-US" sz="3200"/>
              <a:t> than almost all of the other operators.</a:t>
            </a:r>
          </a:p>
          <a:p>
            <a:pPr lvl="1"/>
            <a:r>
              <a:rPr lang="en-US" altLang="en-US" sz="3200"/>
              <a:t>It’s </a:t>
            </a:r>
            <a:r>
              <a:rPr lang="en-US" altLang="en-US" sz="3200">
                <a:solidFill>
                  <a:srgbClr val="FF5050"/>
                </a:solidFill>
              </a:rPr>
              <a:t>associativity</a:t>
            </a:r>
            <a:r>
              <a:rPr lang="en-US" altLang="en-US" sz="3200"/>
              <a:t> is </a:t>
            </a:r>
            <a:r>
              <a:rPr lang="en-US" altLang="en-US" sz="3200">
                <a:solidFill>
                  <a:srgbClr val="FF5050"/>
                </a:solidFill>
              </a:rPr>
              <a:t>right to left</a:t>
            </a:r>
            <a:r>
              <a:rPr lang="en-US" altLang="en-US" sz="320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Form of an Assignment </a:t>
            </a:r>
            <a:r>
              <a:rPr lang="en-US" altLang="en-US" sz="4000" i="1"/>
              <a:t>Expression</a:t>
            </a:r>
            <a:endParaRPr lang="en-US" altLang="en-US" sz="400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simple </a:t>
            </a:r>
            <a:r>
              <a:rPr lang="en-US" altLang="en-US">
                <a:solidFill>
                  <a:srgbClr val="FF5050"/>
                </a:solidFill>
              </a:rPr>
              <a:t>assignment expression</a:t>
            </a:r>
            <a:r>
              <a:rPr lang="en-US" altLang="en-US"/>
              <a:t> is of the form </a:t>
            </a:r>
            <a:r>
              <a:rPr lang="en-US" altLang="en-US" i="1">
                <a:solidFill>
                  <a:srgbClr val="FF5050"/>
                </a:solidFill>
              </a:rPr>
              <a:t>variable = right_side</a:t>
            </a:r>
            <a:endParaRPr lang="en-US" altLang="en-US">
              <a:solidFill>
                <a:srgbClr val="FF5050"/>
              </a:solidFill>
            </a:endParaRPr>
          </a:p>
          <a:p>
            <a:r>
              <a:rPr lang="en-US" altLang="en-US"/>
              <a:t>The value of </a:t>
            </a:r>
            <a:r>
              <a:rPr lang="en-US" altLang="en-US" i="1">
                <a:solidFill>
                  <a:srgbClr val="FF5050"/>
                </a:solidFill>
              </a:rPr>
              <a:t>right_side </a:t>
            </a:r>
            <a:r>
              <a:rPr lang="en-US" altLang="en-US" i="1"/>
              <a:t>is </a:t>
            </a:r>
            <a:r>
              <a:rPr lang="en-US" altLang="en-US"/>
              <a:t>assigned to</a:t>
            </a:r>
            <a:r>
              <a:rPr lang="en-US" altLang="en-US" i="1">
                <a:solidFill>
                  <a:srgbClr val="FF5050"/>
                </a:solidFill>
              </a:rPr>
              <a:t> variable, </a:t>
            </a:r>
            <a:r>
              <a:rPr lang="en-US" altLang="en-US"/>
              <a:t>and that becomes the value of the </a:t>
            </a:r>
            <a:r>
              <a:rPr lang="en-US" altLang="en-US">
                <a:solidFill>
                  <a:srgbClr val="FF5050"/>
                </a:solidFill>
              </a:rPr>
              <a:t>assignment expression </a:t>
            </a:r>
            <a:r>
              <a:rPr lang="en-US" altLang="en-US"/>
              <a:t>as a whole.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Assignment </a:t>
            </a:r>
            <a:r>
              <a:rPr lang="en-US" altLang="en-US" i="1"/>
              <a:t>Expressions</a:t>
            </a:r>
            <a:r>
              <a:rPr lang="en-US" altLang="en-US"/>
              <a:t>  versus Assignment </a:t>
            </a:r>
            <a:r>
              <a:rPr lang="en-US" altLang="en-US" i="1"/>
              <a:t>Statements</a:t>
            </a:r>
            <a:endParaRPr lang="en-US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</a:t>
            </a:r>
            <a:r>
              <a:rPr lang="en-US" altLang="en-US">
                <a:solidFill>
                  <a:srgbClr val="FF5050"/>
                </a:solidFill>
              </a:rPr>
              <a:t>assignment expression</a:t>
            </a:r>
            <a:r>
              <a:rPr lang="en-US" altLang="en-US"/>
              <a:t> has no semicolon at the end.</a:t>
            </a:r>
          </a:p>
          <a:p>
            <a:pPr lvl="1"/>
            <a:r>
              <a:rPr lang="en-US" altLang="en-US"/>
              <a:t>An </a:t>
            </a:r>
            <a:r>
              <a:rPr lang="en-US" altLang="en-US">
                <a:solidFill>
                  <a:srgbClr val="FF5050"/>
                </a:solidFill>
              </a:rPr>
              <a:t>assignment statement</a:t>
            </a:r>
            <a:r>
              <a:rPr lang="en-US" altLang="en-US"/>
              <a:t> does.</a:t>
            </a:r>
          </a:p>
          <a:p>
            <a:r>
              <a:rPr lang="en-US" altLang="en-US"/>
              <a:t>We can use assignment expressions to condense a sequence of assignment statements.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operator is a symbol that operates on a value or a variable. For example: + is an operator to perform addition.</a:t>
            </a:r>
          </a:p>
          <a:p>
            <a:r>
              <a:rPr lang="en-US" dirty="0"/>
              <a:t>C has a wide range of operators to perform various operations.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1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Example of Equivalent Code Using Assignment Expressions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Assignment statements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	b = 2;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	c = 3;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	a = b + c;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Equivalent statement using assignment expressions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	a = (b = 2) + (c = 3);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FF5050"/>
                </a:solidFill>
              </a:rPr>
              <a:t>Note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9966"/>
                </a:solidFill>
              </a:rPr>
              <a:t>the assignment statement ends with a semicolon, the expressions don’t.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Assignment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C has operators that combine assignment with other operations. These are considered assignment operators and have the </a:t>
            </a:r>
            <a:r>
              <a:rPr lang="en-US" altLang="en-US" sz="2800">
                <a:solidFill>
                  <a:srgbClr val="FF9966"/>
                </a:solidFill>
              </a:rPr>
              <a:t>same precedence and right-to-left associativity as =.</a:t>
            </a:r>
            <a:endParaRPr lang="en-US" altLang="en-US" sz="2800"/>
          </a:p>
          <a:p>
            <a:pPr>
              <a:lnSpc>
                <a:spcPct val="70000"/>
              </a:lnSpc>
            </a:pPr>
            <a:r>
              <a:rPr lang="en-US" altLang="en-US" sz="3600"/>
              <a:t>Example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3200"/>
              <a:t>k = k + 2;</a:t>
            </a:r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 sz="2800"/>
              <a:t>is equivalent to</a:t>
            </a:r>
          </a:p>
          <a:p>
            <a:pPr lvl="1">
              <a:lnSpc>
                <a:spcPct val="70000"/>
              </a:lnSpc>
              <a:buClr>
                <a:srgbClr val="FFC6A9"/>
              </a:buClr>
              <a:buFontTx/>
              <a:buNone/>
            </a:pPr>
            <a:r>
              <a:rPr lang="en-US" altLang="en-US" sz="3200"/>
              <a:t>k += 2;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Assignment Operators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800">
                <a:solidFill>
                  <a:srgbClr val="FF5050"/>
                </a:solidFill>
              </a:rPr>
              <a:t>= += -= *= /= %= &gt;&gt;= &lt;&lt;= &amp;= ^= |=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The semantics of the other assignment operators is specified by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FF5050"/>
                </a:solidFill>
              </a:rPr>
              <a:t>variable op= expression</a:t>
            </a:r>
            <a:endParaRPr lang="en-US" altLang="en-US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which is equivalent to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/>
              <a:t>		</a:t>
            </a:r>
            <a:r>
              <a:rPr lang="en-US" altLang="en-US" sz="2400">
                <a:solidFill>
                  <a:srgbClr val="FF5050"/>
                </a:solidFill>
              </a:rPr>
              <a:t>variable = variable op (expression)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FF5050"/>
                </a:solidFill>
              </a:rPr>
              <a:t>	j *= k + 3 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FF5050"/>
                </a:solidFill>
              </a:rPr>
              <a:t>		</a:t>
            </a:r>
            <a:r>
              <a:rPr lang="en-US" altLang="en-US" sz="2400"/>
              <a:t>is equivalent to</a:t>
            </a:r>
            <a:r>
              <a:rPr lang="en-US" altLang="en-US" sz="2400">
                <a:solidFill>
                  <a:srgbClr val="FF5050"/>
                </a:solidFill>
              </a:rPr>
              <a:t>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FF5050"/>
                </a:solidFill>
              </a:rPr>
              <a:t>	j = j * (k + 3)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FF5050"/>
                </a:solidFill>
              </a:rPr>
              <a:t>		</a:t>
            </a:r>
            <a:r>
              <a:rPr lang="en-US" altLang="en-US" sz="2400"/>
              <a:t>and not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en-US" sz="2400">
                <a:solidFill>
                  <a:srgbClr val="FF5050"/>
                </a:solidFill>
              </a:rPr>
              <a:t>	j = j * k + 3</a:t>
            </a: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Preprocessor Directives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Include files (header files)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#include </a:t>
            </a:r>
            <a:r>
              <a:rPr lang="en-US" altLang="en-US">
                <a:solidFill>
                  <a:srgbClr val="FF5050"/>
                </a:solidFill>
              </a:rPr>
              <a:t>&lt;</a:t>
            </a:r>
            <a:r>
              <a:rPr lang="en-US" altLang="en-US" i="1">
                <a:solidFill>
                  <a:schemeClr val="accent1"/>
                </a:solidFill>
              </a:rPr>
              <a:t>filename</a:t>
            </a:r>
            <a:r>
              <a:rPr lang="en-US" altLang="en-US">
                <a:solidFill>
                  <a:srgbClr val="FF5050"/>
                </a:solidFill>
              </a:rPr>
              <a:t>&gt;</a:t>
            </a:r>
            <a:endParaRPr lang="en-US" altLang="en-US"/>
          </a:p>
          <a:p>
            <a:pPr lvl="2">
              <a:lnSpc>
                <a:spcPct val="80000"/>
              </a:lnSpc>
            </a:pPr>
            <a:r>
              <a:rPr lang="en-US" altLang="en-US"/>
              <a:t>Causes the preprocessor to look for </a:t>
            </a:r>
            <a:r>
              <a:rPr lang="en-US" altLang="en-US" i="1">
                <a:solidFill>
                  <a:schemeClr val="accent1"/>
                </a:solidFill>
              </a:rPr>
              <a:t>filename</a:t>
            </a:r>
            <a:r>
              <a:rPr lang="en-US" altLang="en-US"/>
              <a:t> in system defined places and replace the #include line with a copy of contents of </a:t>
            </a:r>
            <a:r>
              <a:rPr lang="en-US" altLang="en-US" i="1">
                <a:solidFill>
                  <a:schemeClr val="accent1"/>
                </a:solidFill>
              </a:rPr>
              <a:t>filename</a:t>
            </a:r>
            <a:r>
              <a:rPr lang="en-US" altLang="en-US"/>
              <a:t>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#include </a:t>
            </a:r>
            <a:r>
              <a:rPr lang="en-US" altLang="en-US">
                <a:solidFill>
                  <a:srgbClr val="FF5050"/>
                </a:solidFill>
              </a:rPr>
              <a:t>“</a:t>
            </a:r>
            <a:r>
              <a:rPr lang="en-US" altLang="en-US">
                <a:solidFill>
                  <a:schemeClr val="accent1"/>
                </a:solidFill>
              </a:rPr>
              <a:t>filename</a:t>
            </a:r>
            <a:r>
              <a:rPr lang="en-US" altLang="en-US">
                <a:solidFill>
                  <a:srgbClr val="FF5050"/>
                </a:solidFill>
              </a:rPr>
              <a:t>”</a:t>
            </a:r>
          </a:p>
          <a:p>
            <a:pPr lvl="2">
              <a:lnSpc>
                <a:spcPct val="80000"/>
              </a:lnSpc>
            </a:pPr>
            <a:r>
              <a:rPr lang="en-US" altLang="en-US"/>
              <a:t>Same as above, but the preprocessor looks in the </a:t>
            </a:r>
            <a:r>
              <a:rPr lang="en-US" altLang="en-US">
                <a:solidFill>
                  <a:srgbClr val="FF5050"/>
                </a:solidFill>
              </a:rPr>
              <a:t>current directory</a:t>
            </a:r>
            <a:r>
              <a:rPr lang="en-US" altLang="en-US"/>
              <a:t> </a:t>
            </a:r>
            <a:r>
              <a:rPr lang="en-US" altLang="en-US">
                <a:solidFill>
                  <a:srgbClr val="FF9966"/>
                </a:solidFill>
              </a:rPr>
              <a:t>before</a:t>
            </a:r>
            <a:r>
              <a:rPr lang="en-US" altLang="en-US"/>
              <a:t> looking in the system defined directory locations.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Where are these </a:t>
            </a:r>
            <a:br>
              <a:rPr lang="en-US" altLang="en-US"/>
            </a:br>
            <a:r>
              <a:rPr lang="en-US" altLang="en-US"/>
              <a:t>“System Defined” Places?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 UNIX systems, the standard header files such as </a:t>
            </a:r>
            <a:r>
              <a:rPr lang="en-US" altLang="en-US" i="1">
                <a:solidFill>
                  <a:schemeClr val="accent1"/>
                </a:solidFill>
              </a:rPr>
              <a:t>stdio.h</a:t>
            </a:r>
            <a:r>
              <a:rPr lang="en-US" altLang="en-US"/>
              <a:t> can typically be found in the  directory </a:t>
            </a:r>
            <a:r>
              <a:rPr lang="en-US" altLang="en-US">
                <a:solidFill>
                  <a:srgbClr val="FF5050"/>
                </a:solidFill>
              </a:rPr>
              <a:t>/usr/include</a:t>
            </a:r>
            <a:r>
              <a:rPr lang="en-US" altLang="en-US"/>
              <a:t>.</a:t>
            </a:r>
          </a:p>
          <a:p>
            <a:pPr lvl="1"/>
            <a:r>
              <a:rPr lang="en-US" altLang="en-US"/>
              <a:t>You can use any editor to look at what is in these files.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en-US" sz="4000"/>
              <a:t>Header Files Must be Included for Functions in the Standard Library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5050"/>
                </a:solidFill>
              </a:rPr>
              <a:t>system knows</a:t>
            </a:r>
            <a:r>
              <a:rPr lang="en-US" altLang="en-US"/>
              <a:t> where to find the </a:t>
            </a:r>
            <a:r>
              <a:rPr lang="en-US" altLang="en-US">
                <a:solidFill>
                  <a:srgbClr val="FF5050"/>
                </a:solidFill>
              </a:rPr>
              <a:t>code</a:t>
            </a:r>
            <a:r>
              <a:rPr lang="en-US" altLang="en-US"/>
              <a:t> for functions in the standard library.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However, it is the </a:t>
            </a:r>
            <a:r>
              <a:rPr lang="en-US" altLang="en-US">
                <a:solidFill>
                  <a:srgbClr val="FF5050"/>
                </a:solidFill>
              </a:rPr>
              <a:t>responsibility of the programmer</a:t>
            </a:r>
            <a:r>
              <a:rPr lang="en-US" altLang="en-US"/>
              <a:t> to include the </a:t>
            </a:r>
            <a:r>
              <a:rPr lang="en-US" altLang="en-US">
                <a:solidFill>
                  <a:srgbClr val="FF5050"/>
                </a:solidFill>
              </a:rPr>
              <a:t>header files</a:t>
            </a:r>
            <a:r>
              <a:rPr lang="en-US" altLang="en-US"/>
              <a:t> that provide the </a:t>
            </a:r>
            <a:r>
              <a:rPr lang="en-US" altLang="en-US">
                <a:solidFill>
                  <a:srgbClr val="FF5050"/>
                </a:solidFill>
              </a:rPr>
              <a:t>prototypes</a:t>
            </a:r>
            <a:r>
              <a:rPr lang="en-US" altLang="en-US"/>
              <a:t> for library functions.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Libraries versus</a:t>
            </a:r>
            <a:br>
              <a:rPr lang="en-US" altLang="en-US"/>
            </a:br>
            <a:r>
              <a:rPr lang="en-US" altLang="en-US"/>
              <a:t>the Header Files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5050"/>
                </a:solidFill>
              </a:rPr>
              <a:t>standard library</a:t>
            </a:r>
            <a:r>
              <a:rPr lang="en-US" altLang="en-US"/>
              <a:t> contains object code (already compiled library functions).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5050"/>
                </a:solidFill>
              </a:rPr>
              <a:t>standard header files</a:t>
            </a:r>
            <a:r>
              <a:rPr lang="en-US" altLang="en-US"/>
              <a:t> are text files that you can read using a text editor.  They provide information needed by the library functions.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Style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Do not condense code just for the sake of using less space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/>
              <a:t>  y = 2;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/>
              <a:t>  z = 3;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/>
              <a:t>  x = y + z;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FF9966"/>
                </a:solidFill>
              </a:rPr>
              <a:t>is more readable than</a:t>
            </a:r>
            <a:endParaRPr lang="en-US" altLang="en-US"/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/>
              <a:t>  x = (y = 2) + (z = 3);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FF9966"/>
                </a:solidFill>
              </a:rPr>
              <a:t>and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FF9966"/>
                </a:solidFill>
              </a:rPr>
              <a:t>  </a:t>
            </a:r>
            <a:r>
              <a:rPr lang="en-US" altLang="en-US"/>
              <a:t>a += 7;</a:t>
            </a:r>
            <a:r>
              <a:rPr lang="en-US" altLang="en-US">
                <a:solidFill>
                  <a:srgbClr val="FF9966"/>
                </a:solidFill>
              </a:rPr>
              <a:t> versus </a:t>
            </a:r>
            <a:r>
              <a:rPr lang="en-US" altLang="en-US"/>
              <a:t>a = a + 7;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FF9966"/>
                </a:solidFill>
              </a:rPr>
              <a:t>is a matter of choice.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Common Programming Errors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Warning and Error Messages usually refer to a line number.</a:t>
            </a:r>
          </a:p>
          <a:p>
            <a:pPr lvl="1"/>
            <a:r>
              <a:rPr lang="en-US" altLang="en-US"/>
              <a:t>The problem may be prior to that line -- such as not properly closing a comment or a string constant.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System Considerations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ANSI C has both a unary + and a unary -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Traditional C has only unary -, so you should not use the unary + operator if </a:t>
            </a:r>
            <a:r>
              <a:rPr lang="en-US" altLang="en-US" sz="2400" dirty="0" smtClean="0"/>
              <a:t>you </a:t>
            </a:r>
            <a:r>
              <a:rPr lang="en-US" altLang="en-US" sz="2400" dirty="0"/>
              <a:t>are writing code that needs to be portable to a machine that uses traditional C.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If you are writing code for a spectrum of systems, limitations of all of the systems must be respected.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 Arithmetic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arithmetic operator performs mathematical operations such as addition, subtraction, multiplication, division </a:t>
            </a:r>
            <a:r>
              <a:rPr lang="en-US" dirty="0" err="1"/>
              <a:t>etc</a:t>
            </a:r>
            <a:r>
              <a:rPr lang="en-US" dirty="0"/>
              <a:t> on numerical values (constants and variables).</a:t>
            </a:r>
          </a:p>
        </p:txBody>
      </p:sp>
    </p:spTree>
    <p:extLst>
      <p:ext uri="{BB962C8B-B14F-4D97-AF65-F5344CB8AC3E}">
        <p14:creationId xmlns:p14="http://schemas.microsoft.com/office/powerpoint/2010/main" val="186123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C Arithmetic </a:t>
            </a:r>
            <a:r>
              <a:rPr lang="en-US" b="1" dirty="0" smtClean="0">
                <a:effectLst/>
              </a:rPr>
              <a:t>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30573"/>
              </p:ext>
            </p:extLst>
          </p:nvPr>
        </p:nvGraphicFramePr>
        <p:xfrm>
          <a:off x="1224844" y="2209800"/>
          <a:ext cx="7505700" cy="44196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52850"/>
                <a:gridCol w="3752850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kumimoji="1" lang="en-US" sz="2000" b="1" kern="1200" dirty="0">
                          <a:effectLst/>
                        </a:rPr>
                        <a:t>Operator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sz="2000" b="1" kern="1200">
                          <a:effectLst/>
                        </a:rPr>
                        <a:t>Meaning of Operator</a:t>
                      </a:r>
                      <a:endParaRPr kumimoji="1" lang="en-US" sz="2000" b="1" kern="120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+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addition or unary plus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-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subtraction or unary minus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2000" b="1" kern="1200">
                          <a:effectLst/>
                        </a:rPr>
                        <a:t>*</a:t>
                      </a:r>
                      <a:endParaRPr kumimoji="1" lang="en-US" sz="2000" b="1" kern="120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multiplication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2000" b="1" kern="1200">
                          <a:effectLst/>
                        </a:rPr>
                        <a:t>/</a:t>
                      </a:r>
                      <a:endParaRPr kumimoji="1" lang="en-US" sz="2000" b="1" kern="120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division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%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kumimoji="1" lang="en-US" sz="2000" b="1" kern="1200" dirty="0">
                          <a:effectLst/>
                        </a:rPr>
                        <a:t>remainder after division (modulo division)</a:t>
                      </a:r>
                      <a:endParaRPr kumimoji="1" lang="en-US" sz="2000" b="1" kern="1200" dirty="0">
                        <a:solidFill>
                          <a:srgbClr val="FFC6A9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28600" marR="228600" marT="114300" marB="1143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95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/>
              <a:t>Precedence and Associativity </a:t>
            </a:r>
            <a:br>
              <a:rPr lang="en-US" altLang="en-US"/>
            </a:br>
            <a:r>
              <a:rPr lang="en-US" altLang="en-US"/>
              <a:t>of Operators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Rules of </a:t>
            </a:r>
            <a:r>
              <a:rPr lang="en-US" altLang="en-US" dirty="0">
                <a:solidFill>
                  <a:srgbClr val="FF5050"/>
                </a:solidFill>
              </a:rPr>
              <a:t>associativity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5050"/>
                </a:solidFill>
              </a:rPr>
              <a:t>precedence</a:t>
            </a:r>
            <a:r>
              <a:rPr lang="en-US" altLang="en-US" dirty="0"/>
              <a:t> of operators determine precisely how expressions are operated.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 the expression   </a:t>
            </a:r>
            <a:r>
              <a:rPr lang="en-US" altLang="en-US" dirty="0">
                <a:solidFill>
                  <a:srgbClr val="FF5050"/>
                </a:solidFill>
              </a:rPr>
              <a:t>1 + 2 * 3</a:t>
            </a:r>
            <a:r>
              <a:rPr lang="en-US" altLang="en-US" dirty="0"/>
              <a:t>, the operator * has higher </a:t>
            </a:r>
            <a:r>
              <a:rPr lang="en-US" altLang="en-US" dirty="0">
                <a:solidFill>
                  <a:srgbClr val="FF5050"/>
                </a:solidFill>
              </a:rPr>
              <a:t>precedence</a:t>
            </a:r>
            <a:r>
              <a:rPr lang="en-US" altLang="en-US" dirty="0"/>
              <a:t> than +, causing the multiplication to be performed first.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The result is 7 </a:t>
            </a:r>
            <a:r>
              <a:rPr lang="en-US" altLang="en-US" dirty="0">
                <a:solidFill>
                  <a:srgbClr val="FF9966"/>
                </a:solidFill>
              </a:rPr>
              <a:t>instead of</a:t>
            </a:r>
            <a:r>
              <a:rPr lang="en-US" altLang="en-US" dirty="0"/>
              <a:t> 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Associativity of Operators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When two operators placed in proximity in an expression have the same </a:t>
            </a:r>
            <a:r>
              <a:rPr lang="en-US" altLang="en-US">
                <a:solidFill>
                  <a:srgbClr val="FF9966"/>
                </a:solidFill>
              </a:rPr>
              <a:t>precedence</a:t>
            </a:r>
            <a:r>
              <a:rPr lang="en-US" altLang="en-US"/>
              <a:t>, their </a:t>
            </a:r>
            <a:r>
              <a:rPr lang="en-US" altLang="en-US">
                <a:solidFill>
                  <a:srgbClr val="FF5050"/>
                </a:solidFill>
              </a:rPr>
              <a:t>associativity</a:t>
            </a:r>
            <a:r>
              <a:rPr lang="en-US" altLang="en-US"/>
              <a:t> is used to determine how the expression is evaluated.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In the expression  </a:t>
            </a:r>
            <a:r>
              <a:rPr lang="en-US" altLang="en-US">
                <a:solidFill>
                  <a:srgbClr val="FF5050"/>
                </a:solidFill>
              </a:rPr>
              <a:t>6 / 2 * 3</a:t>
            </a:r>
            <a:r>
              <a:rPr lang="en-US" altLang="en-US"/>
              <a:t>, both </a:t>
            </a:r>
            <a:r>
              <a:rPr lang="en-US" altLang="en-US">
                <a:solidFill>
                  <a:srgbClr val="FF5050"/>
                </a:solidFill>
              </a:rPr>
              <a:t>/</a:t>
            </a:r>
            <a:r>
              <a:rPr lang="en-US" altLang="en-US"/>
              <a:t> and </a:t>
            </a:r>
            <a:r>
              <a:rPr lang="en-US" altLang="en-US">
                <a:solidFill>
                  <a:srgbClr val="FF5050"/>
                </a:solidFill>
              </a:rPr>
              <a:t>*</a:t>
            </a:r>
            <a:r>
              <a:rPr lang="en-US" altLang="en-US"/>
              <a:t> have the </a:t>
            </a:r>
            <a:r>
              <a:rPr lang="en-US" altLang="en-US">
                <a:solidFill>
                  <a:srgbClr val="FF5050"/>
                </a:solidFill>
              </a:rPr>
              <a:t>same precedence</a:t>
            </a:r>
            <a:r>
              <a:rPr lang="en-US" altLang="en-US"/>
              <a:t>.  Since they both have </a:t>
            </a:r>
            <a:r>
              <a:rPr lang="en-US" altLang="en-US">
                <a:solidFill>
                  <a:srgbClr val="FF5050"/>
                </a:solidFill>
              </a:rPr>
              <a:t>left to right associa-tivity</a:t>
            </a:r>
            <a:r>
              <a:rPr lang="en-US" altLang="en-US"/>
              <a:t>, the expression has the value </a:t>
            </a:r>
            <a:r>
              <a:rPr lang="en-US" altLang="en-US">
                <a:solidFill>
                  <a:srgbClr val="FF5050"/>
                </a:solidFill>
              </a:rPr>
              <a:t>9</a:t>
            </a:r>
            <a:r>
              <a:rPr lang="en-US" altLang="en-US"/>
              <a:t> rather than </a:t>
            </a:r>
            <a:r>
              <a:rPr lang="en-US" altLang="en-US">
                <a:solidFill>
                  <a:srgbClr val="FF5050"/>
                </a:solidFill>
              </a:rPr>
              <a:t>1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" descr="ch02images_Page_43.png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76200" y="762000"/>
            <a:ext cx="914400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3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</a:pPr>
            <a:r>
              <a:rPr lang="en-US" altLang="en-US" sz="4000"/>
              <a:t>Parentheses and the </a:t>
            </a:r>
            <a:br>
              <a:rPr lang="en-US" altLang="en-US" sz="4000"/>
            </a:br>
            <a:r>
              <a:rPr lang="en-US" altLang="en-US" sz="4000"/>
              <a:t>Order of Operations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/>
              <a:t>Expressions inside parentheses are evaluated first.</a:t>
            </a:r>
          </a:p>
          <a:p>
            <a:pPr lvl="1">
              <a:lnSpc>
                <a:spcPct val="70000"/>
              </a:lnSpc>
            </a:pPr>
            <a:r>
              <a:rPr lang="en-US" altLang="en-US"/>
              <a:t>This provides for the use of </a:t>
            </a:r>
            <a:r>
              <a:rPr lang="en-US" altLang="en-US">
                <a:solidFill>
                  <a:srgbClr val="FF5050"/>
                </a:solidFill>
              </a:rPr>
              <a:t>parentheses</a:t>
            </a:r>
            <a:r>
              <a:rPr lang="en-US" altLang="en-US"/>
              <a:t> to clarify or change the order in which operations are performed.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/>
          </a:p>
          <a:p>
            <a:pPr lvl="2">
              <a:lnSpc>
                <a:spcPct val="70000"/>
              </a:lnSpc>
              <a:buFontTx/>
              <a:buNone/>
            </a:pPr>
            <a:r>
              <a:rPr lang="en-US" altLang="en-US">
                <a:solidFill>
                  <a:srgbClr val="FF9966"/>
                </a:solidFill>
              </a:rPr>
              <a:t>1 + 2 * 3</a:t>
            </a:r>
            <a:r>
              <a:rPr lang="en-US" altLang="en-US"/>
              <a:t> has a value of </a:t>
            </a:r>
            <a:r>
              <a:rPr lang="en-US" altLang="en-US">
                <a:solidFill>
                  <a:srgbClr val="FF5050"/>
                </a:solidFill>
              </a:rPr>
              <a:t>7</a:t>
            </a:r>
            <a:r>
              <a:rPr lang="en-US" altLang="en-US"/>
              <a:t>.</a:t>
            </a:r>
          </a:p>
          <a:p>
            <a:pPr lvl="1">
              <a:lnSpc>
                <a:spcPct val="70000"/>
              </a:lnSpc>
              <a:buClr>
                <a:srgbClr val="FFC6A9"/>
              </a:buClr>
              <a:buFontTx/>
              <a:buNone/>
            </a:pPr>
            <a:r>
              <a:rPr lang="en-US" altLang="en-US">
                <a:solidFill>
                  <a:srgbClr val="FF5050"/>
                </a:solidFill>
              </a:rPr>
              <a:t> (</a:t>
            </a:r>
            <a:r>
              <a:rPr lang="en-US" altLang="en-US">
                <a:solidFill>
                  <a:srgbClr val="FF9966"/>
                </a:solidFill>
              </a:rPr>
              <a:t>1 + 2</a:t>
            </a:r>
            <a:r>
              <a:rPr lang="en-US" altLang="en-US">
                <a:solidFill>
                  <a:srgbClr val="FF5050"/>
                </a:solidFill>
              </a:rPr>
              <a:t>)</a:t>
            </a:r>
            <a:r>
              <a:rPr lang="en-US" altLang="en-US">
                <a:solidFill>
                  <a:srgbClr val="FF9966"/>
                </a:solidFill>
              </a:rPr>
              <a:t>* 3</a:t>
            </a:r>
            <a:r>
              <a:rPr lang="en-US" altLang="en-US"/>
              <a:t> has a value of </a:t>
            </a:r>
            <a:r>
              <a:rPr lang="en-US" altLang="en-US">
                <a:solidFill>
                  <a:srgbClr val="FF5050"/>
                </a:solidFill>
              </a:rPr>
              <a:t>9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Plus versus Unary Plus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Both binary plus and unary plus are represented by a + (plus sign).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The same is true of binary and unary - (the minus sign).</a:t>
            </a:r>
          </a:p>
          <a:p>
            <a:pPr>
              <a:lnSpc>
                <a:spcPct val="80000"/>
              </a:lnSpc>
            </a:pPr>
            <a:r>
              <a:rPr lang="en-US" altLang="en-US"/>
              <a:t>Unary + and - have a higher precedence that binary + and - and the unary operators associate right-to-left instead of left-to-right.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">
      <a:dk1>
        <a:srgbClr val="001932"/>
      </a:dk1>
      <a:lt1>
        <a:srgbClr val="FFFFFF"/>
      </a:lt1>
      <a:dk2>
        <a:srgbClr val="22166C"/>
      </a:dk2>
      <a:lt2>
        <a:srgbClr val="CCFFFF"/>
      </a:lt2>
      <a:accent1>
        <a:srgbClr val="99FFCC"/>
      </a:accent1>
      <a:accent2>
        <a:srgbClr val="01B0FF"/>
      </a:accent2>
      <a:accent3>
        <a:srgbClr val="ABABBA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Impact"/>
        <a:ea typeface=""/>
        <a:cs typeface=""/>
      </a:majorFont>
      <a:minorFont>
        <a:latin typeface="Courier N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1932"/>
    </a:dk1>
    <a:lt1>
      <a:srgbClr val="FFFFFF"/>
    </a:lt1>
    <a:dk2>
      <a:srgbClr val="1D135B"/>
    </a:dk2>
    <a:lt2>
      <a:srgbClr val="CCFFFF"/>
    </a:lt2>
    <a:accent1>
      <a:srgbClr val="99FFCC"/>
    </a:accent1>
    <a:accent2>
      <a:srgbClr val="01B0FF"/>
    </a:accent2>
    <a:accent3>
      <a:srgbClr val="ABAAB5"/>
    </a:accent3>
    <a:accent4>
      <a:srgbClr val="DADADA"/>
    </a:accent4>
    <a:accent5>
      <a:srgbClr val="CAFFE2"/>
    </a:accent5>
    <a:accent6>
      <a:srgbClr val="019FE7"/>
    </a:accent6>
    <a:hlink>
      <a:srgbClr val="000066"/>
    </a:hlink>
    <a:folHlink>
      <a:srgbClr val="1C6D9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Designs\high voltage.pot</Template>
  <TotalTime>1679</TotalTime>
  <Words>1331</Words>
  <Application>Microsoft Office PowerPoint</Application>
  <PresentationFormat>On-screen Show (4:3)</PresentationFormat>
  <Paragraphs>189</Paragraphs>
  <Slides>29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Courier New</vt:lpstr>
      <vt:lpstr>Arial Narrow</vt:lpstr>
      <vt:lpstr>Times New Roman</vt:lpstr>
      <vt:lpstr>Monotype Sorts</vt:lpstr>
      <vt:lpstr>Impact</vt:lpstr>
      <vt:lpstr>Arial</vt:lpstr>
      <vt:lpstr>high voltage</vt:lpstr>
      <vt:lpstr>C Programming</vt:lpstr>
      <vt:lpstr>Operators</vt:lpstr>
      <vt:lpstr>C Arithmetic Operators</vt:lpstr>
      <vt:lpstr>C Arithmetic Operators</vt:lpstr>
      <vt:lpstr>Precedence and Associativity  of Operators</vt:lpstr>
      <vt:lpstr>Associativity of Operators</vt:lpstr>
      <vt:lpstr>PowerPoint Presentation</vt:lpstr>
      <vt:lpstr>Parentheses and the  Order of Operations</vt:lpstr>
      <vt:lpstr>Binary Plus versus Unary Plus</vt:lpstr>
      <vt:lpstr>Example of Unary Operators</vt:lpstr>
      <vt:lpstr>Example of Unary Operators Using Numbers</vt:lpstr>
      <vt:lpstr>Increment and Decrement Operators</vt:lpstr>
      <vt:lpstr>Prefix versus Postfix When Using  Increment and Decrement Operators</vt:lpstr>
      <vt:lpstr>Example of the Increment  and Decrement Operators</vt:lpstr>
      <vt:lpstr>Practice with Operators  and Expressions</vt:lpstr>
      <vt:lpstr>Partial Table of Operator Precedence and Associativity</vt:lpstr>
      <vt:lpstr>Assignment Operators</vt:lpstr>
      <vt:lpstr>Form of an Assignment Expression</vt:lpstr>
      <vt:lpstr>Assignment Expressions  versus Assignment Statements</vt:lpstr>
      <vt:lpstr>Example of Equivalent Code Using Assignment Expressions</vt:lpstr>
      <vt:lpstr>Other Assignment Operators</vt:lpstr>
      <vt:lpstr>The Assignment Operators</vt:lpstr>
      <vt:lpstr>Preprocessor Directives</vt:lpstr>
      <vt:lpstr>Where are these  “System Defined” Places?</vt:lpstr>
      <vt:lpstr>Header Files Must be Included for Functions in the Standard Library</vt:lpstr>
      <vt:lpstr>The Libraries versus the Header Files</vt:lpstr>
      <vt:lpstr>Style</vt:lpstr>
      <vt:lpstr>Common Programming Errors</vt:lpstr>
      <vt:lpstr>System Considerations</vt:lpstr>
    </vt:vector>
  </TitlesOfParts>
  <Company>Personal Use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Paul Higbee</dc:creator>
  <cp:lastModifiedBy>Shailendra Basnet</cp:lastModifiedBy>
  <cp:revision>39</cp:revision>
  <dcterms:created xsi:type="dcterms:W3CDTF">1999-01-13T01:58:24Z</dcterms:created>
  <dcterms:modified xsi:type="dcterms:W3CDTF">2020-09-10T11:54:31Z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3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>phigbee@unf.edu</vt:lpwstr>
  </property>
  <property fmtid="{D5CDD505-2E9C-101B-9397-08002B2CF9AE}" pid="8" name="HomePage">
    <vt:lpwstr>www.unf.edu/faculty/phigbee/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2</vt:i4>
  </property>
  <property fmtid="{D5CDD505-2E9C-101B-9397-08002B2CF9AE}" pid="21" name="OutputDir">
    <vt:lpwstr>C:\cop2220_f99\f99_lectures</vt:lpwstr>
  </property>
</Properties>
</file>