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9" r:id="rId1"/>
  </p:sldMasterIdLst>
  <p:notesMasterIdLst>
    <p:notesMasterId r:id="rId51"/>
  </p:notesMasterIdLst>
  <p:handoutMasterIdLst>
    <p:handoutMasterId r:id="rId52"/>
  </p:handoutMasterIdLst>
  <p:sldIdLst>
    <p:sldId id="256" r:id="rId2"/>
    <p:sldId id="257" r:id="rId3"/>
    <p:sldId id="258" r:id="rId4"/>
    <p:sldId id="262" r:id="rId5"/>
    <p:sldId id="261"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1" r:id="rId33"/>
    <p:sldId id="292" r:id="rId34"/>
    <p:sldId id="295" r:id="rId35"/>
    <p:sldId id="293" r:id="rId36"/>
    <p:sldId id="294" r:id="rId37"/>
    <p:sldId id="296" r:id="rId38"/>
    <p:sldId id="297" r:id="rId39"/>
    <p:sldId id="298" r:id="rId40"/>
    <p:sldId id="299" r:id="rId41"/>
    <p:sldId id="300" r:id="rId42"/>
    <p:sldId id="302" r:id="rId43"/>
    <p:sldId id="301" r:id="rId44"/>
    <p:sldId id="303" r:id="rId45"/>
    <p:sldId id="304" r:id="rId46"/>
    <p:sldId id="305" r:id="rId47"/>
    <p:sldId id="306" r:id="rId48"/>
    <p:sldId id="307" r:id="rId49"/>
    <p:sldId id="308" r:id="rId50"/>
  </p:sldIdLst>
  <p:sldSz cx="9144000" cy="6858000" type="screen4x3"/>
  <p:notesSz cx="6858000" cy="9144000"/>
  <p:embeddedFontLst>
    <p:embeddedFont>
      <p:font typeface="Arial Narrow" panose="020B0606020202030204" pitchFamily="34" charset="0"/>
      <p:regular r:id="rId53"/>
      <p:bold r:id="rId54"/>
      <p:italic r:id="rId55"/>
      <p:boldItalic r:id="rId56"/>
    </p:embeddedFont>
    <p:embeddedFont>
      <p:font typeface="Monotype Sorts" panose="020B0604020202020204"/>
      <p:regular r:id="rId57"/>
    </p:embeddedFont>
    <p:embeddedFont>
      <p:font typeface="Impact" panose="020B0806030902050204" pitchFamily="34" charset="0"/>
      <p:regular r:id="rId58"/>
    </p:embeddedFont>
  </p:embeddedFontLst>
  <p:defaultTextStyle>
    <a:defPPr>
      <a:defRPr lang="en-US"/>
    </a:defPPr>
    <a:lvl1pPr algn="ct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DAF6F8"/>
    <a:srgbClr val="FFC6A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80" d="100"/>
          <a:sy n="80" d="100"/>
        </p:scale>
        <p:origin x="1176"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C357E1E-18BD-43EA-93EB-3E4BF334A267}" type="slidenum">
              <a:rPr lang="en-US" altLang="en-US"/>
              <a:pPr/>
              <a:t>‹#›</a:t>
            </a:fld>
            <a:endParaRPr lang="en-US" altLang="en-US"/>
          </a:p>
        </p:txBody>
      </p:sp>
    </p:spTree>
    <p:extLst>
      <p:ext uri="{BB962C8B-B14F-4D97-AF65-F5344CB8AC3E}">
        <p14:creationId xmlns:p14="http://schemas.microsoft.com/office/powerpoint/2010/main" val="2635887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583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08A5FCD-F900-443D-B64A-94965FB83DAD}" type="slidenum">
              <a:rPr lang="en-US" altLang="en-US"/>
              <a:pPr/>
              <a:t>‹#›</a:t>
            </a:fld>
            <a:endParaRPr lang="en-US" altLang="en-US"/>
          </a:p>
        </p:txBody>
      </p:sp>
    </p:spTree>
    <p:extLst>
      <p:ext uri="{BB962C8B-B14F-4D97-AF65-F5344CB8AC3E}">
        <p14:creationId xmlns:p14="http://schemas.microsoft.com/office/powerpoint/2010/main" val="38948412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DB20D-2956-4B2D-8B18-66F652BD1B97}" type="slidenum">
              <a:rPr lang="en-US" altLang="en-US"/>
              <a:pPr/>
              <a:t>1</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840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8A5FCD-F900-443D-B64A-94965FB83DAD}" type="slidenum">
              <a:rPr lang="en-US" altLang="en-US" smtClean="0"/>
              <a:pPr/>
              <a:t>3</a:t>
            </a:fld>
            <a:endParaRPr lang="en-US" altLang="en-US"/>
          </a:p>
        </p:txBody>
      </p:sp>
    </p:spTree>
    <p:extLst>
      <p:ext uri="{BB962C8B-B14F-4D97-AF65-F5344CB8AC3E}">
        <p14:creationId xmlns:p14="http://schemas.microsoft.com/office/powerpoint/2010/main" val="4243562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8A5FCD-F900-443D-B64A-94965FB83DAD}" type="slidenum">
              <a:rPr lang="en-US" altLang="en-US" smtClean="0"/>
              <a:pPr/>
              <a:t>4</a:t>
            </a:fld>
            <a:endParaRPr lang="en-US" altLang="en-US"/>
          </a:p>
        </p:txBody>
      </p:sp>
    </p:spTree>
    <p:extLst>
      <p:ext uri="{BB962C8B-B14F-4D97-AF65-F5344CB8AC3E}">
        <p14:creationId xmlns:p14="http://schemas.microsoft.com/office/powerpoint/2010/main" val="12725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8A5FCD-F900-443D-B64A-94965FB83DAD}" type="slidenum">
              <a:rPr lang="en-US" altLang="en-US" smtClean="0"/>
              <a:pPr/>
              <a:t>7</a:t>
            </a:fld>
            <a:endParaRPr lang="en-US" altLang="en-US"/>
          </a:p>
        </p:txBody>
      </p:sp>
    </p:spTree>
    <p:extLst>
      <p:ext uri="{BB962C8B-B14F-4D97-AF65-F5344CB8AC3E}">
        <p14:creationId xmlns:p14="http://schemas.microsoft.com/office/powerpoint/2010/main" val="2974838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8A5FCD-F900-443D-B64A-94965FB83DAD}" type="slidenum">
              <a:rPr lang="en-US" altLang="en-US" smtClean="0"/>
              <a:pPr/>
              <a:t>10</a:t>
            </a:fld>
            <a:endParaRPr lang="en-US" altLang="en-US"/>
          </a:p>
        </p:txBody>
      </p:sp>
    </p:spTree>
    <p:extLst>
      <p:ext uri="{BB962C8B-B14F-4D97-AF65-F5344CB8AC3E}">
        <p14:creationId xmlns:p14="http://schemas.microsoft.com/office/powerpoint/2010/main" val="39925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sp>
          <p:nvSpPr>
            <p:cNvPr id="3075" name="Rectangle 3"/>
            <p:cNvSpPr>
              <a:spLocks noChangeArrowheads="1"/>
            </p:cNvSpPr>
            <p:nvPr/>
          </p:nvSpPr>
          <p:spPr bwMode="hidden">
            <a:xfrm>
              <a:off x="0" y="0"/>
              <a:ext cx="5760" cy="535"/>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Rectangle 4"/>
            <p:cNvSpPr>
              <a:spLocks noChangeArrowheads="1"/>
            </p:cNvSpPr>
            <p:nvPr/>
          </p:nvSpPr>
          <p:spPr bwMode="hidden">
            <a:xfrm>
              <a:off x="0" y="3147"/>
              <a:ext cx="5760" cy="1173"/>
            </a:xfrm>
            <a:prstGeom prst="rect">
              <a:avLst/>
            </a:prstGeom>
            <a:solidFill>
              <a:srgbClr val="3333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sp>
        <p:nvSpPr>
          <p:cNvPr id="3077" name="Rectangle 5"/>
          <p:cNvSpPr>
            <a:spLocks noGrp="1" noChangeArrowheads="1"/>
          </p:cNvSpPr>
          <p:nvPr>
            <p:ph type="ctrTitle"/>
          </p:nvPr>
        </p:nvSpPr>
        <p:spPr>
          <a:xfrm>
            <a:off x="1295400" y="1524000"/>
            <a:ext cx="7772400" cy="1143000"/>
          </a:xfrm>
        </p:spPr>
        <p:txBody>
          <a:bodyPr/>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idx="1"/>
          </p:nvPr>
        </p:nvSpPr>
        <p:spPr>
          <a:xfrm>
            <a:off x="1371600" y="3886200"/>
            <a:ext cx="6400800" cy="1752600"/>
          </a:xfrm>
        </p:spPr>
        <p:txBody>
          <a:bodyPr/>
          <a:lstStyle>
            <a:lvl1pPr marL="0" indent="0">
              <a:buFont typeface="Monotype Sorts" pitchFamily="2" charset="2"/>
              <a:buNone/>
              <a:defRPr>
                <a:solidFill>
                  <a:schemeClr val="accent1"/>
                </a:solidFill>
              </a:defRPr>
            </a:lvl1pPr>
          </a:lstStyle>
          <a:p>
            <a:pPr lvl="0"/>
            <a:r>
              <a:rPr lang="en-US" altLang="en-US" noProof="0" smtClean="0"/>
              <a:t>Click to edit Master subtitle style</a:t>
            </a:r>
          </a:p>
        </p:txBody>
      </p:sp>
      <p:sp>
        <p:nvSpPr>
          <p:cNvPr id="3079" name="Rectangle 7"/>
          <p:cNvSpPr>
            <a:spLocks noGrp="1" noChangeArrowheads="1"/>
          </p:cNvSpPr>
          <p:nvPr>
            <p:ph type="dt" sz="half" idx="2"/>
          </p:nvPr>
        </p:nvSpPr>
        <p:spPr>
          <a:xfrm>
            <a:off x="1295400" y="6248400"/>
            <a:ext cx="1905000" cy="457200"/>
          </a:xfrm>
        </p:spPr>
        <p:txBody>
          <a:bodyPr/>
          <a:lstStyle>
            <a:lvl1pPr>
              <a:defRPr>
                <a:solidFill>
                  <a:srgbClr val="FFFFFF"/>
                </a:solidFill>
              </a:defRPr>
            </a:lvl1pPr>
          </a:lstStyle>
          <a:p>
            <a:endParaRPr lang="en-US" altLang="en-US"/>
          </a:p>
        </p:txBody>
      </p:sp>
      <p:sp>
        <p:nvSpPr>
          <p:cNvPr id="3080" name="Rectangle 8"/>
          <p:cNvSpPr>
            <a:spLocks noGrp="1" noChangeArrowheads="1"/>
          </p:cNvSpPr>
          <p:nvPr>
            <p:ph type="ftr" sz="quarter" idx="3"/>
          </p:nvPr>
        </p:nvSpPr>
        <p:spPr>
          <a:xfrm>
            <a:off x="3733800" y="6248400"/>
            <a:ext cx="2895600" cy="457200"/>
          </a:xfrm>
        </p:spPr>
        <p:txBody>
          <a:bodyPr/>
          <a:lstStyle>
            <a:lvl1pPr>
              <a:defRPr>
                <a:solidFill>
                  <a:srgbClr val="FFFFFF"/>
                </a:solidFill>
              </a:defRPr>
            </a:lvl1pPr>
          </a:lstStyle>
          <a:p>
            <a:endParaRPr lang="en-US" altLang="en-US"/>
          </a:p>
        </p:txBody>
      </p:sp>
      <p:sp>
        <p:nvSpPr>
          <p:cNvPr id="3081" name="Rectangle 9"/>
          <p:cNvSpPr>
            <a:spLocks noGrp="1" noChangeArrowheads="1"/>
          </p:cNvSpPr>
          <p:nvPr>
            <p:ph type="sldNum" sz="quarter" idx="4"/>
          </p:nvPr>
        </p:nvSpPr>
        <p:spPr>
          <a:xfrm>
            <a:off x="7162800" y="6248400"/>
            <a:ext cx="1905000" cy="457200"/>
          </a:xfrm>
        </p:spPr>
        <p:txBody>
          <a:bodyPr/>
          <a:lstStyle>
            <a:lvl1pPr>
              <a:defRPr>
                <a:solidFill>
                  <a:srgbClr val="FFFFFF"/>
                </a:solidFill>
              </a:defRPr>
            </a:lvl1pPr>
          </a:lstStyle>
          <a:p>
            <a:fld id="{55017515-EAAC-48A9-BF79-B507FC6C2E09}" type="slidenum">
              <a:rPr lang="en-US" altLang="en-US"/>
              <a:pPr/>
              <a:t>‹#›</a:t>
            </a:fld>
            <a:endParaRPr lang="en-US" altLang="en-US"/>
          </a:p>
        </p:txBody>
      </p:sp>
      <p:grpSp>
        <p:nvGrpSpPr>
          <p:cNvPr id="3082" name="Group 10"/>
          <p:cNvGrpSpPr>
            <a:grpSpLocks/>
          </p:cNvGrpSpPr>
          <p:nvPr/>
        </p:nvGrpSpPr>
        <p:grpSpPr bwMode="auto">
          <a:xfrm>
            <a:off x="152400" y="314325"/>
            <a:ext cx="847725" cy="6543675"/>
            <a:chOff x="96" y="198"/>
            <a:chExt cx="534" cy="4122"/>
          </a:xfrm>
        </p:grpSpPr>
        <p:sp>
          <p:nvSpPr>
            <p:cNvPr id="3083" name="AutoShape 11"/>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84" name="AutoShape 12"/>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85" name="AutoShape 13"/>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86" name="AutoShape 14"/>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87" name="AutoShape 15"/>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88" name="AutoShape 16"/>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89" name="AutoShape 17"/>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grpSp>
      <p:sp>
        <p:nvSpPr>
          <p:cNvPr id="3090" name="Rectangle 18"/>
          <p:cNvSpPr>
            <a:spLocks noChangeArrowheads="1"/>
          </p:cNvSpPr>
          <p:nvPr/>
        </p:nvSpPr>
        <p:spPr bwMode="auto">
          <a:xfrm>
            <a:off x="441325" y="0"/>
            <a:ext cx="276225"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91" name="AutoShape 19"/>
          <p:cNvSpPr>
            <a:spLocks noChangeArrowheads="1"/>
          </p:cNvSpPr>
          <p:nvPr/>
        </p:nvSpPr>
        <p:spPr bwMode="auto">
          <a:xfrm flipH="1">
            <a:off x="547688" y="2717800"/>
            <a:ext cx="8596312"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2" name="Oval 20"/>
          <p:cNvSpPr>
            <a:spLocks noChangeArrowheads="1"/>
          </p:cNvSpPr>
          <p:nvPr/>
        </p:nvSpPr>
        <p:spPr bwMode="auto">
          <a:xfrm>
            <a:off x="433388" y="2697163"/>
            <a:ext cx="295275"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3093" name="Rectangle 21"/>
          <p:cNvSpPr>
            <a:spLocks noChangeArrowheads="1"/>
          </p:cNvSpPr>
          <p:nvPr/>
        </p:nvSpPr>
        <p:spPr bwMode="auto">
          <a:xfrm>
            <a:off x="463550" y="2700338"/>
            <a:ext cx="161925" cy="41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94" name="Oval 22"/>
          <p:cNvSpPr>
            <a:spLocks noChangeArrowheads="1"/>
          </p:cNvSpPr>
          <p:nvPr/>
        </p:nvSpPr>
        <p:spPr bwMode="auto">
          <a:xfrm>
            <a:off x="9236075" y="2697163"/>
            <a:ext cx="304800"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3095" name="Rectangle 23"/>
          <p:cNvSpPr>
            <a:spLocks noChangeArrowheads="1"/>
          </p:cNvSpPr>
          <p:nvPr/>
        </p:nvSpPr>
        <p:spPr bwMode="auto">
          <a:xfrm>
            <a:off x="484188" y="2760663"/>
            <a:ext cx="8751887"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3096" name="Group 24"/>
          <p:cNvGrpSpPr>
            <a:grpSpLocks/>
          </p:cNvGrpSpPr>
          <p:nvPr/>
        </p:nvGrpSpPr>
        <p:grpSpPr bwMode="auto">
          <a:xfrm>
            <a:off x="150813" y="0"/>
            <a:ext cx="849312" cy="6858000"/>
            <a:chOff x="95" y="0"/>
            <a:chExt cx="535" cy="4320"/>
          </a:xfrm>
        </p:grpSpPr>
        <p:sp>
          <p:nvSpPr>
            <p:cNvPr id="3097" name="AutoShape 25"/>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98" name="AutoShape 26"/>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099" name="AutoShape 27"/>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100" name="AutoShape 28"/>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101" name="AutoShape 29"/>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102" name="AutoShape 30"/>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103" name="Freeform 31"/>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3104" name="Freeform 32"/>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92"/>
                                        </p:tgtEl>
                                        <p:attrNameLst>
                                          <p:attrName>style.visibility</p:attrName>
                                        </p:attrNameLst>
                                      </p:cBhvr>
                                      <p:to>
                                        <p:strVal val="visible"/>
                                      </p:to>
                                    </p:set>
                                    <p:anim calcmode="lin" valueType="num">
                                      <p:cBhvr additive="base">
                                        <p:cTn id="7" dur="500" fill="hold"/>
                                        <p:tgtEl>
                                          <p:spTgt spid="3092"/>
                                        </p:tgtEl>
                                        <p:attrNameLst>
                                          <p:attrName>ppt_x</p:attrName>
                                        </p:attrNameLst>
                                      </p:cBhvr>
                                      <p:tavLst>
                                        <p:tav tm="0">
                                          <p:val>
                                            <p:strVal val="#ppt_x"/>
                                          </p:val>
                                        </p:tav>
                                        <p:tav tm="100000">
                                          <p:val>
                                            <p:strVal val="#ppt_x"/>
                                          </p:val>
                                        </p:tav>
                                      </p:tavLst>
                                    </p:anim>
                                    <p:anim calcmode="lin" valueType="num">
                                      <p:cBhvr additive="base">
                                        <p:cTn id="8" dur="500" fill="hold"/>
                                        <p:tgtEl>
                                          <p:spTgt spid="3092"/>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3092"/>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94"/>
                                        </p:tgtEl>
                                        <p:attrNameLst>
                                          <p:attrName>style.visibility</p:attrName>
                                        </p:attrNameLst>
                                      </p:cBhvr>
                                      <p:to>
                                        <p:strVal val="visible"/>
                                      </p:to>
                                    </p:set>
                                    <p:anim calcmode="lin" valueType="num">
                                      <p:cBhvr additive="base">
                                        <p:cTn id="12" dur="500" fill="hold"/>
                                        <p:tgtEl>
                                          <p:spTgt spid="3094"/>
                                        </p:tgtEl>
                                        <p:attrNameLst>
                                          <p:attrName>ppt_x</p:attrName>
                                        </p:attrNameLst>
                                      </p:cBhvr>
                                      <p:tavLst>
                                        <p:tav tm="0">
                                          <p:val>
                                            <p:strVal val="0-#ppt_w/2"/>
                                          </p:val>
                                        </p:tav>
                                        <p:tav tm="100000">
                                          <p:val>
                                            <p:strVal val="#ppt_x"/>
                                          </p:val>
                                        </p:tav>
                                      </p:tavLst>
                                    </p:anim>
                                    <p:anim calcmode="lin" valueType="num">
                                      <p:cBhvr additive="base">
                                        <p:cTn id="13" dur="500" fill="hold"/>
                                        <p:tgtEl>
                                          <p:spTgt spid="30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 grpId="0" animBg="1"/>
      <p:bldP spid="309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03D1AF9-C63C-4206-AE08-9EF588CCEE46}" type="slidenum">
              <a:rPr lang="en-US" altLang="en-US"/>
              <a:pPr/>
              <a:t>‹#›</a:t>
            </a:fld>
            <a:endParaRPr lang="en-US" altLang="en-US"/>
          </a:p>
        </p:txBody>
      </p:sp>
    </p:spTree>
    <p:extLst>
      <p:ext uri="{BB962C8B-B14F-4D97-AF65-F5344CB8AC3E}">
        <p14:creationId xmlns:p14="http://schemas.microsoft.com/office/powerpoint/2010/main" val="377537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419100"/>
            <a:ext cx="1943100" cy="5740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419100"/>
            <a:ext cx="5676900" cy="5740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D9F46D5-DB20-4FE6-8400-D74666F2B533}" type="slidenum">
              <a:rPr lang="en-US" altLang="en-US"/>
              <a:pPr/>
              <a:t>‹#›</a:t>
            </a:fld>
            <a:endParaRPr lang="en-US" altLang="en-US"/>
          </a:p>
        </p:txBody>
      </p:sp>
    </p:spTree>
    <p:extLst>
      <p:ext uri="{BB962C8B-B14F-4D97-AF65-F5344CB8AC3E}">
        <p14:creationId xmlns:p14="http://schemas.microsoft.com/office/powerpoint/2010/main" val="380582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B862560-46DD-4077-8B9C-4CAB07CFFBA2}" type="slidenum">
              <a:rPr lang="en-US" altLang="en-US"/>
              <a:pPr/>
              <a:t>‹#›</a:t>
            </a:fld>
            <a:endParaRPr lang="en-US" altLang="en-US"/>
          </a:p>
        </p:txBody>
      </p:sp>
    </p:spTree>
    <p:extLst>
      <p:ext uri="{BB962C8B-B14F-4D97-AF65-F5344CB8AC3E}">
        <p14:creationId xmlns:p14="http://schemas.microsoft.com/office/powerpoint/2010/main" val="276331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C683F12-A905-43EA-8969-F7DBA6BC1072}" type="slidenum">
              <a:rPr lang="en-US" altLang="en-US"/>
              <a:pPr/>
              <a:t>‹#›</a:t>
            </a:fld>
            <a:endParaRPr lang="en-US" altLang="en-US"/>
          </a:p>
        </p:txBody>
      </p:sp>
    </p:spTree>
    <p:extLst>
      <p:ext uri="{BB962C8B-B14F-4D97-AF65-F5344CB8AC3E}">
        <p14:creationId xmlns:p14="http://schemas.microsoft.com/office/powerpoint/2010/main" val="110148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20447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20447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8C7DB1E-4412-4759-9262-F982597E2254}" type="slidenum">
              <a:rPr lang="en-US" altLang="en-US"/>
              <a:pPr/>
              <a:t>‹#›</a:t>
            </a:fld>
            <a:endParaRPr lang="en-US" altLang="en-US"/>
          </a:p>
        </p:txBody>
      </p:sp>
    </p:spTree>
    <p:extLst>
      <p:ext uri="{BB962C8B-B14F-4D97-AF65-F5344CB8AC3E}">
        <p14:creationId xmlns:p14="http://schemas.microsoft.com/office/powerpoint/2010/main" val="150415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70921CA-6184-4478-A67B-6715CAAAC964}" type="slidenum">
              <a:rPr lang="en-US" altLang="en-US"/>
              <a:pPr/>
              <a:t>‹#›</a:t>
            </a:fld>
            <a:endParaRPr lang="en-US" altLang="en-US"/>
          </a:p>
        </p:txBody>
      </p:sp>
    </p:spTree>
    <p:extLst>
      <p:ext uri="{BB962C8B-B14F-4D97-AF65-F5344CB8AC3E}">
        <p14:creationId xmlns:p14="http://schemas.microsoft.com/office/powerpoint/2010/main" val="203598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8FF22AE3-B65F-477E-BAE4-BD4794C5CC00}" type="slidenum">
              <a:rPr lang="en-US" altLang="en-US"/>
              <a:pPr/>
              <a:t>‹#›</a:t>
            </a:fld>
            <a:endParaRPr lang="en-US" altLang="en-US"/>
          </a:p>
        </p:txBody>
      </p:sp>
    </p:spTree>
    <p:extLst>
      <p:ext uri="{BB962C8B-B14F-4D97-AF65-F5344CB8AC3E}">
        <p14:creationId xmlns:p14="http://schemas.microsoft.com/office/powerpoint/2010/main" val="356590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A557059-BAE4-4024-A9AF-FAE375501A55}" type="slidenum">
              <a:rPr lang="en-US" altLang="en-US"/>
              <a:pPr/>
              <a:t>‹#›</a:t>
            </a:fld>
            <a:endParaRPr lang="en-US" altLang="en-US"/>
          </a:p>
        </p:txBody>
      </p:sp>
    </p:spTree>
    <p:extLst>
      <p:ext uri="{BB962C8B-B14F-4D97-AF65-F5344CB8AC3E}">
        <p14:creationId xmlns:p14="http://schemas.microsoft.com/office/powerpoint/2010/main" val="160950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5C25D9B-F266-42CA-A4DE-8517CDA040FF}" type="slidenum">
              <a:rPr lang="en-US" altLang="en-US"/>
              <a:pPr/>
              <a:t>‹#›</a:t>
            </a:fld>
            <a:endParaRPr lang="en-US" altLang="en-US"/>
          </a:p>
        </p:txBody>
      </p:sp>
    </p:spTree>
    <p:extLst>
      <p:ext uri="{BB962C8B-B14F-4D97-AF65-F5344CB8AC3E}">
        <p14:creationId xmlns:p14="http://schemas.microsoft.com/office/powerpoint/2010/main" val="104548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3C77903-82FB-4822-B9A6-341CCAC29C62}" type="slidenum">
              <a:rPr lang="en-US" altLang="en-US"/>
              <a:pPr/>
              <a:t>‹#›</a:t>
            </a:fld>
            <a:endParaRPr lang="en-US" altLang="en-US"/>
          </a:p>
        </p:txBody>
      </p:sp>
    </p:spTree>
    <p:extLst>
      <p:ext uri="{BB962C8B-B14F-4D97-AF65-F5344CB8AC3E}">
        <p14:creationId xmlns:p14="http://schemas.microsoft.com/office/powerpoint/2010/main" val="303030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219200" y="4191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1219200" y="20447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Rectangle 4"/>
          <p:cNvSpPr>
            <a:spLocks noGrp="1" noChangeArrowheads="1"/>
          </p:cNvSpPr>
          <p:nvPr>
            <p:ph type="dt" sz="half" idx="2"/>
          </p:nvPr>
        </p:nvSpPr>
        <p:spPr bwMode="auto">
          <a:xfrm>
            <a:off x="122555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defRPr sz="1400" b="0">
                <a:latin typeface="Arial Narrow" panose="020B0606020202030204" pitchFamily="34" charset="0"/>
              </a:defRPr>
            </a:lvl1pPr>
          </a:lstStyle>
          <a:p>
            <a:endParaRPr lang="en-US" altLang="en-US"/>
          </a:p>
        </p:txBody>
      </p:sp>
      <p:sp>
        <p:nvSpPr>
          <p:cNvPr id="2053" name="Rectangle 5"/>
          <p:cNvSpPr>
            <a:spLocks noGrp="1" noChangeArrowheads="1"/>
          </p:cNvSpPr>
          <p:nvPr>
            <p:ph type="ftr" sz="quarter" idx="3"/>
          </p:nvPr>
        </p:nvSpPr>
        <p:spPr bwMode="auto">
          <a:xfrm>
            <a:off x="366395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latin typeface="Arial Narrow" panose="020B0606020202030204" pitchFamily="34" charset="0"/>
              </a:defRPr>
            </a:lvl1pPr>
          </a:lstStyle>
          <a:p>
            <a:endParaRPr lang="en-US" altLang="en-US"/>
          </a:p>
        </p:txBody>
      </p:sp>
      <p:sp>
        <p:nvSpPr>
          <p:cNvPr id="2054" name="Rectangle 6"/>
          <p:cNvSpPr>
            <a:spLocks noGrp="1" noChangeArrowheads="1"/>
          </p:cNvSpPr>
          <p:nvPr>
            <p:ph type="sldNum" sz="quarter" idx="4"/>
          </p:nvPr>
        </p:nvSpPr>
        <p:spPr bwMode="auto">
          <a:xfrm>
            <a:off x="709295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Arial Narrow" panose="020B0606020202030204" pitchFamily="34" charset="0"/>
              </a:defRPr>
            </a:lvl1pPr>
          </a:lstStyle>
          <a:p>
            <a:fld id="{054875D8-D80A-4AD6-AF6F-D9A9BB28A69F}" type="slidenum">
              <a:rPr lang="en-US" altLang="en-US"/>
              <a:pPr/>
              <a:t>‹#›</a:t>
            </a:fld>
            <a:endParaRPr lang="en-US" altLang="en-US"/>
          </a:p>
        </p:txBody>
      </p:sp>
      <p:grpSp>
        <p:nvGrpSpPr>
          <p:cNvPr id="2055" name="Group 7"/>
          <p:cNvGrpSpPr>
            <a:grpSpLocks/>
          </p:cNvGrpSpPr>
          <p:nvPr/>
        </p:nvGrpSpPr>
        <p:grpSpPr bwMode="auto">
          <a:xfrm>
            <a:off x="152400" y="314325"/>
            <a:ext cx="847725" cy="6543675"/>
            <a:chOff x="96" y="198"/>
            <a:chExt cx="534" cy="4122"/>
          </a:xfrm>
        </p:grpSpPr>
        <p:sp>
          <p:nvSpPr>
            <p:cNvPr id="2056" name="AutoShape 8"/>
            <p:cNvSpPr>
              <a:spLocks noChangeArrowheads="1"/>
            </p:cNvSpPr>
            <p:nvPr/>
          </p:nvSpPr>
          <p:spPr bwMode="auto">
            <a:xfrm rot="5400000" flipH="1">
              <a:off x="82" y="1994"/>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57" name="AutoShape 9"/>
            <p:cNvSpPr>
              <a:spLocks noChangeArrowheads="1"/>
            </p:cNvSpPr>
            <p:nvPr/>
          </p:nvSpPr>
          <p:spPr bwMode="auto">
            <a:xfrm rot="5400000" flipH="1">
              <a:off x="82" y="2588"/>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58" name="AutoShape 10"/>
            <p:cNvSpPr>
              <a:spLocks noChangeArrowheads="1"/>
            </p:cNvSpPr>
            <p:nvPr/>
          </p:nvSpPr>
          <p:spPr bwMode="auto">
            <a:xfrm rot="5400000" flipH="1">
              <a:off x="81" y="3181"/>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59" name="AutoShape 11"/>
            <p:cNvSpPr>
              <a:spLocks noChangeArrowheads="1"/>
            </p:cNvSpPr>
            <p:nvPr/>
          </p:nvSpPr>
          <p:spPr bwMode="auto">
            <a:xfrm rot="5400000" flipH="1">
              <a:off x="84" y="3774"/>
              <a:ext cx="558" cy="533"/>
            </a:xfrm>
            <a:prstGeom prst="parallelogram">
              <a:avLst>
                <a:gd name="adj" fmla="val 55437"/>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60" name="AutoShape 12"/>
            <p:cNvSpPr>
              <a:spLocks noChangeArrowheads="1"/>
            </p:cNvSpPr>
            <p:nvPr/>
          </p:nvSpPr>
          <p:spPr bwMode="auto">
            <a:xfrm rot="5400000" flipH="1">
              <a:off x="82" y="21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61" name="AutoShape 13"/>
            <p:cNvSpPr>
              <a:spLocks noChangeArrowheads="1"/>
            </p:cNvSpPr>
            <p:nvPr/>
          </p:nvSpPr>
          <p:spPr bwMode="auto">
            <a:xfrm rot="5400000" flipH="1">
              <a:off x="81" y="803"/>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62" name="AutoShape 14"/>
            <p:cNvSpPr>
              <a:spLocks noChangeArrowheads="1"/>
            </p:cNvSpPr>
            <p:nvPr/>
          </p:nvSpPr>
          <p:spPr bwMode="auto">
            <a:xfrm rot="5400000" flipH="1">
              <a:off x="81" y="1399"/>
              <a:ext cx="564" cy="533"/>
            </a:xfrm>
            <a:prstGeom prst="parallelogram">
              <a:avLst>
                <a:gd name="adj" fmla="val 56034"/>
              </a:avLst>
            </a:prstGeom>
            <a:gradFill rotWithShape="0">
              <a:gsLst>
                <a:gs pos="0">
                  <a:schemeClr val="accent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grpSp>
      <p:sp>
        <p:nvSpPr>
          <p:cNvPr id="2063" name="Rectangle 15"/>
          <p:cNvSpPr>
            <a:spLocks noChangeArrowheads="1"/>
          </p:cNvSpPr>
          <p:nvPr/>
        </p:nvSpPr>
        <p:spPr bwMode="auto">
          <a:xfrm>
            <a:off x="441325" y="0"/>
            <a:ext cx="276225" cy="6858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64" name="AutoShape 16"/>
          <p:cNvSpPr>
            <a:spLocks noChangeArrowheads="1"/>
          </p:cNvSpPr>
          <p:nvPr/>
        </p:nvSpPr>
        <p:spPr bwMode="auto">
          <a:xfrm flipH="1">
            <a:off x="547688" y="1703388"/>
            <a:ext cx="8596312" cy="254000"/>
          </a:xfrm>
          <a:prstGeom prst="homePlate">
            <a:avLst>
              <a:gd name="adj" fmla="val 58913"/>
            </a:avLst>
          </a:prstGeom>
          <a:gradFill rotWithShape="0">
            <a:gsLst>
              <a:gs pos="0">
                <a:schemeClr val="bg2"/>
              </a:gs>
              <a:gs pos="50000">
                <a:schemeClr val="folHlink"/>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5" name="Oval 17"/>
          <p:cNvSpPr>
            <a:spLocks noChangeArrowheads="1"/>
          </p:cNvSpPr>
          <p:nvPr/>
        </p:nvSpPr>
        <p:spPr bwMode="auto">
          <a:xfrm>
            <a:off x="460375" y="1706563"/>
            <a:ext cx="295275" cy="274637"/>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066" name="Rectangle 18"/>
          <p:cNvSpPr>
            <a:spLocks noChangeArrowheads="1"/>
          </p:cNvSpPr>
          <p:nvPr/>
        </p:nvSpPr>
        <p:spPr bwMode="auto">
          <a:xfrm>
            <a:off x="463550" y="1912938"/>
            <a:ext cx="1905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67" name="Oval 19"/>
          <p:cNvSpPr>
            <a:spLocks noChangeArrowheads="1"/>
          </p:cNvSpPr>
          <p:nvPr/>
        </p:nvSpPr>
        <p:spPr bwMode="auto">
          <a:xfrm>
            <a:off x="9209088" y="1676400"/>
            <a:ext cx="304800" cy="274638"/>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068" name="Rectangle 20"/>
          <p:cNvSpPr>
            <a:spLocks noChangeArrowheads="1"/>
          </p:cNvSpPr>
          <p:nvPr/>
        </p:nvSpPr>
        <p:spPr bwMode="auto">
          <a:xfrm>
            <a:off x="457200" y="1739900"/>
            <a:ext cx="8751888"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2069" name="Group 21"/>
          <p:cNvGrpSpPr>
            <a:grpSpLocks/>
          </p:cNvGrpSpPr>
          <p:nvPr/>
        </p:nvGrpSpPr>
        <p:grpSpPr bwMode="auto">
          <a:xfrm>
            <a:off x="150813" y="0"/>
            <a:ext cx="849312" cy="6858000"/>
            <a:chOff x="95" y="0"/>
            <a:chExt cx="535" cy="4320"/>
          </a:xfrm>
        </p:grpSpPr>
        <p:sp>
          <p:nvSpPr>
            <p:cNvPr id="2070" name="AutoShape 22"/>
            <p:cNvSpPr>
              <a:spLocks noChangeArrowheads="1"/>
            </p:cNvSpPr>
            <p:nvPr/>
          </p:nvSpPr>
          <p:spPr bwMode="auto">
            <a:xfrm rot="-5400000">
              <a:off x="82" y="229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71" name="AutoShape 23"/>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72" name="AutoShape 24"/>
            <p:cNvSpPr>
              <a:spLocks noChangeArrowheads="1"/>
            </p:cNvSpPr>
            <p:nvPr/>
          </p:nvSpPr>
          <p:spPr bwMode="auto">
            <a:xfrm rot="-5400000">
              <a:off x="81" y="3479"/>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73" name="AutoShape 25"/>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74" name="AutoShape 26"/>
            <p:cNvSpPr>
              <a:spLocks noChangeArrowheads="1"/>
            </p:cNvSpPr>
            <p:nvPr/>
          </p:nvSpPr>
          <p:spPr bwMode="auto">
            <a:xfrm rot="-5400000">
              <a:off x="81" y="1101"/>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75" name="AutoShape 27"/>
            <p:cNvSpPr>
              <a:spLocks noChangeArrowheads="1"/>
            </p:cNvSpPr>
            <p:nvPr/>
          </p:nvSpPr>
          <p:spPr bwMode="auto">
            <a:xfrm rot="-5400000">
              <a:off x="81" y="1697"/>
              <a:ext cx="564" cy="533"/>
            </a:xfrm>
            <a:prstGeom prst="parallelogram">
              <a:avLst>
                <a:gd name="adj" fmla="val 56034"/>
              </a:avLst>
            </a:pr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76" name="Freeform 28"/>
            <p:cNvSpPr>
              <a:spLocks/>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sp>
          <p:nvSpPr>
            <p:cNvPr id="2077" name="Freeform 29"/>
            <p:cNvSpPr>
              <a:spLocks/>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alpha val="50000"/>
                      </a:srgbClr>
                    </a:outerShdw>
                  </a:effectLst>
                </a14:hiddenEffects>
              </a:ext>
            </a:extLst>
          </p:spPr>
          <p:txBody>
            <a:bodyPr wrap="none" anchor="ctr"/>
            <a:lstStyle/>
            <a:p>
              <a:endParaRPr lang="en-US"/>
            </a:p>
          </p:txBody>
        </p:sp>
      </p:gr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65"/>
                                        </p:tgtEl>
                                        <p:attrNameLst>
                                          <p:attrName>style.visibility</p:attrName>
                                        </p:attrNameLst>
                                      </p:cBhvr>
                                      <p:to>
                                        <p:strVal val="visible"/>
                                      </p:to>
                                    </p:set>
                                    <p:anim calcmode="lin" valueType="num">
                                      <p:cBhvr additive="base">
                                        <p:cTn id="7" dur="500" fill="hold"/>
                                        <p:tgtEl>
                                          <p:spTgt spid="2065"/>
                                        </p:tgtEl>
                                        <p:attrNameLst>
                                          <p:attrName>ppt_x</p:attrName>
                                        </p:attrNameLst>
                                      </p:cBhvr>
                                      <p:tavLst>
                                        <p:tav tm="0">
                                          <p:val>
                                            <p:strVal val="#ppt_x"/>
                                          </p:val>
                                        </p:tav>
                                        <p:tav tm="100000">
                                          <p:val>
                                            <p:strVal val="#ppt_x"/>
                                          </p:val>
                                        </p:tav>
                                      </p:tavLst>
                                    </p:anim>
                                    <p:anim calcmode="lin" valueType="num">
                                      <p:cBhvr additive="base">
                                        <p:cTn id="8" dur="500" fill="hold"/>
                                        <p:tgtEl>
                                          <p:spTgt spid="2065"/>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2065"/>
                                        </p:tgtEl>
                                        <p:attrNameLst>
                                          <p:attrName>style.visibility</p:attrName>
                                        </p:attrNameLst>
                                      </p:cBhvr>
                                      <p:to>
                                        <p:strVal val="hidden"/>
                                      </p:to>
                                    </p:set>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67"/>
                                        </p:tgtEl>
                                        <p:attrNameLst>
                                          <p:attrName>style.visibility</p:attrName>
                                        </p:attrNameLst>
                                      </p:cBhvr>
                                      <p:to>
                                        <p:strVal val="visible"/>
                                      </p:to>
                                    </p:set>
                                    <p:anim calcmode="lin" valueType="num">
                                      <p:cBhvr additive="base">
                                        <p:cTn id="12" dur="500" fill="hold"/>
                                        <p:tgtEl>
                                          <p:spTgt spid="2067"/>
                                        </p:tgtEl>
                                        <p:attrNameLst>
                                          <p:attrName>ppt_x</p:attrName>
                                        </p:attrNameLst>
                                      </p:cBhvr>
                                      <p:tavLst>
                                        <p:tav tm="0">
                                          <p:val>
                                            <p:strVal val="0-#ppt_w/2"/>
                                          </p:val>
                                        </p:tav>
                                        <p:tav tm="100000">
                                          <p:val>
                                            <p:strVal val="#ppt_x"/>
                                          </p:val>
                                        </p:tav>
                                      </p:tavLst>
                                    </p:anim>
                                    <p:anim calcmode="lin" valueType="num">
                                      <p:cBhvr additive="base">
                                        <p:cTn id="13" dur="500" fill="hold"/>
                                        <p:tgtEl>
                                          <p:spTgt spid="2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 grpId="0" animBg="1"/>
      <p:bldP spid="2067" grpId="0" animBg="1"/>
    </p:bldLst>
  </p:timing>
  <p:txStyles>
    <p:titleStyle>
      <a:lvl1pPr algn="l" rtl="0" eaLnBrk="0" fontAlgn="base" hangingPunct="0">
        <a:spcBef>
          <a:spcPct val="0"/>
        </a:spcBef>
        <a:spcAft>
          <a:spcPct val="0"/>
        </a:spcAft>
        <a:defRPr kumimoji="1" sz="4400" kern="1200">
          <a:solidFill>
            <a:srgbClr val="FF505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5050"/>
          </a:solidFill>
          <a:effectLst>
            <a:outerShdw blurRad="38100" dist="38100" dir="2700000" algn="tl">
              <a:srgbClr val="000000"/>
            </a:outerShdw>
          </a:effectLst>
          <a:latin typeface="Impact" panose="020B0806030902050204" pitchFamily="34" charset="0"/>
        </a:defRPr>
      </a:lvl2pPr>
      <a:lvl3pPr algn="l" rtl="0" eaLnBrk="0" fontAlgn="base" hangingPunct="0">
        <a:spcBef>
          <a:spcPct val="0"/>
        </a:spcBef>
        <a:spcAft>
          <a:spcPct val="0"/>
        </a:spcAft>
        <a:defRPr kumimoji="1" sz="4400">
          <a:solidFill>
            <a:srgbClr val="FF5050"/>
          </a:solidFill>
          <a:effectLst>
            <a:outerShdw blurRad="38100" dist="38100" dir="2700000" algn="tl">
              <a:srgbClr val="000000"/>
            </a:outerShdw>
          </a:effectLst>
          <a:latin typeface="Impact" panose="020B0806030902050204" pitchFamily="34" charset="0"/>
        </a:defRPr>
      </a:lvl3pPr>
      <a:lvl4pPr algn="l" rtl="0" eaLnBrk="0" fontAlgn="base" hangingPunct="0">
        <a:spcBef>
          <a:spcPct val="0"/>
        </a:spcBef>
        <a:spcAft>
          <a:spcPct val="0"/>
        </a:spcAft>
        <a:defRPr kumimoji="1" sz="4400">
          <a:solidFill>
            <a:srgbClr val="FF5050"/>
          </a:solidFill>
          <a:effectLst>
            <a:outerShdw blurRad="38100" dist="38100" dir="2700000" algn="tl">
              <a:srgbClr val="000000"/>
            </a:outerShdw>
          </a:effectLst>
          <a:latin typeface="Impact" panose="020B0806030902050204" pitchFamily="34" charset="0"/>
        </a:defRPr>
      </a:lvl4pPr>
      <a:lvl5pPr algn="l" rtl="0" eaLnBrk="0" fontAlgn="base" hangingPunct="0">
        <a:spcBef>
          <a:spcPct val="0"/>
        </a:spcBef>
        <a:spcAft>
          <a:spcPct val="0"/>
        </a:spcAft>
        <a:defRPr kumimoji="1" sz="4400">
          <a:solidFill>
            <a:srgbClr val="FF5050"/>
          </a:solidFill>
          <a:effectLst>
            <a:outerShdw blurRad="38100" dist="38100" dir="2700000" algn="tl">
              <a:srgbClr val="000000"/>
            </a:outerShdw>
          </a:effectLst>
          <a:latin typeface="Impact" panose="020B0806030902050204" pitchFamily="34" charset="0"/>
        </a:defRPr>
      </a:lvl5pPr>
      <a:lvl6pPr marL="457200" algn="l" rtl="0" eaLnBrk="0" fontAlgn="base" hangingPunct="0">
        <a:spcBef>
          <a:spcPct val="0"/>
        </a:spcBef>
        <a:spcAft>
          <a:spcPct val="0"/>
        </a:spcAft>
        <a:defRPr kumimoji="1" sz="4400">
          <a:solidFill>
            <a:srgbClr val="FF5050"/>
          </a:solidFill>
          <a:effectLst>
            <a:outerShdw blurRad="38100" dist="38100" dir="2700000" algn="tl">
              <a:srgbClr val="000000"/>
            </a:outerShdw>
          </a:effectLst>
          <a:latin typeface="Impact" panose="020B0806030902050204" pitchFamily="34" charset="0"/>
        </a:defRPr>
      </a:lvl6pPr>
      <a:lvl7pPr marL="914400" algn="l" rtl="0" eaLnBrk="0" fontAlgn="base" hangingPunct="0">
        <a:spcBef>
          <a:spcPct val="0"/>
        </a:spcBef>
        <a:spcAft>
          <a:spcPct val="0"/>
        </a:spcAft>
        <a:defRPr kumimoji="1" sz="4400">
          <a:solidFill>
            <a:srgbClr val="FF5050"/>
          </a:solidFill>
          <a:effectLst>
            <a:outerShdw blurRad="38100" dist="38100" dir="2700000" algn="tl">
              <a:srgbClr val="000000"/>
            </a:outerShdw>
          </a:effectLst>
          <a:latin typeface="Impact" panose="020B0806030902050204" pitchFamily="34" charset="0"/>
        </a:defRPr>
      </a:lvl7pPr>
      <a:lvl8pPr marL="1371600" algn="l" rtl="0" eaLnBrk="0" fontAlgn="base" hangingPunct="0">
        <a:spcBef>
          <a:spcPct val="0"/>
        </a:spcBef>
        <a:spcAft>
          <a:spcPct val="0"/>
        </a:spcAft>
        <a:defRPr kumimoji="1" sz="4400">
          <a:solidFill>
            <a:srgbClr val="FF5050"/>
          </a:solidFill>
          <a:effectLst>
            <a:outerShdw blurRad="38100" dist="38100" dir="2700000" algn="tl">
              <a:srgbClr val="000000"/>
            </a:outerShdw>
          </a:effectLst>
          <a:latin typeface="Impact" panose="020B0806030902050204" pitchFamily="34" charset="0"/>
        </a:defRPr>
      </a:lvl8pPr>
      <a:lvl9pPr marL="1828800" algn="l" rtl="0" eaLnBrk="0" fontAlgn="base" hangingPunct="0">
        <a:spcBef>
          <a:spcPct val="0"/>
        </a:spcBef>
        <a:spcAft>
          <a:spcPct val="0"/>
        </a:spcAft>
        <a:defRPr kumimoji="1" sz="4400">
          <a:solidFill>
            <a:srgbClr val="FF5050"/>
          </a:solidFill>
          <a:effectLst>
            <a:outerShdw blurRad="38100" dist="38100" dir="2700000" algn="tl">
              <a:srgbClr val="000000"/>
            </a:outerShdw>
          </a:effectLst>
          <a:latin typeface="Impact" panose="020B080603090205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pitchFamily="2" charset="2"/>
        <a:buChar char="b"/>
        <a:defRPr kumimoji="1" sz="3200" b="1" kern="1200">
          <a:solidFill>
            <a:srgbClr val="FFC6A9"/>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b="1" kern="1200">
          <a:solidFill>
            <a:srgbClr val="DAF6F8"/>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kumimoji="1" sz="2400" b="1" kern="1200">
          <a:solidFill>
            <a:srgbClr val="FFC6A9"/>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kumimoji="1" sz="2000" b="1" kern="1200">
          <a:solidFill>
            <a:srgbClr val="DAF6F8"/>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kumimoji="1" sz="2000" b="1" kern="1200">
          <a:solidFill>
            <a:srgbClr val="FFC6A9"/>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a:r>
              <a:rPr lang="en-US" altLang="en-US" sz="6000"/>
              <a:t>C Programming</a:t>
            </a:r>
          </a:p>
        </p:txBody>
      </p:sp>
      <p:sp>
        <p:nvSpPr>
          <p:cNvPr id="4099" name="Rectangle 3"/>
          <p:cNvSpPr>
            <a:spLocks noGrp="1" noChangeArrowheads="1"/>
          </p:cNvSpPr>
          <p:nvPr>
            <p:ph type="subTitle" idx="1"/>
          </p:nvPr>
        </p:nvSpPr>
        <p:spPr/>
        <p:txBody>
          <a:bodyPr/>
          <a:lstStyle/>
          <a:p>
            <a:pPr algn="ctr"/>
            <a:r>
              <a:rPr lang="en-US" altLang="en-US" sz="4400" dirty="0" smtClean="0"/>
              <a:t>Chapter 4</a:t>
            </a:r>
            <a:endParaRPr lang="en-US" altLang="en-US" sz="4400" dirty="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67671079"/>
              </p:ext>
            </p:extLst>
          </p:nvPr>
        </p:nvGraphicFramePr>
        <p:xfrm>
          <a:off x="-3" y="3"/>
          <a:ext cx="8534402" cy="6857996"/>
        </p:xfrm>
        <a:graphic>
          <a:graphicData uri="http://schemas.openxmlformats.org/drawingml/2006/table">
            <a:tbl>
              <a:tblPr>
                <a:tableStyleId>{2D5ABB26-0587-4C30-8999-92F81FD0307C}</a:tableStyleId>
              </a:tblPr>
              <a:tblGrid>
                <a:gridCol w="4267201"/>
                <a:gridCol w="4267201"/>
              </a:tblGrid>
              <a:tr h="1131224">
                <a:tc>
                  <a:txBody>
                    <a:bodyPr/>
                    <a:lstStyle/>
                    <a:p>
                      <a:pPr algn="ctr"/>
                      <a:r>
                        <a:rPr kumimoji="1" lang="en-US" sz="3200" kern="1200" dirty="0">
                          <a:solidFill>
                            <a:srgbClr val="FF5050"/>
                          </a:solidFill>
                          <a:effectLst>
                            <a:outerShdw blurRad="38100" dist="38100" dir="2700000" algn="tl">
                              <a:srgbClr val="000000"/>
                            </a:outerShdw>
                          </a:effectLst>
                          <a:latin typeface="+mj-lt"/>
                          <a:ea typeface="+mj-ea"/>
                          <a:cs typeface="+mj-cs"/>
                        </a:rPr>
                        <a:t>Operator</a:t>
                      </a:r>
                    </a:p>
                  </a:txBody>
                  <a:tcPr marL="172891" marR="172891" marT="86445" marB="86445" anchor="ctr"/>
                </a:tc>
                <a:tc>
                  <a:txBody>
                    <a:bodyPr/>
                    <a:lstStyle/>
                    <a:p>
                      <a:pPr algn="ctr"/>
                      <a:r>
                        <a:rPr kumimoji="1" lang="en-US" sz="3200" kern="1200" dirty="0">
                          <a:solidFill>
                            <a:srgbClr val="FF5050"/>
                          </a:solidFill>
                          <a:effectLst>
                            <a:outerShdw blurRad="38100" dist="38100" dir="2700000" algn="tl">
                              <a:srgbClr val="000000"/>
                            </a:outerShdw>
                          </a:effectLst>
                          <a:latin typeface="+mj-lt"/>
                          <a:ea typeface="+mj-ea"/>
                          <a:cs typeface="+mj-cs"/>
                        </a:rPr>
                        <a:t>Meaning of Operator</a:t>
                      </a:r>
                    </a:p>
                  </a:txBody>
                  <a:tcPr marL="172891" marR="172891" marT="86445" marB="86445" anchor="ctr"/>
                </a:tc>
              </a:tr>
              <a:tr h="954462">
                <a:tc>
                  <a:txBody>
                    <a:bodyPr/>
                    <a:lstStyle/>
                    <a:p>
                      <a:pPr algn="ctr"/>
                      <a:r>
                        <a:rPr kumimoji="1" lang="en-US" sz="3600" b="1" kern="1200" dirty="0" smtClean="0">
                          <a:solidFill>
                            <a:srgbClr val="FFC6A9"/>
                          </a:solidFill>
                          <a:effectLst>
                            <a:outerShdw blurRad="38100" dist="38100" dir="2700000" algn="tl">
                              <a:srgbClr val="000000"/>
                            </a:outerShdw>
                          </a:effectLst>
                          <a:latin typeface="+mn-lt"/>
                          <a:ea typeface="+mn-ea"/>
                          <a:cs typeface="+mn-cs"/>
                        </a:rPr>
                        <a:t>&amp;</a:t>
                      </a:r>
                      <a:endParaRPr kumimoji="1" lang="en-US" sz="36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c>
                  <a:txBody>
                    <a:bodyPr/>
                    <a:lstStyle/>
                    <a:p>
                      <a:r>
                        <a:rPr kumimoji="1" lang="en-US" sz="2800" b="1" kern="1200" dirty="0" smtClean="0">
                          <a:solidFill>
                            <a:srgbClr val="FFC6A9"/>
                          </a:solidFill>
                          <a:effectLst>
                            <a:outerShdw blurRad="38100" dist="38100" dir="2700000" algn="tl">
                              <a:srgbClr val="000000"/>
                            </a:outerShdw>
                          </a:effectLst>
                          <a:latin typeface="+mn-lt"/>
                          <a:ea typeface="+mn-ea"/>
                          <a:cs typeface="+mn-cs"/>
                        </a:rPr>
                        <a:t>Bitwise AND</a:t>
                      </a:r>
                      <a:endParaRPr kumimoji="1" lang="en-US" sz="28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r>
              <a:tr h="954462">
                <a:tc>
                  <a:txBody>
                    <a:bodyPr/>
                    <a:lstStyle/>
                    <a:p>
                      <a:pPr algn="ctr"/>
                      <a:r>
                        <a:rPr kumimoji="1" lang="en-US" sz="3600" b="1" kern="1200" dirty="0" smtClean="0">
                          <a:solidFill>
                            <a:srgbClr val="FFC6A9"/>
                          </a:solidFill>
                          <a:effectLst>
                            <a:outerShdw blurRad="38100" dist="38100" dir="2700000" algn="tl">
                              <a:srgbClr val="000000"/>
                            </a:outerShdw>
                          </a:effectLst>
                          <a:latin typeface="+mn-lt"/>
                          <a:ea typeface="+mn-ea"/>
                          <a:cs typeface="+mn-cs"/>
                        </a:rPr>
                        <a:t>|</a:t>
                      </a:r>
                      <a:endParaRPr kumimoji="1" lang="en-US" sz="36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c>
                  <a:txBody>
                    <a:bodyPr/>
                    <a:lstStyle/>
                    <a:p>
                      <a:r>
                        <a:rPr kumimoji="1" lang="en-US" sz="2800" b="1" kern="1200" dirty="0" smtClean="0">
                          <a:solidFill>
                            <a:srgbClr val="FFC6A9"/>
                          </a:solidFill>
                          <a:effectLst>
                            <a:outerShdw blurRad="38100" dist="38100" dir="2700000" algn="tl">
                              <a:srgbClr val="000000"/>
                            </a:outerShdw>
                          </a:effectLst>
                          <a:latin typeface="+mn-lt"/>
                          <a:ea typeface="+mn-ea"/>
                          <a:cs typeface="+mn-cs"/>
                        </a:rPr>
                        <a:t>Bitwise OR</a:t>
                      </a:r>
                      <a:endParaRPr kumimoji="1" lang="en-US" sz="28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r>
              <a:tr h="954462">
                <a:tc>
                  <a:txBody>
                    <a:bodyPr/>
                    <a:lstStyle/>
                    <a:p>
                      <a:pPr algn="ctr"/>
                      <a:r>
                        <a:rPr kumimoji="1" lang="en-US" sz="3600" b="1" kern="1200" dirty="0" smtClean="0">
                          <a:solidFill>
                            <a:srgbClr val="FFC6A9"/>
                          </a:solidFill>
                          <a:effectLst>
                            <a:outerShdw blurRad="38100" dist="38100" dir="2700000" algn="tl">
                              <a:srgbClr val="000000"/>
                            </a:outerShdw>
                          </a:effectLst>
                          <a:latin typeface="+mn-lt"/>
                          <a:ea typeface="+mn-ea"/>
                          <a:cs typeface="+mn-cs"/>
                        </a:rPr>
                        <a:t>^</a:t>
                      </a:r>
                      <a:endParaRPr kumimoji="1" lang="en-US" sz="36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c>
                  <a:txBody>
                    <a:bodyPr/>
                    <a:lstStyle/>
                    <a:p>
                      <a:r>
                        <a:rPr kumimoji="1" lang="en-US" sz="2800" b="1" kern="1200" dirty="0" smtClean="0">
                          <a:solidFill>
                            <a:srgbClr val="FFC6A9"/>
                          </a:solidFill>
                          <a:effectLst>
                            <a:outerShdw blurRad="38100" dist="38100" dir="2700000" algn="tl">
                              <a:srgbClr val="000000"/>
                            </a:outerShdw>
                          </a:effectLst>
                          <a:latin typeface="+mn-lt"/>
                          <a:ea typeface="+mn-ea"/>
                          <a:cs typeface="+mn-cs"/>
                        </a:rPr>
                        <a:t>Bitwise XOR</a:t>
                      </a:r>
                      <a:endParaRPr kumimoji="1" lang="en-US" sz="28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r>
              <a:tr h="954462">
                <a:tc>
                  <a:txBody>
                    <a:bodyPr/>
                    <a:lstStyle/>
                    <a:p>
                      <a:pPr algn="ctr"/>
                      <a:r>
                        <a:rPr kumimoji="1" lang="en-US" sz="3600" b="1" kern="1200" dirty="0" smtClean="0">
                          <a:solidFill>
                            <a:srgbClr val="FFC6A9"/>
                          </a:solidFill>
                          <a:effectLst>
                            <a:outerShdw blurRad="38100" dist="38100" dir="2700000" algn="tl">
                              <a:srgbClr val="000000"/>
                            </a:outerShdw>
                          </a:effectLst>
                          <a:latin typeface="+mn-lt"/>
                          <a:ea typeface="+mn-ea"/>
                          <a:cs typeface="+mn-cs"/>
                        </a:rPr>
                        <a:t>~</a:t>
                      </a:r>
                      <a:endParaRPr kumimoji="1" lang="en-US" sz="36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c>
                  <a:txBody>
                    <a:bodyPr/>
                    <a:lstStyle/>
                    <a:p>
                      <a:r>
                        <a:rPr kumimoji="1" lang="en-US" sz="2800" b="1" kern="1200" dirty="0" smtClean="0">
                          <a:solidFill>
                            <a:srgbClr val="FFC6A9"/>
                          </a:solidFill>
                          <a:effectLst>
                            <a:outerShdw blurRad="38100" dist="38100" dir="2700000" algn="tl">
                              <a:srgbClr val="000000"/>
                            </a:outerShdw>
                          </a:effectLst>
                          <a:latin typeface="+mn-lt"/>
                          <a:ea typeface="+mn-ea"/>
                          <a:cs typeface="+mn-cs"/>
                        </a:rPr>
                        <a:t>Bitwise complement</a:t>
                      </a:r>
                      <a:endParaRPr kumimoji="1" lang="en-US" sz="28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r>
              <a:tr h="954462">
                <a:tc>
                  <a:txBody>
                    <a:bodyPr/>
                    <a:lstStyle/>
                    <a:p>
                      <a:pPr algn="ctr"/>
                      <a:r>
                        <a:rPr kumimoji="1" lang="en-US" sz="3600" b="1" kern="1200" dirty="0" smtClean="0">
                          <a:solidFill>
                            <a:srgbClr val="FFC6A9"/>
                          </a:solidFill>
                          <a:effectLst>
                            <a:outerShdw blurRad="38100" dist="38100" dir="2700000" algn="tl">
                              <a:srgbClr val="000000"/>
                            </a:outerShdw>
                          </a:effectLst>
                          <a:latin typeface="+mn-lt"/>
                          <a:ea typeface="+mn-ea"/>
                          <a:cs typeface="+mn-cs"/>
                        </a:rPr>
                        <a:t>&lt;&lt;</a:t>
                      </a:r>
                      <a:endParaRPr kumimoji="1" lang="en-US" sz="36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c>
                  <a:txBody>
                    <a:bodyPr/>
                    <a:lstStyle/>
                    <a:p>
                      <a:r>
                        <a:rPr kumimoji="1" lang="en-US" sz="2800" b="1" kern="1200" dirty="0" smtClean="0">
                          <a:solidFill>
                            <a:srgbClr val="FFC6A9"/>
                          </a:solidFill>
                          <a:effectLst>
                            <a:outerShdw blurRad="38100" dist="38100" dir="2700000" algn="tl">
                              <a:srgbClr val="000000"/>
                            </a:outerShdw>
                          </a:effectLst>
                          <a:latin typeface="+mn-lt"/>
                          <a:ea typeface="+mn-ea"/>
                          <a:cs typeface="+mn-cs"/>
                        </a:rPr>
                        <a:t>Shift left</a:t>
                      </a:r>
                      <a:endParaRPr kumimoji="1" lang="en-US" sz="28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r>
              <a:tr h="954462">
                <a:tc>
                  <a:txBody>
                    <a:bodyPr/>
                    <a:lstStyle/>
                    <a:p>
                      <a:pPr algn="ctr"/>
                      <a:r>
                        <a:rPr kumimoji="1" lang="en-US" sz="3600" b="1" kern="1200" dirty="0" smtClean="0">
                          <a:solidFill>
                            <a:srgbClr val="FFC6A9"/>
                          </a:solidFill>
                          <a:effectLst>
                            <a:outerShdw blurRad="38100" dist="38100" dir="2700000" algn="tl">
                              <a:srgbClr val="000000"/>
                            </a:outerShdw>
                          </a:effectLst>
                          <a:latin typeface="+mn-lt"/>
                          <a:ea typeface="+mn-ea"/>
                          <a:cs typeface="+mn-cs"/>
                        </a:rPr>
                        <a:t>&gt;&gt;</a:t>
                      </a:r>
                      <a:endParaRPr kumimoji="1" lang="en-US" sz="36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c>
                  <a:txBody>
                    <a:bodyPr/>
                    <a:lstStyle/>
                    <a:p>
                      <a:r>
                        <a:rPr kumimoji="1" lang="en-US" sz="2800" b="1" kern="1200" dirty="0" smtClean="0">
                          <a:solidFill>
                            <a:srgbClr val="FFC6A9"/>
                          </a:solidFill>
                          <a:effectLst>
                            <a:outerShdw blurRad="38100" dist="38100" dir="2700000" algn="tl">
                              <a:srgbClr val="000000"/>
                            </a:outerShdw>
                          </a:effectLst>
                          <a:latin typeface="+mn-lt"/>
                          <a:ea typeface="+mn-ea"/>
                          <a:cs typeface="+mn-cs"/>
                        </a:rPr>
                        <a:t>Shift right</a:t>
                      </a:r>
                      <a:endParaRPr kumimoji="1" lang="en-US" sz="28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r>
            </a:tbl>
          </a:graphicData>
        </a:graphic>
      </p:graphicFrame>
    </p:spTree>
    <p:extLst>
      <p:ext uri="{BB962C8B-B14F-4D97-AF65-F5344CB8AC3E}">
        <p14:creationId xmlns:p14="http://schemas.microsoft.com/office/powerpoint/2010/main" val="3522801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AND</a:t>
            </a:r>
            <a:endParaRPr lang="en-US" dirty="0"/>
          </a:p>
        </p:txBody>
      </p:sp>
      <p:sp>
        <p:nvSpPr>
          <p:cNvPr id="3" name="Content Placeholder 2"/>
          <p:cNvSpPr>
            <a:spLocks noGrp="1"/>
          </p:cNvSpPr>
          <p:nvPr>
            <p:ph idx="1"/>
          </p:nvPr>
        </p:nvSpPr>
        <p:spPr/>
        <p:txBody>
          <a:bodyPr/>
          <a:lstStyle/>
          <a:p>
            <a:r>
              <a:rPr lang="en-US" dirty="0"/>
              <a:t>The output of bitwise AND is 1 if the corresponding bits of two operands is 1. If either bit of an operand is 0, the result of corresponding bit is evaluated to 0.</a:t>
            </a:r>
          </a:p>
        </p:txBody>
      </p:sp>
    </p:spTree>
    <p:extLst>
      <p:ext uri="{BB962C8B-B14F-4D97-AF65-F5344CB8AC3E}">
        <p14:creationId xmlns:p14="http://schemas.microsoft.com/office/powerpoint/2010/main" val="3397127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AND</a:t>
            </a:r>
            <a:endParaRPr lang="en-US" dirty="0"/>
          </a:p>
        </p:txBody>
      </p:sp>
      <p:sp>
        <p:nvSpPr>
          <p:cNvPr id="3" name="Content Placeholder 2"/>
          <p:cNvSpPr>
            <a:spLocks noGrp="1"/>
          </p:cNvSpPr>
          <p:nvPr>
            <p:ph idx="1"/>
          </p:nvPr>
        </p:nvSpPr>
        <p:spPr/>
        <p:txBody>
          <a:bodyPr/>
          <a:lstStyle/>
          <a:p>
            <a:pPr marL="0" indent="0">
              <a:buNone/>
            </a:pPr>
            <a:r>
              <a:rPr lang="en-US" sz="2800" dirty="0"/>
              <a:t>12 = 00001100 (In Binary)</a:t>
            </a:r>
          </a:p>
          <a:p>
            <a:pPr marL="0" indent="0">
              <a:buNone/>
            </a:pPr>
            <a:r>
              <a:rPr lang="en-US" sz="2800" dirty="0"/>
              <a:t>25 = 00011001 (In Binary)</a:t>
            </a:r>
          </a:p>
          <a:p>
            <a:pPr marL="0" indent="0">
              <a:buNone/>
            </a:pPr>
            <a:endParaRPr lang="en-US" sz="2800" dirty="0"/>
          </a:p>
          <a:p>
            <a:pPr marL="0" indent="0">
              <a:buNone/>
            </a:pPr>
            <a:r>
              <a:rPr lang="en-US" sz="2800" dirty="0"/>
              <a:t>Bit Operation of 12 and 25</a:t>
            </a:r>
          </a:p>
          <a:p>
            <a:pPr marL="0" indent="0">
              <a:buNone/>
            </a:pPr>
            <a:r>
              <a:rPr lang="en-US" sz="2800" dirty="0"/>
              <a:t>  00001100</a:t>
            </a:r>
          </a:p>
          <a:p>
            <a:pPr marL="0" indent="0">
              <a:buNone/>
            </a:pPr>
            <a:r>
              <a:rPr lang="en-US" sz="2800" dirty="0"/>
              <a:t>&amp; 00011001</a:t>
            </a:r>
          </a:p>
          <a:p>
            <a:pPr marL="0" indent="0">
              <a:buNone/>
            </a:pPr>
            <a:r>
              <a:rPr lang="en-US" sz="2800" dirty="0"/>
              <a:t>  ________</a:t>
            </a:r>
          </a:p>
          <a:p>
            <a:pPr marL="0" indent="0">
              <a:buNone/>
            </a:pPr>
            <a:r>
              <a:rPr lang="en-US" sz="2800" dirty="0"/>
              <a:t>  00001000  = 8 (In decimal)</a:t>
            </a:r>
          </a:p>
        </p:txBody>
      </p:sp>
    </p:spTree>
    <p:extLst>
      <p:ext uri="{BB962C8B-B14F-4D97-AF65-F5344CB8AC3E}">
        <p14:creationId xmlns:p14="http://schemas.microsoft.com/office/powerpoint/2010/main" val="1095236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AND example</a:t>
            </a:r>
            <a:endParaRPr lang="en-US" dirty="0"/>
          </a:p>
        </p:txBody>
      </p:sp>
      <p:sp>
        <p:nvSpPr>
          <p:cNvPr id="3" name="Content Placeholder 2"/>
          <p:cNvSpPr>
            <a:spLocks noGrp="1"/>
          </p:cNvSpPr>
          <p:nvPr>
            <p:ph idx="1"/>
          </p:nvPr>
        </p:nvSpPr>
        <p:spPr/>
        <p:txBody>
          <a:bodyPr/>
          <a:lstStyle/>
          <a:p>
            <a:pPr marL="0" indent="0">
              <a:buNone/>
            </a:pPr>
            <a:r>
              <a:rPr lang="en-US" sz="2800" dirty="0"/>
              <a:t>#include &lt;</a:t>
            </a:r>
            <a:r>
              <a:rPr lang="en-US" sz="2800" dirty="0" err="1"/>
              <a:t>stdio.h</a:t>
            </a:r>
            <a:r>
              <a:rPr lang="en-US" sz="2800" dirty="0"/>
              <a:t>&gt;</a:t>
            </a:r>
          </a:p>
          <a:p>
            <a:pPr marL="0" indent="0">
              <a:buNone/>
            </a:pPr>
            <a:r>
              <a:rPr lang="en-US" sz="2800" dirty="0" err="1"/>
              <a:t>int</a:t>
            </a:r>
            <a:r>
              <a:rPr lang="en-US" sz="2800" dirty="0"/>
              <a:t> main()</a:t>
            </a:r>
          </a:p>
          <a:p>
            <a:pPr marL="0" indent="0">
              <a:buNone/>
            </a:pPr>
            <a:r>
              <a:rPr lang="en-US" sz="2800" dirty="0"/>
              <a:t>{</a:t>
            </a:r>
          </a:p>
          <a:p>
            <a:pPr marL="0" indent="0">
              <a:buNone/>
            </a:pPr>
            <a:r>
              <a:rPr lang="en-US" sz="2800" dirty="0"/>
              <a:t>    </a:t>
            </a:r>
            <a:r>
              <a:rPr lang="en-US" sz="2800" dirty="0" err="1"/>
              <a:t>int</a:t>
            </a:r>
            <a:r>
              <a:rPr lang="en-US" sz="2800" dirty="0"/>
              <a:t> a = 12, b = 25;</a:t>
            </a:r>
          </a:p>
          <a:p>
            <a:pPr marL="0" indent="0">
              <a:buNone/>
            </a:pPr>
            <a:r>
              <a:rPr lang="en-US" sz="2800" dirty="0"/>
              <a:t>    </a:t>
            </a:r>
            <a:r>
              <a:rPr lang="en-US" sz="2800" dirty="0" err="1"/>
              <a:t>printf</a:t>
            </a:r>
            <a:r>
              <a:rPr lang="en-US" sz="2800" dirty="0"/>
              <a:t>("Output = %d", </a:t>
            </a:r>
            <a:r>
              <a:rPr lang="en-US" sz="2800" dirty="0" err="1"/>
              <a:t>a&amp;b</a:t>
            </a:r>
            <a:r>
              <a:rPr lang="en-US" sz="2800" dirty="0"/>
              <a:t>);</a:t>
            </a:r>
          </a:p>
          <a:p>
            <a:pPr marL="0" indent="0">
              <a:buNone/>
            </a:pPr>
            <a:r>
              <a:rPr lang="en-US" sz="2800" dirty="0"/>
              <a:t>    return 0;</a:t>
            </a:r>
          </a:p>
          <a:p>
            <a:pPr marL="0" indent="0">
              <a:buNone/>
            </a:pPr>
            <a:r>
              <a:rPr lang="en-US" sz="2800" dirty="0" smtClean="0"/>
              <a:t>}</a:t>
            </a:r>
          </a:p>
          <a:p>
            <a:pPr marL="0" indent="0">
              <a:buNone/>
            </a:pPr>
            <a:r>
              <a:rPr lang="en-US" sz="2800" smtClean="0"/>
              <a:t>//output 8</a:t>
            </a:r>
            <a:endParaRPr lang="en-US" sz="2800"/>
          </a:p>
        </p:txBody>
      </p:sp>
    </p:spTree>
    <p:extLst>
      <p:ext uri="{BB962C8B-B14F-4D97-AF65-F5344CB8AC3E}">
        <p14:creationId xmlns:p14="http://schemas.microsoft.com/office/powerpoint/2010/main" val="484396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OR</a:t>
            </a:r>
            <a:endParaRPr lang="en-US" dirty="0"/>
          </a:p>
        </p:txBody>
      </p:sp>
      <p:sp>
        <p:nvSpPr>
          <p:cNvPr id="3" name="Content Placeholder 2"/>
          <p:cNvSpPr>
            <a:spLocks noGrp="1"/>
          </p:cNvSpPr>
          <p:nvPr>
            <p:ph idx="1"/>
          </p:nvPr>
        </p:nvSpPr>
        <p:spPr/>
        <p:txBody>
          <a:bodyPr/>
          <a:lstStyle/>
          <a:p>
            <a:r>
              <a:rPr lang="en-US" sz="2800" dirty="0"/>
              <a:t>The output of bitwise OR is 1 if at least one corresponding bit of two operands is 1. </a:t>
            </a:r>
            <a:endParaRPr lang="en-US" sz="2800" dirty="0" smtClean="0"/>
          </a:p>
          <a:p>
            <a:r>
              <a:rPr lang="en-US" sz="2800" dirty="0" smtClean="0"/>
              <a:t>In </a:t>
            </a:r>
            <a:r>
              <a:rPr lang="en-US" sz="2800" dirty="0"/>
              <a:t>C Programming, bitwise OR operator is denoted by |.</a:t>
            </a:r>
          </a:p>
          <a:p>
            <a:endParaRPr lang="en-US" sz="2800" dirty="0"/>
          </a:p>
        </p:txBody>
      </p:sp>
    </p:spTree>
    <p:extLst>
      <p:ext uri="{BB962C8B-B14F-4D97-AF65-F5344CB8AC3E}">
        <p14:creationId xmlns:p14="http://schemas.microsoft.com/office/powerpoint/2010/main" val="2000101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OR</a:t>
            </a:r>
            <a:endParaRPr lang="en-US" dirty="0"/>
          </a:p>
        </p:txBody>
      </p:sp>
      <p:sp>
        <p:nvSpPr>
          <p:cNvPr id="3" name="Content Placeholder 2"/>
          <p:cNvSpPr>
            <a:spLocks noGrp="1"/>
          </p:cNvSpPr>
          <p:nvPr>
            <p:ph idx="1"/>
          </p:nvPr>
        </p:nvSpPr>
        <p:spPr/>
        <p:txBody>
          <a:bodyPr/>
          <a:lstStyle/>
          <a:p>
            <a:pPr marL="0" indent="0">
              <a:buNone/>
            </a:pPr>
            <a:r>
              <a:rPr lang="en-US" sz="2800" dirty="0"/>
              <a:t>12 = 00001100 (In Binary)</a:t>
            </a:r>
          </a:p>
          <a:p>
            <a:pPr marL="0" indent="0">
              <a:buNone/>
            </a:pPr>
            <a:r>
              <a:rPr lang="en-US" sz="2800" dirty="0"/>
              <a:t>25 = 00011001 (In Binary)</a:t>
            </a:r>
          </a:p>
          <a:p>
            <a:pPr marL="0" indent="0">
              <a:buNone/>
            </a:pPr>
            <a:endParaRPr lang="en-US" sz="2800" dirty="0"/>
          </a:p>
          <a:p>
            <a:pPr marL="0" indent="0">
              <a:buNone/>
            </a:pPr>
            <a:r>
              <a:rPr lang="en-US" sz="2800" dirty="0"/>
              <a:t>Bit Operation of 12 and 25</a:t>
            </a:r>
          </a:p>
          <a:p>
            <a:pPr marL="0" indent="0">
              <a:buNone/>
            </a:pPr>
            <a:r>
              <a:rPr lang="en-US" sz="2800" dirty="0"/>
              <a:t>  00001100</a:t>
            </a:r>
          </a:p>
          <a:p>
            <a:pPr marL="0" indent="0">
              <a:buNone/>
            </a:pPr>
            <a:r>
              <a:rPr lang="en-US" sz="2800" dirty="0"/>
              <a:t>&amp; 00011001</a:t>
            </a:r>
          </a:p>
          <a:p>
            <a:pPr marL="0" indent="0">
              <a:buNone/>
            </a:pPr>
            <a:r>
              <a:rPr lang="en-US" sz="2800" dirty="0"/>
              <a:t>  ________</a:t>
            </a:r>
          </a:p>
          <a:p>
            <a:pPr marL="0" indent="0">
              <a:buNone/>
            </a:pPr>
            <a:r>
              <a:rPr lang="en-US" sz="2800" dirty="0"/>
              <a:t>  </a:t>
            </a:r>
            <a:r>
              <a:rPr lang="en-US" sz="2800" dirty="0" smtClean="0"/>
              <a:t>00011101  </a:t>
            </a:r>
            <a:r>
              <a:rPr lang="en-US" sz="2800" dirty="0"/>
              <a:t>= </a:t>
            </a:r>
            <a:r>
              <a:rPr lang="en-US" sz="2800" dirty="0" smtClean="0"/>
              <a:t>29 </a:t>
            </a:r>
            <a:r>
              <a:rPr lang="en-US" sz="2800" dirty="0"/>
              <a:t>(In decimal)</a:t>
            </a:r>
          </a:p>
        </p:txBody>
      </p:sp>
    </p:spTree>
    <p:extLst>
      <p:ext uri="{BB962C8B-B14F-4D97-AF65-F5344CB8AC3E}">
        <p14:creationId xmlns:p14="http://schemas.microsoft.com/office/powerpoint/2010/main" val="1089041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OR example</a:t>
            </a:r>
            <a:endParaRPr lang="en-US" dirty="0"/>
          </a:p>
        </p:txBody>
      </p:sp>
      <p:sp>
        <p:nvSpPr>
          <p:cNvPr id="3" name="Content Placeholder 2"/>
          <p:cNvSpPr>
            <a:spLocks noGrp="1"/>
          </p:cNvSpPr>
          <p:nvPr>
            <p:ph idx="1"/>
          </p:nvPr>
        </p:nvSpPr>
        <p:spPr/>
        <p:txBody>
          <a:bodyPr/>
          <a:lstStyle/>
          <a:p>
            <a:pPr marL="0" indent="0">
              <a:buNone/>
            </a:pPr>
            <a:r>
              <a:rPr lang="en-US" sz="2800" dirty="0"/>
              <a:t>#include &lt;</a:t>
            </a:r>
            <a:r>
              <a:rPr lang="en-US" sz="2800" dirty="0" err="1"/>
              <a:t>stdio.h</a:t>
            </a:r>
            <a:r>
              <a:rPr lang="en-US" sz="2800" dirty="0"/>
              <a:t>&gt;</a:t>
            </a:r>
          </a:p>
          <a:p>
            <a:pPr marL="0" indent="0">
              <a:buNone/>
            </a:pPr>
            <a:r>
              <a:rPr lang="en-US" sz="2800" dirty="0" err="1"/>
              <a:t>int</a:t>
            </a:r>
            <a:r>
              <a:rPr lang="en-US" sz="2800" dirty="0"/>
              <a:t> main()</a:t>
            </a:r>
          </a:p>
          <a:p>
            <a:pPr marL="0" indent="0">
              <a:buNone/>
            </a:pPr>
            <a:r>
              <a:rPr lang="en-US" sz="2800" dirty="0"/>
              <a:t>{</a:t>
            </a:r>
          </a:p>
          <a:p>
            <a:pPr marL="0" indent="0">
              <a:buNone/>
            </a:pPr>
            <a:r>
              <a:rPr lang="en-US" sz="2800" dirty="0"/>
              <a:t>    </a:t>
            </a:r>
            <a:r>
              <a:rPr lang="en-US" sz="2800" dirty="0" err="1"/>
              <a:t>int</a:t>
            </a:r>
            <a:r>
              <a:rPr lang="en-US" sz="2800" dirty="0"/>
              <a:t> a = 12, b = 25;</a:t>
            </a:r>
          </a:p>
          <a:p>
            <a:pPr marL="0" indent="0">
              <a:buNone/>
            </a:pPr>
            <a:r>
              <a:rPr lang="en-US" sz="2800" dirty="0"/>
              <a:t>    </a:t>
            </a:r>
            <a:r>
              <a:rPr lang="en-US" sz="2800" dirty="0" err="1"/>
              <a:t>printf</a:t>
            </a:r>
            <a:r>
              <a:rPr lang="en-US" sz="2800" dirty="0"/>
              <a:t>("Output = %d", </a:t>
            </a:r>
            <a:r>
              <a:rPr lang="en-US" sz="2800" dirty="0" err="1" smtClean="0"/>
              <a:t>a|b</a:t>
            </a:r>
            <a:r>
              <a:rPr lang="en-US" sz="2800" dirty="0"/>
              <a:t>);</a:t>
            </a:r>
          </a:p>
          <a:p>
            <a:pPr marL="0" indent="0">
              <a:buNone/>
            </a:pPr>
            <a:r>
              <a:rPr lang="en-US" sz="2800" dirty="0"/>
              <a:t>    return 0;</a:t>
            </a:r>
          </a:p>
          <a:p>
            <a:pPr marL="0" indent="0">
              <a:buNone/>
            </a:pPr>
            <a:r>
              <a:rPr lang="en-US" sz="2800" dirty="0" smtClean="0"/>
              <a:t>}</a:t>
            </a:r>
          </a:p>
          <a:p>
            <a:pPr marL="0" indent="0">
              <a:buNone/>
            </a:pPr>
            <a:r>
              <a:rPr lang="en-US" sz="2800" dirty="0" smtClean="0"/>
              <a:t>//output 29</a:t>
            </a:r>
            <a:endParaRPr lang="en-US" sz="2800" dirty="0"/>
          </a:p>
        </p:txBody>
      </p:sp>
    </p:spTree>
    <p:extLst>
      <p:ext uri="{BB962C8B-B14F-4D97-AF65-F5344CB8AC3E}">
        <p14:creationId xmlns:p14="http://schemas.microsoft.com/office/powerpoint/2010/main" val="3894418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rPr>
              <a:t>Bitwise XOR (exclusive OR) operator </a:t>
            </a:r>
            <a:r>
              <a:rPr lang="en-US" sz="3600" b="1" dirty="0" smtClean="0">
                <a:effectLst/>
              </a:rPr>
              <a:t>^</a:t>
            </a:r>
            <a:endParaRPr lang="en-US" sz="3600" dirty="0"/>
          </a:p>
        </p:txBody>
      </p:sp>
      <p:sp>
        <p:nvSpPr>
          <p:cNvPr id="3" name="Content Placeholder 2"/>
          <p:cNvSpPr>
            <a:spLocks noGrp="1"/>
          </p:cNvSpPr>
          <p:nvPr>
            <p:ph idx="1"/>
          </p:nvPr>
        </p:nvSpPr>
        <p:spPr/>
        <p:txBody>
          <a:bodyPr/>
          <a:lstStyle/>
          <a:p>
            <a:r>
              <a:rPr lang="en-US" sz="2800" dirty="0">
                <a:effectLst/>
              </a:rPr>
              <a:t>The result of bitwise XOR operator is 1 if the corresponding bits of two operands are opposite. </a:t>
            </a:r>
            <a:endParaRPr lang="en-US" sz="2800" dirty="0" smtClean="0">
              <a:effectLst/>
            </a:endParaRPr>
          </a:p>
          <a:p>
            <a:r>
              <a:rPr lang="en-US" sz="2800" dirty="0" smtClean="0">
                <a:effectLst/>
              </a:rPr>
              <a:t>It </a:t>
            </a:r>
            <a:r>
              <a:rPr lang="en-US" sz="2800" dirty="0">
                <a:effectLst/>
              </a:rPr>
              <a:t>is denoted by </a:t>
            </a:r>
            <a:r>
              <a:rPr lang="en-US" sz="2800" dirty="0" smtClean="0">
                <a:effectLst/>
              </a:rPr>
              <a:t>^.</a:t>
            </a:r>
            <a:r>
              <a:rPr lang="en-US" sz="2800" dirty="0"/>
              <a:t/>
            </a:r>
            <a:br>
              <a:rPr lang="en-US" sz="2800" dirty="0"/>
            </a:br>
            <a:endParaRPr lang="en-US" sz="2800" dirty="0"/>
          </a:p>
        </p:txBody>
      </p:sp>
    </p:spTree>
    <p:extLst>
      <p:ext uri="{BB962C8B-B14F-4D97-AF65-F5344CB8AC3E}">
        <p14:creationId xmlns:p14="http://schemas.microsoft.com/office/powerpoint/2010/main" val="3699850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rPr>
              <a:t>Bitwise XOR (exclusive OR) operator </a:t>
            </a:r>
            <a:r>
              <a:rPr lang="en-US" sz="3600" b="1" dirty="0" smtClean="0">
                <a:effectLst/>
              </a:rPr>
              <a:t>^</a:t>
            </a:r>
            <a:endParaRPr lang="en-US" sz="3600" dirty="0"/>
          </a:p>
        </p:txBody>
      </p:sp>
      <p:sp>
        <p:nvSpPr>
          <p:cNvPr id="3" name="Content Placeholder 2"/>
          <p:cNvSpPr>
            <a:spLocks noGrp="1"/>
          </p:cNvSpPr>
          <p:nvPr>
            <p:ph idx="1"/>
          </p:nvPr>
        </p:nvSpPr>
        <p:spPr/>
        <p:txBody>
          <a:bodyPr/>
          <a:lstStyle/>
          <a:p>
            <a:pPr marL="0" indent="0">
              <a:buNone/>
            </a:pPr>
            <a:r>
              <a:rPr lang="en-US" sz="2800" dirty="0">
                <a:effectLst/>
              </a:rPr>
              <a:t>12 = 00001100 (In Binary)</a:t>
            </a:r>
          </a:p>
          <a:p>
            <a:pPr marL="0" indent="0">
              <a:buNone/>
            </a:pPr>
            <a:r>
              <a:rPr lang="en-US" sz="2800" dirty="0">
                <a:effectLst/>
              </a:rPr>
              <a:t>25 = 00011001 (In Binary</a:t>
            </a:r>
            <a:r>
              <a:rPr lang="en-US" sz="2800" dirty="0" smtClean="0">
                <a:effectLst/>
              </a:rPr>
              <a:t>)</a:t>
            </a:r>
            <a:endParaRPr lang="en-US" sz="2800" dirty="0">
              <a:effectLst/>
            </a:endParaRPr>
          </a:p>
          <a:p>
            <a:pPr marL="0" indent="0">
              <a:buNone/>
            </a:pPr>
            <a:r>
              <a:rPr lang="en-US" sz="2800" dirty="0">
                <a:effectLst/>
              </a:rPr>
              <a:t>Bitwise XOR Operation of 12 and 25</a:t>
            </a:r>
          </a:p>
          <a:p>
            <a:pPr marL="0" indent="0">
              <a:buNone/>
            </a:pPr>
            <a:r>
              <a:rPr lang="en-US" sz="2800" dirty="0">
                <a:effectLst/>
              </a:rPr>
              <a:t>  00001100</a:t>
            </a:r>
          </a:p>
          <a:p>
            <a:pPr marL="0" indent="0">
              <a:buNone/>
            </a:pPr>
            <a:r>
              <a:rPr lang="en-US" sz="2800" dirty="0">
                <a:effectLst/>
              </a:rPr>
              <a:t>^ 00011001</a:t>
            </a:r>
          </a:p>
          <a:p>
            <a:pPr marL="0" indent="0">
              <a:buNone/>
            </a:pPr>
            <a:r>
              <a:rPr lang="en-US" sz="2800" dirty="0">
                <a:effectLst/>
              </a:rPr>
              <a:t>  ________</a:t>
            </a:r>
          </a:p>
          <a:p>
            <a:pPr marL="0" indent="0">
              <a:buNone/>
            </a:pPr>
            <a:r>
              <a:rPr lang="en-US" sz="2800" dirty="0">
                <a:effectLst/>
              </a:rPr>
              <a:t>  00010101  = 21 (In decimal)</a:t>
            </a:r>
            <a:endParaRPr lang="en-US" sz="2800" dirty="0"/>
          </a:p>
        </p:txBody>
      </p:sp>
    </p:spTree>
    <p:extLst>
      <p:ext uri="{BB962C8B-B14F-4D97-AF65-F5344CB8AC3E}">
        <p14:creationId xmlns:p14="http://schemas.microsoft.com/office/powerpoint/2010/main" val="3929738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Example: </a:t>
            </a:r>
            <a:r>
              <a:rPr lang="en-US" b="1" dirty="0">
                <a:effectLst/>
              </a:rPr>
              <a:t>Bitwise </a:t>
            </a:r>
            <a:r>
              <a:rPr lang="en-US" b="1" dirty="0" smtClean="0">
                <a:effectLst/>
              </a:rPr>
              <a:t>XOR</a:t>
            </a:r>
            <a:endParaRPr lang="en-US" dirty="0"/>
          </a:p>
        </p:txBody>
      </p:sp>
      <p:sp>
        <p:nvSpPr>
          <p:cNvPr id="3" name="Content Placeholder 2"/>
          <p:cNvSpPr>
            <a:spLocks noGrp="1"/>
          </p:cNvSpPr>
          <p:nvPr>
            <p:ph idx="1"/>
          </p:nvPr>
        </p:nvSpPr>
        <p:spPr>
          <a:xfrm>
            <a:off x="1219200" y="2044700"/>
            <a:ext cx="7772400" cy="4813300"/>
          </a:xfrm>
        </p:spPr>
        <p:txBody>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int</a:t>
            </a:r>
            <a:r>
              <a:rPr lang="en-US" dirty="0"/>
              <a:t> a = 12, b = 25;</a:t>
            </a:r>
          </a:p>
          <a:p>
            <a:pPr marL="0" indent="0">
              <a:buNone/>
            </a:pPr>
            <a:r>
              <a:rPr lang="en-US" dirty="0"/>
              <a:t>    </a:t>
            </a:r>
            <a:r>
              <a:rPr lang="en-US" dirty="0" err="1"/>
              <a:t>printf</a:t>
            </a:r>
            <a:r>
              <a:rPr lang="en-US" dirty="0"/>
              <a:t>("Output = %d", </a:t>
            </a:r>
            <a:r>
              <a:rPr lang="en-US" dirty="0" err="1"/>
              <a:t>a^b</a:t>
            </a:r>
            <a:r>
              <a:rPr lang="en-US" dirty="0"/>
              <a:t>);</a:t>
            </a:r>
          </a:p>
          <a:p>
            <a:pPr marL="0" indent="0">
              <a:buNone/>
            </a:pPr>
            <a:r>
              <a:rPr lang="en-US" dirty="0"/>
              <a:t>    return 0;</a:t>
            </a:r>
          </a:p>
          <a:p>
            <a:pPr marL="0" indent="0">
              <a:buNone/>
            </a:pPr>
            <a:r>
              <a:rPr lang="en-US" dirty="0" smtClean="0"/>
              <a:t>}</a:t>
            </a:r>
          </a:p>
          <a:p>
            <a:pPr marL="0" indent="0">
              <a:buNone/>
            </a:pPr>
            <a:r>
              <a:rPr lang="en-US" dirty="0" smtClean="0"/>
              <a:t>//output 21</a:t>
            </a:r>
            <a:endParaRPr lang="en-US" dirty="0"/>
          </a:p>
        </p:txBody>
      </p:sp>
    </p:spTree>
    <p:extLst>
      <p:ext uri="{BB962C8B-B14F-4D97-AF65-F5344CB8AC3E}">
        <p14:creationId xmlns:p14="http://schemas.microsoft.com/office/powerpoint/2010/main" val="1448105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Relational operators</a:t>
            </a:r>
            <a:endParaRPr lang="en-US" dirty="0"/>
          </a:p>
        </p:txBody>
      </p:sp>
      <p:sp>
        <p:nvSpPr>
          <p:cNvPr id="3" name="Content Placeholder 2"/>
          <p:cNvSpPr>
            <a:spLocks noGrp="1"/>
          </p:cNvSpPr>
          <p:nvPr>
            <p:ph idx="1"/>
          </p:nvPr>
        </p:nvSpPr>
        <p:spPr/>
        <p:txBody>
          <a:bodyPr/>
          <a:lstStyle/>
          <a:p>
            <a:r>
              <a:rPr lang="en-US" dirty="0"/>
              <a:t>A relational operator checks the relationship between two operands. If the relation is true, it returns 1; if the relation is false, it returns value 0</a:t>
            </a:r>
            <a:r>
              <a:rPr lang="en-US" dirty="0" smtClean="0"/>
              <a:t>.</a:t>
            </a:r>
          </a:p>
          <a:p>
            <a:r>
              <a:rPr lang="en-US" dirty="0"/>
              <a:t>Relational operators are used in decision making and loops.</a:t>
            </a:r>
          </a:p>
          <a:p>
            <a:r>
              <a:rPr lang="en-US" dirty="0"/>
              <a:t/>
            </a:r>
            <a:br>
              <a:rPr lang="en-US" dirty="0"/>
            </a:br>
            <a:endParaRPr lang="en-US" dirty="0"/>
          </a:p>
        </p:txBody>
      </p:sp>
    </p:spTree>
    <p:extLst>
      <p:ext uri="{BB962C8B-B14F-4D97-AF65-F5344CB8AC3E}">
        <p14:creationId xmlns:p14="http://schemas.microsoft.com/office/powerpoint/2010/main" val="2748038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complement operator</a:t>
            </a:r>
            <a:endParaRPr lang="en-US" dirty="0"/>
          </a:p>
        </p:txBody>
      </p:sp>
      <p:sp>
        <p:nvSpPr>
          <p:cNvPr id="3" name="Content Placeholder 2"/>
          <p:cNvSpPr>
            <a:spLocks noGrp="1"/>
          </p:cNvSpPr>
          <p:nvPr>
            <p:ph idx="1"/>
          </p:nvPr>
        </p:nvSpPr>
        <p:spPr/>
        <p:txBody>
          <a:bodyPr/>
          <a:lstStyle/>
          <a:p>
            <a:r>
              <a:rPr lang="en-US" dirty="0">
                <a:effectLst/>
              </a:rPr>
              <a:t>Bitwise compliment operator is an unary operator (works on only one operand). </a:t>
            </a:r>
            <a:endParaRPr lang="en-US" dirty="0" smtClean="0">
              <a:effectLst/>
            </a:endParaRPr>
          </a:p>
          <a:p>
            <a:r>
              <a:rPr lang="en-US" dirty="0" smtClean="0">
                <a:effectLst/>
              </a:rPr>
              <a:t>It </a:t>
            </a:r>
            <a:r>
              <a:rPr lang="en-US" dirty="0">
                <a:effectLst/>
              </a:rPr>
              <a:t>changes 1 to 0 and 0 to 1. It is denoted by </a:t>
            </a:r>
            <a:r>
              <a:rPr lang="en-US" dirty="0" smtClean="0">
                <a:effectLst/>
              </a:rPr>
              <a:t>~.</a:t>
            </a:r>
            <a:endParaRPr lang="en-US" dirty="0">
              <a:effectLst/>
            </a:endParaRPr>
          </a:p>
        </p:txBody>
      </p:sp>
    </p:spTree>
    <p:extLst>
      <p:ext uri="{BB962C8B-B14F-4D97-AF65-F5344CB8AC3E}">
        <p14:creationId xmlns:p14="http://schemas.microsoft.com/office/powerpoint/2010/main" val="60683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complement operator</a:t>
            </a:r>
            <a:endParaRPr lang="en-US" dirty="0"/>
          </a:p>
        </p:txBody>
      </p:sp>
      <p:sp>
        <p:nvSpPr>
          <p:cNvPr id="3" name="Content Placeholder 2"/>
          <p:cNvSpPr>
            <a:spLocks noGrp="1"/>
          </p:cNvSpPr>
          <p:nvPr>
            <p:ph idx="1"/>
          </p:nvPr>
        </p:nvSpPr>
        <p:spPr/>
        <p:txBody>
          <a:bodyPr/>
          <a:lstStyle/>
          <a:p>
            <a:pPr marL="0" indent="0">
              <a:buNone/>
            </a:pPr>
            <a:r>
              <a:rPr lang="en-US" dirty="0"/>
              <a:t>35 = 00100011 (In Binary)</a:t>
            </a:r>
          </a:p>
          <a:p>
            <a:pPr marL="0" indent="0">
              <a:buNone/>
            </a:pPr>
            <a:endParaRPr lang="en-US" dirty="0"/>
          </a:p>
          <a:p>
            <a:pPr marL="0" indent="0">
              <a:buNone/>
            </a:pPr>
            <a:r>
              <a:rPr lang="en-US" dirty="0"/>
              <a:t>Bitwise complement Operation of 35</a:t>
            </a:r>
          </a:p>
          <a:p>
            <a:pPr marL="0" indent="0">
              <a:buNone/>
            </a:pPr>
            <a:r>
              <a:rPr lang="en-US" dirty="0"/>
              <a:t>~ 00100011 </a:t>
            </a:r>
          </a:p>
          <a:p>
            <a:pPr marL="0" indent="0">
              <a:buNone/>
            </a:pPr>
            <a:r>
              <a:rPr lang="en-US" dirty="0"/>
              <a:t>  ________</a:t>
            </a:r>
          </a:p>
          <a:p>
            <a:pPr marL="0" indent="0">
              <a:buNone/>
            </a:pPr>
            <a:r>
              <a:rPr lang="en-US" dirty="0"/>
              <a:t>  11011100  = 220 (In decimal)</a:t>
            </a:r>
          </a:p>
        </p:txBody>
      </p:sp>
    </p:spTree>
    <p:extLst>
      <p:ext uri="{BB962C8B-B14F-4D97-AF65-F5344CB8AC3E}">
        <p14:creationId xmlns:p14="http://schemas.microsoft.com/office/powerpoint/2010/main" val="4157516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complement operator</a:t>
            </a:r>
          </a:p>
        </p:txBody>
      </p:sp>
      <p:sp>
        <p:nvSpPr>
          <p:cNvPr id="3" name="Content Placeholder 2"/>
          <p:cNvSpPr>
            <a:spLocks noGrp="1"/>
          </p:cNvSpPr>
          <p:nvPr>
            <p:ph idx="1"/>
          </p:nvPr>
        </p:nvSpPr>
        <p:spPr/>
        <p:txBody>
          <a:bodyPr/>
          <a:lstStyle/>
          <a:p>
            <a:pPr marL="0" indent="0">
              <a:buNone/>
            </a:pPr>
            <a:r>
              <a:rPr lang="en-US" dirty="0"/>
              <a:t>35 = 00100011 (In Binary)</a:t>
            </a:r>
          </a:p>
          <a:p>
            <a:pPr marL="0" indent="0">
              <a:buNone/>
            </a:pPr>
            <a:endParaRPr lang="en-US" dirty="0"/>
          </a:p>
          <a:p>
            <a:pPr marL="0" indent="0">
              <a:buNone/>
            </a:pPr>
            <a:r>
              <a:rPr lang="en-US" dirty="0"/>
              <a:t>Bitwise complement Operation of 35</a:t>
            </a:r>
          </a:p>
          <a:p>
            <a:pPr marL="0" indent="0">
              <a:buNone/>
            </a:pPr>
            <a:r>
              <a:rPr lang="en-US" dirty="0"/>
              <a:t>~ 00100011 </a:t>
            </a:r>
          </a:p>
          <a:p>
            <a:pPr marL="0" indent="0">
              <a:buNone/>
            </a:pPr>
            <a:r>
              <a:rPr lang="en-US" dirty="0"/>
              <a:t>  ________</a:t>
            </a:r>
          </a:p>
          <a:p>
            <a:pPr marL="0" indent="0">
              <a:buNone/>
            </a:pPr>
            <a:r>
              <a:rPr lang="en-US" dirty="0"/>
              <a:t>  11011100  = 220 (In decimal)</a:t>
            </a:r>
          </a:p>
        </p:txBody>
      </p:sp>
    </p:spTree>
    <p:extLst>
      <p:ext uri="{BB962C8B-B14F-4D97-AF65-F5344CB8AC3E}">
        <p14:creationId xmlns:p14="http://schemas.microsoft.com/office/powerpoint/2010/main" val="637340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complement operator</a:t>
            </a:r>
            <a:endParaRPr lang="en-US" dirty="0"/>
          </a:p>
        </p:txBody>
      </p:sp>
      <p:sp>
        <p:nvSpPr>
          <p:cNvPr id="3" name="Content Placeholder 2"/>
          <p:cNvSpPr>
            <a:spLocks noGrp="1"/>
          </p:cNvSpPr>
          <p:nvPr>
            <p:ph idx="1"/>
          </p:nvPr>
        </p:nvSpPr>
        <p:spPr>
          <a:xfrm>
            <a:off x="990600" y="2044700"/>
            <a:ext cx="8153400" cy="4114800"/>
          </a:xfrm>
        </p:spPr>
        <p:txBody>
          <a:bodyPr/>
          <a:lstStyle/>
          <a:p>
            <a:r>
              <a:rPr lang="en-US" dirty="0">
                <a:effectLst/>
              </a:rPr>
              <a:t>The bitwise complement of 35 (~35) is -36 instead of 220, but why</a:t>
            </a:r>
            <a:r>
              <a:rPr lang="en-US" dirty="0" smtClean="0">
                <a:effectLst/>
              </a:rPr>
              <a:t>?</a:t>
            </a:r>
          </a:p>
          <a:p>
            <a:r>
              <a:rPr lang="en-US" dirty="0">
                <a:effectLst/>
              </a:rPr>
              <a:t>For any integer n, bitwise complement of n will be -(n+1</a:t>
            </a:r>
            <a:r>
              <a:rPr lang="en-US" dirty="0" smtClean="0">
                <a:effectLst/>
              </a:rPr>
              <a:t>).</a:t>
            </a:r>
          </a:p>
          <a:p>
            <a:r>
              <a:rPr lang="en-US" dirty="0" smtClean="0">
                <a:effectLst/>
              </a:rPr>
              <a:t>To </a:t>
            </a:r>
            <a:r>
              <a:rPr lang="en-US" dirty="0">
                <a:effectLst/>
              </a:rPr>
              <a:t>understand this, you should have the knowledge of 2's complement</a:t>
            </a:r>
            <a:r>
              <a:rPr lang="en-US" dirty="0" smtClean="0">
                <a:effectLst/>
              </a:rPr>
              <a:t>.</a:t>
            </a:r>
            <a:endParaRPr lang="en-US" dirty="0">
              <a:effectLst/>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2583071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2's </a:t>
            </a:r>
            <a:r>
              <a:rPr lang="en-US" b="1" dirty="0" smtClean="0">
                <a:effectLst/>
              </a:rPr>
              <a:t>Complement</a:t>
            </a:r>
            <a:endParaRPr lang="en-US" dirty="0"/>
          </a:p>
        </p:txBody>
      </p:sp>
      <p:sp>
        <p:nvSpPr>
          <p:cNvPr id="3" name="Content Placeholder 2"/>
          <p:cNvSpPr>
            <a:spLocks noGrp="1"/>
          </p:cNvSpPr>
          <p:nvPr>
            <p:ph idx="1"/>
          </p:nvPr>
        </p:nvSpPr>
        <p:spPr>
          <a:xfrm>
            <a:off x="1219200" y="2044700"/>
            <a:ext cx="7772400" cy="4737100"/>
          </a:xfrm>
        </p:spPr>
        <p:txBody>
          <a:bodyPr/>
          <a:lstStyle/>
          <a:p>
            <a:r>
              <a:rPr lang="en-US" dirty="0">
                <a:effectLst/>
              </a:rPr>
              <a:t>The 2's complement of a number is equal to the complement of that number plus 1. </a:t>
            </a:r>
            <a:r>
              <a:rPr lang="en-US" dirty="0" smtClean="0">
                <a:effectLst/>
              </a:rPr>
              <a:t>For </a:t>
            </a:r>
            <a:r>
              <a:rPr lang="en-US" dirty="0">
                <a:effectLst/>
              </a:rPr>
              <a:t>example</a:t>
            </a:r>
            <a:r>
              <a:rPr lang="en-US" dirty="0" smtClean="0">
                <a:effectLst/>
              </a:rPr>
              <a:t>:</a:t>
            </a:r>
          </a:p>
          <a:p>
            <a:r>
              <a:rPr lang="en-US" dirty="0"/>
              <a:t> </a:t>
            </a:r>
            <a:r>
              <a:rPr lang="en-US" dirty="0" smtClean="0"/>
              <a:t>	Decimal: 220             	Binary:	11011100           	-(</a:t>
            </a:r>
            <a:r>
              <a:rPr lang="en-US" dirty="0"/>
              <a:t>00100011+1</a:t>
            </a:r>
            <a:r>
              <a:rPr lang="en-US" dirty="0" smtClean="0"/>
              <a:t>)   [-(n+1)] </a:t>
            </a:r>
            <a:endParaRPr lang="en-US" dirty="0"/>
          </a:p>
          <a:p>
            <a:pPr marL="0" indent="0">
              <a:buNone/>
            </a:pPr>
            <a:r>
              <a:rPr lang="en-US" dirty="0" smtClean="0"/>
              <a:t>	= </a:t>
            </a:r>
            <a:r>
              <a:rPr lang="en-US" dirty="0"/>
              <a:t>-00100100 </a:t>
            </a:r>
            <a:endParaRPr lang="en-US" dirty="0" smtClean="0"/>
          </a:p>
          <a:p>
            <a:pPr marL="0" indent="0">
              <a:buNone/>
            </a:pPr>
            <a:r>
              <a:rPr lang="en-US" dirty="0"/>
              <a:t>	</a:t>
            </a:r>
            <a:r>
              <a:rPr lang="en-US" dirty="0" smtClean="0"/>
              <a:t>= </a:t>
            </a:r>
            <a:r>
              <a:rPr lang="en-US" dirty="0"/>
              <a:t>-36(decimal)</a:t>
            </a:r>
          </a:p>
        </p:txBody>
      </p:sp>
    </p:spTree>
    <p:extLst>
      <p:ext uri="{BB962C8B-B14F-4D97-AF65-F5344CB8AC3E}">
        <p14:creationId xmlns:p14="http://schemas.microsoft.com/office/powerpoint/2010/main" val="2924539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complement operator</a:t>
            </a:r>
            <a:endParaRPr lang="en-US" dirty="0"/>
          </a:p>
        </p:txBody>
      </p:sp>
      <p:sp>
        <p:nvSpPr>
          <p:cNvPr id="3" name="Content Placeholder 2"/>
          <p:cNvSpPr>
            <a:spLocks noGrp="1"/>
          </p:cNvSpPr>
          <p:nvPr>
            <p:ph idx="1"/>
          </p:nvPr>
        </p:nvSpPr>
        <p:spPr/>
        <p:txBody>
          <a:bodyPr/>
          <a:lstStyle/>
          <a:p>
            <a:r>
              <a:rPr lang="en-US" dirty="0">
                <a:effectLst/>
              </a:rPr>
              <a:t>The bitwise complement of 35 is 220 (in decimal). The 2's complement of 220 is -36. Hence, the output is -36 instead of 220</a:t>
            </a:r>
            <a:r>
              <a:rPr lang="en-US" dirty="0" smtClean="0">
                <a:effectLst/>
              </a:rPr>
              <a:t>.</a:t>
            </a:r>
            <a:r>
              <a:rPr lang="en-US" dirty="0"/>
              <a:t/>
            </a:r>
            <a:br>
              <a:rPr lang="en-US" dirty="0"/>
            </a:br>
            <a:endParaRPr lang="en-US" dirty="0"/>
          </a:p>
        </p:txBody>
      </p:sp>
    </p:spTree>
    <p:extLst>
      <p:ext uri="{BB962C8B-B14F-4D97-AF65-F5344CB8AC3E}">
        <p14:creationId xmlns:p14="http://schemas.microsoft.com/office/powerpoint/2010/main" val="1546605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bitwise complement</a:t>
            </a:r>
            <a:endParaRPr lang="en-US" dirty="0"/>
          </a:p>
        </p:txBody>
      </p:sp>
      <p:sp>
        <p:nvSpPr>
          <p:cNvPr id="3" name="Content Placeholder 2"/>
          <p:cNvSpPr>
            <a:spLocks noGrp="1"/>
          </p:cNvSpPr>
          <p:nvPr>
            <p:ph idx="1"/>
          </p:nvPr>
        </p:nvSpPr>
        <p:spPr/>
        <p:txBody>
          <a:bodyPr/>
          <a:lstStyle/>
          <a:p>
            <a:pPr marL="0" indent="0">
              <a:buNone/>
            </a:pPr>
            <a:r>
              <a:rPr lang="en-US" sz="2800" dirty="0"/>
              <a:t>#include &lt;</a:t>
            </a:r>
            <a:r>
              <a:rPr lang="en-US" sz="2800" dirty="0" err="1"/>
              <a:t>stdio.h</a:t>
            </a:r>
            <a:r>
              <a:rPr lang="en-US" sz="2800" dirty="0"/>
              <a:t>&gt;</a:t>
            </a:r>
          </a:p>
          <a:p>
            <a:pPr marL="0" indent="0">
              <a:buNone/>
            </a:pPr>
            <a:r>
              <a:rPr lang="en-US" sz="2800" dirty="0" err="1"/>
              <a:t>int</a:t>
            </a:r>
            <a:r>
              <a:rPr lang="en-US" sz="2800" dirty="0"/>
              <a:t> main()</a:t>
            </a:r>
          </a:p>
          <a:p>
            <a:pPr marL="0" indent="0">
              <a:buNone/>
            </a:pPr>
            <a:r>
              <a:rPr lang="en-US" sz="2800" dirty="0" smtClean="0"/>
              <a:t>{</a:t>
            </a:r>
          </a:p>
          <a:p>
            <a:pPr marL="0" indent="0">
              <a:buNone/>
            </a:pPr>
            <a:r>
              <a:rPr lang="en-US" sz="2800" dirty="0"/>
              <a:t>	</a:t>
            </a:r>
            <a:r>
              <a:rPr lang="en-US" sz="2800" dirty="0" err="1" smtClean="0"/>
              <a:t>int</a:t>
            </a:r>
            <a:r>
              <a:rPr lang="en-US" sz="2800" dirty="0" smtClean="0"/>
              <a:t> a=35,b=-12;</a:t>
            </a:r>
            <a:endParaRPr lang="en-US" sz="2800" dirty="0"/>
          </a:p>
          <a:p>
            <a:pPr marL="0" indent="0">
              <a:buNone/>
            </a:pPr>
            <a:r>
              <a:rPr lang="en-US" sz="2800" dirty="0"/>
              <a:t>    </a:t>
            </a:r>
            <a:r>
              <a:rPr lang="en-US" sz="2800" dirty="0" err="1"/>
              <a:t>printf</a:t>
            </a:r>
            <a:r>
              <a:rPr lang="en-US" sz="2800" dirty="0"/>
              <a:t>("Output = %d\</a:t>
            </a:r>
            <a:r>
              <a:rPr lang="en-US" sz="2800" dirty="0" err="1"/>
              <a:t>n</a:t>
            </a:r>
            <a:r>
              <a:rPr lang="en-US" sz="2800" dirty="0" err="1" smtClean="0"/>
              <a:t>",~a</a:t>
            </a:r>
            <a:r>
              <a:rPr lang="en-US" sz="2800" dirty="0" smtClean="0"/>
              <a:t>);</a:t>
            </a:r>
            <a:endParaRPr lang="en-US" sz="2800" dirty="0"/>
          </a:p>
          <a:p>
            <a:pPr marL="0" indent="0">
              <a:buNone/>
            </a:pPr>
            <a:r>
              <a:rPr lang="en-US" sz="2800" dirty="0"/>
              <a:t>    </a:t>
            </a:r>
            <a:r>
              <a:rPr lang="en-US" sz="2800" dirty="0" err="1"/>
              <a:t>printf</a:t>
            </a:r>
            <a:r>
              <a:rPr lang="en-US" sz="2800" dirty="0"/>
              <a:t>("Output = %d\</a:t>
            </a:r>
            <a:r>
              <a:rPr lang="en-US" sz="2800" dirty="0" err="1"/>
              <a:t>n</a:t>
            </a:r>
            <a:r>
              <a:rPr lang="en-US" sz="2800" dirty="0" err="1" smtClean="0"/>
              <a:t>",~b</a:t>
            </a:r>
            <a:r>
              <a:rPr lang="en-US" sz="2800" dirty="0" smtClean="0"/>
              <a:t>);</a:t>
            </a:r>
            <a:endParaRPr lang="en-US" sz="2800" dirty="0"/>
          </a:p>
          <a:p>
            <a:pPr marL="0" indent="0">
              <a:buNone/>
            </a:pPr>
            <a:r>
              <a:rPr lang="en-US" sz="2800" dirty="0"/>
              <a:t>    return 0;</a:t>
            </a:r>
          </a:p>
          <a:p>
            <a:pPr marL="0" indent="0">
              <a:buNone/>
            </a:pPr>
            <a:r>
              <a:rPr lang="en-US" sz="2800" dirty="0" smtClean="0"/>
              <a:t>}//output -36,11</a:t>
            </a:r>
            <a:endParaRPr lang="en-US" sz="2800" dirty="0"/>
          </a:p>
        </p:txBody>
      </p:sp>
    </p:spTree>
    <p:extLst>
      <p:ext uri="{BB962C8B-B14F-4D97-AF65-F5344CB8AC3E}">
        <p14:creationId xmlns:p14="http://schemas.microsoft.com/office/powerpoint/2010/main" val="40668300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operators in C</a:t>
            </a:r>
            <a:endParaRPr lang="en-US" dirty="0"/>
          </a:p>
        </p:txBody>
      </p:sp>
      <p:sp>
        <p:nvSpPr>
          <p:cNvPr id="3" name="Content Placeholder 2"/>
          <p:cNvSpPr>
            <a:spLocks noGrp="1"/>
          </p:cNvSpPr>
          <p:nvPr>
            <p:ph idx="1"/>
          </p:nvPr>
        </p:nvSpPr>
        <p:spPr/>
        <p:txBody>
          <a:bodyPr/>
          <a:lstStyle/>
          <a:p>
            <a:r>
              <a:rPr lang="en-US" dirty="0">
                <a:effectLst/>
              </a:rPr>
              <a:t>There are two shift operators in C programming:</a:t>
            </a:r>
          </a:p>
          <a:p>
            <a:pPr lvl="1"/>
            <a:r>
              <a:rPr lang="en-US" dirty="0">
                <a:effectLst/>
              </a:rPr>
              <a:t>Right shift operator</a:t>
            </a:r>
          </a:p>
          <a:p>
            <a:pPr lvl="1"/>
            <a:r>
              <a:rPr lang="en-US" dirty="0">
                <a:effectLst/>
              </a:rPr>
              <a:t>Left shift operator.</a:t>
            </a:r>
          </a:p>
          <a:p>
            <a:endParaRPr lang="en-US" dirty="0"/>
          </a:p>
        </p:txBody>
      </p:sp>
    </p:spTree>
    <p:extLst>
      <p:ext uri="{BB962C8B-B14F-4D97-AF65-F5344CB8AC3E}">
        <p14:creationId xmlns:p14="http://schemas.microsoft.com/office/powerpoint/2010/main" val="1478107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Right Shift </a:t>
            </a:r>
            <a:r>
              <a:rPr lang="en-US" dirty="0" smtClean="0">
                <a:effectLst/>
              </a:rPr>
              <a:t>Operator</a:t>
            </a:r>
            <a:endParaRPr lang="en-US" dirty="0"/>
          </a:p>
        </p:txBody>
      </p:sp>
      <p:sp>
        <p:nvSpPr>
          <p:cNvPr id="3" name="Content Placeholder 2"/>
          <p:cNvSpPr>
            <a:spLocks noGrp="1"/>
          </p:cNvSpPr>
          <p:nvPr>
            <p:ph idx="1"/>
          </p:nvPr>
        </p:nvSpPr>
        <p:spPr/>
        <p:txBody>
          <a:bodyPr/>
          <a:lstStyle/>
          <a:p>
            <a:r>
              <a:rPr lang="en-US" dirty="0" smtClean="0">
                <a:effectLst/>
              </a:rPr>
              <a:t>Right </a:t>
            </a:r>
            <a:r>
              <a:rPr lang="en-US" dirty="0">
                <a:effectLst/>
              </a:rPr>
              <a:t>shift operator shifts all bits towards right by certain number of specified bits. </a:t>
            </a:r>
            <a:endParaRPr lang="en-US" dirty="0" smtClean="0">
              <a:effectLst/>
            </a:endParaRPr>
          </a:p>
          <a:p>
            <a:r>
              <a:rPr lang="en-US" dirty="0" smtClean="0">
                <a:effectLst/>
              </a:rPr>
              <a:t>It </a:t>
            </a:r>
            <a:r>
              <a:rPr lang="en-US" dirty="0">
                <a:effectLst/>
              </a:rPr>
              <a:t>is denoted by &gt;&gt;.</a:t>
            </a:r>
          </a:p>
          <a:p>
            <a:endParaRPr lang="en-US" dirty="0"/>
          </a:p>
        </p:txBody>
      </p:sp>
    </p:spTree>
    <p:extLst>
      <p:ext uri="{BB962C8B-B14F-4D97-AF65-F5344CB8AC3E}">
        <p14:creationId xmlns:p14="http://schemas.microsoft.com/office/powerpoint/2010/main" val="4163498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shift operator</a:t>
            </a:r>
            <a:endParaRPr lang="en-US" dirty="0"/>
          </a:p>
        </p:txBody>
      </p:sp>
      <p:sp>
        <p:nvSpPr>
          <p:cNvPr id="3" name="Content Placeholder 2"/>
          <p:cNvSpPr>
            <a:spLocks noGrp="1"/>
          </p:cNvSpPr>
          <p:nvPr>
            <p:ph idx="1"/>
          </p:nvPr>
        </p:nvSpPr>
        <p:spPr/>
        <p:txBody>
          <a:bodyPr/>
          <a:lstStyle/>
          <a:p>
            <a:r>
              <a:rPr lang="en-US" dirty="0"/>
              <a:t>220          11011100 </a:t>
            </a:r>
            <a:r>
              <a:rPr lang="en-US" dirty="0" smtClean="0"/>
              <a:t>(220)</a:t>
            </a:r>
          </a:p>
          <a:p>
            <a:r>
              <a:rPr lang="en-US" dirty="0" smtClean="0"/>
              <a:t>220 &gt;&gt; 2		00110111 (55)</a:t>
            </a:r>
            <a:endParaRPr lang="en-US" dirty="0"/>
          </a:p>
        </p:txBody>
      </p:sp>
    </p:spTree>
    <p:extLst>
      <p:ext uri="{BB962C8B-B14F-4D97-AF65-F5344CB8AC3E}">
        <p14:creationId xmlns:p14="http://schemas.microsoft.com/office/powerpoint/2010/main" val="1822335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8428775"/>
              </p:ext>
            </p:extLst>
          </p:nvPr>
        </p:nvGraphicFramePr>
        <p:xfrm>
          <a:off x="-1" y="3"/>
          <a:ext cx="9067800" cy="6875022"/>
        </p:xfrm>
        <a:graphic>
          <a:graphicData uri="http://schemas.openxmlformats.org/drawingml/2006/table">
            <a:tbl>
              <a:tblPr>
                <a:tableStyleId>{2D5ABB26-0587-4C30-8999-92F81FD0307C}</a:tableStyleId>
              </a:tblPr>
              <a:tblGrid>
                <a:gridCol w="3022600"/>
                <a:gridCol w="3022600"/>
                <a:gridCol w="3022600"/>
              </a:tblGrid>
              <a:tr h="1131224">
                <a:tc>
                  <a:txBody>
                    <a:bodyPr/>
                    <a:lstStyle/>
                    <a:p>
                      <a:pPr algn="ctr"/>
                      <a:r>
                        <a:rPr kumimoji="1" lang="en-US" sz="3200" kern="1200" dirty="0">
                          <a:solidFill>
                            <a:srgbClr val="FF5050"/>
                          </a:solidFill>
                          <a:effectLst>
                            <a:outerShdw blurRad="38100" dist="38100" dir="2700000" algn="tl">
                              <a:srgbClr val="000000"/>
                            </a:outerShdw>
                          </a:effectLst>
                          <a:latin typeface="+mj-lt"/>
                          <a:ea typeface="+mj-ea"/>
                          <a:cs typeface="+mj-cs"/>
                        </a:rPr>
                        <a:t>Operator</a:t>
                      </a:r>
                    </a:p>
                  </a:txBody>
                  <a:tcPr marL="172891" marR="172891" marT="86445" marB="86445" anchor="ctr"/>
                </a:tc>
                <a:tc>
                  <a:txBody>
                    <a:bodyPr/>
                    <a:lstStyle/>
                    <a:p>
                      <a:pPr algn="ctr"/>
                      <a:r>
                        <a:rPr kumimoji="1" lang="en-US" sz="3200" kern="1200" dirty="0">
                          <a:solidFill>
                            <a:srgbClr val="FF5050"/>
                          </a:solidFill>
                          <a:effectLst>
                            <a:outerShdw blurRad="38100" dist="38100" dir="2700000" algn="tl">
                              <a:srgbClr val="000000"/>
                            </a:outerShdw>
                          </a:effectLst>
                          <a:latin typeface="+mj-lt"/>
                          <a:ea typeface="+mj-ea"/>
                          <a:cs typeface="+mj-cs"/>
                        </a:rPr>
                        <a:t>Meaning of Operator</a:t>
                      </a:r>
                    </a:p>
                  </a:txBody>
                  <a:tcPr marL="172891" marR="172891" marT="86445" marB="86445" anchor="ctr"/>
                </a:tc>
                <a:tc>
                  <a:txBody>
                    <a:bodyPr/>
                    <a:lstStyle/>
                    <a:p>
                      <a:pPr algn="ctr"/>
                      <a:r>
                        <a:rPr kumimoji="1" lang="en-US" sz="3200" kern="1200" dirty="0">
                          <a:solidFill>
                            <a:srgbClr val="FF5050"/>
                          </a:solidFill>
                          <a:effectLst>
                            <a:outerShdw blurRad="38100" dist="38100" dir="2700000" algn="tl">
                              <a:srgbClr val="000000"/>
                            </a:outerShdw>
                          </a:effectLst>
                          <a:latin typeface="+mj-lt"/>
                          <a:ea typeface="+mj-ea"/>
                          <a:cs typeface="+mj-cs"/>
                        </a:rPr>
                        <a:t>Example</a:t>
                      </a:r>
                    </a:p>
                  </a:txBody>
                  <a:tcPr marL="172891" marR="172891" marT="86445" marB="86445" anchor="ctr"/>
                </a:tc>
              </a:tr>
              <a:tr h="954462">
                <a:tc>
                  <a:txBody>
                    <a:bodyPr/>
                    <a:lstStyle/>
                    <a:p>
                      <a:pPr algn="ctr"/>
                      <a:r>
                        <a:rPr kumimoji="1" lang="en-US" sz="3600" b="1" kern="1200" dirty="0">
                          <a:solidFill>
                            <a:srgbClr val="FFC6A9"/>
                          </a:solidFill>
                          <a:effectLst>
                            <a:outerShdw blurRad="38100" dist="38100" dir="2700000" algn="tl">
                              <a:srgbClr val="000000"/>
                            </a:outerShdw>
                          </a:effectLst>
                          <a:latin typeface="+mn-lt"/>
                          <a:ea typeface="+mn-ea"/>
                          <a:cs typeface="+mn-cs"/>
                        </a:rPr>
                        <a:t>==</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Equal to</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5 == 3 is evaluated to 0</a:t>
                      </a:r>
                    </a:p>
                  </a:txBody>
                  <a:tcPr marL="172891" marR="172891" marT="86445" marB="86445" anchor="ctr"/>
                </a:tc>
              </a:tr>
              <a:tr h="954462">
                <a:tc>
                  <a:txBody>
                    <a:bodyPr/>
                    <a:lstStyle/>
                    <a:p>
                      <a:pPr algn="ctr"/>
                      <a:r>
                        <a:rPr kumimoji="1" lang="en-US" sz="3600" b="1" kern="1200" dirty="0">
                          <a:solidFill>
                            <a:srgbClr val="FFC6A9"/>
                          </a:solidFill>
                          <a:effectLst>
                            <a:outerShdw blurRad="38100" dist="38100" dir="2700000" algn="tl">
                              <a:srgbClr val="000000"/>
                            </a:outerShdw>
                          </a:effectLst>
                          <a:latin typeface="+mn-lt"/>
                          <a:ea typeface="+mn-ea"/>
                          <a:cs typeface="+mn-cs"/>
                        </a:rPr>
                        <a:t>&gt;</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Greater than</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5 &gt; 3 is evaluated to 1</a:t>
                      </a:r>
                    </a:p>
                  </a:txBody>
                  <a:tcPr marL="172891" marR="172891" marT="86445" marB="86445" anchor="ctr"/>
                </a:tc>
              </a:tr>
              <a:tr h="954462">
                <a:tc>
                  <a:txBody>
                    <a:bodyPr/>
                    <a:lstStyle/>
                    <a:p>
                      <a:pPr algn="ctr"/>
                      <a:r>
                        <a:rPr kumimoji="1" lang="en-US" sz="3600" b="1" kern="1200" dirty="0">
                          <a:solidFill>
                            <a:srgbClr val="FFC6A9"/>
                          </a:solidFill>
                          <a:effectLst>
                            <a:outerShdw blurRad="38100" dist="38100" dir="2700000" algn="tl">
                              <a:srgbClr val="000000"/>
                            </a:outerShdw>
                          </a:effectLst>
                          <a:latin typeface="+mn-lt"/>
                          <a:ea typeface="+mn-ea"/>
                          <a:cs typeface="+mn-cs"/>
                        </a:rPr>
                        <a:t>&lt;</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Less than</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5 &lt; 3 is evaluated to 0</a:t>
                      </a:r>
                    </a:p>
                  </a:txBody>
                  <a:tcPr marL="172891" marR="172891" marT="86445" marB="86445" anchor="ctr"/>
                </a:tc>
              </a:tr>
              <a:tr h="954462">
                <a:tc>
                  <a:txBody>
                    <a:bodyPr/>
                    <a:lstStyle/>
                    <a:p>
                      <a:pPr algn="ctr"/>
                      <a:r>
                        <a:rPr kumimoji="1" lang="en-US" sz="3600" b="1" kern="1200" dirty="0">
                          <a:solidFill>
                            <a:srgbClr val="FFC6A9"/>
                          </a:solidFill>
                          <a:effectLst>
                            <a:outerShdw blurRad="38100" dist="38100" dir="2700000" algn="tl">
                              <a:srgbClr val="000000"/>
                            </a:outerShdw>
                          </a:effectLst>
                          <a:latin typeface="+mn-lt"/>
                          <a:ea typeface="+mn-ea"/>
                          <a:cs typeface="+mn-cs"/>
                        </a:rPr>
                        <a:t>!=</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Not equal to</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5 != 3 is evaluated to 1</a:t>
                      </a:r>
                    </a:p>
                  </a:txBody>
                  <a:tcPr marL="172891" marR="172891" marT="86445" marB="86445" anchor="ctr"/>
                </a:tc>
              </a:tr>
              <a:tr h="954462">
                <a:tc>
                  <a:txBody>
                    <a:bodyPr/>
                    <a:lstStyle/>
                    <a:p>
                      <a:pPr algn="ctr"/>
                      <a:r>
                        <a:rPr kumimoji="1" lang="en-US" sz="3600" b="1" kern="1200" dirty="0">
                          <a:solidFill>
                            <a:srgbClr val="FFC6A9"/>
                          </a:solidFill>
                          <a:effectLst>
                            <a:outerShdw blurRad="38100" dist="38100" dir="2700000" algn="tl">
                              <a:srgbClr val="000000"/>
                            </a:outerShdw>
                          </a:effectLst>
                          <a:latin typeface="+mn-lt"/>
                          <a:ea typeface="+mn-ea"/>
                          <a:cs typeface="+mn-cs"/>
                        </a:rPr>
                        <a:t>&gt;=</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Greater than or equal to</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5 &gt;= 3 is evaluated to 1</a:t>
                      </a:r>
                    </a:p>
                  </a:txBody>
                  <a:tcPr marL="172891" marR="172891" marT="86445" marB="86445" anchor="ctr"/>
                </a:tc>
              </a:tr>
              <a:tr h="954462">
                <a:tc>
                  <a:txBody>
                    <a:bodyPr/>
                    <a:lstStyle/>
                    <a:p>
                      <a:pPr algn="ctr"/>
                      <a:r>
                        <a:rPr kumimoji="1" lang="en-US" sz="3600" b="1" kern="1200" dirty="0">
                          <a:solidFill>
                            <a:srgbClr val="FFC6A9"/>
                          </a:solidFill>
                          <a:effectLst>
                            <a:outerShdw blurRad="38100" dist="38100" dir="2700000" algn="tl">
                              <a:srgbClr val="000000"/>
                            </a:outerShdw>
                          </a:effectLst>
                          <a:latin typeface="+mn-lt"/>
                          <a:ea typeface="+mn-ea"/>
                          <a:cs typeface="+mn-cs"/>
                        </a:rPr>
                        <a:t>&lt;=</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Less than or equal to</a:t>
                      </a:r>
                    </a:p>
                  </a:txBody>
                  <a:tcPr marL="172891" marR="172891" marT="86445" marB="86445" anchor="ctr"/>
                </a:tc>
                <a:tc>
                  <a:txBody>
                    <a:bodyPr/>
                    <a:lstStyle/>
                    <a:p>
                      <a:r>
                        <a:rPr kumimoji="1" lang="en-US" sz="2400" b="1" kern="1200" dirty="0">
                          <a:solidFill>
                            <a:srgbClr val="FFC6A9"/>
                          </a:solidFill>
                          <a:effectLst>
                            <a:outerShdw blurRad="38100" dist="38100" dir="2700000" algn="tl">
                              <a:srgbClr val="000000"/>
                            </a:outerShdw>
                          </a:effectLst>
                          <a:latin typeface="+mn-lt"/>
                          <a:ea typeface="+mn-ea"/>
                          <a:cs typeface="+mn-cs"/>
                        </a:rPr>
                        <a:t>5 &lt;= 3 is evaluated to 0</a:t>
                      </a:r>
                    </a:p>
                  </a:txBody>
                  <a:tcPr marL="172891" marR="172891" marT="86445" marB="86445" anchor="ctr"/>
                </a:tc>
              </a:tr>
            </a:tbl>
          </a:graphicData>
        </a:graphic>
      </p:graphicFrame>
    </p:spTree>
    <p:extLst>
      <p:ext uri="{BB962C8B-B14F-4D97-AF65-F5344CB8AC3E}">
        <p14:creationId xmlns:p14="http://schemas.microsoft.com/office/powerpoint/2010/main" val="1824928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right shift operator</a:t>
            </a:r>
            <a:endParaRPr lang="en-US" dirty="0"/>
          </a:p>
        </p:txBody>
      </p:sp>
      <p:sp>
        <p:nvSpPr>
          <p:cNvPr id="3" name="Content Placeholder 2"/>
          <p:cNvSpPr>
            <a:spLocks noGrp="1"/>
          </p:cNvSpPr>
          <p:nvPr>
            <p:ph idx="1"/>
          </p:nvPr>
        </p:nvSpPr>
        <p:spPr/>
        <p:txBody>
          <a:bodyPr/>
          <a:lstStyle/>
          <a:p>
            <a:pPr marL="0" indent="0">
              <a:buNone/>
            </a:pPr>
            <a:r>
              <a:rPr lang="en-US" sz="2800" dirty="0"/>
              <a:t>#include &lt;</a:t>
            </a:r>
            <a:r>
              <a:rPr lang="en-US" sz="2800" dirty="0" err="1"/>
              <a:t>stdio.h</a:t>
            </a:r>
            <a:r>
              <a:rPr lang="en-US" sz="2800" dirty="0"/>
              <a:t>&gt;</a:t>
            </a:r>
          </a:p>
          <a:p>
            <a:pPr marL="0" indent="0">
              <a:buNone/>
            </a:pPr>
            <a:r>
              <a:rPr lang="en-US" sz="2800" dirty="0" err="1"/>
              <a:t>int</a:t>
            </a:r>
            <a:r>
              <a:rPr lang="en-US" sz="2800" dirty="0"/>
              <a:t> main()</a:t>
            </a:r>
          </a:p>
          <a:p>
            <a:pPr marL="0" indent="0">
              <a:buNone/>
            </a:pPr>
            <a:r>
              <a:rPr lang="en-US" sz="2800" dirty="0"/>
              <a:t>{</a:t>
            </a:r>
          </a:p>
          <a:p>
            <a:pPr marL="0" indent="0">
              <a:buNone/>
            </a:pPr>
            <a:r>
              <a:rPr lang="en-US" sz="2800" dirty="0"/>
              <a:t>    </a:t>
            </a:r>
            <a:r>
              <a:rPr lang="en-US" sz="2800" dirty="0" err="1"/>
              <a:t>int</a:t>
            </a:r>
            <a:r>
              <a:rPr lang="en-US" sz="2800" dirty="0"/>
              <a:t> </a:t>
            </a:r>
            <a:r>
              <a:rPr lang="en-US" sz="2800" dirty="0" err="1"/>
              <a:t>num</a:t>
            </a:r>
            <a:r>
              <a:rPr lang="en-US" sz="2800" dirty="0"/>
              <a:t>=220;</a:t>
            </a:r>
          </a:p>
          <a:p>
            <a:pPr marL="0" indent="0">
              <a:buNone/>
            </a:pPr>
            <a:r>
              <a:rPr lang="en-US" sz="2800" dirty="0"/>
              <a:t>    </a:t>
            </a:r>
            <a:r>
              <a:rPr lang="en-US" sz="2800" dirty="0" err="1"/>
              <a:t>printf</a:t>
            </a:r>
            <a:r>
              <a:rPr lang="en-US" sz="2800" dirty="0"/>
              <a:t>("right shift 220 by 2 bits %d",</a:t>
            </a:r>
            <a:r>
              <a:rPr lang="en-US" sz="2800" dirty="0" err="1"/>
              <a:t>num</a:t>
            </a:r>
            <a:r>
              <a:rPr lang="en-US" sz="2800" dirty="0"/>
              <a:t>&gt;&gt;2</a:t>
            </a:r>
            <a:r>
              <a:rPr lang="en-US" sz="2800" dirty="0" smtClean="0"/>
              <a:t>);   </a:t>
            </a:r>
            <a:endParaRPr lang="en-US" sz="2800" dirty="0"/>
          </a:p>
          <a:p>
            <a:pPr marL="0" indent="0">
              <a:buNone/>
            </a:pPr>
            <a:r>
              <a:rPr lang="en-US" sz="2800" dirty="0"/>
              <a:t>     return 0;</a:t>
            </a:r>
          </a:p>
          <a:p>
            <a:pPr marL="0" indent="0">
              <a:buNone/>
            </a:pPr>
            <a:r>
              <a:rPr lang="en-US" sz="2800" dirty="0"/>
              <a:t>}</a:t>
            </a:r>
          </a:p>
        </p:txBody>
      </p:sp>
    </p:spTree>
    <p:extLst>
      <p:ext uri="{BB962C8B-B14F-4D97-AF65-F5344CB8AC3E}">
        <p14:creationId xmlns:p14="http://schemas.microsoft.com/office/powerpoint/2010/main" val="3652337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shift operator</a:t>
            </a:r>
            <a:endParaRPr lang="en-US" dirty="0"/>
          </a:p>
        </p:txBody>
      </p:sp>
      <p:sp>
        <p:nvSpPr>
          <p:cNvPr id="3" name="Content Placeholder 2"/>
          <p:cNvSpPr>
            <a:spLocks noGrp="1"/>
          </p:cNvSpPr>
          <p:nvPr>
            <p:ph idx="1"/>
          </p:nvPr>
        </p:nvSpPr>
        <p:spPr/>
        <p:txBody>
          <a:bodyPr/>
          <a:lstStyle/>
          <a:p>
            <a:r>
              <a:rPr lang="en-US" sz="2800" dirty="0">
                <a:effectLst/>
              </a:rPr>
              <a:t>Left shift operator shifts all bits towards left by a certain number of specified bits. </a:t>
            </a:r>
            <a:endParaRPr lang="en-US" sz="2800" dirty="0" smtClean="0">
              <a:effectLst/>
            </a:endParaRPr>
          </a:p>
          <a:p>
            <a:r>
              <a:rPr lang="en-US" sz="2800" dirty="0" smtClean="0">
                <a:effectLst/>
              </a:rPr>
              <a:t>The </a:t>
            </a:r>
            <a:r>
              <a:rPr lang="en-US" sz="2800" dirty="0">
                <a:effectLst/>
              </a:rPr>
              <a:t>bit positions that have been vacated by the left shift operator are filled with 0. </a:t>
            </a:r>
            <a:endParaRPr lang="en-US" sz="2800" dirty="0" smtClean="0">
              <a:effectLst/>
            </a:endParaRPr>
          </a:p>
          <a:p>
            <a:r>
              <a:rPr lang="en-US" sz="2800" dirty="0" smtClean="0">
                <a:effectLst/>
              </a:rPr>
              <a:t>The </a:t>
            </a:r>
            <a:r>
              <a:rPr lang="en-US" sz="2800" dirty="0">
                <a:effectLst/>
              </a:rPr>
              <a:t>symbol of the left shift operator is </a:t>
            </a:r>
            <a:r>
              <a:rPr lang="en-US" sz="2800" dirty="0" smtClean="0">
                <a:effectLst/>
              </a:rPr>
              <a:t>&lt;&lt;.</a:t>
            </a:r>
            <a:r>
              <a:rPr lang="en-US" sz="2800" dirty="0"/>
              <a:t/>
            </a:r>
            <a:br>
              <a:rPr lang="en-US" sz="2800" dirty="0"/>
            </a:br>
            <a:endParaRPr lang="en-US" sz="2800" dirty="0"/>
          </a:p>
        </p:txBody>
      </p:sp>
    </p:spTree>
    <p:extLst>
      <p:ext uri="{BB962C8B-B14F-4D97-AF65-F5344CB8AC3E}">
        <p14:creationId xmlns:p14="http://schemas.microsoft.com/office/powerpoint/2010/main" val="2445208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shift operator</a:t>
            </a:r>
            <a:endParaRPr lang="en-US" dirty="0"/>
          </a:p>
        </p:txBody>
      </p:sp>
      <p:sp>
        <p:nvSpPr>
          <p:cNvPr id="3" name="Content Placeholder 2"/>
          <p:cNvSpPr>
            <a:spLocks noGrp="1"/>
          </p:cNvSpPr>
          <p:nvPr>
            <p:ph idx="1"/>
          </p:nvPr>
        </p:nvSpPr>
        <p:spPr/>
        <p:txBody>
          <a:bodyPr/>
          <a:lstStyle/>
          <a:p>
            <a:r>
              <a:rPr lang="en-US" dirty="0"/>
              <a:t>220         </a:t>
            </a:r>
            <a:r>
              <a:rPr lang="en-US" dirty="0" smtClean="0"/>
              <a:t>11011100    (220)</a:t>
            </a:r>
          </a:p>
          <a:p>
            <a:r>
              <a:rPr lang="en-US" dirty="0" smtClean="0"/>
              <a:t>220 &lt;&lt; 2	  11011100 00 (880)</a:t>
            </a:r>
            <a:endParaRPr lang="en-US" dirty="0"/>
          </a:p>
        </p:txBody>
      </p:sp>
    </p:spTree>
    <p:extLst>
      <p:ext uri="{BB962C8B-B14F-4D97-AF65-F5344CB8AC3E}">
        <p14:creationId xmlns:p14="http://schemas.microsoft.com/office/powerpoint/2010/main" val="701119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left shift operator</a:t>
            </a:r>
            <a:endParaRPr lang="en-US" dirty="0"/>
          </a:p>
        </p:txBody>
      </p:sp>
      <p:sp>
        <p:nvSpPr>
          <p:cNvPr id="3" name="Content Placeholder 2"/>
          <p:cNvSpPr>
            <a:spLocks noGrp="1"/>
          </p:cNvSpPr>
          <p:nvPr>
            <p:ph idx="1"/>
          </p:nvPr>
        </p:nvSpPr>
        <p:spPr/>
        <p:txBody>
          <a:bodyPr/>
          <a:lstStyle/>
          <a:p>
            <a:pPr marL="0" indent="0">
              <a:buNone/>
            </a:pPr>
            <a:r>
              <a:rPr lang="en-US" sz="2800" dirty="0"/>
              <a:t>#include &lt;</a:t>
            </a:r>
            <a:r>
              <a:rPr lang="en-US" sz="2800" dirty="0" err="1"/>
              <a:t>stdio.h</a:t>
            </a:r>
            <a:r>
              <a:rPr lang="en-US" sz="2800" dirty="0"/>
              <a:t>&gt;</a:t>
            </a:r>
          </a:p>
          <a:p>
            <a:pPr marL="0" indent="0">
              <a:buNone/>
            </a:pPr>
            <a:r>
              <a:rPr lang="en-US" sz="2800" dirty="0" err="1"/>
              <a:t>int</a:t>
            </a:r>
            <a:r>
              <a:rPr lang="en-US" sz="2800" dirty="0"/>
              <a:t> main()</a:t>
            </a:r>
          </a:p>
          <a:p>
            <a:pPr marL="0" indent="0">
              <a:buNone/>
            </a:pPr>
            <a:r>
              <a:rPr lang="en-US" sz="2800" dirty="0"/>
              <a:t>{</a:t>
            </a:r>
          </a:p>
          <a:p>
            <a:pPr marL="0" indent="0">
              <a:buNone/>
            </a:pPr>
            <a:r>
              <a:rPr lang="en-US" sz="2800" dirty="0"/>
              <a:t>    </a:t>
            </a:r>
            <a:r>
              <a:rPr lang="en-US" sz="2800" dirty="0" err="1"/>
              <a:t>int</a:t>
            </a:r>
            <a:r>
              <a:rPr lang="en-US" sz="2800" dirty="0"/>
              <a:t> </a:t>
            </a:r>
            <a:r>
              <a:rPr lang="en-US" sz="2800" dirty="0" err="1"/>
              <a:t>num</a:t>
            </a:r>
            <a:r>
              <a:rPr lang="en-US" sz="2800" dirty="0"/>
              <a:t>=220;</a:t>
            </a:r>
          </a:p>
          <a:p>
            <a:pPr marL="0" indent="0">
              <a:buNone/>
            </a:pPr>
            <a:r>
              <a:rPr lang="en-US" sz="2800" dirty="0"/>
              <a:t>    </a:t>
            </a:r>
            <a:r>
              <a:rPr lang="en-US" sz="2800" dirty="0" err="1"/>
              <a:t>printf</a:t>
            </a:r>
            <a:r>
              <a:rPr lang="en-US" sz="2800" dirty="0"/>
              <a:t>("right shift 220 by 2 bits %d",</a:t>
            </a:r>
            <a:r>
              <a:rPr lang="en-US" sz="2800" dirty="0" err="1" smtClean="0"/>
              <a:t>num</a:t>
            </a:r>
            <a:r>
              <a:rPr lang="en-US" sz="2800" dirty="0" smtClean="0"/>
              <a:t>&lt;&lt;2);   </a:t>
            </a:r>
            <a:endParaRPr lang="en-US" sz="2800" dirty="0"/>
          </a:p>
          <a:p>
            <a:pPr marL="0" indent="0">
              <a:buNone/>
            </a:pPr>
            <a:r>
              <a:rPr lang="en-US" sz="2800" dirty="0"/>
              <a:t>     return 0;</a:t>
            </a:r>
          </a:p>
          <a:p>
            <a:pPr marL="0" indent="0">
              <a:buNone/>
            </a:pPr>
            <a:r>
              <a:rPr lang="en-US" sz="2800" dirty="0" smtClean="0"/>
              <a:t>}//output 880</a:t>
            </a:r>
            <a:endParaRPr lang="en-US" sz="2800" dirty="0"/>
          </a:p>
        </p:txBody>
      </p:sp>
    </p:spTree>
    <p:extLst>
      <p:ext uri="{BB962C8B-B14F-4D97-AF65-F5344CB8AC3E}">
        <p14:creationId xmlns:p14="http://schemas.microsoft.com/office/powerpoint/2010/main" val="12290655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 as an operator</a:t>
            </a:r>
            <a:endParaRPr lang="en-US" dirty="0"/>
          </a:p>
        </p:txBody>
      </p:sp>
      <p:sp>
        <p:nvSpPr>
          <p:cNvPr id="3" name="Content Placeholder 2"/>
          <p:cNvSpPr>
            <a:spLocks noGrp="1"/>
          </p:cNvSpPr>
          <p:nvPr>
            <p:ph idx="1"/>
          </p:nvPr>
        </p:nvSpPr>
        <p:spPr/>
        <p:txBody>
          <a:bodyPr/>
          <a:lstStyle/>
          <a:p>
            <a:r>
              <a:rPr lang="en-US" sz="2400" dirty="0">
                <a:effectLst/>
              </a:rPr>
              <a:t>Sometimes we assign multiple values to a variable using comma, in that case comma is known as operator</a:t>
            </a:r>
            <a:r>
              <a:rPr lang="en-US" sz="2400" dirty="0" smtClean="0">
                <a:effectLst/>
              </a:rPr>
              <a:t>.</a:t>
            </a:r>
          </a:p>
          <a:p>
            <a:pPr marL="0" indent="0">
              <a:buNone/>
            </a:pPr>
            <a:r>
              <a:rPr lang="en-US" sz="2400" dirty="0"/>
              <a:t>Example</a:t>
            </a:r>
            <a:r>
              <a:rPr lang="en-US" sz="2400" dirty="0" smtClean="0"/>
              <a:t>:</a:t>
            </a:r>
            <a:endParaRPr lang="en-US" sz="2400" dirty="0"/>
          </a:p>
          <a:p>
            <a:pPr marL="0" indent="0">
              <a:buNone/>
            </a:pPr>
            <a:r>
              <a:rPr lang="en-US" sz="2400" dirty="0"/>
              <a:t>a = 10,20,30;</a:t>
            </a:r>
          </a:p>
          <a:p>
            <a:pPr marL="0" indent="0">
              <a:buNone/>
            </a:pPr>
            <a:r>
              <a:rPr lang="en-US" sz="2400" dirty="0" smtClean="0"/>
              <a:t>In </a:t>
            </a:r>
            <a:r>
              <a:rPr lang="en-US" sz="2400" dirty="0"/>
              <a:t>the </a:t>
            </a:r>
            <a:r>
              <a:rPr lang="en-US" sz="2400" dirty="0" smtClean="0"/>
              <a:t>above statement</a:t>
            </a:r>
            <a:r>
              <a:rPr lang="en-US" sz="2400" dirty="0"/>
              <a:t>, value of a will be 10, because assignment operator (=) has more priority more than comma (,), thus 10 will be assigned to the variable a</a:t>
            </a:r>
            <a:r>
              <a:rPr lang="en-US" sz="2400" dirty="0" smtClean="0"/>
              <a:t>.</a:t>
            </a:r>
            <a:endParaRPr lang="en-US" sz="2400" dirty="0"/>
          </a:p>
        </p:txBody>
      </p:sp>
    </p:spTree>
    <p:extLst>
      <p:ext uri="{BB962C8B-B14F-4D97-AF65-F5344CB8AC3E}">
        <p14:creationId xmlns:p14="http://schemas.microsoft.com/office/powerpoint/2010/main" val="4663080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 as an operator</a:t>
            </a:r>
            <a:endParaRPr lang="en-US" dirty="0"/>
          </a:p>
        </p:txBody>
      </p:sp>
      <p:sp>
        <p:nvSpPr>
          <p:cNvPr id="3" name="Content Placeholder 2"/>
          <p:cNvSpPr>
            <a:spLocks noGrp="1"/>
          </p:cNvSpPr>
          <p:nvPr>
            <p:ph idx="1"/>
          </p:nvPr>
        </p:nvSpPr>
        <p:spPr/>
        <p:txBody>
          <a:bodyPr/>
          <a:lstStyle/>
          <a:p>
            <a:r>
              <a:rPr lang="en-US" sz="2000" dirty="0">
                <a:effectLst/>
              </a:rPr>
              <a:t>Sometimes we assign multiple values to a variable using comma, in that case comma is known as operator</a:t>
            </a:r>
            <a:r>
              <a:rPr lang="en-US" sz="2000" dirty="0" smtClean="0">
                <a:effectLst/>
              </a:rPr>
              <a:t>.</a:t>
            </a:r>
          </a:p>
          <a:p>
            <a:pPr marL="0" indent="0">
              <a:buNone/>
            </a:pPr>
            <a:r>
              <a:rPr lang="en-US" sz="2000" dirty="0"/>
              <a:t>Example</a:t>
            </a:r>
            <a:r>
              <a:rPr lang="en-US" sz="2000" dirty="0" smtClean="0"/>
              <a:t>:</a:t>
            </a:r>
            <a:endParaRPr lang="en-US" sz="2000" dirty="0"/>
          </a:p>
          <a:p>
            <a:pPr marL="0" indent="0">
              <a:buNone/>
            </a:pPr>
            <a:r>
              <a:rPr lang="en-US" sz="2000" dirty="0"/>
              <a:t>b = (10,20,30</a:t>
            </a:r>
            <a:r>
              <a:rPr lang="en-US" sz="2000" dirty="0" smtClean="0"/>
              <a:t>);</a:t>
            </a:r>
          </a:p>
          <a:p>
            <a:pPr marL="0" indent="0">
              <a:buNone/>
            </a:pPr>
            <a:r>
              <a:rPr lang="en-US" sz="2000" dirty="0" smtClean="0"/>
              <a:t>In the second statement, value of b will be 30, because 10, 20, 30 are enclosed in braces, and braces has more priority than assignment (=) operator. When multiple values are given with comma operator within the braces, then right most value is considered as result of the expression. Thus, 30 will be assigned to the variable b.</a:t>
            </a:r>
          </a:p>
        </p:txBody>
      </p:sp>
    </p:spTree>
    <p:extLst>
      <p:ext uri="{BB962C8B-B14F-4D97-AF65-F5344CB8AC3E}">
        <p14:creationId xmlns:p14="http://schemas.microsoft.com/office/powerpoint/2010/main" val="20446867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 as an operator</a:t>
            </a:r>
            <a:endParaRPr lang="en-US" dirty="0"/>
          </a:p>
        </p:txBody>
      </p:sp>
      <p:sp>
        <p:nvSpPr>
          <p:cNvPr id="3" name="Content Placeholder 2"/>
          <p:cNvSpPr>
            <a:spLocks noGrp="1"/>
          </p:cNvSpPr>
          <p:nvPr>
            <p:ph idx="1"/>
          </p:nvPr>
        </p:nvSpPr>
        <p:spPr/>
        <p:txBody>
          <a:bodyPr/>
          <a:lstStyle/>
          <a:p>
            <a:pPr marL="0" indent="0">
              <a:buNone/>
            </a:pPr>
            <a:r>
              <a:rPr lang="en-US" sz="2000" dirty="0" smtClean="0"/>
              <a:t>#</a:t>
            </a:r>
            <a:r>
              <a:rPr lang="en-US" sz="2000" dirty="0"/>
              <a:t>include &lt;</a:t>
            </a:r>
            <a:r>
              <a:rPr lang="en-US" sz="2000" dirty="0" err="1"/>
              <a:t>stdio.h</a:t>
            </a:r>
            <a:r>
              <a:rPr lang="en-US" sz="2000" dirty="0"/>
              <a:t>&gt;</a:t>
            </a:r>
          </a:p>
          <a:p>
            <a:pPr marL="0" indent="0">
              <a:buNone/>
            </a:pPr>
            <a:endParaRPr lang="en-US" sz="2000" dirty="0"/>
          </a:p>
          <a:p>
            <a:pPr marL="0" indent="0">
              <a:buNone/>
            </a:pPr>
            <a:r>
              <a:rPr lang="en-US" sz="2000" dirty="0" err="1"/>
              <a:t>int</a:t>
            </a:r>
            <a:r>
              <a:rPr lang="en-US" sz="2000" dirty="0"/>
              <a:t> main()</a:t>
            </a:r>
          </a:p>
          <a:p>
            <a:pPr marL="0" indent="0">
              <a:buNone/>
            </a:pPr>
            <a:r>
              <a:rPr lang="en-US" sz="2000" dirty="0"/>
              <a:t>{</a:t>
            </a:r>
          </a:p>
          <a:p>
            <a:pPr marL="0" indent="0">
              <a:buNone/>
            </a:pPr>
            <a:r>
              <a:rPr lang="en-US" sz="2000" dirty="0"/>
              <a:t>	</a:t>
            </a:r>
            <a:r>
              <a:rPr lang="en-US" sz="2000" dirty="0" err="1"/>
              <a:t>int</a:t>
            </a:r>
            <a:r>
              <a:rPr lang="en-US" sz="2000" dirty="0"/>
              <a:t> </a:t>
            </a:r>
            <a:r>
              <a:rPr lang="en-US" sz="2000" dirty="0" err="1"/>
              <a:t>a,b</a:t>
            </a:r>
            <a:r>
              <a:rPr lang="en-US" sz="2000" dirty="0"/>
              <a:t>;</a:t>
            </a:r>
          </a:p>
          <a:p>
            <a:pPr marL="0" indent="0">
              <a:buNone/>
            </a:pPr>
            <a:r>
              <a:rPr lang="en-US" sz="2000" dirty="0"/>
              <a:t>	a = 10,20,30;</a:t>
            </a:r>
          </a:p>
          <a:p>
            <a:pPr marL="0" indent="0">
              <a:buNone/>
            </a:pPr>
            <a:r>
              <a:rPr lang="en-US" sz="2000" dirty="0"/>
              <a:t>	b = (10,20,30);</a:t>
            </a:r>
          </a:p>
          <a:p>
            <a:pPr marL="0" indent="0">
              <a:buNone/>
            </a:pPr>
            <a:r>
              <a:rPr lang="en-US" sz="2000" dirty="0"/>
              <a:t>	//printing the values</a:t>
            </a:r>
          </a:p>
          <a:p>
            <a:pPr marL="0" indent="0">
              <a:buNone/>
            </a:pPr>
            <a:r>
              <a:rPr lang="en-US" sz="2000" dirty="0"/>
              <a:t>	</a:t>
            </a:r>
            <a:r>
              <a:rPr lang="en-US" sz="2000" dirty="0" err="1"/>
              <a:t>printf</a:t>
            </a:r>
            <a:r>
              <a:rPr lang="en-US" sz="2000" dirty="0"/>
              <a:t>("a= %d, b= %d\n",</a:t>
            </a:r>
            <a:r>
              <a:rPr lang="en-US" sz="2000" dirty="0" err="1"/>
              <a:t>a,b</a:t>
            </a:r>
            <a:r>
              <a:rPr lang="en-US" sz="2000" dirty="0"/>
              <a:t>);</a:t>
            </a:r>
          </a:p>
          <a:p>
            <a:pPr marL="0" indent="0">
              <a:buNone/>
            </a:pPr>
            <a:r>
              <a:rPr lang="en-US" sz="2000" dirty="0"/>
              <a:t>	return 0;</a:t>
            </a:r>
          </a:p>
          <a:p>
            <a:pPr marL="0" indent="0">
              <a:buNone/>
            </a:pPr>
            <a:r>
              <a:rPr lang="en-US" sz="2000" dirty="0"/>
              <a:t>}</a:t>
            </a:r>
          </a:p>
        </p:txBody>
      </p:sp>
    </p:spTree>
    <p:extLst>
      <p:ext uri="{BB962C8B-B14F-4D97-AF65-F5344CB8AC3E}">
        <p14:creationId xmlns:p14="http://schemas.microsoft.com/office/powerpoint/2010/main" val="24508948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 as a separator</a:t>
            </a:r>
            <a:endParaRPr lang="en-US" dirty="0"/>
          </a:p>
        </p:txBody>
      </p:sp>
      <p:sp>
        <p:nvSpPr>
          <p:cNvPr id="3" name="Content Placeholder 2"/>
          <p:cNvSpPr>
            <a:spLocks noGrp="1"/>
          </p:cNvSpPr>
          <p:nvPr>
            <p:ph idx="1"/>
          </p:nvPr>
        </p:nvSpPr>
        <p:spPr/>
        <p:txBody>
          <a:bodyPr/>
          <a:lstStyle/>
          <a:p>
            <a:r>
              <a:rPr lang="en-US" sz="2800" dirty="0" smtClean="0">
                <a:effectLst/>
              </a:rPr>
              <a:t>Comma </a:t>
            </a:r>
            <a:r>
              <a:rPr lang="en-US" sz="2800" dirty="0">
                <a:effectLst/>
              </a:rPr>
              <a:t>acts as a separator when used with function calls and definitions, function like macros, variable declarations, </a:t>
            </a:r>
            <a:r>
              <a:rPr lang="en-US" sz="2800" dirty="0" err="1">
                <a:effectLst/>
              </a:rPr>
              <a:t>enum</a:t>
            </a:r>
            <a:r>
              <a:rPr lang="en-US" sz="2800" dirty="0">
                <a:effectLst/>
              </a:rPr>
              <a:t> declarations, and similar constructs</a:t>
            </a:r>
            <a:r>
              <a:rPr lang="en-US" sz="2800" dirty="0" smtClean="0">
                <a:effectLst/>
              </a:rPr>
              <a:t>.</a:t>
            </a:r>
          </a:p>
          <a:p>
            <a:r>
              <a:rPr lang="en-US" sz="2800" dirty="0" smtClean="0">
                <a:effectLst/>
              </a:rPr>
              <a:t>Example</a:t>
            </a:r>
          </a:p>
          <a:p>
            <a:pPr lvl="1"/>
            <a:r>
              <a:rPr lang="es-ES" sz="2400" dirty="0" err="1"/>
              <a:t>int</a:t>
            </a:r>
            <a:r>
              <a:rPr lang="es-ES" sz="2400" dirty="0"/>
              <a:t> a = 1, b = 2; </a:t>
            </a:r>
          </a:p>
          <a:p>
            <a:pPr lvl="1"/>
            <a:r>
              <a:rPr lang="es-ES" sz="2400" dirty="0" err="1"/>
              <a:t>void</a:t>
            </a:r>
            <a:r>
              <a:rPr lang="es-ES" sz="2400" dirty="0"/>
              <a:t> </a:t>
            </a:r>
            <a:r>
              <a:rPr lang="es-ES" sz="2400" dirty="0" err="1"/>
              <a:t>fun</a:t>
            </a:r>
            <a:r>
              <a:rPr lang="es-ES" sz="2400" dirty="0"/>
              <a:t>(x, y); </a:t>
            </a:r>
            <a:endParaRPr lang="en-US" sz="2400" dirty="0"/>
          </a:p>
        </p:txBody>
      </p:sp>
    </p:spTree>
    <p:extLst>
      <p:ext uri="{BB962C8B-B14F-4D97-AF65-F5344CB8AC3E}">
        <p14:creationId xmlns:p14="http://schemas.microsoft.com/office/powerpoint/2010/main" val="324013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Conditional Operator in </a:t>
            </a:r>
            <a:r>
              <a:rPr lang="en-US" dirty="0" smtClean="0">
                <a:effectLst/>
              </a:rPr>
              <a:t>C</a:t>
            </a:r>
            <a:endParaRPr lang="en-US" dirty="0"/>
          </a:p>
        </p:txBody>
      </p:sp>
      <p:sp>
        <p:nvSpPr>
          <p:cNvPr id="3" name="Content Placeholder 2"/>
          <p:cNvSpPr>
            <a:spLocks noGrp="1"/>
          </p:cNvSpPr>
          <p:nvPr>
            <p:ph idx="1"/>
          </p:nvPr>
        </p:nvSpPr>
        <p:spPr/>
        <p:txBody>
          <a:bodyPr/>
          <a:lstStyle/>
          <a:p>
            <a:r>
              <a:rPr lang="en-US" sz="2400" dirty="0">
                <a:effectLst/>
              </a:rPr>
              <a:t>The conditional operator is also known as a ternary operator. The conditional statements are the decision-making statements which depends upon the output of the expression. </a:t>
            </a:r>
            <a:endParaRPr lang="en-US" sz="2400" dirty="0" smtClean="0">
              <a:effectLst/>
            </a:endParaRPr>
          </a:p>
          <a:p>
            <a:r>
              <a:rPr lang="en-US" sz="2400" dirty="0" smtClean="0">
                <a:effectLst/>
              </a:rPr>
              <a:t>It </a:t>
            </a:r>
            <a:r>
              <a:rPr lang="en-US" sz="2400" dirty="0">
                <a:effectLst/>
              </a:rPr>
              <a:t>is represented by two symbols, i.e., '</a:t>
            </a:r>
            <a:r>
              <a:rPr lang="en-US" sz="2400" dirty="0">
                <a:solidFill>
                  <a:srgbClr val="FF0000"/>
                </a:solidFill>
                <a:effectLst/>
              </a:rPr>
              <a:t>?</a:t>
            </a:r>
            <a:r>
              <a:rPr lang="en-US" sz="2400" dirty="0">
                <a:effectLst/>
              </a:rPr>
              <a:t>' and </a:t>
            </a:r>
            <a:r>
              <a:rPr lang="en-US" sz="2400" dirty="0" smtClean="0">
                <a:effectLst/>
              </a:rPr>
              <a:t>'</a:t>
            </a:r>
            <a:r>
              <a:rPr lang="en-US" sz="2400" dirty="0" smtClean="0">
                <a:solidFill>
                  <a:srgbClr val="FF0000"/>
                </a:solidFill>
                <a:effectLst/>
              </a:rPr>
              <a:t>:</a:t>
            </a:r>
            <a:r>
              <a:rPr lang="en-US" sz="2400" dirty="0" smtClean="0">
                <a:effectLst/>
              </a:rPr>
              <a:t>'.</a:t>
            </a:r>
          </a:p>
          <a:p>
            <a:r>
              <a:rPr lang="en-US" sz="2400" dirty="0">
                <a:effectLst/>
              </a:rPr>
              <a:t>The behavior of the conditional operator is similar to the '</a:t>
            </a:r>
            <a:r>
              <a:rPr lang="en-US" sz="2400" dirty="0">
                <a:solidFill>
                  <a:srgbClr val="FF0000"/>
                </a:solidFill>
                <a:effectLst/>
              </a:rPr>
              <a:t>if-else</a:t>
            </a:r>
            <a:r>
              <a:rPr lang="en-US" sz="2400" dirty="0">
                <a:effectLst/>
              </a:rPr>
              <a:t>' </a:t>
            </a:r>
            <a:r>
              <a:rPr lang="en-US" sz="2400" dirty="0" smtClean="0">
                <a:effectLst/>
              </a:rPr>
              <a:t>statement.</a:t>
            </a:r>
            <a:r>
              <a:rPr lang="en-US" sz="2400" dirty="0">
                <a:effectLst/>
              </a:rPr>
              <a:t/>
            </a:r>
            <a:br>
              <a:rPr lang="en-US" sz="2400" dirty="0">
                <a:effectLst/>
              </a:rPr>
            </a:br>
            <a:r>
              <a:rPr lang="en-US" sz="2400" dirty="0"/>
              <a:t/>
            </a:r>
            <a:br>
              <a:rPr lang="en-US" sz="2400" dirty="0"/>
            </a:br>
            <a:endParaRPr lang="en-US" sz="2400" dirty="0"/>
          </a:p>
        </p:txBody>
      </p:sp>
    </p:spTree>
    <p:extLst>
      <p:ext uri="{BB962C8B-B14F-4D97-AF65-F5344CB8AC3E}">
        <p14:creationId xmlns:p14="http://schemas.microsoft.com/office/powerpoint/2010/main" val="40935558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conditional operator</a:t>
            </a:r>
            <a:endParaRPr lang="en-US" dirty="0"/>
          </a:p>
        </p:txBody>
      </p:sp>
      <p:sp>
        <p:nvSpPr>
          <p:cNvPr id="3" name="Content Placeholder 2"/>
          <p:cNvSpPr>
            <a:spLocks noGrp="1"/>
          </p:cNvSpPr>
          <p:nvPr>
            <p:ph idx="1"/>
          </p:nvPr>
        </p:nvSpPr>
        <p:spPr/>
        <p:txBody>
          <a:bodyPr/>
          <a:lstStyle/>
          <a:p>
            <a:r>
              <a:rPr lang="en-US" dirty="0" smtClean="0">
                <a:effectLst/>
              </a:rPr>
              <a:t>Syntax </a:t>
            </a:r>
            <a:r>
              <a:rPr lang="en-US" dirty="0">
                <a:effectLst/>
              </a:rPr>
              <a:t>of a conditional operator</a:t>
            </a:r>
          </a:p>
          <a:p>
            <a:pPr lvl="1"/>
            <a:r>
              <a:rPr lang="en-US" dirty="0">
                <a:effectLst/>
              </a:rPr>
              <a:t>Expression1? expression2: expression3;  </a:t>
            </a:r>
            <a:endParaRPr lang="en-US" dirty="0" smtClean="0">
              <a:effectLst/>
            </a:endParaRPr>
          </a:p>
          <a:p>
            <a:pPr marL="457200" lvl="1" indent="0">
              <a:buNone/>
            </a:pPr>
            <a:r>
              <a:rPr lang="en-US" dirty="0">
                <a:effectLst/>
              </a:rPr>
              <a:t>(condition ? </a:t>
            </a:r>
            <a:r>
              <a:rPr lang="en-US" dirty="0" err="1">
                <a:effectLst/>
              </a:rPr>
              <a:t>value_if_true</a:t>
            </a:r>
            <a:r>
              <a:rPr lang="en-US" dirty="0">
                <a:effectLst/>
              </a:rPr>
              <a:t> : </a:t>
            </a:r>
            <a:r>
              <a:rPr lang="en-US" dirty="0" err="1" smtClean="0">
                <a:effectLst/>
              </a:rPr>
              <a:t>value_if_false</a:t>
            </a:r>
            <a:r>
              <a:rPr lang="en-US" dirty="0" smtClean="0">
                <a:effectLst/>
              </a:rPr>
              <a:t>)</a:t>
            </a:r>
            <a:endParaRPr lang="en-US" dirty="0">
              <a:effectLst/>
            </a:endParaRPr>
          </a:p>
        </p:txBody>
      </p:sp>
    </p:spTree>
    <p:extLst>
      <p:ext uri="{BB962C8B-B14F-4D97-AF65-F5344CB8AC3E}">
        <p14:creationId xmlns:p14="http://schemas.microsoft.com/office/powerpoint/2010/main" val="1068748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sz="4000" dirty="0"/>
              <a:t>Practice with Relational Expressions</a:t>
            </a:r>
            <a:endParaRPr lang="en-US" sz="4000" dirty="0"/>
          </a:p>
        </p:txBody>
      </p:sp>
      <p:sp>
        <p:nvSpPr>
          <p:cNvPr id="6" name="Rectangle 3"/>
          <p:cNvSpPr txBox="1">
            <a:spLocks noChangeArrowheads="1"/>
          </p:cNvSpPr>
          <p:nvPr/>
        </p:nvSpPr>
        <p:spPr bwMode="auto">
          <a:xfrm>
            <a:off x="1039812" y="2286000"/>
            <a:ext cx="8229600" cy="453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5000"/>
              <a:buFont typeface="Monotype Sorts" pitchFamily="2" charset="2"/>
              <a:buChar char="b"/>
              <a:defRPr kumimoji="1" sz="3200" b="1" kern="1200">
                <a:solidFill>
                  <a:srgbClr val="FFC6A9"/>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b="1" kern="1200">
                <a:solidFill>
                  <a:srgbClr val="DAF6F8"/>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kumimoji="1" sz="2400" b="1" kern="1200">
                <a:solidFill>
                  <a:srgbClr val="FFC6A9"/>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kumimoji="1" sz="2000" b="1" kern="1200">
                <a:solidFill>
                  <a:srgbClr val="DAF6F8"/>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kumimoji="1" sz="2000" b="1" kern="1200">
                <a:solidFill>
                  <a:srgbClr val="FFC6A9"/>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anose="020B0604020202020204"/>
              <a:buChar char=" "/>
            </a:pPr>
            <a:r>
              <a:rPr lang="en-US" altLang="en-US" dirty="0" err="1" smtClean="0">
                <a:solidFill>
                  <a:srgbClr val="CC3300"/>
                </a:solidFill>
              </a:rPr>
              <a:t>int</a:t>
            </a:r>
            <a:r>
              <a:rPr lang="en-US" altLang="en-US" dirty="0" smtClean="0">
                <a:solidFill>
                  <a:srgbClr val="CC3300"/>
                </a:solidFill>
              </a:rPr>
              <a:t> a = 1, b = 2, c = 3 ;</a:t>
            </a:r>
          </a:p>
          <a:p>
            <a:pPr>
              <a:buFont typeface="Monotype Sorts" panose="020B0604020202020204"/>
              <a:buChar char=" "/>
            </a:pPr>
            <a:endParaRPr lang="en-US" altLang="en-US" sz="900" dirty="0" smtClean="0">
              <a:solidFill>
                <a:srgbClr val="CC3300"/>
              </a:solidFill>
            </a:endParaRPr>
          </a:p>
          <a:p>
            <a:pPr>
              <a:buFont typeface="Monotype Sorts" panose="020B0604020202020204"/>
              <a:buChar char=" "/>
            </a:pPr>
            <a:r>
              <a:rPr lang="en-US" altLang="en-US" sz="2400" dirty="0" smtClean="0"/>
              <a:t>Expression Value 	Expression    Value</a:t>
            </a:r>
          </a:p>
          <a:p>
            <a:pPr>
              <a:buFont typeface="Monotype Sorts" panose="020B0604020202020204"/>
              <a:buChar char=" "/>
            </a:pPr>
            <a:r>
              <a:rPr lang="en-US" altLang="en-US" dirty="0" smtClean="0">
                <a:solidFill>
                  <a:srgbClr val="CC3300"/>
                </a:solidFill>
              </a:rPr>
              <a:t>a &lt;  c			a + b &gt;= c</a:t>
            </a:r>
          </a:p>
          <a:p>
            <a:pPr>
              <a:buFont typeface="Monotype Sorts" panose="020B0604020202020204"/>
              <a:buChar char=" "/>
            </a:pPr>
            <a:r>
              <a:rPr lang="en-US" altLang="en-US" dirty="0" smtClean="0">
                <a:solidFill>
                  <a:srgbClr val="CC3300"/>
                </a:solidFill>
              </a:rPr>
              <a:t>b &lt;= c			a + b == c</a:t>
            </a:r>
          </a:p>
          <a:p>
            <a:pPr>
              <a:buFont typeface="Monotype Sorts" panose="020B0604020202020204"/>
              <a:buChar char=" "/>
            </a:pPr>
            <a:r>
              <a:rPr lang="en-US" altLang="en-US" dirty="0" smtClean="0">
                <a:solidFill>
                  <a:srgbClr val="CC3300"/>
                </a:solidFill>
              </a:rPr>
              <a:t>c &lt;= a			a != b</a:t>
            </a:r>
          </a:p>
          <a:p>
            <a:pPr>
              <a:buFont typeface="Monotype Sorts" panose="020B0604020202020204"/>
              <a:buChar char=" "/>
            </a:pPr>
            <a:r>
              <a:rPr lang="en-US" altLang="en-US" dirty="0" smtClean="0">
                <a:solidFill>
                  <a:srgbClr val="CC3300"/>
                </a:solidFill>
              </a:rPr>
              <a:t>a &gt;  b		    a + b != c</a:t>
            </a:r>
          </a:p>
          <a:p>
            <a:pPr>
              <a:buFont typeface="Monotype Sorts" panose="020B0604020202020204"/>
              <a:buChar char=" "/>
            </a:pPr>
            <a:r>
              <a:rPr lang="en-US" altLang="en-US" dirty="0" smtClean="0">
                <a:solidFill>
                  <a:srgbClr val="CC3300"/>
                </a:solidFill>
              </a:rPr>
              <a:t>b &gt;= c</a:t>
            </a:r>
            <a:endParaRPr lang="en-US" altLang="en-US" dirty="0">
              <a:solidFill>
                <a:srgbClr val="CC3300"/>
              </a:solidFill>
            </a:endParaRPr>
          </a:p>
        </p:txBody>
      </p:sp>
      <p:sp>
        <p:nvSpPr>
          <p:cNvPr id="8" name="Line 5"/>
          <p:cNvSpPr>
            <a:spLocks noChangeShapeType="1"/>
          </p:cNvSpPr>
          <p:nvPr/>
        </p:nvSpPr>
        <p:spPr bwMode="auto">
          <a:xfrm>
            <a:off x="3353137" y="3657600"/>
            <a:ext cx="0" cy="289560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6"/>
          <p:cNvSpPr>
            <a:spLocks noChangeShapeType="1"/>
          </p:cNvSpPr>
          <p:nvPr/>
        </p:nvSpPr>
        <p:spPr bwMode="auto">
          <a:xfrm>
            <a:off x="7543800" y="3505200"/>
            <a:ext cx="0" cy="289560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4"/>
          <p:cNvSpPr txBox="1">
            <a:spLocks noChangeArrowheads="1"/>
          </p:cNvSpPr>
          <p:nvPr/>
        </p:nvSpPr>
        <p:spPr bwMode="auto">
          <a:xfrm>
            <a:off x="3573976" y="3581224"/>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T</a:t>
            </a:r>
          </a:p>
        </p:txBody>
      </p:sp>
      <p:sp>
        <p:nvSpPr>
          <p:cNvPr id="11" name="Text Box 5"/>
          <p:cNvSpPr txBox="1">
            <a:spLocks noChangeArrowheads="1"/>
          </p:cNvSpPr>
          <p:nvPr/>
        </p:nvSpPr>
        <p:spPr bwMode="auto">
          <a:xfrm>
            <a:off x="3588087" y="4186359"/>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T</a:t>
            </a:r>
          </a:p>
        </p:txBody>
      </p:sp>
      <p:sp>
        <p:nvSpPr>
          <p:cNvPr id="12" name="Text Box 6"/>
          <p:cNvSpPr txBox="1">
            <a:spLocks noChangeArrowheads="1"/>
          </p:cNvSpPr>
          <p:nvPr/>
        </p:nvSpPr>
        <p:spPr bwMode="auto">
          <a:xfrm>
            <a:off x="3591608" y="47373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F</a:t>
            </a:r>
          </a:p>
        </p:txBody>
      </p:sp>
      <p:sp>
        <p:nvSpPr>
          <p:cNvPr id="13" name="Text Box 7"/>
          <p:cNvSpPr txBox="1">
            <a:spLocks noChangeArrowheads="1"/>
          </p:cNvSpPr>
          <p:nvPr/>
        </p:nvSpPr>
        <p:spPr bwMode="auto">
          <a:xfrm>
            <a:off x="3576393" y="5341442"/>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F</a:t>
            </a:r>
          </a:p>
        </p:txBody>
      </p:sp>
      <p:sp>
        <p:nvSpPr>
          <p:cNvPr id="14" name="Text Box 8"/>
          <p:cNvSpPr txBox="1">
            <a:spLocks noChangeArrowheads="1"/>
          </p:cNvSpPr>
          <p:nvPr/>
        </p:nvSpPr>
        <p:spPr bwMode="auto">
          <a:xfrm>
            <a:off x="3573976" y="5943248"/>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F</a:t>
            </a:r>
          </a:p>
        </p:txBody>
      </p:sp>
      <p:sp>
        <p:nvSpPr>
          <p:cNvPr id="15" name="Text Box 9"/>
          <p:cNvSpPr txBox="1">
            <a:spLocks noChangeArrowheads="1"/>
          </p:cNvSpPr>
          <p:nvPr/>
        </p:nvSpPr>
        <p:spPr bwMode="auto">
          <a:xfrm>
            <a:off x="7802179" y="3530600"/>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T</a:t>
            </a:r>
          </a:p>
        </p:txBody>
      </p:sp>
      <p:sp>
        <p:nvSpPr>
          <p:cNvPr id="16" name="Text Box 10"/>
          <p:cNvSpPr txBox="1">
            <a:spLocks noChangeArrowheads="1"/>
          </p:cNvSpPr>
          <p:nvPr/>
        </p:nvSpPr>
        <p:spPr bwMode="auto">
          <a:xfrm>
            <a:off x="7802179" y="4140200"/>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T</a:t>
            </a:r>
          </a:p>
        </p:txBody>
      </p:sp>
      <p:sp>
        <p:nvSpPr>
          <p:cNvPr id="17" name="Text Box 11"/>
          <p:cNvSpPr txBox="1">
            <a:spLocks noChangeArrowheads="1"/>
          </p:cNvSpPr>
          <p:nvPr/>
        </p:nvSpPr>
        <p:spPr bwMode="auto">
          <a:xfrm>
            <a:off x="7783129" y="4687888"/>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T</a:t>
            </a:r>
          </a:p>
        </p:txBody>
      </p:sp>
      <p:sp>
        <p:nvSpPr>
          <p:cNvPr id="18" name="Text Box 12"/>
          <p:cNvSpPr txBox="1">
            <a:spLocks noChangeArrowheads="1"/>
          </p:cNvSpPr>
          <p:nvPr/>
        </p:nvSpPr>
        <p:spPr bwMode="auto">
          <a:xfrm>
            <a:off x="7810995" y="5334000"/>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F</a:t>
            </a:r>
          </a:p>
        </p:txBody>
      </p:sp>
    </p:spTree>
    <p:extLst>
      <p:ext uri="{BB962C8B-B14F-4D97-AF65-F5344CB8AC3E}">
        <p14:creationId xmlns:p14="http://schemas.microsoft.com/office/powerpoint/2010/main" val="421197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style.rotation</p:attrName>
                                        </p:attrNameLst>
                                      </p:cBhvr>
                                      <p:tavLst>
                                        <p:tav tm="0">
                                          <p:val>
                                            <p:fltVal val="720"/>
                                          </p:val>
                                        </p:tav>
                                        <p:tav tm="100000">
                                          <p:val>
                                            <p:fltVal val="0"/>
                                          </p:val>
                                        </p:tav>
                                      </p:tavLst>
                                    </p:anim>
                                    <p:anim calcmode="lin" valueType="num">
                                      <p:cBhvr>
                                        <p:cTn id="9" dur="500" fill="hold"/>
                                        <p:tgtEl>
                                          <p:spTgt spid="10"/>
                                        </p:tgtEl>
                                        <p:attrNameLst>
                                          <p:attrName>ppt_h</p:attrName>
                                        </p:attrNameLst>
                                      </p:cBhvr>
                                      <p:tavLst>
                                        <p:tav tm="0">
                                          <p:val>
                                            <p:fltVal val="0"/>
                                          </p:val>
                                        </p:tav>
                                        <p:tav tm="100000">
                                          <p:val>
                                            <p:strVal val="#ppt_h"/>
                                          </p:val>
                                        </p:tav>
                                      </p:tavLst>
                                    </p:anim>
                                    <p:anim calcmode="lin" valueType="num">
                                      <p:cBhvr>
                                        <p:cTn id="10" dur="500" fill="hold"/>
                                        <p:tgtEl>
                                          <p:spTgt spid="10"/>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anim calcmode="lin" valueType="num">
                                      <p:cBhvr>
                                        <p:cTn id="16" dur="500" fill="hold"/>
                                        <p:tgtEl>
                                          <p:spTgt spid="11"/>
                                        </p:tgtEl>
                                        <p:attrNameLst>
                                          <p:attrName>style.rotation</p:attrName>
                                        </p:attrNameLst>
                                      </p:cBhvr>
                                      <p:tavLst>
                                        <p:tav tm="0">
                                          <p:val>
                                            <p:fltVal val="720"/>
                                          </p:val>
                                        </p:tav>
                                        <p:tav tm="100000">
                                          <p:val>
                                            <p:fltVal val="0"/>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 calcmode="lin" valueType="num">
                                      <p:cBhvr>
                                        <p:cTn id="18" dur="500" fill="hold"/>
                                        <p:tgtEl>
                                          <p:spTgt spid="11"/>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style.rotation</p:attrName>
                                        </p:attrNameLst>
                                      </p:cBhvr>
                                      <p:tavLst>
                                        <p:tav tm="0">
                                          <p:val>
                                            <p:fltVal val="720"/>
                                          </p:val>
                                        </p:tav>
                                        <p:tav tm="100000">
                                          <p:val>
                                            <p:fltVal val="0"/>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 calcmode="lin" valueType="num">
                                      <p:cBhvr>
                                        <p:cTn id="26" dur="500" fill="hold"/>
                                        <p:tgtEl>
                                          <p:spTgt spid="12"/>
                                        </p:tgtEl>
                                        <p:attrNameLst>
                                          <p:attrName>ppt_w</p:attrName>
                                        </p:attrNameLst>
                                      </p:cBhvr>
                                      <p:tavLst>
                                        <p:tav tm="0">
                                          <p:val>
                                            <p:fltVal val="0"/>
                                          </p:val>
                                        </p:tav>
                                        <p:tav tm="100000">
                                          <p:val>
                                            <p:strVal val="#ppt_w"/>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anim calcmode="lin" valueType="num">
                                      <p:cBhvr>
                                        <p:cTn id="32" dur="500" fill="hold"/>
                                        <p:tgtEl>
                                          <p:spTgt spid="13"/>
                                        </p:tgtEl>
                                        <p:attrNameLst>
                                          <p:attrName>style.rotation</p:attrName>
                                        </p:attrNameLst>
                                      </p:cBhvr>
                                      <p:tavLst>
                                        <p:tav tm="0">
                                          <p:val>
                                            <p:fltVal val="720"/>
                                          </p:val>
                                        </p:tav>
                                        <p:tav tm="100000">
                                          <p:val>
                                            <p:fltVal val="0"/>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 calcmode="lin" valueType="num">
                                      <p:cBhvr>
                                        <p:cTn id="34" dur="500" fill="hold"/>
                                        <p:tgtEl>
                                          <p:spTgt spid="13"/>
                                        </p:tgtEl>
                                        <p:attrNameLst>
                                          <p:attrName>ppt_w</p:attrName>
                                        </p:attrNameLst>
                                      </p:cBhvr>
                                      <p:tavLst>
                                        <p:tav tm="0">
                                          <p:val>
                                            <p:fltVal val="0"/>
                                          </p:val>
                                        </p:tav>
                                        <p:tav tm="100000">
                                          <p:val>
                                            <p:strVal val="#ppt_w"/>
                                          </p:val>
                                        </p:tav>
                                      </p:tavLst>
                                    </p:anim>
                                  </p:childTnLst>
                                </p:cTn>
                              </p:par>
                            </p:childTnLst>
                          </p:cTn>
                        </p:par>
                      </p:childTnLst>
                    </p:cTn>
                  </p:par>
                  <p:par>
                    <p:cTn id="35" fill="hold">
                      <p:stCondLst>
                        <p:cond delay="indefinite"/>
                      </p:stCondLst>
                      <p:childTnLst>
                        <p:par>
                          <p:cTn id="36" fill="hold">
                            <p:stCondLst>
                              <p:cond delay="0"/>
                            </p:stCondLst>
                            <p:childTnLst>
                              <p:par>
                                <p:cTn id="37" presetID="35"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style.rotation</p:attrName>
                                        </p:attrNameLst>
                                      </p:cBhvr>
                                      <p:tavLst>
                                        <p:tav tm="0">
                                          <p:val>
                                            <p:fltVal val="720"/>
                                          </p:val>
                                        </p:tav>
                                        <p:tav tm="100000">
                                          <p:val>
                                            <p:fltVal val="0"/>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 calcmode="lin" valueType="num">
                                      <p:cBhvr>
                                        <p:cTn id="42" dur="500" fill="hold"/>
                                        <p:tgtEl>
                                          <p:spTgt spid="14"/>
                                        </p:tgtEl>
                                        <p:attrNameLst>
                                          <p:attrName>ppt_w</p:attrName>
                                        </p:attrNameLst>
                                      </p:cBhvr>
                                      <p:tavLst>
                                        <p:tav tm="0">
                                          <p:val>
                                            <p:fltVal val="0"/>
                                          </p:val>
                                        </p:tav>
                                        <p:tav tm="100000">
                                          <p:val>
                                            <p:strVal val="#ppt_w"/>
                                          </p:val>
                                        </p:tav>
                                      </p:tavLst>
                                    </p:anim>
                                  </p:childTnLst>
                                </p:cTn>
                              </p:par>
                            </p:childTnLst>
                          </p:cTn>
                        </p:par>
                      </p:childTnLst>
                    </p:cTn>
                  </p:par>
                  <p:par>
                    <p:cTn id="43" fill="hold">
                      <p:stCondLst>
                        <p:cond delay="indefinite"/>
                      </p:stCondLst>
                      <p:childTnLst>
                        <p:par>
                          <p:cTn id="44" fill="hold">
                            <p:stCondLst>
                              <p:cond delay="0"/>
                            </p:stCondLst>
                            <p:childTnLst>
                              <p:par>
                                <p:cTn id="45" presetID="35"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anim calcmode="lin" valueType="num">
                                      <p:cBhvr>
                                        <p:cTn id="48" dur="500" fill="hold"/>
                                        <p:tgtEl>
                                          <p:spTgt spid="15"/>
                                        </p:tgtEl>
                                        <p:attrNameLst>
                                          <p:attrName>style.rotation</p:attrName>
                                        </p:attrNameLst>
                                      </p:cBhvr>
                                      <p:tavLst>
                                        <p:tav tm="0">
                                          <p:val>
                                            <p:fltVal val="720"/>
                                          </p:val>
                                        </p:tav>
                                        <p:tav tm="100000">
                                          <p:val>
                                            <p:fltVal val="0"/>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ppt_w</p:attrName>
                                        </p:attrNameLst>
                                      </p:cBhvr>
                                      <p:tavLst>
                                        <p:tav tm="0">
                                          <p:val>
                                            <p:fltVal val="0"/>
                                          </p:val>
                                        </p:tav>
                                        <p:tav tm="100000">
                                          <p:val>
                                            <p:strVal val="#ppt_w"/>
                                          </p:val>
                                        </p:tav>
                                      </p:tavLst>
                                    </p:anim>
                                  </p:childTnLst>
                                </p:cTn>
                              </p:par>
                            </p:childTnLst>
                          </p:cTn>
                        </p:par>
                      </p:childTnLst>
                    </p:cTn>
                  </p:par>
                  <p:par>
                    <p:cTn id="51" fill="hold">
                      <p:stCondLst>
                        <p:cond delay="indefinite"/>
                      </p:stCondLst>
                      <p:childTnLst>
                        <p:par>
                          <p:cTn id="52" fill="hold">
                            <p:stCondLst>
                              <p:cond delay="0"/>
                            </p:stCondLst>
                            <p:childTnLst>
                              <p:par>
                                <p:cTn id="53" presetID="35"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anim calcmode="lin" valueType="num">
                                      <p:cBhvr>
                                        <p:cTn id="56" dur="500" fill="hold"/>
                                        <p:tgtEl>
                                          <p:spTgt spid="16"/>
                                        </p:tgtEl>
                                        <p:attrNameLst>
                                          <p:attrName>style.rotation</p:attrName>
                                        </p:attrNameLst>
                                      </p:cBhvr>
                                      <p:tavLst>
                                        <p:tav tm="0">
                                          <p:val>
                                            <p:fltVal val="720"/>
                                          </p:val>
                                        </p:tav>
                                        <p:tav tm="100000">
                                          <p:val>
                                            <p:fltVal val="0"/>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 calcmode="lin" valueType="num">
                                      <p:cBhvr>
                                        <p:cTn id="58" dur="500" fill="hold"/>
                                        <p:tgtEl>
                                          <p:spTgt spid="16"/>
                                        </p:tgtEl>
                                        <p:attrNameLst>
                                          <p:attrName>ppt_w</p:attrName>
                                        </p:attrNameLst>
                                      </p:cBhvr>
                                      <p:tavLst>
                                        <p:tav tm="0">
                                          <p:val>
                                            <p:fltVal val="0"/>
                                          </p:val>
                                        </p:tav>
                                        <p:tav tm="100000">
                                          <p:val>
                                            <p:strVal val="#ppt_w"/>
                                          </p:val>
                                        </p:tav>
                                      </p:tavLst>
                                    </p:anim>
                                  </p:childTnLst>
                                </p:cTn>
                              </p:par>
                            </p:childTnLst>
                          </p:cTn>
                        </p:par>
                      </p:childTnLst>
                    </p:cTn>
                  </p:par>
                  <p:par>
                    <p:cTn id="59" fill="hold">
                      <p:stCondLst>
                        <p:cond delay="indefinite"/>
                      </p:stCondLst>
                      <p:childTnLst>
                        <p:par>
                          <p:cTn id="60" fill="hold">
                            <p:stCondLst>
                              <p:cond delay="0"/>
                            </p:stCondLst>
                            <p:childTnLst>
                              <p:par>
                                <p:cTn id="61" presetID="35"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anim calcmode="lin" valueType="num">
                                      <p:cBhvr>
                                        <p:cTn id="64" dur="500" fill="hold"/>
                                        <p:tgtEl>
                                          <p:spTgt spid="17"/>
                                        </p:tgtEl>
                                        <p:attrNameLst>
                                          <p:attrName>style.rotation</p:attrName>
                                        </p:attrNameLst>
                                      </p:cBhvr>
                                      <p:tavLst>
                                        <p:tav tm="0">
                                          <p:val>
                                            <p:fltVal val="720"/>
                                          </p:val>
                                        </p:tav>
                                        <p:tav tm="100000">
                                          <p:val>
                                            <p:fltVal val="0"/>
                                          </p:val>
                                        </p:tav>
                                      </p:tavLst>
                                    </p:anim>
                                    <p:anim calcmode="lin" valueType="num">
                                      <p:cBhvr>
                                        <p:cTn id="65" dur="500" fill="hold"/>
                                        <p:tgtEl>
                                          <p:spTgt spid="17"/>
                                        </p:tgtEl>
                                        <p:attrNameLst>
                                          <p:attrName>ppt_h</p:attrName>
                                        </p:attrNameLst>
                                      </p:cBhvr>
                                      <p:tavLst>
                                        <p:tav tm="0">
                                          <p:val>
                                            <p:fltVal val="0"/>
                                          </p:val>
                                        </p:tav>
                                        <p:tav tm="100000">
                                          <p:val>
                                            <p:strVal val="#ppt_h"/>
                                          </p:val>
                                        </p:tav>
                                      </p:tavLst>
                                    </p:anim>
                                    <p:anim calcmode="lin" valueType="num">
                                      <p:cBhvr>
                                        <p:cTn id="66" dur="500" fill="hold"/>
                                        <p:tgtEl>
                                          <p:spTgt spid="17"/>
                                        </p:tgtEl>
                                        <p:attrNameLst>
                                          <p:attrName>ppt_w</p:attrName>
                                        </p:attrNameLst>
                                      </p:cBhvr>
                                      <p:tavLst>
                                        <p:tav tm="0">
                                          <p:val>
                                            <p:fltVal val="0"/>
                                          </p:val>
                                        </p:tav>
                                        <p:tav tm="100000">
                                          <p:val>
                                            <p:strVal val="#ppt_w"/>
                                          </p:val>
                                        </p:tav>
                                      </p:tavLst>
                                    </p:anim>
                                  </p:childTnLst>
                                </p:cTn>
                              </p:par>
                            </p:childTnLst>
                          </p:cTn>
                        </p:par>
                      </p:childTnLst>
                    </p:cTn>
                  </p:par>
                  <p:par>
                    <p:cTn id="67" fill="hold">
                      <p:stCondLst>
                        <p:cond delay="indefinite"/>
                      </p:stCondLst>
                      <p:childTnLst>
                        <p:par>
                          <p:cTn id="68" fill="hold">
                            <p:stCondLst>
                              <p:cond delay="0"/>
                            </p:stCondLst>
                            <p:childTnLst>
                              <p:par>
                                <p:cTn id="69" presetID="35"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anim calcmode="lin" valueType="num">
                                      <p:cBhvr>
                                        <p:cTn id="72" dur="500" fill="hold"/>
                                        <p:tgtEl>
                                          <p:spTgt spid="18"/>
                                        </p:tgtEl>
                                        <p:attrNameLst>
                                          <p:attrName>style.rotation</p:attrName>
                                        </p:attrNameLst>
                                      </p:cBhvr>
                                      <p:tavLst>
                                        <p:tav tm="0">
                                          <p:val>
                                            <p:fltVal val="720"/>
                                          </p:val>
                                        </p:tav>
                                        <p:tav tm="100000">
                                          <p:val>
                                            <p:fltVal val="0"/>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 calcmode="lin" valueType="num">
                                      <p:cBhvr>
                                        <p:cTn id="74" dur="500" fill="hold"/>
                                        <p:tgtEl>
                                          <p:spTgt spid="1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conditional operator</a:t>
            </a:r>
            <a:endParaRPr lang="en-US" dirty="0"/>
          </a:p>
        </p:txBody>
      </p:sp>
      <p:pic>
        <p:nvPicPr>
          <p:cNvPr id="13316" name="Picture 4" descr="Conditional or Ternary Operator (?:) in C/C++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09800"/>
            <a:ext cx="668283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6752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conditional operator</a:t>
            </a:r>
            <a:endParaRPr lang="en-US" dirty="0"/>
          </a:p>
        </p:txBody>
      </p:sp>
      <p:sp>
        <p:nvSpPr>
          <p:cNvPr id="3" name="Content Placeholder 2"/>
          <p:cNvSpPr>
            <a:spLocks noGrp="1"/>
          </p:cNvSpPr>
          <p:nvPr>
            <p:ph idx="1"/>
          </p:nvPr>
        </p:nvSpPr>
        <p:spPr/>
        <p:txBody>
          <a:bodyPr/>
          <a:lstStyle/>
          <a:p>
            <a:pPr marL="0" indent="0">
              <a:buNone/>
            </a:pPr>
            <a:r>
              <a:rPr lang="en-US" sz="2400" dirty="0"/>
              <a:t>#include &lt;</a:t>
            </a:r>
            <a:r>
              <a:rPr lang="en-US" sz="2400" dirty="0" err="1"/>
              <a:t>stdio.h</a:t>
            </a:r>
            <a:r>
              <a:rPr lang="en-US" sz="2400" dirty="0"/>
              <a:t>&gt; </a:t>
            </a:r>
          </a:p>
          <a:p>
            <a:pPr marL="0" indent="0">
              <a:buNone/>
            </a:pPr>
            <a:r>
              <a:rPr lang="en-US" sz="2400" dirty="0" err="1"/>
              <a:t>int</a:t>
            </a:r>
            <a:r>
              <a:rPr lang="en-US" sz="2400" dirty="0"/>
              <a:t> main() </a:t>
            </a:r>
          </a:p>
          <a:p>
            <a:pPr marL="0" indent="0">
              <a:buNone/>
            </a:pPr>
            <a:r>
              <a:rPr lang="en-US" sz="2400" dirty="0"/>
              <a:t>{ </a:t>
            </a:r>
          </a:p>
          <a:p>
            <a:pPr marL="0" indent="0">
              <a:buNone/>
            </a:pPr>
            <a:r>
              <a:rPr lang="en-US" sz="2400" dirty="0"/>
              <a:t>    </a:t>
            </a:r>
            <a:r>
              <a:rPr lang="en-US" sz="2400" dirty="0" err="1"/>
              <a:t>int</a:t>
            </a:r>
            <a:r>
              <a:rPr lang="en-US" sz="2400" dirty="0"/>
              <a:t> a = 10, b = 20, c;</a:t>
            </a:r>
          </a:p>
          <a:p>
            <a:pPr marL="0" indent="0">
              <a:buNone/>
            </a:pPr>
            <a:r>
              <a:rPr lang="en-US" sz="2400" dirty="0"/>
              <a:t> </a:t>
            </a:r>
            <a:r>
              <a:rPr lang="en-US" sz="2400" dirty="0" smtClean="0"/>
              <a:t>   c </a:t>
            </a:r>
            <a:r>
              <a:rPr lang="en-US" sz="2400" dirty="0"/>
              <a:t>= (a &lt; b) ? a : b;</a:t>
            </a:r>
          </a:p>
          <a:p>
            <a:pPr marL="0" indent="0">
              <a:buNone/>
            </a:pPr>
            <a:r>
              <a:rPr lang="en-US" sz="2400" dirty="0"/>
              <a:t> </a:t>
            </a:r>
            <a:r>
              <a:rPr lang="en-US" sz="2400" dirty="0" smtClean="0"/>
              <a:t>   </a:t>
            </a:r>
            <a:r>
              <a:rPr lang="en-US" sz="2400" dirty="0" err="1" smtClean="0"/>
              <a:t>printf</a:t>
            </a:r>
            <a:r>
              <a:rPr lang="en-US" sz="2400" dirty="0" smtClean="0"/>
              <a:t>(“c = %d</a:t>
            </a:r>
            <a:r>
              <a:rPr lang="en-US" sz="2400" dirty="0"/>
              <a:t>", c); </a:t>
            </a:r>
          </a:p>
          <a:p>
            <a:pPr marL="0" indent="0">
              <a:buNone/>
            </a:pPr>
            <a:r>
              <a:rPr lang="en-US" sz="2400" dirty="0"/>
              <a:t>    return 0; </a:t>
            </a:r>
          </a:p>
          <a:p>
            <a:pPr marL="0" indent="0">
              <a:buNone/>
            </a:pPr>
            <a:r>
              <a:rPr lang="en-US" sz="2400" dirty="0"/>
              <a:t>} </a:t>
            </a:r>
          </a:p>
        </p:txBody>
      </p:sp>
    </p:spTree>
    <p:extLst>
      <p:ext uri="{BB962C8B-B14F-4D97-AF65-F5344CB8AC3E}">
        <p14:creationId xmlns:p14="http://schemas.microsoft.com/office/powerpoint/2010/main" val="1266980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conditional operator</a:t>
            </a:r>
            <a:endParaRPr lang="en-US" dirty="0"/>
          </a:p>
        </p:txBody>
      </p:sp>
      <p:sp>
        <p:nvSpPr>
          <p:cNvPr id="3" name="Content Placeholder 2"/>
          <p:cNvSpPr>
            <a:spLocks noGrp="1"/>
          </p:cNvSpPr>
          <p:nvPr>
            <p:ph idx="1"/>
          </p:nvPr>
        </p:nvSpPr>
        <p:spPr>
          <a:xfrm>
            <a:off x="1219200" y="2044700"/>
            <a:ext cx="7772400" cy="4813300"/>
          </a:xfrm>
        </p:spPr>
        <p:txBody>
          <a:bodyPr/>
          <a:lstStyle/>
          <a:p>
            <a:pPr marL="0" indent="0">
              <a:buNone/>
            </a:pPr>
            <a:r>
              <a:rPr lang="en-US" sz="1800" dirty="0"/>
              <a:t>#include &lt;</a:t>
            </a:r>
            <a:r>
              <a:rPr lang="en-US" sz="1800" dirty="0" err="1"/>
              <a:t>stdio.h</a:t>
            </a:r>
            <a:r>
              <a:rPr lang="en-US" sz="1800" dirty="0"/>
              <a:t>&gt;</a:t>
            </a:r>
          </a:p>
          <a:p>
            <a:pPr marL="0" indent="0">
              <a:buNone/>
            </a:pPr>
            <a:r>
              <a:rPr lang="en-US" sz="1800" dirty="0" err="1" smtClean="0"/>
              <a:t>int</a:t>
            </a:r>
            <a:r>
              <a:rPr lang="en-US" sz="1800" dirty="0" smtClean="0"/>
              <a:t> </a:t>
            </a:r>
            <a:r>
              <a:rPr lang="en-US" sz="1800" dirty="0"/>
              <a:t>main()</a:t>
            </a:r>
          </a:p>
          <a:p>
            <a:pPr marL="0" indent="0">
              <a:buNone/>
            </a:pPr>
            <a:r>
              <a:rPr lang="en-US" sz="1800" dirty="0"/>
              <a:t>{</a:t>
            </a:r>
          </a:p>
          <a:p>
            <a:pPr marL="0" indent="0">
              <a:buNone/>
            </a:pPr>
            <a:r>
              <a:rPr lang="en-US" sz="1800" dirty="0" smtClean="0"/>
              <a:t>  float </a:t>
            </a:r>
            <a:r>
              <a:rPr lang="en-US" sz="1800" dirty="0" err="1"/>
              <a:t>unit_price</a:t>
            </a:r>
            <a:r>
              <a:rPr lang="en-US" sz="1800" dirty="0"/>
              <a:t> = 10.0,  dis1 = 0.05, dis2 = 0.1, dis3 = 0.15, </a:t>
            </a:r>
            <a:r>
              <a:rPr lang="en-US" sz="1800" dirty="0" err="1"/>
              <a:t>total_price</a:t>
            </a:r>
            <a:r>
              <a:rPr lang="en-US" sz="1800" dirty="0"/>
              <a:t>;</a:t>
            </a:r>
          </a:p>
          <a:p>
            <a:pPr marL="0" indent="0">
              <a:buNone/>
            </a:pPr>
            <a:r>
              <a:rPr lang="en-US" sz="1800" dirty="0"/>
              <a:t>  </a:t>
            </a:r>
            <a:r>
              <a:rPr lang="en-US" sz="1800" dirty="0" err="1"/>
              <a:t>int</a:t>
            </a:r>
            <a:r>
              <a:rPr lang="en-US" sz="1800" dirty="0"/>
              <a:t> </a:t>
            </a:r>
            <a:r>
              <a:rPr lang="en-US" sz="1800" dirty="0" err="1"/>
              <a:t>qty</a:t>
            </a:r>
            <a:r>
              <a:rPr lang="en-US" sz="1800" dirty="0"/>
              <a:t> = 11</a:t>
            </a:r>
            <a:r>
              <a:rPr lang="en-US" sz="1800" dirty="0" smtClean="0"/>
              <a:t>;</a:t>
            </a:r>
          </a:p>
          <a:p>
            <a:pPr marL="0" indent="0">
              <a:buNone/>
            </a:pPr>
            <a:endParaRPr lang="en-US" sz="1800" dirty="0"/>
          </a:p>
          <a:p>
            <a:pPr marL="0" indent="0">
              <a:buNone/>
            </a:pPr>
            <a:r>
              <a:rPr lang="en-US" sz="1800" dirty="0"/>
              <a:t>  </a:t>
            </a:r>
            <a:r>
              <a:rPr lang="en-US" sz="1800" dirty="0" err="1"/>
              <a:t>total_price</a:t>
            </a:r>
            <a:r>
              <a:rPr lang="en-US" sz="1800" dirty="0"/>
              <a:t> = </a:t>
            </a:r>
            <a:r>
              <a:rPr lang="en-US" sz="1800" dirty="0" err="1"/>
              <a:t>qty</a:t>
            </a:r>
            <a:r>
              <a:rPr lang="en-US" sz="1800" dirty="0"/>
              <a:t>*</a:t>
            </a:r>
            <a:r>
              <a:rPr lang="en-US" sz="1800" dirty="0" err="1"/>
              <a:t>unit_price</a:t>
            </a:r>
            <a:r>
              <a:rPr lang="en-US" sz="1800" dirty="0"/>
              <a:t>*(1.0 -</a:t>
            </a:r>
          </a:p>
          <a:p>
            <a:pPr marL="0" indent="0">
              <a:buNone/>
            </a:pPr>
            <a:r>
              <a:rPr lang="en-US" sz="1800" dirty="0"/>
              <a:t>                   (</a:t>
            </a:r>
            <a:r>
              <a:rPr lang="en-US" sz="1800" dirty="0" err="1"/>
              <a:t>qty</a:t>
            </a:r>
            <a:r>
              <a:rPr lang="en-US" sz="1800" dirty="0"/>
              <a:t>&gt;50 ? dis1 : (</a:t>
            </a:r>
          </a:p>
          <a:p>
            <a:pPr marL="0" indent="0">
              <a:buNone/>
            </a:pPr>
            <a:r>
              <a:rPr lang="en-US" sz="1800" dirty="0"/>
              <a:t>                           </a:t>
            </a:r>
            <a:r>
              <a:rPr lang="en-US" sz="1800" dirty="0" err="1"/>
              <a:t>qty</a:t>
            </a:r>
            <a:r>
              <a:rPr lang="en-US" sz="1800" dirty="0"/>
              <a:t>&gt;20 ? dis2 : (</a:t>
            </a:r>
          </a:p>
          <a:p>
            <a:pPr marL="0" indent="0">
              <a:buNone/>
            </a:pPr>
            <a:r>
              <a:rPr lang="en-US" sz="1800" dirty="0"/>
              <a:t>                                  </a:t>
            </a:r>
            <a:r>
              <a:rPr lang="en-US" sz="1800" dirty="0" err="1"/>
              <a:t>qty</a:t>
            </a:r>
            <a:r>
              <a:rPr lang="en-US" sz="1800" dirty="0"/>
              <a:t>&gt;10 ? </a:t>
            </a:r>
            <a:r>
              <a:rPr lang="en-US" sz="1800" smtClean="0"/>
              <a:t>dis3 </a:t>
            </a:r>
            <a:r>
              <a:rPr lang="en-US" sz="1800" dirty="0"/>
              <a:t>: 0.0))));</a:t>
            </a:r>
          </a:p>
          <a:p>
            <a:pPr marL="0" indent="0">
              <a:buNone/>
            </a:pPr>
            <a:r>
              <a:rPr lang="en-US" sz="1800" dirty="0" smtClean="0"/>
              <a:t>  </a:t>
            </a:r>
            <a:r>
              <a:rPr lang="en-US" sz="1800" dirty="0" err="1"/>
              <a:t>printf</a:t>
            </a:r>
            <a:r>
              <a:rPr lang="en-US" sz="1800" dirty="0"/>
              <a:t>("The total price is %.2f\n", </a:t>
            </a:r>
            <a:r>
              <a:rPr lang="en-US" sz="1800" dirty="0" err="1"/>
              <a:t>total_price</a:t>
            </a:r>
            <a:r>
              <a:rPr lang="en-US" sz="1800" dirty="0"/>
              <a:t>);</a:t>
            </a:r>
          </a:p>
          <a:p>
            <a:pPr marL="0" indent="0">
              <a:buNone/>
            </a:pPr>
            <a:r>
              <a:rPr lang="en-US" sz="1800" dirty="0"/>
              <a:t>  return 0;</a:t>
            </a:r>
          </a:p>
          <a:p>
            <a:pPr marL="0" indent="0">
              <a:buNone/>
            </a:pPr>
            <a:r>
              <a:rPr lang="en-US" sz="1800" dirty="0"/>
              <a:t>}</a:t>
            </a:r>
          </a:p>
        </p:txBody>
      </p:sp>
    </p:spTree>
    <p:extLst>
      <p:ext uri="{BB962C8B-B14F-4D97-AF65-F5344CB8AC3E}">
        <p14:creationId xmlns:p14="http://schemas.microsoft.com/office/powerpoint/2010/main" val="29685182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(ternary) operator</a:t>
            </a:r>
            <a:endParaRPr lang="en-US" dirty="0"/>
          </a:p>
        </p:txBody>
      </p:sp>
      <p:sp>
        <p:nvSpPr>
          <p:cNvPr id="3" name="Content Placeholder 2"/>
          <p:cNvSpPr>
            <a:spLocks noGrp="1"/>
          </p:cNvSpPr>
          <p:nvPr>
            <p:ph idx="1"/>
          </p:nvPr>
        </p:nvSpPr>
        <p:spPr/>
        <p:txBody>
          <a:bodyPr/>
          <a:lstStyle/>
          <a:p>
            <a:pPr marL="0" indent="0">
              <a:buNone/>
            </a:pPr>
            <a:r>
              <a:rPr lang="en-US" sz="1800" dirty="0">
                <a:effectLst/>
              </a:rPr>
              <a:t>As we know that the behavior of conditional operator and 'if-else' is similar but they have some differences. Let's look at their differences.</a:t>
            </a:r>
          </a:p>
          <a:p>
            <a:r>
              <a:rPr lang="en-US" sz="1800" dirty="0" smtClean="0">
                <a:effectLst/>
              </a:rPr>
              <a:t>Conditional operator is a single statement where if-else comes in a block.</a:t>
            </a:r>
            <a:endParaRPr lang="en-US" sz="1800" dirty="0">
              <a:effectLst/>
            </a:endParaRPr>
          </a:p>
          <a:p>
            <a:r>
              <a:rPr lang="en-US" sz="1800" dirty="0" smtClean="0">
                <a:effectLst/>
              </a:rPr>
              <a:t>We can use conditional operator to assign values to a variable whereas it is not possible in if-else</a:t>
            </a:r>
            <a:endParaRPr lang="en-US" sz="1800" dirty="0">
              <a:effectLst/>
            </a:endParaRPr>
          </a:p>
          <a:p>
            <a:r>
              <a:rPr lang="en-US" sz="1800" dirty="0" smtClean="0">
                <a:effectLst/>
              </a:rPr>
              <a:t>Not </a:t>
            </a:r>
            <a:r>
              <a:rPr lang="en-US" sz="1800" dirty="0">
                <a:effectLst/>
              </a:rPr>
              <a:t>useful for executing </a:t>
            </a:r>
            <a:r>
              <a:rPr lang="en-US" sz="1800" dirty="0" smtClean="0">
                <a:effectLst/>
              </a:rPr>
              <a:t>multiple statements, whereas it is easy in if-else.</a:t>
            </a:r>
            <a:endParaRPr lang="en-US" sz="1800" dirty="0">
              <a:effectLst/>
            </a:endParaRPr>
          </a:p>
          <a:p>
            <a:r>
              <a:rPr lang="en-US" sz="1800" dirty="0" smtClean="0">
                <a:effectLst/>
              </a:rPr>
              <a:t>Nested </a:t>
            </a:r>
            <a:r>
              <a:rPr lang="en-US" sz="1800" dirty="0">
                <a:effectLst/>
              </a:rPr>
              <a:t>ternary operator is more complex and cannot be easily debugged, while the nested 'if-else' statement is easy to read and maintain.</a:t>
            </a:r>
          </a:p>
          <a:p>
            <a:endParaRPr lang="en-US" sz="1800" dirty="0"/>
          </a:p>
        </p:txBody>
      </p:sp>
    </p:spTree>
    <p:extLst>
      <p:ext uri="{BB962C8B-B14F-4D97-AF65-F5344CB8AC3E}">
        <p14:creationId xmlns:p14="http://schemas.microsoft.com/office/powerpoint/2010/main" val="6632122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lstStyle/>
          <a:p>
            <a:r>
              <a:rPr lang="en-US" dirty="0">
                <a:effectLst/>
              </a:rPr>
              <a:t>Type casting refers to changing an variable of one data type into </a:t>
            </a:r>
            <a:r>
              <a:rPr lang="en-US" dirty="0" smtClean="0">
                <a:effectLst/>
              </a:rPr>
              <a:t>another.</a:t>
            </a:r>
          </a:p>
          <a:p>
            <a:pPr lvl="1"/>
            <a:r>
              <a:rPr lang="en-US" dirty="0" smtClean="0">
                <a:effectLst/>
              </a:rPr>
              <a:t>Implicit type casting</a:t>
            </a:r>
          </a:p>
          <a:p>
            <a:pPr lvl="1"/>
            <a:r>
              <a:rPr lang="en-US" dirty="0" smtClean="0">
                <a:effectLst/>
              </a:rPr>
              <a:t>Explicit type casting</a:t>
            </a:r>
            <a:endParaRPr lang="en-US" dirty="0"/>
          </a:p>
        </p:txBody>
      </p:sp>
    </p:spTree>
    <p:extLst>
      <p:ext uri="{BB962C8B-B14F-4D97-AF65-F5344CB8AC3E}">
        <p14:creationId xmlns:p14="http://schemas.microsoft.com/office/powerpoint/2010/main" val="2897860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Implicit Type </a:t>
            </a:r>
            <a:r>
              <a:rPr lang="en-US" dirty="0" smtClean="0">
                <a:effectLst/>
              </a:rPr>
              <a:t>Conversion</a:t>
            </a:r>
            <a:endParaRPr lang="en-US" dirty="0"/>
          </a:p>
        </p:txBody>
      </p:sp>
      <p:sp>
        <p:nvSpPr>
          <p:cNvPr id="3" name="Content Placeholder 2"/>
          <p:cNvSpPr>
            <a:spLocks noGrp="1"/>
          </p:cNvSpPr>
          <p:nvPr>
            <p:ph idx="1"/>
          </p:nvPr>
        </p:nvSpPr>
        <p:spPr/>
        <p:txBody>
          <a:bodyPr/>
          <a:lstStyle/>
          <a:p>
            <a:r>
              <a:rPr lang="en-US" dirty="0">
                <a:effectLst/>
              </a:rPr>
              <a:t>When the type conversion is performed automatically by the compiler without programmers intervention, such type of conversion is known as implicit type conversion or type promotion</a:t>
            </a:r>
            <a:r>
              <a:rPr lang="en-US" dirty="0" smtClean="0">
                <a:effectLst/>
              </a:rPr>
              <a:t>.</a:t>
            </a:r>
            <a:r>
              <a:rPr lang="en-US" dirty="0"/>
              <a:t/>
            </a:r>
            <a:br>
              <a:rPr lang="en-US" dirty="0"/>
            </a:br>
            <a:r>
              <a:rPr lang="en-US" dirty="0" smtClean="0">
                <a:effectLst/>
              </a:rPr>
              <a:t> </a:t>
            </a:r>
            <a:r>
              <a:rPr lang="en-US" dirty="0"/>
              <a:t/>
            </a:r>
            <a:br>
              <a:rPr lang="en-US" dirty="0"/>
            </a:br>
            <a:endParaRPr lang="en-US" dirty="0"/>
          </a:p>
        </p:txBody>
      </p:sp>
    </p:spTree>
    <p:extLst>
      <p:ext uri="{BB962C8B-B14F-4D97-AF65-F5344CB8AC3E}">
        <p14:creationId xmlns:p14="http://schemas.microsoft.com/office/powerpoint/2010/main" val="4253635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rPr>
              <a:t>Example Implicit </a:t>
            </a:r>
            <a:r>
              <a:rPr lang="en-US" sz="4000" dirty="0">
                <a:effectLst/>
              </a:rPr>
              <a:t>Type </a:t>
            </a:r>
            <a:r>
              <a:rPr lang="en-US" sz="4000" dirty="0" smtClean="0">
                <a:effectLst/>
              </a:rPr>
              <a:t>Conversion</a:t>
            </a:r>
            <a:endParaRPr lang="en-US" sz="4000" dirty="0"/>
          </a:p>
        </p:txBody>
      </p:sp>
      <p:sp>
        <p:nvSpPr>
          <p:cNvPr id="3" name="Content Placeholder 2"/>
          <p:cNvSpPr>
            <a:spLocks noGrp="1"/>
          </p:cNvSpPr>
          <p:nvPr>
            <p:ph idx="1"/>
          </p:nvPr>
        </p:nvSpPr>
        <p:spPr/>
        <p:txBody>
          <a:bodyPr/>
          <a:lstStyle/>
          <a:p>
            <a:pPr marL="0" indent="0">
              <a:buNone/>
            </a:pPr>
            <a:r>
              <a:rPr lang="en-US" sz="2800" dirty="0"/>
              <a:t>#include&lt;</a:t>
            </a:r>
            <a:r>
              <a:rPr lang="en-US" sz="2800" dirty="0" err="1"/>
              <a:t>stdio.h</a:t>
            </a:r>
            <a:r>
              <a:rPr lang="en-US" sz="2800" dirty="0"/>
              <a:t>&gt;</a:t>
            </a:r>
          </a:p>
          <a:p>
            <a:pPr marL="0" indent="0">
              <a:buNone/>
            </a:pPr>
            <a:r>
              <a:rPr lang="en-US" sz="2800" dirty="0" err="1"/>
              <a:t>int</a:t>
            </a:r>
            <a:r>
              <a:rPr lang="en-US" sz="2800" dirty="0"/>
              <a:t> main(){</a:t>
            </a:r>
          </a:p>
          <a:p>
            <a:pPr marL="0" indent="0">
              <a:buNone/>
            </a:pPr>
            <a:r>
              <a:rPr lang="en-US" sz="2800" dirty="0"/>
              <a:t>	</a:t>
            </a:r>
            <a:r>
              <a:rPr lang="en-US" sz="2800" dirty="0" err="1"/>
              <a:t>int</a:t>
            </a:r>
            <a:r>
              <a:rPr lang="en-US" sz="2800" dirty="0"/>
              <a:t> x=97;</a:t>
            </a:r>
          </a:p>
          <a:p>
            <a:pPr marL="0" indent="0">
              <a:buNone/>
            </a:pPr>
            <a:r>
              <a:rPr lang="en-US" sz="2800" dirty="0"/>
              <a:t>    </a:t>
            </a:r>
            <a:r>
              <a:rPr lang="en-US" sz="2800" dirty="0" err="1"/>
              <a:t>printf</a:t>
            </a:r>
            <a:r>
              <a:rPr lang="en-US" sz="2800" dirty="0"/>
              <a:t>("%c", x);   </a:t>
            </a:r>
            <a:endParaRPr lang="en-US" sz="2800" dirty="0" smtClean="0"/>
          </a:p>
          <a:p>
            <a:pPr marL="0" indent="0">
              <a:buNone/>
            </a:pPr>
            <a:r>
              <a:rPr lang="en-US" sz="1800" dirty="0" smtClean="0"/>
              <a:t>/*</a:t>
            </a:r>
            <a:r>
              <a:rPr lang="en-US" sz="1800" dirty="0"/>
              <a:t>Implicit casting from </a:t>
            </a:r>
            <a:r>
              <a:rPr lang="en-US" sz="1800" dirty="0" err="1"/>
              <a:t>int</a:t>
            </a:r>
            <a:r>
              <a:rPr lang="en-US" sz="1800" dirty="0"/>
              <a:t> to char </a:t>
            </a:r>
            <a:r>
              <a:rPr lang="en-US" sz="1800" dirty="0" smtClean="0"/>
              <a:t>*/</a:t>
            </a:r>
            <a:r>
              <a:rPr lang="en-US" sz="2800" dirty="0"/>
              <a:t>	</a:t>
            </a:r>
          </a:p>
          <a:p>
            <a:pPr marL="0" indent="0">
              <a:buNone/>
            </a:pPr>
            <a:r>
              <a:rPr lang="en-US" sz="2800" dirty="0"/>
              <a:t>    return 0;</a:t>
            </a:r>
          </a:p>
          <a:p>
            <a:pPr marL="0" indent="0">
              <a:buNone/>
            </a:pPr>
            <a:r>
              <a:rPr lang="en-US" sz="2800" dirty="0" smtClean="0"/>
              <a:t>}// output a</a:t>
            </a:r>
            <a:endParaRPr lang="en-US" sz="2800" dirty="0"/>
          </a:p>
        </p:txBody>
      </p:sp>
    </p:spTree>
    <p:extLst>
      <p:ext uri="{BB962C8B-B14F-4D97-AF65-F5344CB8AC3E}">
        <p14:creationId xmlns:p14="http://schemas.microsoft.com/office/powerpoint/2010/main" val="652165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Explicit Type </a:t>
            </a:r>
            <a:r>
              <a:rPr lang="en-US" b="1" dirty="0" smtClean="0">
                <a:effectLst/>
              </a:rPr>
              <a:t>Conversion</a:t>
            </a:r>
            <a:endParaRPr lang="en-US" dirty="0"/>
          </a:p>
        </p:txBody>
      </p:sp>
      <p:sp>
        <p:nvSpPr>
          <p:cNvPr id="3" name="Content Placeholder 2"/>
          <p:cNvSpPr>
            <a:spLocks noGrp="1"/>
          </p:cNvSpPr>
          <p:nvPr>
            <p:ph idx="1"/>
          </p:nvPr>
        </p:nvSpPr>
        <p:spPr/>
        <p:txBody>
          <a:bodyPr/>
          <a:lstStyle/>
          <a:p>
            <a:r>
              <a:rPr lang="en-US" sz="2800" dirty="0">
                <a:effectLst/>
              </a:rPr>
              <a:t>The type conversion performed by the programmer by posing the data type of the expression of specific type is known as explicit type conversion. The explicit type conversion is also known as type casting.</a:t>
            </a:r>
          </a:p>
          <a:p>
            <a:pPr marL="0" indent="0">
              <a:buNone/>
            </a:pPr>
            <a:r>
              <a:rPr lang="en-US" sz="2800" dirty="0"/>
              <a:t/>
            </a:r>
            <a:br>
              <a:rPr lang="en-US" sz="2800" dirty="0"/>
            </a:br>
            <a:endParaRPr lang="en-US" sz="2800" dirty="0"/>
          </a:p>
        </p:txBody>
      </p:sp>
    </p:spTree>
    <p:extLst>
      <p:ext uri="{BB962C8B-B14F-4D97-AF65-F5344CB8AC3E}">
        <p14:creationId xmlns:p14="http://schemas.microsoft.com/office/powerpoint/2010/main" val="3655769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Explicit Type </a:t>
            </a:r>
            <a:r>
              <a:rPr lang="en-US" b="1" dirty="0" smtClean="0">
                <a:effectLst/>
              </a:rPr>
              <a:t>Conversion</a:t>
            </a:r>
            <a:endParaRPr lang="en-US" dirty="0"/>
          </a:p>
        </p:txBody>
      </p:sp>
      <p:sp>
        <p:nvSpPr>
          <p:cNvPr id="3" name="Content Placeholder 2"/>
          <p:cNvSpPr>
            <a:spLocks noGrp="1"/>
          </p:cNvSpPr>
          <p:nvPr>
            <p:ph idx="1"/>
          </p:nvPr>
        </p:nvSpPr>
        <p:spPr/>
        <p:txBody>
          <a:bodyPr/>
          <a:lstStyle/>
          <a:p>
            <a:r>
              <a:rPr lang="en-US" sz="2800" dirty="0"/>
              <a:t>Type casting in c is done in the following form</a:t>
            </a:r>
            <a:r>
              <a:rPr lang="en-US" sz="2800" dirty="0" smtClean="0"/>
              <a:t>:</a:t>
            </a:r>
            <a:endParaRPr lang="en-US" sz="2800" dirty="0"/>
          </a:p>
          <a:p>
            <a:pPr lvl="1"/>
            <a:r>
              <a:rPr lang="en-US" sz="2400" dirty="0"/>
              <a:t>(</a:t>
            </a:r>
            <a:r>
              <a:rPr lang="en-US" sz="2400" dirty="0" err="1"/>
              <a:t>data_type</a:t>
            </a:r>
            <a:r>
              <a:rPr lang="en-US" sz="2400" dirty="0"/>
              <a:t>)expression;</a:t>
            </a:r>
          </a:p>
        </p:txBody>
      </p:sp>
    </p:spTree>
    <p:extLst>
      <p:ext uri="{BB962C8B-B14F-4D97-AF65-F5344CB8AC3E}">
        <p14:creationId xmlns:p14="http://schemas.microsoft.com/office/powerpoint/2010/main" val="2612591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explicit type conversion</a:t>
            </a:r>
            <a:endParaRPr lang="en-US" dirty="0"/>
          </a:p>
        </p:txBody>
      </p:sp>
      <p:sp>
        <p:nvSpPr>
          <p:cNvPr id="3" name="Content Placeholder 2"/>
          <p:cNvSpPr>
            <a:spLocks noGrp="1"/>
          </p:cNvSpPr>
          <p:nvPr>
            <p:ph idx="1"/>
          </p:nvPr>
        </p:nvSpPr>
        <p:spPr/>
        <p:txBody>
          <a:bodyPr/>
          <a:lstStyle/>
          <a:p>
            <a:pPr marL="0" indent="0">
              <a:buNone/>
            </a:pPr>
            <a:r>
              <a:rPr lang="en-US" dirty="0" err="1"/>
              <a:t>int</a:t>
            </a:r>
            <a:r>
              <a:rPr lang="en-US" dirty="0"/>
              <a:t> x=7, y=5;</a:t>
            </a:r>
          </a:p>
          <a:p>
            <a:pPr marL="0" indent="0">
              <a:buNone/>
            </a:pPr>
            <a:r>
              <a:rPr lang="en-US" dirty="0"/>
              <a:t>float z;</a:t>
            </a:r>
          </a:p>
          <a:p>
            <a:pPr marL="0" indent="0">
              <a:buNone/>
            </a:pPr>
            <a:r>
              <a:rPr lang="en-US" dirty="0"/>
              <a:t>z = (float)x/(float)y;   </a:t>
            </a:r>
            <a:endParaRPr lang="en-US" dirty="0" smtClean="0"/>
          </a:p>
          <a:p>
            <a:pPr marL="0" indent="0">
              <a:buNone/>
            </a:pPr>
            <a:r>
              <a:rPr lang="en-US" dirty="0" smtClean="0"/>
              <a:t>/*</a:t>
            </a:r>
            <a:r>
              <a:rPr lang="en-US" dirty="0"/>
              <a:t>Here the value of z is 1.4*/</a:t>
            </a:r>
          </a:p>
        </p:txBody>
      </p:sp>
    </p:spTree>
    <p:extLst>
      <p:ext uri="{BB962C8B-B14F-4D97-AF65-F5344CB8AC3E}">
        <p14:creationId xmlns:p14="http://schemas.microsoft.com/office/powerpoint/2010/main" val="191710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C Logical </a:t>
            </a:r>
            <a:r>
              <a:rPr lang="en-US" b="1" dirty="0" smtClean="0">
                <a:effectLst/>
              </a:rPr>
              <a:t>Operators</a:t>
            </a:r>
            <a:endParaRPr lang="en-US" dirty="0"/>
          </a:p>
        </p:txBody>
      </p:sp>
      <p:sp>
        <p:nvSpPr>
          <p:cNvPr id="3" name="Content Placeholder 2"/>
          <p:cNvSpPr>
            <a:spLocks noGrp="1"/>
          </p:cNvSpPr>
          <p:nvPr>
            <p:ph idx="1"/>
          </p:nvPr>
        </p:nvSpPr>
        <p:spPr/>
        <p:txBody>
          <a:bodyPr/>
          <a:lstStyle/>
          <a:p>
            <a:r>
              <a:rPr lang="en-US" dirty="0"/>
              <a:t>An expression containing logical operator returns either 0 or 1 depending upon whether expression results true or false.</a:t>
            </a:r>
          </a:p>
          <a:p>
            <a:r>
              <a:rPr lang="en-US" dirty="0"/>
              <a:t>Logical operators are commonly used in decision making in C programming.</a:t>
            </a:r>
          </a:p>
        </p:txBody>
      </p:sp>
    </p:spTree>
    <p:extLst>
      <p:ext uri="{BB962C8B-B14F-4D97-AF65-F5344CB8AC3E}">
        <p14:creationId xmlns:p14="http://schemas.microsoft.com/office/powerpoint/2010/main" val="2886382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C Logical </a:t>
            </a:r>
            <a:r>
              <a:rPr lang="en-US" b="1" dirty="0" smtClean="0">
                <a:effectLst/>
              </a:rPr>
              <a:t>Operators </a:t>
            </a:r>
            <a:r>
              <a:rPr lang="en-US" b="1" dirty="0" err="1" smtClean="0">
                <a:effectLst/>
              </a:rPr>
              <a:t>contd</a:t>
            </a:r>
            <a:r>
              <a:rPr lang="en-US" b="1" dirty="0" smtClean="0">
                <a:effectLst/>
              </a:rPr>
              <a:t>…</a:t>
            </a:r>
            <a:endParaRPr lang="en-US" dirty="0"/>
          </a:p>
        </p:txBody>
      </p:sp>
      <p:sp>
        <p:nvSpPr>
          <p:cNvPr id="3" name="Content Placeholder 2"/>
          <p:cNvSpPr>
            <a:spLocks noGrp="1"/>
          </p:cNvSpPr>
          <p:nvPr>
            <p:ph idx="1"/>
          </p:nvPr>
        </p:nvSpPr>
        <p:spPr/>
        <p:txBody>
          <a:bodyPr/>
          <a:lstStyle/>
          <a:p>
            <a:r>
              <a:rPr lang="en-US" altLang="en-US" dirty="0"/>
              <a:t>Sometimes we need to test multiple conditions in order to make a decision.</a:t>
            </a:r>
          </a:p>
          <a:p>
            <a:r>
              <a:rPr lang="en-US" altLang="en-US" dirty="0"/>
              <a:t>Logical operators are used for combining simple conditions to make </a:t>
            </a:r>
            <a:r>
              <a:rPr lang="en-US" altLang="en-US" dirty="0">
                <a:solidFill>
                  <a:srgbClr val="FF5050"/>
                </a:solidFill>
              </a:rPr>
              <a:t>complex conditions.</a:t>
            </a:r>
          </a:p>
        </p:txBody>
      </p:sp>
    </p:spTree>
    <p:extLst>
      <p:ext uri="{BB962C8B-B14F-4D97-AF65-F5344CB8AC3E}">
        <p14:creationId xmlns:p14="http://schemas.microsoft.com/office/powerpoint/2010/main" val="1040379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52983545"/>
              </p:ext>
            </p:extLst>
          </p:nvPr>
        </p:nvGraphicFramePr>
        <p:xfrm>
          <a:off x="228600" y="457200"/>
          <a:ext cx="8839200" cy="5943598"/>
        </p:xfrm>
        <a:graphic>
          <a:graphicData uri="http://schemas.openxmlformats.org/drawingml/2006/table">
            <a:tbl>
              <a:tblPr>
                <a:tableStyleId>{2D5ABB26-0587-4C30-8999-92F81FD0307C}</a:tableStyleId>
              </a:tblPr>
              <a:tblGrid>
                <a:gridCol w="2057400"/>
                <a:gridCol w="3124200"/>
                <a:gridCol w="3657600"/>
              </a:tblGrid>
              <a:tr h="1280183">
                <a:tc>
                  <a:txBody>
                    <a:bodyPr/>
                    <a:lstStyle/>
                    <a:p>
                      <a:pPr algn="ctr"/>
                      <a:r>
                        <a:rPr kumimoji="1" lang="en-US" sz="3200" kern="1200" dirty="0">
                          <a:solidFill>
                            <a:srgbClr val="FF5050"/>
                          </a:solidFill>
                          <a:effectLst>
                            <a:outerShdw blurRad="38100" dist="38100" dir="2700000" algn="tl">
                              <a:srgbClr val="000000"/>
                            </a:outerShdw>
                          </a:effectLst>
                          <a:latin typeface="+mj-lt"/>
                          <a:ea typeface="+mj-ea"/>
                          <a:cs typeface="+mj-cs"/>
                        </a:rPr>
                        <a:t>Operator</a:t>
                      </a:r>
                    </a:p>
                  </a:txBody>
                  <a:tcPr marL="172891" marR="172891" marT="86445" marB="86445" anchor="ctr"/>
                </a:tc>
                <a:tc>
                  <a:txBody>
                    <a:bodyPr/>
                    <a:lstStyle/>
                    <a:p>
                      <a:pPr algn="ctr"/>
                      <a:r>
                        <a:rPr kumimoji="1" lang="en-US" sz="3200" kern="1200" dirty="0">
                          <a:solidFill>
                            <a:srgbClr val="FF5050"/>
                          </a:solidFill>
                          <a:effectLst>
                            <a:outerShdw blurRad="38100" dist="38100" dir="2700000" algn="tl">
                              <a:srgbClr val="000000"/>
                            </a:outerShdw>
                          </a:effectLst>
                          <a:latin typeface="+mj-lt"/>
                          <a:ea typeface="+mj-ea"/>
                          <a:cs typeface="+mj-cs"/>
                        </a:rPr>
                        <a:t>Meaning of Operator</a:t>
                      </a:r>
                    </a:p>
                  </a:txBody>
                  <a:tcPr marL="172891" marR="172891" marT="86445" marB="86445" anchor="ctr"/>
                </a:tc>
                <a:tc>
                  <a:txBody>
                    <a:bodyPr/>
                    <a:lstStyle/>
                    <a:p>
                      <a:pPr algn="ctr"/>
                      <a:r>
                        <a:rPr kumimoji="1" lang="en-US" sz="3200" kern="1200" dirty="0">
                          <a:solidFill>
                            <a:srgbClr val="FF5050"/>
                          </a:solidFill>
                          <a:effectLst>
                            <a:outerShdw blurRad="38100" dist="38100" dir="2700000" algn="tl">
                              <a:srgbClr val="000000"/>
                            </a:outerShdw>
                          </a:effectLst>
                          <a:latin typeface="+mj-lt"/>
                          <a:ea typeface="+mj-ea"/>
                          <a:cs typeface="+mj-cs"/>
                        </a:rPr>
                        <a:t>Example</a:t>
                      </a:r>
                    </a:p>
                  </a:txBody>
                  <a:tcPr marL="172891" marR="172891" marT="86445" marB="86445" anchor="ctr"/>
                </a:tc>
              </a:tr>
              <a:tr h="1614151">
                <a:tc>
                  <a:txBody>
                    <a:bodyPr/>
                    <a:lstStyle/>
                    <a:p>
                      <a:pPr algn="ctr"/>
                      <a:r>
                        <a:rPr kumimoji="1" lang="en-US" sz="2400" b="1" kern="1200" dirty="0" smtClean="0">
                          <a:solidFill>
                            <a:srgbClr val="FFC6A9"/>
                          </a:solidFill>
                          <a:effectLst>
                            <a:outerShdw blurRad="38100" dist="38100" dir="2700000" algn="tl">
                              <a:srgbClr val="000000"/>
                            </a:outerShdw>
                          </a:effectLst>
                          <a:latin typeface="+mn-lt"/>
                          <a:ea typeface="+mn-ea"/>
                          <a:cs typeface="+mn-cs"/>
                        </a:rPr>
                        <a:t>&amp;&amp;</a:t>
                      </a:r>
                      <a:endParaRPr kumimoji="1" lang="en-US" sz="24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c>
                  <a:txBody>
                    <a:bodyPr/>
                    <a:lstStyle/>
                    <a:p>
                      <a:r>
                        <a:rPr kumimoji="1" lang="en-US" sz="2000" b="1" kern="1200" dirty="0">
                          <a:solidFill>
                            <a:srgbClr val="FFC6A9"/>
                          </a:solidFill>
                          <a:effectLst>
                            <a:outerShdw blurRad="38100" dist="38100" dir="2700000" algn="tl">
                              <a:srgbClr val="000000"/>
                            </a:outerShdw>
                          </a:effectLst>
                          <a:latin typeface="+mn-lt"/>
                          <a:ea typeface="+mn-ea"/>
                          <a:cs typeface="+mn-cs"/>
                        </a:rPr>
                        <a:t>Logical AND. True only if all operands are true</a:t>
                      </a:r>
                    </a:p>
                  </a:txBody>
                  <a:tcPr marL="228600" marR="228600" marT="114300" marB="114300" anchor="ctr"/>
                </a:tc>
                <a:tc>
                  <a:txBody>
                    <a:bodyPr/>
                    <a:lstStyle/>
                    <a:p>
                      <a:r>
                        <a:rPr kumimoji="1" lang="en-US" sz="2000" b="1" kern="1200" dirty="0">
                          <a:solidFill>
                            <a:srgbClr val="FFC6A9"/>
                          </a:solidFill>
                          <a:effectLst>
                            <a:outerShdw blurRad="38100" dist="38100" dir="2700000" algn="tl">
                              <a:srgbClr val="000000"/>
                            </a:outerShdw>
                          </a:effectLst>
                          <a:latin typeface="+mn-lt"/>
                          <a:ea typeface="+mn-ea"/>
                          <a:cs typeface="+mn-cs"/>
                        </a:rPr>
                        <a:t>If c = 5 and d = 2 then, expression ((c==5) &amp;&amp; (d&gt;5)) equals to 0.</a:t>
                      </a:r>
                    </a:p>
                  </a:txBody>
                  <a:tcPr marL="228600" marR="228600" marT="114300" marB="114300" anchor="ctr"/>
                </a:tc>
              </a:tr>
              <a:tr h="1614151">
                <a:tc>
                  <a:txBody>
                    <a:bodyPr/>
                    <a:lstStyle/>
                    <a:p>
                      <a:pPr algn="ctr"/>
                      <a:r>
                        <a:rPr kumimoji="1" lang="en-US" sz="2400" b="1" kern="1200" dirty="0" smtClean="0">
                          <a:solidFill>
                            <a:srgbClr val="FFC6A9"/>
                          </a:solidFill>
                          <a:effectLst>
                            <a:outerShdw blurRad="38100" dist="38100" dir="2700000" algn="tl">
                              <a:srgbClr val="000000"/>
                            </a:outerShdw>
                          </a:effectLst>
                          <a:latin typeface="+mn-lt"/>
                          <a:ea typeface="+mn-ea"/>
                          <a:cs typeface="+mn-cs"/>
                        </a:rPr>
                        <a:t>||</a:t>
                      </a:r>
                      <a:endParaRPr kumimoji="1" lang="en-US" sz="24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c>
                  <a:txBody>
                    <a:bodyPr/>
                    <a:lstStyle/>
                    <a:p>
                      <a:r>
                        <a:rPr kumimoji="1" lang="en-US" sz="2000" b="1" kern="1200" dirty="0">
                          <a:solidFill>
                            <a:srgbClr val="FFC6A9"/>
                          </a:solidFill>
                          <a:effectLst>
                            <a:outerShdw blurRad="38100" dist="38100" dir="2700000" algn="tl">
                              <a:srgbClr val="000000"/>
                            </a:outerShdw>
                          </a:effectLst>
                          <a:latin typeface="+mn-lt"/>
                          <a:ea typeface="+mn-ea"/>
                          <a:cs typeface="+mn-cs"/>
                        </a:rPr>
                        <a:t>Logical OR. True only if either one operand is true</a:t>
                      </a:r>
                    </a:p>
                  </a:txBody>
                  <a:tcPr marL="228600" marR="228600" marT="114300" marB="114300" anchor="ctr"/>
                </a:tc>
                <a:tc>
                  <a:txBody>
                    <a:bodyPr/>
                    <a:lstStyle/>
                    <a:p>
                      <a:r>
                        <a:rPr kumimoji="1" lang="en-US" sz="2000" b="1" kern="1200" dirty="0">
                          <a:solidFill>
                            <a:srgbClr val="FFC6A9"/>
                          </a:solidFill>
                          <a:effectLst>
                            <a:outerShdw blurRad="38100" dist="38100" dir="2700000" algn="tl">
                              <a:srgbClr val="000000"/>
                            </a:outerShdw>
                          </a:effectLst>
                          <a:latin typeface="+mn-lt"/>
                          <a:ea typeface="+mn-ea"/>
                          <a:cs typeface="+mn-cs"/>
                        </a:rPr>
                        <a:t>If c = 5 and d = 2 then, expression ((c==5) || (d&gt;5)) equals to 1.</a:t>
                      </a:r>
                    </a:p>
                  </a:txBody>
                  <a:tcPr marL="228600" marR="228600" marT="114300" marB="114300" anchor="ctr"/>
                </a:tc>
              </a:tr>
              <a:tr h="1435113">
                <a:tc>
                  <a:txBody>
                    <a:bodyPr/>
                    <a:lstStyle/>
                    <a:p>
                      <a:pPr algn="ctr"/>
                      <a:r>
                        <a:rPr kumimoji="1" lang="en-US" sz="2400" b="1" kern="1200" dirty="0" smtClean="0">
                          <a:solidFill>
                            <a:srgbClr val="FFC6A9"/>
                          </a:solidFill>
                          <a:effectLst>
                            <a:outerShdw blurRad="38100" dist="38100" dir="2700000" algn="tl">
                              <a:srgbClr val="000000"/>
                            </a:outerShdw>
                          </a:effectLst>
                          <a:latin typeface="+mn-lt"/>
                          <a:ea typeface="+mn-ea"/>
                          <a:cs typeface="+mn-cs"/>
                        </a:rPr>
                        <a:t>!</a:t>
                      </a:r>
                      <a:endParaRPr kumimoji="1" lang="en-US" sz="2400" b="1" kern="1200" dirty="0">
                        <a:solidFill>
                          <a:srgbClr val="FFC6A9"/>
                        </a:solidFill>
                        <a:effectLst>
                          <a:outerShdw blurRad="38100" dist="38100" dir="2700000" algn="tl">
                            <a:srgbClr val="000000"/>
                          </a:outerShdw>
                        </a:effectLst>
                        <a:latin typeface="+mn-lt"/>
                        <a:ea typeface="+mn-ea"/>
                        <a:cs typeface="+mn-cs"/>
                      </a:endParaRPr>
                    </a:p>
                  </a:txBody>
                  <a:tcPr marL="172891" marR="172891" marT="86445" marB="86445" anchor="ctr"/>
                </a:tc>
                <a:tc>
                  <a:txBody>
                    <a:bodyPr/>
                    <a:lstStyle/>
                    <a:p>
                      <a:r>
                        <a:rPr kumimoji="1" lang="en-US" sz="2000" b="1" kern="1200" dirty="0">
                          <a:solidFill>
                            <a:srgbClr val="FFC6A9"/>
                          </a:solidFill>
                          <a:effectLst>
                            <a:outerShdw blurRad="38100" dist="38100" dir="2700000" algn="tl">
                              <a:srgbClr val="000000"/>
                            </a:outerShdw>
                          </a:effectLst>
                          <a:latin typeface="+mn-lt"/>
                          <a:ea typeface="+mn-ea"/>
                          <a:cs typeface="+mn-cs"/>
                        </a:rPr>
                        <a:t>Logical NOT. True only if the operand is 0</a:t>
                      </a:r>
                    </a:p>
                  </a:txBody>
                  <a:tcPr marL="228600" marR="228600" marT="114300" marB="114300" anchor="ctr"/>
                </a:tc>
                <a:tc>
                  <a:txBody>
                    <a:bodyPr/>
                    <a:lstStyle/>
                    <a:p>
                      <a:r>
                        <a:rPr kumimoji="1" lang="en-US" sz="2000" b="1" kern="1200" dirty="0">
                          <a:solidFill>
                            <a:srgbClr val="FFC6A9"/>
                          </a:solidFill>
                          <a:effectLst>
                            <a:outerShdw blurRad="38100" dist="38100" dir="2700000" algn="tl">
                              <a:srgbClr val="000000"/>
                            </a:outerShdw>
                          </a:effectLst>
                          <a:latin typeface="+mn-lt"/>
                          <a:ea typeface="+mn-ea"/>
                          <a:cs typeface="+mn-cs"/>
                        </a:rPr>
                        <a:t>If c = 5 then, expression !(c==5) equals to 0.</a:t>
                      </a:r>
                    </a:p>
                  </a:txBody>
                  <a:tcPr marL="228600" marR="228600" marT="114300" marB="114300" anchor="ctr"/>
                </a:tc>
              </a:tr>
            </a:tbl>
          </a:graphicData>
        </a:graphic>
      </p:graphicFrame>
    </p:spTree>
    <p:extLst>
      <p:ext uri="{BB962C8B-B14F-4D97-AF65-F5344CB8AC3E}">
        <p14:creationId xmlns:p14="http://schemas.microsoft.com/office/powerpoint/2010/main" val="2855011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209800"/>
            <a:ext cx="7696200" cy="4154984"/>
          </a:xfrm>
          <a:prstGeom prst="rect">
            <a:avLst/>
          </a:prstGeom>
        </p:spPr>
        <p:txBody>
          <a:bodyPr wrap="square">
            <a:spAutoFit/>
          </a:bodyPr>
          <a:lstStyle/>
          <a:p>
            <a:pPr algn="l">
              <a:buFont typeface="Wingdings" panose="05000000000000000000" pitchFamily="2" charset="2"/>
              <a:buNone/>
            </a:pPr>
            <a:r>
              <a:rPr kumimoji="1" lang="en-US" altLang="en-US" dirty="0">
                <a:solidFill>
                  <a:srgbClr val="FFC6A9"/>
                </a:solidFill>
                <a:effectLst>
                  <a:outerShdw blurRad="38100" dist="38100" dir="2700000" algn="tl">
                    <a:srgbClr val="000000"/>
                  </a:outerShdw>
                </a:effectLst>
                <a:latin typeface="+mn-lt"/>
              </a:rPr>
              <a:t>Given</a:t>
            </a:r>
          </a:p>
          <a:p>
            <a:pPr algn="l">
              <a:buFont typeface="Wingdings" panose="05000000000000000000" pitchFamily="2" charset="2"/>
              <a:buNone/>
            </a:pPr>
            <a:r>
              <a:rPr kumimoji="1" lang="en-US" altLang="en-US" dirty="0">
                <a:solidFill>
                  <a:srgbClr val="FFC6A9"/>
                </a:solidFill>
                <a:effectLst>
                  <a:outerShdw blurRad="38100" dist="38100" dir="2700000" algn="tl">
                    <a:srgbClr val="000000"/>
                  </a:outerShdw>
                </a:effectLst>
                <a:latin typeface="+mn-lt"/>
              </a:rPr>
              <a:t>	</a:t>
            </a:r>
            <a:r>
              <a:rPr kumimoji="1" lang="en-US" altLang="en-US" dirty="0" err="1">
                <a:solidFill>
                  <a:srgbClr val="FFC6A9"/>
                </a:solidFill>
                <a:effectLst>
                  <a:outerShdw blurRad="38100" dist="38100" dir="2700000" algn="tl">
                    <a:srgbClr val="000000"/>
                  </a:outerShdw>
                </a:effectLst>
                <a:latin typeface="+mn-lt"/>
              </a:rPr>
              <a:t>int</a:t>
            </a:r>
            <a:r>
              <a:rPr kumimoji="1" lang="en-US" altLang="en-US" dirty="0">
                <a:solidFill>
                  <a:srgbClr val="FFC6A9"/>
                </a:solidFill>
                <a:effectLst>
                  <a:outerShdw blurRad="38100" dist="38100" dir="2700000" algn="tl">
                    <a:srgbClr val="000000"/>
                  </a:outerShdw>
                </a:effectLst>
                <a:latin typeface="+mn-lt"/>
              </a:rPr>
              <a:t> a = 5, b = 7, c = 17 ;</a:t>
            </a:r>
          </a:p>
          <a:p>
            <a:pPr algn="l">
              <a:buFont typeface="Wingdings" panose="05000000000000000000" pitchFamily="2" charset="2"/>
              <a:buNone/>
            </a:pPr>
            <a:endParaRPr kumimoji="1" lang="en-US" altLang="en-US" dirty="0">
              <a:solidFill>
                <a:srgbClr val="FFC6A9"/>
              </a:solidFill>
              <a:effectLst>
                <a:outerShdw blurRad="38100" dist="38100" dir="2700000" algn="tl">
                  <a:srgbClr val="000000"/>
                </a:outerShdw>
              </a:effectLst>
              <a:latin typeface="+mn-lt"/>
            </a:endParaRPr>
          </a:p>
          <a:p>
            <a:pPr algn="l">
              <a:buFont typeface="Wingdings" panose="05000000000000000000" pitchFamily="2" charset="2"/>
              <a:buNone/>
            </a:pPr>
            <a:r>
              <a:rPr kumimoji="1" lang="en-US" altLang="en-US" dirty="0">
                <a:solidFill>
                  <a:srgbClr val="FFC6A9"/>
                </a:solidFill>
                <a:effectLst>
                  <a:outerShdw blurRad="38100" dist="38100" dir="2700000" algn="tl">
                    <a:srgbClr val="000000"/>
                  </a:outerShdw>
                </a:effectLst>
                <a:latin typeface="+mn-lt"/>
              </a:rPr>
              <a:t>evaluate each expression as True or False.</a:t>
            </a:r>
          </a:p>
          <a:p>
            <a:pPr algn="l">
              <a:buFont typeface="Wingdings" panose="05000000000000000000" pitchFamily="2" charset="2"/>
              <a:buNone/>
            </a:pPr>
            <a:endParaRPr kumimoji="1" lang="en-US" altLang="en-US" dirty="0">
              <a:solidFill>
                <a:srgbClr val="FFC6A9"/>
              </a:solidFill>
              <a:effectLst>
                <a:outerShdw blurRad="38100" dist="38100" dir="2700000" algn="tl">
                  <a:srgbClr val="000000"/>
                </a:outerShdw>
              </a:effectLst>
              <a:latin typeface="+mn-lt"/>
            </a:endParaRPr>
          </a:p>
          <a:p>
            <a:pPr algn="l">
              <a:buFont typeface="Wingdings" panose="05000000000000000000" pitchFamily="2" charset="2"/>
              <a:buNone/>
            </a:pPr>
            <a:r>
              <a:rPr kumimoji="1" lang="en-US" altLang="en-US" dirty="0">
                <a:solidFill>
                  <a:srgbClr val="FFC6A9"/>
                </a:solidFill>
                <a:effectLst>
                  <a:outerShdw blurRad="38100" dist="38100" dir="2700000" algn="tl">
                    <a:srgbClr val="000000"/>
                  </a:outerShdw>
                </a:effectLst>
                <a:latin typeface="+mn-lt"/>
              </a:rPr>
              <a:t>1. c / b == 2</a:t>
            </a:r>
          </a:p>
          <a:p>
            <a:pPr algn="l">
              <a:buFont typeface="Wingdings" panose="05000000000000000000" pitchFamily="2" charset="2"/>
              <a:buNone/>
            </a:pPr>
            <a:r>
              <a:rPr kumimoji="1" lang="en-US" altLang="en-US" dirty="0">
                <a:solidFill>
                  <a:srgbClr val="FFC6A9"/>
                </a:solidFill>
                <a:effectLst>
                  <a:outerShdw blurRad="38100" dist="38100" dir="2700000" algn="tl">
                    <a:srgbClr val="000000"/>
                  </a:outerShdw>
                </a:effectLst>
                <a:latin typeface="+mn-lt"/>
              </a:rPr>
              <a:t>2. c % b &lt;= a % b</a:t>
            </a:r>
          </a:p>
          <a:p>
            <a:pPr algn="l">
              <a:buFont typeface="Wingdings" panose="05000000000000000000" pitchFamily="2" charset="2"/>
              <a:buNone/>
            </a:pPr>
            <a:r>
              <a:rPr kumimoji="1" lang="en-US" altLang="en-US" dirty="0">
                <a:solidFill>
                  <a:srgbClr val="FFC6A9"/>
                </a:solidFill>
                <a:effectLst>
                  <a:outerShdw blurRad="38100" dist="38100" dir="2700000" algn="tl">
                    <a:srgbClr val="000000"/>
                  </a:outerShdw>
                </a:effectLst>
                <a:latin typeface="+mn-lt"/>
              </a:rPr>
              <a:t>3. b + c / a != c - a</a:t>
            </a:r>
          </a:p>
          <a:p>
            <a:pPr algn="l">
              <a:buFont typeface="Wingdings" panose="05000000000000000000" pitchFamily="2" charset="2"/>
              <a:buNone/>
            </a:pPr>
            <a:r>
              <a:rPr kumimoji="1" lang="en-US" altLang="en-US" dirty="0">
                <a:solidFill>
                  <a:srgbClr val="FFC6A9"/>
                </a:solidFill>
                <a:effectLst>
                  <a:outerShdw blurRad="38100" dist="38100" dir="2700000" algn="tl">
                    <a:srgbClr val="000000"/>
                  </a:outerShdw>
                </a:effectLst>
                <a:latin typeface="+mn-lt"/>
              </a:rPr>
              <a:t>4. (b &lt; c) &amp;&amp; (c == 7)</a:t>
            </a:r>
          </a:p>
          <a:p>
            <a:pPr algn="l">
              <a:buFont typeface="Wingdings" panose="05000000000000000000" pitchFamily="2" charset="2"/>
              <a:buNone/>
            </a:pPr>
            <a:r>
              <a:rPr kumimoji="1" lang="en-US" altLang="en-US" dirty="0">
                <a:solidFill>
                  <a:srgbClr val="FFC6A9"/>
                </a:solidFill>
                <a:effectLst>
                  <a:outerShdw blurRad="38100" dist="38100" dir="2700000" algn="tl">
                    <a:srgbClr val="000000"/>
                  </a:outerShdw>
                </a:effectLst>
                <a:latin typeface="+mn-lt"/>
              </a:rPr>
              <a:t>5. (c + 1 - b == 0) || (b = 5)</a:t>
            </a:r>
          </a:p>
        </p:txBody>
      </p:sp>
      <p:sp>
        <p:nvSpPr>
          <p:cNvPr id="3" name="Title 2"/>
          <p:cNvSpPr>
            <a:spLocks noGrp="1"/>
          </p:cNvSpPr>
          <p:nvPr>
            <p:ph type="title"/>
          </p:nvPr>
        </p:nvSpPr>
        <p:spPr/>
        <p:txBody>
          <a:bodyPr/>
          <a:lstStyle/>
          <a:p>
            <a:r>
              <a:rPr lang="en-US" dirty="0" smtClean="0"/>
              <a:t>Practice question</a:t>
            </a:r>
            <a:endParaRPr lang="en-US" dirty="0"/>
          </a:p>
        </p:txBody>
      </p:sp>
    </p:spTree>
    <p:extLst>
      <p:ext uri="{BB962C8B-B14F-4D97-AF65-F5344CB8AC3E}">
        <p14:creationId xmlns:p14="http://schemas.microsoft.com/office/powerpoint/2010/main" val="3841384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  in C</a:t>
            </a:r>
            <a:endParaRPr lang="en-US" dirty="0"/>
          </a:p>
        </p:txBody>
      </p:sp>
      <p:sp>
        <p:nvSpPr>
          <p:cNvPr id="3" name="Content Placeholder 2"/>
          <p:cNvSpPr>
            <a:spLocks noGrp="1"/>
          </p:cNvSpPr>
          <p:nvPr>
            <p:ph idx="1"/>
          </p:nvPr>
        </p:nvSpPr>
        <p:spPr>
          <a:xfrm>
            <a:off x="1219200" y="2044700"/>
            <a:ext cx="7772400" cy="4660900"/>
          </a:xfrm>
        </p:spPr>
        <p:txBody>
          <a:bodyPr/>
          <a:lstStyle/>
          <a:p>
            <a:r>
              <a:rPr lang="en-US" dirty="0"/>
              <a:t>In arithmetic-logic unit (which is within the CPU), mathematical operations like: addition, subtraction, multiplication and division are done in bit-level.</a:t>
            </a:r>
          </a:p>
          <a:p>
            <a:r>
              <a:rPr lang="en-US" dirty="0"/>
              <a:t>To perform bit-level operations in C programming, bitwise operators are used.</a:t>
            </a:r>
          </a:p>
        </p:txBody>
      </p:sp>
    </p:spTree>
    <p:extLst>
      <p:ext uri="{BB962C8B-B14F-4D97-AF65-F5344CB8AC3E}">
        <p14:creationId xmlns:p14="http://schemas.microsoft.com/office/powerpoint/2010/main" val="3444012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high voltage">
  <a:themeElements>
    <a:clrScheme name="">
      <a:dk1>
        <a:srgbClr val="001932"/>
      </a:dk1>
      <a:lt1>
        <a:srgbClr val="FFFFFF"/>
      </a:lt1>
      <a:dk2>
        <a:srgbClr val="22166C"/>
      </a:dk2>
      <a:lt2>
        <a:srgbClr val="CCFFFF"/>
      </a:lt2>
      <a:accent1>
        <a:srgbClr val="99FFCC"/>
      </a:accent1>
      <a:accent2>
        <a:srgbClr val="01B0FF"/>
      </a:accent2>
      <a:accent3>
        <a:srgbClr val="ABABBA"/>
      </a:accent3>
      <a:accent4>
        <a:srgbClr val="DADADA"/>
      </a:accent4>
      <a:accent5>
        <a:srgbClr val="CAFFE2"/>
      </a:accent5>
      <a:accent6>
        <a:srgbClr val="019FE7"/>
      </a:accent6>
      <a:hlink>
        <a:srgbClr val="6666FF"/>
      </a:hlink>
      <a:folHlink>
        <a:srgbClr val="1C6D9A"/>
      </a:folHlink>
    </a:clrScheme>
    <a:fontScheme name="high voltage">
      <a:majorFont>
        <a:latin typeface="Impact"/>
        <a:ea typeface=""/>
        <a:cs typeface=""/>
      </a:majorFont>
      <a:minorFont>
        <a:latin typeface="Courier N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high voltage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high voltag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 voltage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high voltage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high voltage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high voltage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1932"/>
    </a:dk1>
    <a:lt1>
      <a:srgbClr val="FFFFFF"/>
    </a:lt1>
    <a:dk2>
      <a:srgbClr val="1D135B"/>
    </a:dk2>
    <a:lt2>
      <a:srgbClr val="CCFFFF"/>
    </a:lt2>
    <a:accent1>
      <a:srgbClr val="99FFCC"/>
    </a:accent1>
    <a:accent2>
      <a:srgbClr val="01B0FF"/>
    </a:accent2>
    <a:accent3>
      <a:srgbClr val="ABAAB5"/>
    </a:accent3>
    <a:accent4>
      <a:srgbClr val="DADADA"/>
    </a:accent4>
    <a:accent5>
      <a:srgbClr val="CAFFE2"/>
    </a:accent5>
    <a:accent6>
      <a:srgbClr val="019FE7"/>
    </a:accent6>
    <a:hlink>
      <a:srgbClr val="000066"/>
    </a:hlink>
    <a:folHlink>
      <a:srgbClr val="1C6D9A"/>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Designs\high voltage.pot</Template>
  <TotalTime>2049</TotalTime>
  <Words>1737</Words>
  <Application>Microsoft Office PowerPoint</Application>
  <PresentationFormat>On-screen Show (4:3)</PresentationFormat>
  <Paragraphs>318</Paragraphs>
  <Slides>49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Courier New</vt:lpstr>
      <vt:lpstr>Arial Narrow</vt:lpstr>
      <vt:lpstr>Monotype Sorts</vt:lpstr>
      <vt:lpstr>Wingdings</vt:lpstr>
      <vt:lpstr>Times New Roman</vt:lpstr>
      <vt:lpstr>Impact</vt:lpstr>
      <vt:lpstr>Arial</vt:lpstr>
      <vt:lpstr>high voltage</vt:lpstr>
      <vt:lpstr>C Programming</vt:lpstr>
      <vt:lpstr>C Relational operators</vt:lpstr>
      <vt:lpstr>PowerPoint Presentation</vt:lpstr>
      <vt:lpstr>Practice with Relational Expressions</vt:lpstr>
      <vt:lpstr>C Logical Operators</vt:lpstr>
      <vt:lpstr>C Logical Operators contd…</vt:lpstr>
      <vt:lpstr>PowerPoint Presentation</vt:lpstr>
      <vt:lpstr>Practice question</vt:lpstr>
      <vt:lpstr>Bitwise operators  in C</vt:lpstr>
      <vt:lpstr>PowerPoint Presentation</vt:lpstr>
      <vt:lpstr>Bitwise AND</vt:lpstr>
      <vt:lpstr>Bitwise AND</vt:lpstr>
      <vt:lpstr>Bitwise AND example</vt:lpstr>
      <vt:lpstr>Bitwise OR</vt:lpstr>
      <vt:lpstr>Bitwise OR</vt:lpstr>
      <vt:lpstr>Bitwise OR example</vt:lpstr>
      <vt:lpstr>Bitwise XOR (exclusive OR) operator ^</vt:lpstr>
      <vt:lpstr>Bitwise XOR (exclusive OR) operator ^</vt:lpstr>
      <vt:lpstr>Example: Bitwise XOR</vt:lpstr>
      <vt:lpstr>Bitwise complement operator</vt:lpstr>
      <vt:lpstr>Bitwise complement operator</vt:lpstr>
      <vt:lpstr>Bitwise complement operator</vt:lpstr>
      <vt:lpstr>Bitwise complement operator</vt:lpstr>
      <vt:lpstr>2's Complement</vt:lpstr>
      <vt:lpstr>Bitwise complement operator</vt:lpstr>
      <vt:lpstr>Example bitwise complement</vt:lpstr>
      <vt:lpstr>Shift operators in C</vt:lpstr>
      <vt:lpstr>Right Shift Operator</vt:lpstr>
      <vt:lpstr>Right shift operator</vt:lpstr>
      <vt:lpstr>Example right shift operator</vt:lpstr>
      <vt:lpstr>Left shift operator</vt:lpstr>
      <vt:lpstr>Left shift operator</vt:lpstr>
      <vt:lpstr>Example left shift operator</vt:lpstr>
      <vt:lpstr>Comma as an operator</vt:lpstr>
      <vt:lpstr>Comma as an operator</vt:lpstr>
      <vt:lpstr>Comma as an operator</vt:lpstr>
      <vt:lpstr>Comma as a separator</vt:lpstr>
      <vt:lpstr>Conditional Operator in C</vt:lpstr>
      <vt:lpstr>Syntax: conditional operator</vt:lpstr>
      <vt:lpstr>Syntax: conditional operator</vt:lpstr>
      <vt:lpstr>Example conditional operator</vt:lpstr>
      <vt:lpstr>Nested conditional operator</vt:lpstr>
      <vt:lpstr>Conditional (ternary) operator</vt:lpstr>
      <vt:lpstr>Type casting</vt:lpstr>
      <vt:lpstr>Implicit Type Conversion</vt:lpstr>
      <vt:lpstr>Example Implicit Type Conversion</vt:lpstr>
      <vt:lpstr>Explicit Type Conversion</vt:lpstr>
      <vt:lpstr>Explicit Type Conversion</vt:lpstr>
      <vt:lpstr>Example explicit type conversion</vt:lpstr>
    </vt:vector>
  </TitlesOfParts>
  <Company>Personal Use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Paul Higbee</dc:creator>
  <cp:lastModifiedBy>Shailendra Basnet</cp:lastModifiedBy>
  <cp:revision>147</cp:revision>
  <dcterms:created xsi:type="dcterms:W3CDTF">1999-01-13T01:58:24Z</dcterms:created>
  <dcterms:modified xsi:type="dcterms:W3CDTF">2020-09-14T12:07:15Z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3</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phigbee@unf.edu</vt:lpwstr>
  </property>
  <property fmtid="{D5CDD505-2E9C-101B-9397-08002B2CF9AE}" pid="8" name="HomePage">
    <vt:lpwstr>www.unf.edu/faculty/phigbee/</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2</vt:i4>
  </property>
  <property fmtid="{D5CDD505-2E9C-101B-9397-08002B2CF9AE}" pid="21" name="OutputDir">
    <vt:lpwstr>C:\cop2220_f99\f99_lectures</vt:lpwstr>
  </property>
</Properties>
</file>